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7.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8"/>
  </p:notesMasterIdLst>
  <p:sldIdLst>
    <p:sldId id="277" r:id="rId2"/>
    <p:sldId id="258" r:id="rId3"/>
    <p:sldId id="306" r:id="rId4"/>
    <p:sldId id="278" r:id="rId5"/>
    <p:sldId id="307" r:id="rId6"/>
    <p:sldId id="308" r:id="rId7"/>
    <p:sldId id="309" r:id="rId8"/>
    <p:sldId id="263" r:id="rId9"/>
    <p:sldId id="311" r:id="rId10"/>
    <p:sldId id="312" r:id="rId11"/>
    <p:sldId id="313" r:id="rId12"/>
    <p:sldId id="322" r:id="rId13"/>
    <p:sldId id="314" r:id="rId14"/>
    <p:sldId id="315" r:id="rId15"/>
    <p:sldId id="316" r:id="rId16"/>
    <p:sldId id="317" r:id="rId17"/>
    <p:sldId id="270" r:id="rId18"/>
    <p:sldId id="318" r:id="rId19"/>
    <p:sldId id="319" r:id="rId20"/>
    <p:sldId id="320" r:id="rId21"/>
    <p:sldId id="323" r:id="rId22"/>
    <p:sldId id="324" r:id="rId23"/>
    <p:sldId id="321" r:id="rId24"/>
    <p:sldId id="276" r:id="rId25"/>
    <p:sldId id="325" r:id="rId26"/>
    <p:sldId id="32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62" autoAdjust="0"/>
    <p:restoredTop sz="78010" autoAdjust="0"/>
  </p:normalViewPr>
  <p:slideViewPr>
    <p:cSldViewPr>
      <p:cViewPr>
        <p:scale>
          <a:sx n="90" d="100"/>
          <a:sy n="90" d="100"/>
        </p:scale>
        <p:origin x="-690" y="60"/>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A18E04-D6CF-4D11-BBA4-7FAFF5C3806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0332B6F7-AEBE-4599-AC7C-A238766D9F87}">
      <dgm:prSet/>
      <dgm:spPr/>
      <dgm:t>
        <a:bodyPr/>
        <a:lstStyle/>
        <a:p>
          <a:pPr rtl="0"/>
          <a:r>
            <a:rPr lang="en-CA" dirty="0" smtClean="0"/>
            <a:t>Diabetes is a disease that occurs when the body cannot control how much sugar </a:t>
          </a:r>
          <a:r>
            <a:rPr lang="en-CA" dirty="0" smtClean="0">
              <a:solidFill>
                <a:schemeClr val="bg1"/>
              </a:solidFill>
            </a:rPr>
            <a:t>(glucose) </a:t>
          </a:r>
          <a:r>
            <a:rPr lang="en-CA" dirty="0" smtClean="0"/>
            <a:t>is in the blood.</a:t>
          </a:r>
          <a:endParaRPr lang="en-CA" dirty="0"/>
        </a:p>
      </dgm:t>
    </dgm:pt>
    <dgm:pt modelId="{F57EC85B-F00E-44E7-A1A4-A255B973A07A}" type="parTrans" cxnId="{FD7B127D-66AF-40A6-ADAF-7A850E84E7D3}">
      <dgm:prSet/>
      <dgm:spPr/>
      <dgm:t>
        <a:bodyPr/>
        <a:lstStyle/>
        <a:p>
          <a:endParaRPr lang="en-CA"/>
        </a:p>
      </dgm:t>
    </dgm:pt>
    <dgm:pt modelId="{D3C011E8-B5AB-456A-9339-BB7DD8622F9A}" type="sibTrans" cxnId="{FD7B127D-66AF-40A6-ADAF-7A850E84E7D3}">
      <dgm:prSet/>
      <dgm:spPr/>
      <dgm:t>
        <a:bodyPr/>
        <a:lstStyle/>
        <a:p>
          <a:endParaRPr lang="en-CA"/>
        </a:p>
      </dgm:t>
    </dgm:pt>
    <dgm:pt modelId="{507346CD-4DDB-4CC6-9938-ABF4FE2B2D17}">
      <dgm:prSet/>
      <dgm:spPr/>
      <dgm:t>
        <a:bodyPr/>
        <a:lstStyle/>
        <a:p>
          <a:pPr rtl="0"/>
          <a:r>
            <a:rPr lang="en-CA" dirty="0" smtClean="0"/>
            <a:t>Controlling </a:t>
          </a:r>
          <a:r>
            <a:rPr lang="en-CA" dirty="0" smtClean="0">
              <a:solidFill>
                <a:schemeClr val="bg1"/>
              </a:solidFill>
            </a:rPr>
            <a:t>blood glucose is very important since too much or too little glucose can have serious </a:t>
          </a:r>
          <a:r>
            <a:rPr lang="en-CA" dirty="0" smtClean="0"/>
            <a:t>health consequences. </a:t>
          </a:r>
          <a:endParaRPr lang="en-CA" dirty="0"/>
        </a:p>
      </dgm:t>
    </dgm:pt>
    <dgm:pt modelId="{02A8F9AF-124F-4013-BD53-6FAA739EC1DE}" type="parTrans" cxnId="{00AC5543-1E4B-4E00-AC13-59DEE1E63C0C}">
      <dgm:prSet/>
      <dgm:spPr/>
      <dgm:t>
        <a:bodyPr/>
        <a:lstStyle/>
        <a:p>
          <a:endParaRPr lang="en-CA"/>
        </a:p>
      </dgm:t>
    </dgm:pt>
    <dgm:pt modelId="{92A14C4C-54D4-4166-9C40-53066D44CF3F}" type="sibTrans" cxnId="{00AC5543-1E4B-4E00-AC13-59DEE1E63C0C}">
      <dgm:prSet/>
      <dgm:spPr/>
      <dgm:t>
        <a:bodyPr/>
        <a:lstStyle/>
        <a:p>
          <a:endParaRPr lang="en-CA"/>
        </a:p>
      </dgm:t>
    </dgm:pt>
    <dgm:pt modelId="{AEF614EF-518A-44B9-AAF6-F28D01503041}" type="pres">
      <dgm:prSet presAssocID="{87A18E04-D6CF-4D11-BBA4-7FAFF5C3806A}" presName="linear" presStyleCnt="0">
        <dgm:presLayoutVars>
          <dgm:animLvl val="lvl"/>
          <dgm:resizeHandles val="exact"/>
        </dgm:presLayoutVars>
      </dgm:prSet>
      <dgm:spPr/>
      <dgm:t>
        <a:bodyPr/>
        <a:lstStyle/>
        <a:p>
          <a:endParaRPr lang="en-CA"/>
        </a:p>
      </dgm:t>
    </dgm:pt>
    <dgm:pt modelId="{F0631887-AA67-4697-936E-6619DFA006AD}" type="pres">
      <dgm:prSet presAssocID="{0332B6F7-AEBE-4599-AC7C-A238766D9F87}" presName="parentText" presStyleLbl="node1" presStyleIdx="0" presStyleCnt="2" custLinFactY="-11680" custLinFactNeighborY="-100000">
        <dgm:presLayoutVars>
          <dgm:chMax val="0"/>
          <dgm:bulletEnabled val="1"/>
        </dgm:presLayoutVars>
      </dgm:prSet>
      <dgm:spPr/>
      <dgm:t>
        <a:bodyPr/>
        <a:lstStyle/>
        <a:p>
          <a:endParaRPr lang="en-CA"/>
        </a:p>
      </dgm:t>
    </dgm:pt>
    <dgm:pt modelId="{54D18124-D9BD-47FF-983C-7526F3AEC02E}" type="pres">
      <dgm:prSet presAssocID="{D3C011E8-B5AB-456A-9339-BB7DD8622F9A}" presName="spacer" presStyleCnt="0"/>
      <dgm:spPr/>
    </dgm:pt>
    <dgm:pt modelId="{A6E3FA62-AAB4-41E7-A4D8-D6933455917A}" type="pres">
      <dgm:prSet presAssocID="{507346CD-4DDB-4CC6-9938-ABF4FE2B2D17}" presName="parentText" presStyleLbl="node1" presStyleIdx="1" presStyleCnt="2" custLinFactY="12806" custLinFactNeighborY="100000">
        <dgm:presLayoutVars>
          <dgm:chMax val="0"/>
          <dgm:bulletEnabled val="1"/>
        </dgm:presLayoutVars>
      </dgm:prSet>
      <dgm:spPr/>
      <dgm:t>
        <a:bodyPr/>
        <a:lstStyle/>
        <a:p>
          <a:endParaRPr lang="en-CA"/>
        </a:p>
      </dgm:t>
    </dgm:pt>
  </dgm:ptLst>
  <dgm:cxnLst>
    <dgm:cxn modelId="{99ABFCA5-3CA1-45F1-A795-6489A58E1C71}" type="presOf" srcId="{507346CD-4DDB-4CC6-9938-ABF4FE2B2D17}" destId="{A6E3FA62-AAB4-41E7-A4D8-D6933455917A}" srcOrd="0" destOrd="0" presId="urn:microsoft.com/office/officeart/2005/8/layout/vList2"/>
    <dgm:cxn modelId="{00AC5543-1E4B-4E00-AC13-59DEE1E63C0C}" srcId="{87A18E04-D6CF-4D11-BBA4-7FAFF5C3806A}" destId="{507346CD-4DDB-4CC6-9938-ABF4FE2B2D17}" srcOrd="1" destOrd="0" parTransId="{02A8F9AF-124F-4013-BD53-6FAA739EC1DE}" sibTransId="{92A14C4C-54D4-4166-9C40-53066D44CF3F}"/>
    <dgm:cxn modelId="{FD7B127D-66AF-40A6-ADAF-7A850E84E7D3}" srcId="{87A18E04-D6CF-4D11-BBA4-7FAFF5C3806A}" destId="{0332B6F7-AEBE-4599-AC7C-A238766D9F87}" srcOrd="0" destOrd="0" parTransId="{F57EC85B-F00E-44E7-A1A4-A255B973A07A}" sibTransId="{D3C011E8-B5AB-456A-9339-BB7DD8622F9A}"/>
    <dgm:cxn modelId="{B80F003F-CCBC-4082-9091-DD38A52E4F95}" type="presOf" srcId="{0332B6F7-AEBE-4599-AC7C-A238766D9F87}" destId="{F0631887-AA67-4697-936E-6619DFA006AD}" srcOrd="0" destOrd="0" presId="urn:microsoft.com/office/officeart/2005/8/layout/vList2"/>
    <dgm:cxn modelId="{C6CEC57E-69B0-4897-924B-43602E9E234F}" type="presOf" srcId="{87A18E04-D6CF-4D11-BBA4-7FAFF5C3806A}" destId="{AEF614EF-518A-44B9-AAF6-F28D01503041}" srcOrd="0" destOrd="0" presId="urn:microsoft.com/office/officeart/2005/8/layout/vList2"/>
    <dgm:cxn modelId="{561406CA-F56E-4F73-9475-4335D3EC80DC}" type="presParOf" srcId="{AEF614EF-518A-44B9-AAF6-F28D01503041}" destId="{F0631887-AA67-4697-936E-6619DFA006AD}" srcOrd="0" destOrd="0" presId="urn:microsoft.com/office/officeart/2005/8/layout/vList2"/>
    <dgm:cxn modelId="{F833FCA9-646B-41EB-B2CC-863F57FA0971}" type="presParOf" srcId="{AEF614EF-518A-44B9-AAF6-F28D01503041}" destId="{54D18124-D9BD-47FF-983C-7526F3AEC02E}" srcOrd="1" destOrd="0" presId="urn:microsoft.com/office/officeart/2005/8/layout/vList2"/>
    <dgm:cxn modelId="{FDE1E6EE-D96C-4F32-9370-5B90DC944EE1}" type="presParOf" srcId="{AEF614EF-518A-44B9-AAF6-F28D01503041}" destId="{A6E3FA62-AAB4-41E7-A4D8-D6933455917A}"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CC91D4-17E2-4266-9BD5-C1F1D93D6892}"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CA"/>
        </a:p>
      </dgm:t>
    </dgm:pt>
    <dgm:pt modelId="{5FA097A6-DA88-442F-8FC2-D1B958240150}">
      <dgm:prSet custT="1"/>
      <dgm:spPr/>
      <dgm:t>
        <a:bodyPr/>
        <a:lstStyle/>
        <a:p>
          <a:pPr algn="ctr" rtl="0"/>
          <a:endParaRPr lang="en-CA" sz="2400" b="1" dirty="0" smtClean="0"/>
        </a:p>
        <a:p>
          <a:pPr algn="ctr" rtl="0"/>
          <a:endParaRPr lang="en-CA" sz="2400" b="1" dirty="0" smtClean="0"/>
        </a:p>
        <a:p>
          <a:pPr algn="ctr" rtl="0"/>
          <a:endParaRPr lang="en-CA" sz="2400" b="1" dirty="0" smtClean="0"/>
        </a:p>
        <a:p>
          <a:pPr algn="ctr" rtl="0"/>
          <a:endParaRPr lang="en-CA" sz="2400" b="1" dirty="0" smtClean="0"/>
        </a:p>
        <a:p>
          <a:pPr algn="ctr" rtl="0"/>
          <a:r>
            <a:rPr lang="en-CA" sz="2400" b="1" dirty="0" smtClean="0"/>
            <a:t>Type 1 Diabetes</a:t>
          </a:r>
        </a:p>
        <a:p>
          <a:pPr indent="-457200" algn="l" rtl="0"/>
          <a:r>
            <a:rPr lang="en-CA" sz="1800" b="0" dirty="0" smtClean="0"/>
            <a:t>- Autoimmune disease (cause is unknown)</a:t>
          </a:r>
        </a:p>
        <a:p>
          <a:pPr indent="-457200" algn="l" rtl="0"/>
          <a:r>
            <a:rPr lang="en-CA" sz="1800" b="0" dirty="0" smtClean="0"/>
            <a:t>- Cannot be prevented </a:t>
          </a:r>
        </a:p>
        <a:p>
          <a:pPr indent="-457200" algn="l" rtl="0"/>
          <a:r>
            <a:rPr lang="en-CA" sz="1800" b="0" dirty="0" smtClean="0"/>
            <a:t>- Usually occurs in children</a:t>
          </a:r>
        </a:p>
        <a:p>
          <a:pPr indent="-457200" algn="l" rtl="0"/>
          <a:r>
            <a:rPr lang="en-CA" sz="1800" b="0" dirty="0" smtClean="0"/>
            <a:t> – Will require that a person take insulin everyday to control blood glucose</a:t>
          </a:r>
          <a:endParaRPr lang="en-CA" sz="2000" b="1" dirty="0" smtClean="0"/>
        </a:p>
        <a:p>
          <a:pPr algn="ctr" rtl="0"/>
          <a:endParaRPr lang="en-CA" sz="3400" b="1" dirty="0" smtClean="0"/>
        </a:p>
        <a:p>
          <a:pPr algn="ctr" rtl="0"/>
          <a:endParaRPr lang="en-CA" sz="3400" b="1" dirty="0" smtClean="0"/>
        </a:p>
        <a:p>
          <a:pPr algn="l" rtl="0"/>
          <a:endParaRPr lang="en-CA" sz="3400" dirty="0"/>
        </a:p>
      </dgm:t>
    </dgm:pt>
    <dgm:pt modelId="{81DC7832-617B-45C0-A8B6-B224C4C247DA}" type="parTrans" cxnId="{2CB1DC48-8799-4013-AA06-1F74D5CB8947}">
      <dgm:prSet/>
      <dgm:spPr/>
      <dgm:t>
        <a:bodyPr/>
        <a:lstStyle/>
        <a:p>
          <a:endParaRPr lang="en-CA"/>
        </a:p>
      </dgm:t>
    </dgm:pt>
    <dgm:pt modelId="{FEB9D6EE-5FD1-4C7C-9E38-EEC880249DFD}" type="sibTrans" cxnId="{2CB1DC48-8799-4013-AA06-1F74D5CB8947}">
      <dgm:prSet/>
      <dgm:spPr/>
      <dgm:t>
        <a:bodyPr/>
        <a:lstStyle/>
        <a:p>
          <a:endParaRPr lang="en-CA"/>
        </a:p>
      </dgm:t>
    </dgm:pt>
    <dgm:pt modelId="{1CB62140-074A-47CA-B37C-B7E49FF0FF95}">
      <dgm:prSet custT="1"/>
      <dgm:spPr/>
      <dgm:t>
        <a:bodyPr/>
        <a:lstStyle/>
        <a:p>
          <a:pPr algn="ctr" rtl="0"/>
          <a:endParaRPr lang="en-CA" sz="2400" b="1" dirty="0" smtClean="0"/>
        </a:p>
        <a:p>
          <a:pPr algn="ctr" rtl="0"/>
          <a:endParaRPr lang="en-CA" sz="2400" b="1" dirty="0" smtClean="0"/>
        </a:p>
        <a:p>
          <a:pPr algn="ctr" rtl="0"/>
          <a:endParaRPr lang="en-CA" sz="2400" b="1" dirty="0" smtClean="0"/>
        </a:p>
        <a:p>
          <a:pPr algn="ctr" rtl="0"/>
          <a:r>
            <a:rPr lang="en-CA" sz="2400" b="1" dirty="0" smtClean="0"/>
            <a:t>Gestational Diabetes</a:t>
          </a:r>
        </a:p>
        <a:p>
          <a:pPr algn="l" rtl="0"/>
          <a:r>
            <a:rPr lang="en-CA" sz="1800" b="0" dirty="0" smtClean="0"/>
            <a:t>- Gestational diabetes occurs in pregnant women</a:t>
          </a:r>
        </a:p>
        <a:p>
          <a:pPr algn="l" rtl="0"/>
          <a:r>
            <a:rPr lang="en-CA" sz="1800" b="0" dirty="0" smtClean="0"/>
            <a:t>- Gestational diabetes can be harmful to both the baby and mother</a:t>
          </a:r>
        </a:p>
        <a:p>
          <a:pPr algn="ctr" rtl="0"/>
          <a:endParaRPr lang="en-CA" sz="3400" b="1" dirty="0" smtClean="0"/>
        </a:p>
        <a:p>
          <a:pPr algn="ctr" rtl="0"/>
          <a:endParaRPr lang="en-CA" sz="3400" b="1" dirty="0" smtClean="0"/>
        </a:p>
        <a:p>
          <a:pPr algn="ctr" rtl="0"/>
          <a:endParaRPr lang="en-CA" sz="3400" b="1" dirty="0" smtClean="0"/>
        </a:p>
        <a:p>
          <a:pPr algn="ctr" rtl="0"/>
          <a:endParaRPr lang="en-CA" sz="3400" b="1" dirty="0"/>
        </a:p>
      </dgm:t>
    </dgm:pt>
    <dgm:pt modelId="{66222158-25FF-4020-9375-4CA1760AF536}" type="parTrans" cxnId="{FB3F6057-47FD-4D0E-99A7-F2F3267D7AA1}">
      <dgm:prSet/>
      <dgm:spPr/>
      <dgm:t>
        <a:bodyPr/>
        <a:lstStyle/>
        <a:p>
          <a:endParaRPr lang="en-CA"/>
        </a:p>
      </dgm:t>
    </dgm:pt>
    <dgm:pt modelId="{48C56640-95AF-430A-9E58-3E1C04DE43E1}" type="sibTrans" cxnId="{FB3F6057-47FD-4D0E-99A7-F2F3267D7AA1}">
      <dgm:prSet/>
      <dgm:spPr/>
      <dgm:t>
        <a:bodyPr/>
        <a:lstStyle/>
        <a:p>
          <a:endParaRPr lang="en-CA"/>
        </a:p>
      </dgm:t>
    </dgm:pt>
    <dgm:pt modelId="{3DFCAE3F-F264-41E1-90E3-9EDB6A36111F}">
      <dgm:prSet custT="1"/>
      <dgm:spPr/>
      <dgm:t>
        <a:bodyPr/>
        <a:lstStyle/>
        <a:p>
          <a:pPr algn="ctr" rtl="0">
            <a:lnSpc>
              <a:spcPct val="90000"/>
            </a:lnSpc>
          </a:pPr>
          <a:endParaRPr lang="en-CA" sz="2400" b="1" dirty="0" smtClean="0"/>
        </a:p>
        <a:p>
          <a:pPr algn="ctr" rtl="0">
            <a:lnSpc>
              <a:spcPct val="90000"/>
            </a:lnSpc>
          </a:pPr>
          <a:endParaRPr lang="en-CA" sz="2400" b="1" dirty="0" smtClean="0"/>
        </a:p>
        <a:p>
          <a:pPr algn="ctr" rtl="0">
            <a:lnSpc>
              <a:spcPct val="90000"/>
            </a:lnSpc>
          </a:pPr>
          <a:endParaRPr lang="en-CA" sz="2400" b="1" dirty="0" smtClean="0"/>
        </a:p>
        <a:p>
          <a:pPr algn="ctr" rtl="0">
            <a:lnSpc>
              <a:spcPct val="100000"/>
            </a:lnSpc>
          </a:pPr>
          <a:r>
            <a:rPr lang="en-CA" sz="2400" b="1" dirty="0" smtClean="0"/>
            <a:t>Type 2 Diabetes</a:t>
          </a:r>
        </a:p>
        <a:p>
          <a:pPr algn="l" rtl="0">
            <a:lnSpc>
              <a:spcPct val="90000"/>
            </a:lnSpc>
          </a:pPr>
          <a:r>
            <a:rPr lang="en-CA" sz="1800" b="0" dirty="0" smtClean="0"/>
            <a:t>- The most common form of diabetes</a:t>
          </a:r>
        </a:p>
        <a:p>
          <a:pPr algn="l" rtl="0">
            <a:lnSpc>
              <a:spcPct val="90000"/>
            </a:lnSpc>
          </a:pPr>
          <a:r>
            <a:rPr lang="en-CA" sz="1800" b="0" dirty="0" smtClean="0"/>
            <a:t>- Many risk factors that may increase your chances of developing type 2 diabetes </a:t>
          </a:r>
        </a:p>
        <a:p>
          <a:pPr algn="l" rtl="0">
            <a:lnSpc>
              <a:spcPct val="90000"/>
            </a:lnSpc>
          </a:pPr>
          <a:r>
            <a:rPr lang="en-CA" sz="1800" b="0" dirty="0" smtClean="0"/>
            <a:t>-The good news is there are things you can do to </a:t>
          </a:r>
          <a:r>
            <a:rPr lang="en-CA" sz="1800" b="0" smtClean="0"/>
            <a:t>prevent it!</a:t>
          </a:r>
          <a:endParaRPr lang="en-CA" sz="1800" b="0" dirty="0" smtClean="0"/>
        </a:p>
        <a:p>
          <a:pPr algn="ctr" rtl="0">
            <a:lnSpc>
              <a:spcPct val="90000"/>
            </a:lnSpc>
          </a:pPr>
          <a:endParaRPr lang="en-CA" sz="3400" b="1" dirty="0" smtClean="0"/>
        </a:p>
        <a:p>
          <a:pPr algn="ctr" rtl="0">
            <a:lnSpc>
              <a:spcPct val="90000"/>
            </a:lnSpc>
          </a:pPr>
          <a:endParaRPr lang="en-CA" sz="3400" b="1" dirty="0" smtClean="0"/>
        </a:p>
        <a:p>
          <a:pPr algn="ctr" rtl="0">
            <a:lnSpc>
              <a:spcPct val="90000"/>
            </a:lnSpc>
          </a:pPr>
          <a:endParaRPr lang="en-CA" sz="3400" dirty="0"/>
        </a:p>
      </dgm:t>
    </dgm:pt>
    <dgm:pt modelId="{C61801EE-078F-4345-A654-364F1F2AC49B}" type="sibTrans" cxnId="{4628D852-69CA-4545-A2A1-F62B5A21F910}">
      <dgm:prSet/>
      <dgm:spPr/>
      <dgm:t>
        <a:bodyPr/>
        <a:lstStyle/>
        <a:p>
          <a:endParaRPr lang="en-CA"/>
        </a:p>
      </dgm:t>
    </dgm:pt>
    <dgm:pt modelId="{CAB2B01B-D31A-4BBD-BDB4-8D3116789CD9}" type="parTrans" cxnId="{4628D852-69CA-4545-A2A1-F62B5A21F910}">
      <dgm:prSet/>
      <dgm:spPr/>
      <dgm:t>
        <a:bodyPr/>
        <a:lstStyle/>
        <a:p>
          <a:endParaRPr lang="en-CA"/>
        </a:p>
      </dgm:t>
    </dgm:pt>
    <dgm:pt modelId="{D851D26C-B057-46D6-935A-3A6A1F71CE9F}" type="pres">
      <dgm:prSet presAssocID="{7FCC91D4-17E2-4266-9BD5-C1F1D93D6892}" presName="diagram" presStyleCnt="0">
        <dgm:presLayoutVars>
          <dgm:chPref val="1"/>
          <dgm:dir/>
          <dgm:animOne val="branch"/>
          <dgm:animLvl val="lvl"/>
          <dgm:resizeHandles/>
        </dgm:presLayoutVars>
      </dgm:prSet>
      <dgm:spPr/>
      <dgm:t>
        <a:bodyPr/>
        <a:lstStyle/>
        <a:p>
          <a:endParaRPr lang="en-CA"/>
        </a:p>
      </dgm:t>
    </dgm:pt>
    <dgm:pt modelId="{304F22F2-ADB1-4976-95F5-4FE57D23F989}" type="pres">
      <dgm:prSet presAssocID="{5FA097A6-DA88-442F-8FC2-D1B958240150}" presName="root" presStyleCnt="0"/>
      <dgm:spPr/>
    </dgm:pt>
    <dgm:pt modelId="{6B283961-3089-4887-B19A-360FDE55C164}" type="pres">
      <dgm:prSet presAssocID="{5FA097A6-DA88-442F-8FC2-D1B958240150}" presName="rootComposite" presStyleCnt="0"/>
      <dgm:spPr/>
    </dgm:pt>
    <dgm:pt modelId="{AB443322-3837-4E63-9214-E1DF8FFFF517}" type="pres">
      <dgm:prSet presAssocID="{5FA097A6-DA88-442F-8FC2-D1B958240150}" presName="rootText" presStyleLbl="node1" presStyleIdx="0" presStyleCnt="3" custScaleX="131195" custScaleY="462637" custLinFactNeighborX="-27095" custLinFactNeighborY="-7711"/>
      <dgm:spPr/>
      <dgm:t>
        <a:bodyPr/>
        <a:lstStyle/>
        <a:p>
          <a:endParaRPr lang="en-CA"/>
        </a:p>
      </dgm:t>
    </dgm:pt>
    <dgm:pt modelId="{4E7B923F-D457-4513-9987-45287E41E99B}" type="pres">
      <dgm:prSet presAssocID="{5FA097A6-DA88-442F-8FC2-D1B958240150}" presName="rootConnector" presStyleLbl="node1" presStyleIdx="0" presStyleCnt="3"/>
      <dgm:spPr/>
      <dgm:t>
        <a:bodyPr/>
        <a:lstStyle/>
        <a:p>
          <a:endParaRPr lang="en-CA"/>
        </a:p>
      </dgm:t>
    </dgm:pt>
    <dgm:pt modelId="{F4AA039E-3D33-4EAE-BCB2-6669DEF33ECB}" type="pres">
      <dgm:prSet presAssocID="{5FA097A6-DA88-442F-8FC2-D1B958240150}" presName="childShape" presStyleCnt="0"/>
      <dgm:spPr/>
    </dgm:pt>
    <dgm:pt modelId="{BBA2F884-7CE6-4A34-8F74-5C13BA837F96}" type="pres">
      <dgm:prSet presAssocID="{3DFCAE3F-F264-41E1-90E3-9EDB6A36111F}" presName="root" presStyleCnt="0"/>
      <dgm:spPr/>
    </dgm:pt>
    <dgm:pt modelId="{19B9DFAF-C034-4EA1-90FE-FCEA37670E87}" type="pres">
      <dgm:prSet presAssocID="{3DFCAE3F-F264-41E1-90E3-9EDB6A36111F}" presName="rootComposite" presStyleCnt="0"/>
      <dgm:spPr/>
    </dgm:pt>
    <dgm:pt modelId="{FF8FCDCA-8033-407D-B8EE-BF43D5B8DB01}" type="pres">
      <dgm:prSet presAssocID="{3DFCAE3F-F264-41E1-90E3-9EDB6A36111F}" presName="rootText" presStyleLbl="node1" presStyleIdx="1" presStyleCnt="3" custScaleX="142765" custScaleY="478059" custLinFactNeighborX="1765" custLinFactNeighborY="-7711"/>
      <dgm:spPr/>
      <dgm:t>
        <a:bodyPr/>
        <a:lstStyle/>
        <a:p>
          <a:endParaRPr lang="en-CA"/>
        </a:p>
      </dgm:t>
    </dgm:pt>
    <dgm:pt modelId="{083E35D1-2FA2-4D14-A652-8920ED6DD817}" type="pres">
      <dgm:prSet presAssocID="{3DFCAE3F-F264-41E1-90E3-9EDB6A36111F}" presName="rootConnector" presStyleLbl="node1" presStyleIdx="1" presStyleCnt="3"/>
      <dgm:spPr/>
      <dgm:t>
        <a:bodyPr/>
        <a:lstStyle/>
        <a:p>
          <a:endParaRPr lang="en-CA"/>
        </a:p>
      </dgm:t>
    </dgm:pt>
    <dgm:pt modelId="{9136F031-7C40-4E5A-8052-259B42D205A3}" type="pres">
      <dgm:prSet presAssocID="{3DFCAE3F-F264-41E1-90E3-9EDB6A36111F}" presName="childShape" presStyleCnt="0"/>
      <dgm:spPr/>
    </dgm:pt>
    <dgm:pt modelId="{A02869AA-F62A-47CB-B989-01B8A868E71D}" type="pres">
      <dgm:prSet presAssocID="{1CB62140-074A-47CA-B37C-B7E49FF0FF95}" presName="root" presStyleCnt="0"/>
      <dgm:spPr/>
    </dgm:pt>
    <dgm:pt modelId="{4E5C6AB8-3029-4BEE-A102-0F95610F2AA4}" type="pres">
      <dgm:prSet presAssocID="{1CB62140-074A-47CA-B37C-B7E49FF0FF95}" presName="rootComposite" presStyleCnt="0"/>
      <dgm:spPr/>
    </dgm:pt>
    <dgm:pt modelId="{D186C9AE-6903-4EB5-98B9-EA4C2FA7D116}" type="pres">
      <dgm:prSet presAssocID="{1CB62140-074A-47CA-B37C-B7E49FF0FF95}" presName="rootText" presStyleLbl="node1" presStyleIdx="2" presStyleCnt="3" custScaleX="139173" custScaleY="478059"/>
      <dgm:spPr/>
      <dgm:t>
        <a:bodyPr/>
        <a:lstStyle/>
        <a:p>
          <a:endParaRPr lang="en-CA"/>
        </a:p>
      </dgm:t>
    </dgm:pt>
    <dgm:pt modelId="{CAD54D21-35B1-47D4-8BB3-28667A485DA7}" type="pres">
      <dgm:prSet presAssocID="{1CB62140-074A-47CA-B37C-B7E49FF0FF95}" presName="rootConnector" presStyleLbl="node1" presStyleIdx="2" presStyleCnt="3"/>
      <dgm:spPr/>
      <dgm:t>
        <a:bodyPr/>
        <a:lstStyle/>
        <a:p>
          <a:endParaRPr lang="en-CA"/>
        </a:p>
      </dgm:t>
    </dgm:pt>
    <dgm:pt modelId="{47BF9976-086A-44A4-9AE3-A24DF2067803}" type="pres">
      <dgm:prSet presAssocID="{1CB62140-074A-47CA-B37C-B7E49FF0FF95}" presName="childShape" presStyleCnt="0"/>
      <dgm:spPr/>
    </dgm:pt>
  </dgm:ptLst>
  <dgm:cxnLst>
    <dgm:cxn modelId="{B2DC4DE1-D10E-49E2-BA40-DB13915C2457}" type="presOf" srcId="{5FA097A6-DA88-442F-8FC2-D1B958240150}" destId="{4E7B923F-D457-4513-9987-45287E41E99B}" srcOrd="1" destOrd="0" presId="urn:microsoft.com/office/officeart/2005/8/layout/hierarchy3"/>
    <dgm:cxn modelId="{447B18EE-E0AE-4CAA-A2AC-11656C53D84F}" type="presOf" srcId="{3DFCAE3F-F264-41E1-90E3-9EDB6A36111F}" destId="{083E35D1-2FA2-4D14-A652-8920ED6DD817}" srcOrd="1" destOrd="0" presId="urn:microsoft.com/office/officeart/2005/8/layout/hierarchy3"/>
    <dgm:cxn modelId="{85936D90-2C6B-4B85-8E9A-473B53F35DE2}" type="presOf" srcId="{1CB62140-074A-47CA-B37C-B7E49FF0FF95}" destId="{CAD54D21-35B1-47D4-8BB3-28667A485DA7}" srcOrd="1" destOrd="0" presId="urn:microsoft.com/office/officeart/2005/8/layout/hierarchy3"/>
    <dgm:cxn modelId="{02DD6375-458D-40F3-9777-4B62587431BC}" type="presOf" srcId="{3DFCAE3F-F264-41E1-90E3-9EDB6A36111F}" destId="{FF8FCDCA-8033-407D-B8EE-BF43D5B8DB01}" srcOrd="0" destOrd="0" presId="urn:microsoft.com/office/officeart/2005/8/layout/hierarchy3"/>
    <dgm:cxn modelId="{D5D780B2-9B54-469B-9871-20A9B8255F48}" type="presOf" srcId="{7FCC91D4-17E2-4266-9BD5-C1F1D93D6892}" destId="{D851D26C-B057-46D6-935A-3A6A1F71CE9F}" srcOrd="0" destOrd="0" presId="urn:microsoft.com/office/officeart/2005/8/layout/hierarchy3"/>
    <dgm:cxn modelId="{4628D852-69CA-4545-A2A1-F62B5A21F910}" srcId="{7FCC91D4-17E2-4266-9BD5-C1F1D93D6892}" destId="{3DFCAE3F-F264-41E1-90E3-9EDB6A36111F}" srcOrd="1" destOrd="0" parTransId="{CAB2B01B-D31A-4BBD-BDB4-8D3116789CD9}" sibTransId="{C61801EE-078F-4345-A654-364F1F2AC49B}"/>
    <dgm:cxn modelId="{2CB1DC48-8799-4013-AA06-1F74D5CB8947}" srcId="{7FCC91D4-17E2-4266-9BD5-C1F1D93D6892}" destId="{5FA097A6-DA88-442F-8FC2-D1B958240150}" srcOrd="0" destOrd="0" parTransId="{81DC7832-617B-45C0-A8B6-B224C4C247DA}" sibTransId="{FEB9D6EE-5FD1-4C7C-9E38-EEC880249DFD}"/>
    <dgm:cxn modelId="{FB3F6057-47FD-4D0E-99A7-F2F3267D7AA1}" srcId="{7FCC91D4-17E2-4266-9BD5-C1F1D93D6892}" destId="{1CB62140-074A-47CA-B37C-B7E49FF0FF95}" srcOrd="2" destOrd="0" parTransId="{66222158-25FF-4020-9375-4CA1760AF536}" sibTransId="{48C56640-95AF-430A-9E58-3E1C04DE43E1}"/>
    <dgm:cxn modelId="{54EAAFD3-CEFB-40E4-BAFD-CF4334CAFCEA}" type="presOf" srcId="{5FA097A6-DA88-442F-8FC2-D1B958240150}" destId="{AB443322-3837-4E63-9214-E1DF8FFFF517}" srcOrd="0" destOrd="0" presId="urn:microsoft.com/office/officeart/2005/8/layout/hierarchy3"/>
    <dgm:cxn modelId="{84B858EB-0B38-4E76-ADFF-643832D96943}" type="presOf" srcId="{1CB62140-074A-47CA-B37C-B7E49FF0FF95}" destId="{D186C9AE-6903-4EB5-98B9-EA4C2FA7D116}" srcOrd="0" destOrd="0" presId="urn:microsoft.com/office/officeart/2005/8/layout/hierarchy3"/>
    <dgm:cxn modelId="{CC4E7153-BD07-4423-B203-6B847D28BE30}" type="presParOf" srcId="{D851D26C-B057-46D6-935A-3A6A1F71CE9F}" destId="{304F22F2-ADB1-4976-95F5-4FE57D23F989}" srcOrd="0" destOrd="0" presId="urn:microsoft.com/office/officeart/2005/8/layout/hierarchy3"/>
    <dgm:cxn modelId="{16DDC40F-79F8-483F-87C2-8A1F397B524C}" type="presParOf" srcId="{304F22F2-ADB1-4976-95F5-4FE57D23F989}" destId="{6B283961-3089-4887-B19A-360FDE55C164}" srcOrd="0" destOrd="0" presId="urn:microsoft.com/office/officeart/2005/8/layout/hierarchy3"/>
    <dgm:cxn modelId="{5458CF53-1F60-4F36-A9B7-56E082A44F8C}" type="presParOf" srcId="{6B283961-3089-4887-B19A-360FDE55C164}" destId="{AB443322-3837-4E63-9214-E1DF8FFFF517}" srcOrd="0" destOrd="0" presId="urn:microsoft.com/office/officeart/2005/8/layout/hierarchy3"/>
    <dgm:cxn modelId="{65A7BCC4-A881-49EB-92C0-C2B74CB6BC18}" type="presParOf" srcId="{6B283961-3089-4887-B19A-360FDE55C164}" destId="{4E7B923F-D457-4513-9987-45287E41E99B}" srcOrd="1" destOrd="0" presId="urn:microsoft.com/office/officeart/2005/8/layout/hierarchy3"/>
    <dgm:cxn modelId="{3F0B073F-93F2-46D7-AC46-AE6BE1FF4DD8}" type="presParOf" srcId="{304F22F2-ADB1-4976-95F5-4FE57D23F989}" destId="{F4AA039E-3D33-4EAE-BCB2-6669DEF33ECB}" srcOrd="1" destOrd="0" presId="urn:microsoft.com/office/officeart/2005/8/layout/hierarchy3"/>
    <dgm:cxn modelId="{04D9AE50-930E-4C24-AF6D-201F0639FDFB}" type="presParOf" srcId="{D851D26C-B057-46D6-935A-3A6A1F71CE9F}" destId="{BBA2F884-7CE6-4A34-8F74-5C13BA837F96}" srcOrd="1" destOrd="0" presId="urn:microsoft.com/office/officeart/2005/8/layout/hierarchy3"/>
    <dgm:cxn modelId="{C56B0AF1-03A5-406B-BD2C-373ACCDA5968}" type="presParOf" srcId="{BBA2F884-7CE6-4A34-8F74-5C13BA837F96}" destId="{19B9DFAF-C034-4EA1-90FE-FCEA37670E87}" srcOrd="0" destOrd="0" presId="urn:microsoft.com/office/officeart/2005/8/layout/hierarchy3"/>
    <dgm:cxn modelId="{F011C6B8-6974-4D20-9F05-B68998908EC3}" type="presParOf" srcId="{19B9DFAF-C034-4EA1-90FE-FCEA37670E87}" destId="{FF8FCDCA-8033-407D-B8EE-BF43D5B8DB01}" srcOrd="0" destOrd="0" presId="urn:microsoft.com/office/officeart/2005/8/layout/hierarchy3"/>
    <dgm:cxn modelId="{325F789C-DE00-4796-BE19-531CE91442ED}" type="presParOf" srcId="{19B9DFAF-C034-4EA1-90FE-FCEA37670E87}" destId="{083E35D1-2FA2-4D14-A652-8920ED6DD817}" srcOrd="1" destOrd="0" presId="urn:microsoft.com/office/officeart/2005/8/layout/hierarchy3"/>
    <dgm:cxn modelId="{00C681A6-F4F2-46D9-9E05-7A3CEEE53924}" type="presParOf" srcId="{BBA2F884-7CE6-4A34-8F74-5C13BA837F96}" destId="{9136F031-7C40-4E5A-8052-259B42D205A3}" srcOrd="1" destOrd="0" presId="urn:microsoft.com/office/officeart/2005/8/layout/hierarchy3"/>
    <dgm:cxn modelId="{C4F88390-651E-4F47-AAE6-5C5DD6BF3E9C}" type="presParOf" srcId="{D851D26C-B057-46D6-935A-3A6A1F71CE9F}" destId="{A02869AA-F62A-47CB-B989-01B8A868E71D}" srcOrd="2" destOrd="0" presId="urn:microsoft.com/office/officeart/2005/8/layout/hierarchy3"/>
    <dgm:cxn modelId="{96214F5F-F1EA-4DBA-9C7B-BD30065ECB70}" type="presParOf" srcId="{A02869AA-F62A-47CB-B989-01B8A868E71D}" destId="{4E5C6AB8-3029-4BEE-A102-0F95610F2AA4}" srcOrd="0" destOrd="0" presId="urn:microsoft.com/office/officeart/2005/8/layout/hierarchy3"/>
    <dgm:cxn modelId="{2F3416C2-6E25-4C92-A9CE-D0177AFCD319}" type="presParOf" srcId="{4E5C6AB8-3029-4BEE-A102-0F95610F2AA4}" destId="{D186C9AE-6903-4EB5-98B9-EA4C2FA7D116}" srcOrd="0" destOrd="0" presId="urn:microsoft.com/office/officeart/2005/8/layout/hierarchy3"/>
    <dgm:cxn modelId="{A93EB0AF-DFEC-4D4F-BDC3-6572FB111C68}" type="presParOf" srcId="{4E5C6AB8-3029-4BEE-A102-0F95610F2AA4}" destId="{CAD54D21-35B1-47D4-8BB3-28667A485DA7}" srcOrd="1" destOrd="0" presId="urn:microsoft.com/office/officeart/2005/8/layout/hierarchy3"/>
    <dgm:cxn modelId="{82B46D5A-67A0-405A-B223-F1DCF2D21908}" type="presParOf" srcId="{A02869AA-F62A-47CB-B989-01B8A868E71D}" destId="{47BF9976-086A-44A4-9AE3-A24DF2067803}"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3B33D4-09CB-4356-B998-3EB3C32AFEBA}" type="doc">
      <dgm:prSet loTypeId="urn:microsoft.com/office/officeart/2005/8/layout/equation2" loCatId="relationship" qsTypeId="urn:microsoft.com/office/officeart/2005/8/quickstyle/simple1" qsCatId="simple" csTypeId="urn:microsoft.com/office/officeart/2005/8/colors/accent1_2" csCatId="accent1" phldr="1"/>
      <dgm:spPr/>
      <dgm:t>
        <a:bodyPr/>
        <a:lstStyle/>
        <a:p>
          <a:endParaRPr lang="en-CA"/>
        </a:p>
      </dgm:t>
    </dgm:pt>
    <dgm:pt modelId="{4211D94D-AA70-44F6-BE42-47A928BC4043}">
      <dgm:prSet/>
      <dgm:spPr>
        <a:solidFill>
          <a:schemeClr val="accent2">
            <a:lumMod val="60000"/>
            <a:lumOff val="40000"/>
          </a:schemeClr>
        </a:solidFill>
      </dgm:spPr>
      <dgm:t>
        <a:bodyPr/>
        <a:lstStyle/>
        <a:p>
          <a:pPr rtl="0"/>
          <a:r>
            <a:rPr lang="en-US" b="0" dirty="0" smtClean="0"/>
            <a:t>PHYSICAL ACTIVITY</a:t>
          </a:r>
          <a:endParaRPr lang="en-CA" b="0" dirty="0"/>
        </a:p>
      </dgm:t>
    </dgm:pt>
    <dgm:pt modelId="{CBF5F8B4-EC2B-49F9-8595-CCD588446EF8}" type="parTrans" cxnId="{C4748E34-3C00-41D4-8A45-6BF763E2C9E0}">
      <dgm:prSet/>
      <dgm:spPr/>
      <dgm:t>
        <a:bodyPr/>
        <a:lstStyle/>
        <a:p>
          <a:endParaRPr lang="en-CA"/>
        </a:p>
      </dgm:t>
    </dgm:pt>
    <dgm:pt modelId="{0715ED0B-D636-4A89-A609-49FB93D159EE}" type="sibTrans" cxnId="{C4748E34-3C00-41D4-8A45-6BF763E2C9E0}">
      <dgm:prSet/>
      <dgm:spPr>
        <a:solidFill>
          <a:schemeClr val="bg1">
            <a:lumMod val="50000"/>
          </a:schemeClr>
        </a:solidFill>
      </dgm:spPr>
      <dgm:t>
        <a:bodyPr/>
        <a:lstStyle/>
        <a:p>
          <a:endParaRPr lang="en-CA"/>
        </a:p>
      </dgm:t>
    </dgm:pt>
    <dgm:pt modelId="{FEE3BE04-778A-4527-93F3-AD0C2AC6372C}">
      <dgm:prSet/>
      <dgm:spPr>
        <a:solidFill>
          <a:schemeClr val="accent4">
            <a:lumMod val="60000"/>
            <a:lumOff val="40000"/>
          </a:schemeClr>
        </a:solidFill>
      </dgm:spPr>
      <dgm:t>
        <a:bodyPr/>
        <a:lstStyle/>
        <a:p>
          <a:pPr rtl="0"/>
          <a:r>
            <a:rPr lang="en-CA" dirty="0" smtClean="0"/>
            <a:t>HEALTHY EATING</a:t>
          </a:r>
          <a:endParaRPr lang="en-CA" dirty="0"/>
        </a:p>
      </dgm:t>
    </dgm:pt>
    <dgm:pt modelId="{1AB39F4D-2521-42BF-825C-043D8BA868DE}" type="parTrans" cxnId="{768FBC9F-1F1A-4046-94E0-9C9660C40D0C}">
      <dgm:prSet/>
      <dgm:spPr/>
      <dgm:t>
        <a:bodyPr/>
        <a:lstStyle/>
        <a:p>
          <a:endParaRPr lang="en-CA"/>
        </a:p>
      </dgm:t>
    </dgm:pt>
    <dgm:pt modelId="{2FAE00E1-B221-4DAF-BCAE-2F3537D7D20D}" type="sibTrans" cxnId="{768FBC9F-1F1A-4046-94E0-9C9660C40D0C}">
      <dgm:prSet/>
      <dgm:spPr>
        <a:solidFill>
          <a:schemeClr val="bg1">
            <a:lumMod val="50000"/>
          </a:schemeClr>
        </a:solidFill>
      </dgm:spPr>
      <dgm:t>
        <a:bodyPr/>
        <a:lstStyle/>
        <a:p>
          <a:endParaRPr lang="en-CA"/>
        </a:p>
      </dgm:t>
    </dgm:pt>
    <dgm:pt modelId="{4EDE8BEB-0FB5-47E3-8C40-E24FB9C9E27D}">
      <dgm:prSet/>
      <dgm:spPr/>
      <dgm:t>
        <a:bodyPr/>
        <a:lstStyle/>
        <a:p>
          <a:pPr rtl="0"/>
          <a:r>
            <a:rPr lang="en-CA" dirty="0" smtClean="0"/>
            <a:t>May help PREVENT type 2 diabetes</a:t>
          </a:r>
          <a:endParaRPr lang="en-CA" dirty="0"/>
        </a:p>
      </dgm:t>
    </dgm:pt>
    <dgm:pt modelId="{448E07F5-A712-46B2-816F-1356764AFB13}" type="parTrans" cxnId="{CF28AAB6-74A0-46CA-AAC8-66FBFA093DCB}">
      <dgm:prSet/>
      <dgm:spPr/>
      <dgm:t>
        <a:bodyPr/>
        <a:lstStyle/>
        <a:p>
          <a:endParaRPr lang="en-CA"/>
        </a:p>
      </dgm:t>
    </dgm:pt>
    <dgm:pt modelId="{3903ED9E-91E3-41C9-B8E8-0C153712A3CA}" type="sibTrans" cxnId="{CF28AAB6-74A0-46CA-AAC8-66FBFA093DCB}">
      <dgm:prSet/>
      <dgm:spPr/>
      <dgm:t>
        <a:bodyPr/>
        <a:lstStyle/>
        <a:p>
          <a:endParaRPr lang="en-CA"/>
        </a:p>
      </dgm:t>
    </dgm:pt>
    <dgm:pt modelId="{AC9D0689-75A4-4D1F-B865-C49C66D1FFEE}" type="pres">
      <dgm:prSet presAssocID="{483B33D4-09CB-4356-B998-3EB3C32AFEBA}" presName="Name0" presStyleCnt="0">
        <dgm:presLayoutVars>
          <dgm:dir/>
          <dgm:resizeHandles val="exact"/>
        </dgm:presLayoutVars>
      </dgm:prSet>
      <dgm:spPr/>
      <dgm:t>
        <a:bodyPr/>
        <a:lstStyle/>
        <a:p>
          <a:endParaRPr lang="en-CA"/>
        </a:p>
      </dgm:t>
    </dgm:pt>
    <dgm:pt modelId="{0E6D0ED5-E6FC-40F3-946B-0C35E7F5177D}" type="pres">
      <dgm:prSet presAssocID="{483B33D4-09CB-4356-B998-3EB3C32AFEBA}" presName="vNodes" presStyleCnt="0"/>
      <dgm:spPr/>
    </dgm:pt>
    <dgm:pt modelId="{EB85C0BE-54F0-4B17-897C-274E2ACDF2C8}" type="pres">
      <dgm:prSet presAssocID="{4211D94D-AA70-44F6-BE42-47A928BC4043}" presName="node" presStyleLbl="node1" presStyleIdx="0" presStyleCnt="3" custLinFactY="145608" custLinFactNeighborX="-1137" custLinFactNeighborY="200000">
        <dgm:presLayoutVars>
          <dgm:bulletEnabled val="1"/>
        </dgm:presLayoutVars>
      </dgm:prSet>
      <dgm:spPr/>
      <dgm:t>
        <a:bodyPr/>
        <a:lstStyle/>
        <a:p>
          <a:endParaRPr lang="en-CA"/>
        </a:p>
      </dgm:t>
    </dgm:pt>
    <dgm:pt modelId="{0F112FED-95B6-40C8-8B4A-37074CD92E63}" type="pres">
      <dgm:prSet presAssocID="{0715ED0B-D636-4A89-A609-49FB93D159EE}" presName="spacerT" presStyleCnt="0"/>
      <dgm:spPr/>
    </dgm:pt>
    <dgm:pt modelId="{79C83150-E3FB-457C-876F-36C19133EA48}" type="pres">
      <dgm:prSet presAssocID="{0715ED0B-D636-4A89-A609-49FB93D159EE}" presName="sibTrans" presStyleLbl="sibTrans2D1" presStyleIdx="0" presStyleCnt="2" custLinFactNeighborX="-5363" custLinFactNeighborY="-69814"/>
      <dgm:spPr/>
      <dgm:t>
        <a:bodyPr/>
        <a:lstStyle/>
        <a:p>
          <a:endParaRPr lang="en-CA"/>
        </a:p>
      </dgm:t>
    </dgm:pt>
    <dgm:pt modelId="{51C71745-74A5-4111-B011-B026AB6547F1}" type="pres">
      <dgm:prSet presAssocID="{0715ED0B-D636-4A89-A609-49FB93D159EE}" presName="spacerB" presStyleCnt="0"/>
      <dgm:spPr/>
    </dgm:pt>
    <dgm:pt modelId="{F3306262-746A-4374-A714-AEEBD336D0DB}" type="pres">
      <dgm:prSet presAssocID="{FEE3BE04-778A-4527-93F3-AD0C2AC6372C}" presName="node" presStyleLbl="node1" presStyleIdx="1" presStyleCnt="3" custLinFactY="-158219" custLinFactNeighborX="-3726" custLinFactNeighborY="-200000">
        <dgm:presLayoutVars>
          <dgm:bulletEnabled val="1"/>
        </dgm:presLayoutVars>
      </dgm:prSet>
      <dgm:spPr/>
      <dgm:t>
        <a:bodyPr/>
        <a:lstStyle/>
        <a:p>
          <a:endParaRPr lang="en-CA"/>
        </a:p>
      </dgm:t>
    </dgm:pt>
    <dgm:pt modelId="{F0D2E59C-FB0C-40FB-B0B9-A4E8C48BC9B2}" type="pres">
      <dgm:prSet presAssocID="{483B33D4-09CB-4356-B998-3EB3C32AFEBA}" presName="sibTransLast" presStyleLbl="sibTrans2D1" presStyleIdx="1" presStyleCnt="2" custAng="21497056" custScaleX="157329" custScaleY="109691"/>
      <dgm:spPr/>
      <dgm:t>
        <a:bodyPr/>
        <a:lstStyle/>
        <a:p>
          <a:endParaRPr lang="en-CA"/>
        </a:p>
      </dgm:t>
    </dgm:pt>
    <dgm:pt modelId="{73F26D7B-755B-4931-B9C2-14CBB775FC70}" type="pres">
      <dgm:prSet presAssocID="{483B33D4-09CB-4356-B998-3EB3C32AFEBA}" presName="connectorText" presStyleLbl="sibTrans2D1" presStyleIdx="1" presStyleCnt="2"/>
      <dgm:spPr/>
      <dgm:t>
        <a:bodyPr/>
        <a:lstStyle/>
        <a:p>
          <a:endParaRPr lang="en-CA"/>
        </a:p>
      </dgm:t>
    </dgm:pt>
    <dgm:pt modelId="{23C1F0D6-76C2-468F-9938-1082E1DB351A}" type="pres">
      <dgm:prSet presAssocID="{483B33D4-09CB-4356-B998-3EB3C32AFEBA}" presName="lastNode" presStyleLbl="node1" presStyleIdx="2" presStyleCnt="3">
        <dgm:presLayoutVars>
          <dgm:bulletEnabled val="1"/>
        </dgm:presLayoutVars>
      </dgm:prSet>
      <dgm:spPr/>
      <dgm:t>
        <a:bodyPr/>
        <a:lstStyle/>
        <a:p>
          <a:endParaRPr lang="en-CA"/>
        </a:p>
      </dgm:t>
    </dgm:pt>
  </dgm:ptLst>
  <dgm:cxnLst>
    <dgm:cxn modelId="{84416BC1-EE72-4A51-959B-F3E16E49D23A}" type="presOf" srcId="{2FAE00E1-B221-4DAF-BCAE-2F3537D7D20D}" destId="{F0D2E59C-FB0C-40FB-B0B9-A4E8C48BC9B2}" srcOrd="0" destOrd="0" presId="urn:microsoft.com/office/officeart/2005/8/layout/equation2"/>
    <dgm:cxn modelId="{B497AA6A-5675-4653-8024-3C8423181A8D}" type="presOf" srcId="{4EDE8BEB-0FB5-47E3-8C40-E24FB9C9E27D}" destId="{23C1F0D6-76C2-468F-9938-1082E1DB351A}" srcOrd="0" destOrd="0" presId="urn:microsoft.com/office/officeart/2005/8/layout/equation2"/>
    <dgm:cxn modelId="{7D8673E3-E19C-44CF-9E93-2BF7609AF66E}" type="presOf" srcId="{2FAE00E1-B221-4DAF-BCAE-2F3537D7D20D}" destId="{73F26D7B-755B-4931-B9C2-14CBB775FC70}" srcOrd="1" destOrd="0" presId="urn:microsoft.com/office/officeart/2005/8/layout/equation2"/>
    <dgm:cxn modelId="{E4789697-EF7E-489E-ABAC-0000F0D96F16}" type="presOf" srcId="{0715ED0B-D636-4A89-A609-49FB93D159EE}" destId="{79C83150-E3FB-457C-876F-36C19133EA48}" srcOrd="0" destOrd="0" presId="urn:microsoft.com/office/officeart/2005/8/layout/equation2"/>
    <dgm:cxn modelId="{768FBC9F-1F1A-4046-94E0-9C9660C40D0C}" srcId="{483B33D4-09CB-4356-B998-3EB3C32AFEBA}" destId="{FEE3BE04-778A-4527-93F3-AD0C2AC6372C}" srcOrd="1" destOrd="0" parTransId="{1AB39F4D-2521-42BF-825C-043D8BA868DE}" sibTransId="{2FAE00E1-B221-4DAF-BCAE-2F3537D7D20D}"/>
    <dgm:cxn modelId="{777CC0A6-4FBC-4AA5-87C0-946B51A7722F}" type="presOf" srcId="{4211D94D-AA70-44F6-BE42-47A928BC4043}" destId="{EB85C0BE-54F0-4B17-897C-274E2ACDF2C8}" srcOrd="0" destOrd="0" presId="urn:microsoft.com/office/officeart/2005/8/layout/equation2"/>
    <dgm:cxn modelId="{CF28AAB6-74A0-46CA-AAC8-66FBFA093DCB}" srcId="{483B33D4-09CB-4356-B998-3EB3C32AFEBA}" destId="{4EDE8BEB-0FB5-47E3-8C40-E24FB9C9E27D}" srcOrd="2" destOrd="0" parTransId="{448E07F5-A712-46B2-816F-1356764AFB13}" sibTransId="{3903ED9E-91E3-41C9-B8E8-0C153712A3CA}"/>
    <dgm:cxn modelId="{A6DB7369-2638-4AE5-834D-220608FD04EA}" type="presOf" srcId="{FEE3BE04-778A-4527-93F3-AD0C2AC6372C}" destId="{F3306262-746A-4374-A714-AEEBD336D0DB}" srcOrd="0" destOrd="0" presId="urn:microsoft.com/office/officeart/2005/8/layout/equation2"/>
    <dgm:cxn modelId="{B4D9359C-4628-46D9-A5CE-925242B7E3D8}" type="presOf" srcId="{483B33D4-09CB-4356-B998-3EB3C32AFEBA}" destId="{AC9D0689-75A4-4D1F-B865-C49C66D1FFEE}" srcOrd="0" destOrd="0" presId="urn:microsoft.com/office/officeart/2005/8/layout/equation2"/>
    <dgm:cxn modelId="{C4748E34-3C00-41D4-8A45-6BF763E2C9E0}" srcId="{483B33D4-09CB-4356-B998-3EB3C32AFEBA}" destId="{4211D94D-AA70-44F6-BE42-47A928BC4043}" srcOrd="0" destOrd="0" parTransId="{CBF5F8B4-EC2B-49F9-8595-CCD588446EF8}" sibTransId="{0715ED0B-D636-4A89-A609-49FB93D159EE}"/>
    <dgm:cxn modelId="{FDDB1D8B-225B-4DB5-9D21-DBF19B48D561}" type="presParOf" srcId="{AC9D0689-75A4-4D1F-B865-C49C66D1FFEE}" destId="{0E6D0ED5-E6FC-40F3-946B-0C35E7F5177D}" srcOrd="0" destOrd="0" presId="urn:microsoft.com/office/officeart/2005/8/layout/equation2"/>
    <dgm:cxn modelId="{88D9D8A1-FCF6-42D0-B008-B331C903022D}" type="presParOf" srcId="{0E6D0ED5-E6FC-40F3-946B-0C35E7F5177D}" destId="{EB85C0BE-54F0-4B17-897C-274E2ACDF2C8}" srcOrd="0" destOrd="0" presId="urn:microsoft.com/office/officeart/2005/8/layout/equation2"/>
    <dgm:cxn modelId="{906190D1-2477-462E-B01E-DAD5B1F8F8A7}" type="presParOf" srcId="{0E6D0ED5-E6FC-40F3-946B-0C35E7F5177D}" destId="{0F112FED-95B6-40C8-8B4A-37074CD92E63}" srcOrd="1" destOrd="0" presId="urn:microsoft.com/office/officeart/2005/8/layout/equation2"/>
    <dgm:cxn modelId="{BE49B32C-2B9E-4139-8B05-C49956442A1E}" type="presParOf" srcId="{0E6D0ED5-E6FC-40F3-946B-0C35E7F5177D}" destId="{79C83150-E3FB-457C-876F-36C19133EA48}" srcOrd="2" destOrd="0" presId="urn:microsoft.com/office/officeart/2005/8/layout/equation2"/>
    <dgm:cxn modelId="{F2FD6124-D4EA-418C-8A76-052F4F6C366B}" type="presParOf" srcId="{0E6D0ED5-E6FC-40F3-946B-0C35E7F5177D}" destId="{51C71745-74A5-4111-B011-B026AB6547F1}" srcOrd="3" destOrd="0" presId="urn:microsoft.com/office/officeart/2005/8/layout/equation2"/>
    <dgm:cxn modelId="{8AF627FC-79B0-46EA-B236-695F06C676BC}" type="presParOf" srcId="{0E6D0ED5-E6FC-40F3-946B-0C35E7F5177D}" destId="{F3306262-746A-4374-A714-AEEBD336D0DB}" srcOrd="4" destOrd="0" presId="urn:microsoft.com/office/officeart/2005/8/layout/equation2"/>
    <dgm:cxn modelId="{AB5F6C54-5D89-4AE9-B7F1-2D53B2EC9E17}" type="presParOf" srcId="{AC9D0689-75A4-4D1F-B865-C49C66D1FFEE}" destId="{F0D2E59C-FB0C-40FB-B0B9-A4E8C48BC9B2}" srcOrd="1" destOrd="0" presId="urn:microsoft.com/office/officeart/2005/8/layout/equation2"/>
    <dgm:cxn modelId="{055D39C7-4323-4BC4-8A45-385C4390F62D}" type="presParOf" srcId="{F0D2E59C-FB0C-40FB-B0B9-A4E8C48BC9B2}" destId="{73F26D7B-755B-4931-B9C2-14CBB775FC70}" srcOrd="0" destOrd="0" presId="urn:microsoft.com/office/officeart/2005/8/layout/equation2"/>
    <dgm:cxn modelId="{1B66C8EC-9827-402A-B06E-2052B39C197F}" type="presParOf" srcId="{AC9D0689-75A4-4D1F-B865-C49C66D1FFEE}" destId="{23C1F0D6-76C2-468F-9938-1082E1DB351A}"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C45E64-D97E-476F-B8CA-A43C2101532A}" type="doc">
      <dgm:prSet loTypeId="urn:microsoft.com/office/officeart/2005/8/layout/hierarchy4" loCatId="list" qsTypeId="urn:microsoft.com/office/officeart/2005/8/quickstyle/simple1" qsCatId="simple" csTypeId="urn:microsoft.com/office/officeart/2005/8/colors/accent4_2" csCatId="accent4" phldr="1"/>
      <dgm:spPr/>
      <dgm:t>
        <a:bodyPr/>
        <a:lstStyle/>
        <a:p>
          <a:endParaRPr lang="en-CA"/>
        </a:p>
      </dgm:t>
    </dgm:pt>
    <dgm:pt modelId="{743C0ACF-FB97-4B67-9EBE-BB46EB560259}">
      <dgm:prSet custT="1"/>
      <dgm:spPr/>
      <dgm:t>
        <a:bodyPr/>
        <a:lstStyle/>
        <a:p>
          <a:pPr rtl="0"/>
          <a:r>
            <a:rPr lang="en-CA" sz="2000" dirty="0" smtClean="0"/>
            <a:t>There is no ‘RIGHT’ answer when it comes to healthy </a:t>
          </a:r>
          <a:r>
            <a:rPr lang="en-CA" sz="2000" dirty="0" smtClean="0">
              <a:solidFill>
                <a:schemeClr val="bg1"/>
              </a:solidFill>
            </a:rPr>
            <a:t>eating. </a:t>
          </a:r>
        </a:p>
        <a:p>
          <a:pPr rtl="0"/>
          <a:endParaRPr lang="en-CA" sz="2000" dirty="0" smtClean="0">
            <a:solidFill>
              <a:schemeClr val="bg1"/>
            </a:solidFill>
          </a:endParaRPr>
        </a:p>
        <a:p>
          <a:pPr rtl="0"/>
          <a:r>
            <a:rPr lang="en-CA" sz="2000" dirty="0" smtClean="0">
              <a:solidFill>
                <a:schemeClr val="bg1"/>
              </a:solidFill>
            </a:rPr>
            <a:t>All foods can fit in moderation and by following Canada’s Food Guide.</a:t>
          </a:r>
          <a:endParaRPr lang="en-CA" sz="2000" dirty="0">
            <a:solidFill>
              <a:schemeClr val="bg1"/>
            </a:solidFill>
          </a:endParaRPr>
        </a:p>
      </dgm:t>
    </dgm:pt>
    <dgm:pt modelId="{680432E2-8B3A-4262-BDA6-AEA80306DF77}" type="parTrans" cxnId="{74AD906C-FB04-4FD3-AD17-F53BD1DBD8D7}">
      <dgm:prSet/>
      <dgm:spPr/>
      <dgm:t>
        <a:bodyPr/>
        <a:lstStyle/>
        <a:p>
          <a:endParaRPr lang="en-CA"/>
        </a:p>
      </dgm:t>
    </dgm:pt>
    <dgm:pt modelId="{164244EB-D5E9-4375-A3CF-C49315299C73}" type="sibTrans" cxnId="{74AD906C-FB04-4FD3-AD17-F53BD1DBD8D7}">
      <dgm:prSet/>
      <dgm:spPr/>
      <dgm:t>
        <a:bodyPr/>
        <a:lstStyle/>
        <a:p>
          <a:endParaRPr lang="en-CA"/>
        </a:p>
      </dgm:t>
    </dgm:pt>
    <dgm:pt modelId="{80D1057C-F3C6-4B03-BCAD-CA08B6E05699}" type="pres">
      <dgm:prSet presAssocID="{FFC45E64-D97E-476F-B8CA-A43C2101532A}" presName="Name0" presStyleCnt="0">
        <dgm:presLayoutVars>
          <dgm:chPref val="1"/>
          <dgm:dir/>
          <dgm:animOne val="branch"/>
          <dgm:animLvl val="lvl"/>
          <dgm:resizeHandles/>
        </dgm:presLayoutVars>
      </dgm:prSet>
      <dgm:spPr/>
      <dgm:t>
        <a:bodyPr/>
        <a:lstStyle/>
        <a:p>
          <a:endParaRPr lang="en-CA"/>
        </a:p>
      </dgm:t>
    </dgm:pt>
    <dgm:pt modelId="{34DC1481-E287-424A-94EE-ED7324CBEF77}" type="pres">
      <dgm:prSet presAssocID="{743C0ACF-FB97-4B67-9EBE-BB46EB560259}" presName="vertOne" presStyleCnt="0"/>
      <dgm:spPr/>
    </dgm:pt>
    <dgm:pt modelId="{180C16B0-1DC9-4679-A00A-247B7B4C4A72}" type="pres">
      <dgm:prSet presAssocID="{743C0ACF-FB97-4B67-9EBE-BB46EB560259}" presName="txOne" presStyleLbl="node0" presStyleIdx="0" presStyleCnt="1">
        <dgm:presLayoutVars>
          <dgm:chPref val="3"/>
        </dgm:presLayoutVars>
      </dgm:prSet>
      <dgm:spPr/>
      <dgm:t>
        <a:bodyPr/>
        <a:lstStyle/>
        <a:p>
          <a:endParaRPr lang="en-CA"/>
        </a:p>
      </dgm:t>
    </dgm:pt>
    <dgm:pt modelId="{6698C441-23CD-4330-9EB6-7E81A1A5C439}" type="pres">
      <dgm:prSet presAssocID="{743C0ACF-FB97-4B67-9EBE-BB46EB560259}" presName="horzOne" presStyleCnt="0"/>
      <dgm:spPr/>
    </dgm:pt>
  </dgm:ptLst>
  <dgm:cxnLst>
    <dgm:cxn modelId="{8E5989F5-CBC3-447D-84B1-E95606C4F82E}" type="presOf" srcId="{743C0ACF-FB97-4B67-9EBE-BB46EB560259}" destId="{180C16B0-1DC9-4679-A00A-247B7B4C4A72}" srcOrd="0" destOrd="0" presId="urn:microsoft.com/office/officeart/2005/8/layout/hierarchy4"/>
    <dgm:cxn modelId="{68584CF6-86BF-4282-8DCB-CB34F360783E}" type="presOf" srcId="{FFC45E64-D97E-476F-B8CA-A43C2101532A}" destId="{80D1057C-F3C6-4B03-BCAD-CA08B6E05699}" srcOrd="0" destOrd="0" presId="urn:microsoft.com/office/officeart/2005/8/layout/hierarchy4"/>
    <dgm:cxn modelId="{74AD906C-FB04-4FD3-AD17-F53BD1DBD8D7}" srcId="{FFC45E64-D97E-476F-B8CA-A43C2101532A}" destId="{743C0ACF-FB97-4B67-9EBE-BB46EB560259}" srcOrd="0" destOrd="0" parTransId="{680432E2-8B3A-4262-BDA6-AEA80306DF77}" sibTransId="{164244EB-D5E9-4375-A3CF-C49315299C73}"/>
    <dgm:cxn modelId="{B969B348-89C7-4130-9B0A-558059D86E1F}" type="presParOf" srcId="{80D1057C-F3C6-4B03-BCAD-CA08B6E05699}" destId="{34DC1481-E287-424A-94EE-ED7324CBEF77}" srcOrd="0" destOrd="0" presId="urn:microsoft.com/office/officeart/2005/8/layout/hierarchy4"/>
    <dgm:cxn modelId="{1E8504D2-D6DA-4496-B526-8718DEEAAE93}" type="presParOf" srcId="{34DC1481-E287-424A-94EE-ED7324CBEF77}" destId="{180C16B0-1DC9-4679-A00A-247B7B4C4A72}" srcOrd="0" destOrd="0" presId="urn:microsoft.com/office/officeart/2005/8/layout/hierarchy4"/>
    <dgm:cxn modelId="{7C76C5C5-DD0A-4E37-82C7-A3B370F2F41E}" type="presParOf" srcId="{34DC1481-E287-424A-94EE-ED7324CBEF77}" destId="{6698C441-23CD-4330-9EB6-7E81A1A5C43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A5AB28-E68B-4048-BF71-4B11718E5D52}" type="doc">
      <dgm:prSet loTypeId="urn:microsoft.com/office/officeart/2005/8/layout/radial1" loCatId="cycle" qsTypeId="urn:microsoft.com/office/officeart/2005/8/quickstyle/simple1" qsCatId="simple" csTypeId="urn:microsoft.com/office/officeart/2005/8/colors/accent4_2" csCatId="accent4" phldr="1"/>
      <dgm:spPr/>
      <dgm:t>
        <a:bodyPr/>
        <a:lstStyle/>
        <a:p>
          <a:endParaRPr lang="en-CA"/>
        </a:p>
      </dgm:t>
    </dgm:pt>
    <dgm:pt modelId="{9A79ACB8-AE29-40B0-B354-776F60D0A36C}">
      <dgm:prSet phldrT="[Text]" custT="1"/>
      <dgm:spPr>
        <a:solidFill>
          <a:schemeClr val="accent4">
            <a:lumMod val="60000"/>
            <a:lumOff val="40000"/>
          </a:schemeClr>
        </a:solidFill>
      </dgm:spPr>
      <dgm:t>
        <a:bodyPr/>
        <a:lstStyle/>
        <a:p>
          <a:r>
            <a:rPr lang="en-CA" sz="1800" dirty="0" smtClean="0"/>
            <a:t>HEALTHY EATING</a:t>
          </a:r>
          <a:endParaRPr lang="en-CA" sz="1800" dirty="0"/>
        </a:p>
      </dgm:t>
    </dgm:pt>
    <dgm:pt modelId="{994BAE35-CFD7-4889-943D-0C9B4CFBB7D5}" type="parTrans" cxnId="{C5EE3F1D-36EF-46F9-AC77-CF6E70A0F187}">
      <dgm:prSet/>
      <dgm:spPr/>
      <dgm:t>
        <a:bodyPr/>
        <a:lstStyle/>
        <a:p>
          <a:endParaRPr lang="en-CA"/>
        </a:p>
      </dgm:t>
    </dgm:pt>
    <dgm:pt modelId="{B89561EB-22E7-4FD5-AA82-DC61A3F95E38}" type="sibTrans" cxnId="{C5EE3F1D-36EF-46F9-AC77-CF6E70A0F187}">
      <dgm:prSet/>
      <dgm:spPr/>
      <dgm:t>
        <a:bodyPr/>
        <a:lstStyle/>
        <a:p>
          <a:endParaRPr lang="en-CA"/>
        </a:p>
      </dgm:t>
    </dgm:pt>
    <dgm:pt modelId="{193A4F68-7059-4A0F-9E74-76D2A97794C7}">
      <dgm:prSet phldrT="[Text]" custT="1"/>
      <dgm:spPr/>
      <dgm:t>
        <a:bodyPr/>
        <a:lstStyle/>
        <a:p>
          <a:r>
            <a:rPr lang="en-CA" sz="1600" dirty="0" smtClean="0"/>
            <a:t>May help control blood glucose</a:t>
          </a:r>
          <a:endParaRPr lang="en-CA" sz="1600" dirty="0"/>
        </a:p>
      </dgm:t>
    </dgm:pt>
    <dgm:pt modelId="{BDCFEF2E-97CD-4B84-8A34-3CD49F9ED221}" type="parTrans" cxnId="{05DD84BA-09F6-488D-ABBD-EF381F67BD39}">
      <dgm:prSet/>
      <dgm:spPr/>
      <dgm:t>
        <a:bodyPr/>
        <a:lstStyle/>
        <a:p>
          <a:endParaRPr lang="en-CA"/>
        </a:p>
      </dgm:t>
    </dgm:pt>
    <dgm:pt modelId="{AE931C5C-99C4-4ED9-AC19-1218259FA2EA}" type="sibTrans" cxnId="{05DD84BA-09F6-488D-ABBD-EF381F67BD39}">
      <dgm:prSet/>
      <dgm:spPr/>
      <dgm:t>
        <a:bodyPr/>
        <a:lstStyle/>
        <a:p>
          <a:endParaRPr lang="en-CA"/>
        </a:p>
      </dgm:t>
    </dgm:pt>
    <dgm:pt modelId="{65BACC70-59FA-41E0-98CD-41596E5C7E1F}">
      <dgm:prSet phldrT="[Text]" custT="1"/>
      <dgm:spPr/>
      <dgm:t>
        <a:bodyPr/>
        <a:lstStyle/>
        <a:p>
          <a:r>
            <a:rPr lang="en-CA" sz="1600" dirty="0" smtClean="0"/>
            <a:t>  May help achieve and maintain a healthy weight</a:t>
          </a:r>
          <a:endParaRPr lang="en-CA" sz="1600" dirty="0"/>
        </a:p>
      </dgm:t>
    </dgm:pt>
    <dgm:pt modelId="{9B20B4B7-0C11-4FCD-8A85-4BDC540F3392}" type="parTrans" cxnId="{21AB48F6-D5A3-4E4A-833C-05869C9E0F71}">
      <dgm:prSet/>
      <dgm:spPr/>
      <dgm:t>
        <a:bodyPr/>
        <a:lstStyle/>
        <a:p>
          <a:endParaRPr lang="en-CA"/>
        </a:p>
      </dgm:t>
    </dgm:pt>
    <dgm:pt modelId="{7369D533-04C6-4715-B0F9-51CD0D0EFF5F}" type="sibTrans" cxnId="{21AB48F6-D5A3-4E4A-833C-05869C9E0F71}">
      <dgm:prSet/>
      <dgm:spPr/>
      <dgm:t>
        <a:bodyPr/>
        <a:lstStyle/>
        <a:p>
          <a:endParaRPr lang="en-CA"/>
        </a:p>
      </dgm:t>
    </dgm:pt>
    <dgm:pt modelId="{FF609204-8201-461D-90B5-B80FBA86683A}">
      <dgm:prSet phldrT="[Text]" custT="1"/>
      <dgm:spPr/>
      <dgm:t>
        <a:bodyPr/>
        <a:lstStyle/>
        <a:p>
          <a:r>
            <a:rPr lang="en-CA" sz="1600" dirty="0" smtClean="0"/>
            <a:t>Can provide more energy for physical activity</a:t>
          </a:r>
          <a:endParaRPr lang="en-CA" sz="1600" dirty="0"/>
        </a:p>
      </dgm:t>
    </dgm:pt>
    <dgm:pt modelId="{D6D7AA38-A223-4A7A-A8A1-A25AC7561130}" type="parTrans" cxnId="{0657C125-A53F-4BC3-9CC4-8FFBDD82A0A8}">
      <dgm:prSet/>
      <dgm:spPr/>
      <dgm:t>
        <a:bodyPr/>
        <a:lstStyle/>
        <a:p>
          <a:endParaRPr lang="en-CA"/>
        </a:p>
      </dgm:t>
    </dgm:pt>
    <dgm:pt modelId="{366D5F6C-7AE0-453D-A8E1-9A5DFD063AB6}" type="sibTrans" cxnId="{0657C125-A53F-4BC3-9CC4-8FFBDD82A0A8}">
      <dgm:prSet/>
      <dgm:spPr/>
      <dgm:t>
        <a:bodyPr/>
        <a:lstStyle/>
        <a:p>
          <a:endParaRPr lang="en-CA"/>
        </a:p>
      </dgm:t>
    </dgm:pt>
    <dgm:pt modelId="{0B33447D-5525-473E-AEFC-49312D260F1D}">
      <dgm:prSet phldrT="[Text]" custT="1"/>
      <dgm:spPr/>
      <dgm:t>
        <a:bodyPr/>
        <a:lstStyle/>
        <a:p>
          <a:r>
            <a:rPr lang="en-CA" sz="1600" dirty="0" smtClean="0"/>
            <a:t>Makes you feel great!!</a:t>
          </a:r>
          <a:endParaRPr lang="en-CA" sz="1600" dirty="0"/>
        </a:p>
      </dgm:t>
    </dgm:pt>
    <dgm:pt modelId="{8DE90D3F-617D-41BA-A236-00E1DC53CD9B}" type="parTrans" cxnId="{692D6290-AAB0-4CB5-B12A-8B19B6B61C7A}">
      <dgm:prSet/>
      <dgm:spPr/>
      <dgm:t>
        <a:bodyPr/>
        <a:lstStyle/>
        <a:p>
          <a:endParaRPr lang="en-CA"/>
        </a:p>
      </dgm:t>
    </dgm:pt>
    <dgm:pt modelId="{A56188B3-7C47-4123-8AA2-B3BC618F71F2}" type="sibTrans" cxnId="{692D6290-AAB0-4CB5-B12A-8B19B6B61C7A}">
      <dgm:prSet/>
      <dgm:spPr/>
      <dgm:t>
        <a:bodyPr/>
        <a:lstStyle/>
        <a:p>
          <a:endParaRPr lang="en-CA"/>
        </a:p>
      </dgm:t>
    </dgm:pt>
    <dgm:pt modelId="{84DD83D9-9072-4F86-A117-95319BB6C940}" type="pres">
      <dgm:prSet presAssocID="{20A5AB28-E68B-4048-BF71-4B11718E5D52}" presName="cycle" presStyleCnt="0">
        <dgm:presLayoutVars>
          <dgm:chMax val="1"/>
          <dgm:dir/>
          <dgm:animLvl val="ctr"/>
          <dgm:resizeHandles val="exact"/>
        </dgm:presLayoutVars>
      </dgm:prSet>
      <dgm:spPr/>
      <dgm:t>
        <a:bodyPr/>
        <a:lstStyle/>
        <a:p>
          <a:endParaRPr lang="en-CA"/>
        </a:p>
      </dgm:t>
    </dgm:pt>
    <dgm:pt modelId="{90D8E347-4586-4E24-814E-9828406EEF1C}" type="pres">
      <dgm:prSet presAssocID="{9A79ACB8-AE29-40B0-B354-776F60D0A36C}" presName="centerShape" presStyleLbl="node0" presStyleIdx="0" presStyleCnt="1" custScaleX="112807" custScaleY="106150"/>
      <dgm:spPr/>
      <dgm:t>
        <a:bodyPr/>
        <a:lstStyle/>
        <a:p>
          <a:endParaRPr lang="en-CA"/>
        </a:p>
      </dgm:t>
    </dgm:pt>
    <dgm:pt modelId="{3557B7FB-605C-4089-A93F-EE241EAC9827}" type="pres">
      <dgm:prSet presAssocID="{BDCFEF2E-97CD-4B84-8A34-3CD49F9ED221}" presName="Name9" presStyleLbl="parChTrans1D2" presStyleIdx="0" presStyleCnt="4"/>
      <dgm:spPr/>
      <dgm:t>
        <a:bodyPr/>
        <a:lstStyle/>
        <a:p>
          <a:endParaRPr lang="en-CA"/>
        </a:p>
      </dgm:t>
    </dgm:pt>
    <dgm:pt modelId="{3005EAE8-2EBE-4F3C-A1FE-B8F648F70E76}" type="pres">
      <dgm:prSet presAssocID="{BDCFEF2E-97CD-4B84-8A34-3CD49F9ED221}" presName="connTx" presStyleLbl="parChTrans1D2" presStyleIdx="0" presStyleCnt="4"/>
      <dgm:spPr/>
      <dgm:t>
        <a:bodyPr/>
        <a:lstStyle/>
        <a:p>
          <a:endParaRPr lang="en-CA"/>
        </a:p>
      </dgm:t>
    </dgm:pt>
    <dgm:pt modelId="{39F9892B-FD7A-4627-89C1-14B593D4B58E}" type="pres">
      <dgm:prSet presAssocID="{193A4F68-7059-4A0F-9E74-76D2A97794C7}" presName="node" presStyleLbl="node1" presStyleIdx="0" presStyleCnt="4" custScaleX="179336" custScaleY="112034">
        <dgm:presLayoutVars>
          <dgm:bulletEnabled val="1"/>
        </dgm:presLayoutVars>
      </dgm:prSet>
      <dgm:spPr/>
      <dgm:t>
        <a:bodyPr/>
        <a:lstStyle/>
        <a:p>
          <a:endParaRPr lang="en-CA"/>
        </a:p>
      </dgm:t>
    </dgm:pt>
    <dgm:pt modelId="{3FD6A24E-B89D-4F83-BD9B-A2CD13B3F842}" type="pres">
      <dgm:prSet presAssocID="{9B20B4B7-0C11-4FCD-8A85-4BDC540F3392}" presName="Name9" presStyleLbl="parChTrans1D2" presStyleIdx="1" presStyleCnt="4"/>
      <dgm:spPr/>
      <dgm:t>
        <a:bodyPr/>
        <a:lstStyle/>
        <a:p>
          <a:endParaRPr lang="en-CA"/>
        </a:p>
      </dgm:t>
    </dgm:pt>
    <dgm:pt modelId="{028B80AA-EB09-4CA6-8340-5F615B033B08}" type="pres">
      <dgm:prSet presAssocID="{9B20B4B7-0C11-4FCD-8A85-4BDC540F3392}" presName="connTx" presStyleLbl="parChTrans1D2" presStyleIdx="1" presStyleCnt="4"/>
      <dgm:spPr/>
      <dgm:t>
        <a:bodyPr/>
        <a:lstStyle/>
        <a:p>
          <a:endParaRPr lang="en-CA"/>
        </a:p>
      </dgm:t>
    </dgm:pt>
    <dgm:pt modelId="{199D6896-7616-4B40-82E9-2E6DF2ADF12B}" type="pres">
      <dgm:prSet presAssocID="{65BACC70-59FA-41E0-98CD-41596E5C7E1F}" presName="node" presStyleLbl="node1" presStyleIdx="1" presStyleCnt="4" custScaleX="229454" custScaleY="129699" custRadScaleRad="155170" custRadScaleInc="-2281">
        <dgm:presLayoutVars>
          <dgm:bulletEnabled val="1"/>
        </dgm:presLayoutVars>
      </dgm:prSet>
      <dgm:spPr/>
      <dgm:t>
        <a:bodyPr/>
        <a:lstStyle/>
        <a:p>
          <a:endParaRPr lang="en-CA"/>
        </a:p>
      </dgm:t>
    </dgm:pt>
    <dgm:pt modelId="{3E50DCC1-1F9F-4F6A-BAAC-11E1532F91BA}" type="pres">
      <dgm:prSet presAssocID="{D6D7AA38-A223-4A7A-A8A1-A25AC7561130}" presName="Name9" presStyleLbl="parChTrans1D2" presStyleIdx="2" presStyleCnt="4"/>
      <dgm:spPr/>
      <dgm:t>
        <a:bodyPr/>
        <a:lstStyle/>
        <a:p>
          <a:endParaRPr lang="en-CA"/>
        </a:p>
      </dgm:t>
    </dgm:pt>
    <dgm:pt modelId="{5A35AD66-A78E-4CD2-A378-ACF90CE40931}" type="pres">
      <dgm:prSet presAssocID="{D6D7AA38-A223-4A7A-A8A1-A25AC7561130}" presName="connTx" presStyleLbl="parChTrans1D2" presStyleIdx="2" presStyleCnt="4"/>
      <dgm:spPr/>
      <dgm:t>
        <a:bodyPr/>
        <a:lstStyle/>
        <a:p>
          <a:endParaRPr lang="en-CA"/>
        </a:p>
      </dgm:t>
    </dgm:pt>
    <dgm:pt modelId="{5BC0A379-3BD5-4276-8BFC-EC2A4FACD9CB}" type="pres">
      <dgm:prSet presAssocID="{FF609204-8201-461D-90B5-B80FBA86683A}" presName="node" presStyleLbl="node1" presStyleIdx="2" presStyleCnt="4" custScaleX="201199" custScaleY="117797">
        <dgm:presLayoutVars>
          <dgm:bulletEnabled val="1"/>
        </dgm:presLayoutVars>
      </dgm:prSet>
      <dgm:spPr/>
      <dgm:t>
        <a:bodyPr/>
        <a:lstStyle/>
        <a:p>
          <a:endParaRPr lang="en-CA"/>
        </a:p>
      </dgm:t>
    </dgm:pt>
    <dgm:pt modelId="{74223FC7-D986-4DB1-9461-3B6D1171096B}" type="pres">
      <dgm:prSet presAssocID="{8DE90D3F-617D-41BA-A236-00E1DC53CD9B}" presName="Name9" presStyleLbl="parChTrans1D2" presStyleIdx="3" presStyleCnt="4"/>
      <dgm:spPr/>
      <dgm:t>
        <a:bodyPr/>
        <a:lstStyle/>
        <a:p>
          <a:endParaRPr lang="en-CA"/>
        </a:p>
      </dgm:t>
    </dgm:pt>
    <dgm:pt modelId="{05FD2F4C-E07A-4748-8A56-C188D9CDF9E2}" type="pres">
      <dgm:prSet presAssocID="{8DE90D3F-617D-41BA-A236-00E1DC53CD9B}" presName="connTx" presStyleLbl="parChTrans1D2" presStyleIdx="3" presStyleCnt="4"/>
      <dgm:spPr/>
      <dgm:t>
        <a:bodyPr/>
        <a:lstStyle/>
        <a:p>
          <a:endParaRPr lang="en-CA"/>
        </a:p>
      </dgm:t>
    </dgm:pt>
    <dgm:pt modelId="{1FB81BD4-26F4-498B-A3DE-51201CFEE16F}" type="pres">
      <dgm:prSet presAssocID="{0B33447D-5525-473E-AEFC-49312D260F1D}" presName="node" presStyleLbl="node1" presStyleIdx="3" presStyleCnt="4" custScaleX="232886" custScaleY="142476" custRadScaleRad="146782" custRadScaleInc="1573">
        <dgm:presLayoutVars>
          <dgm:bulletEnabled val="1"/>
        </dgm:presLayoutVars>
      </dgm:prSet>
      <dgm:spPr/>
      <dgm:t>
        <a:bodyPr/>
        <a:lstStyle/>
        <a:p>
          <a:endParaRPr lang="en-CA"/>
        </a:p>
      </dgm:t>
    </dgm:pt>
  </dgm:ptLst>
  <dgm:cxnLst>
    <dgm:cxn modelId="{C6AA54D6-8AB1-4210-8765-D5767AAEAEE5}" type="presOf" srcId="{9A79ACB8-AE29-40B0-B354-776F60D0A36C}" destId="{90D8E347-4586-4E24-814E-9828406EEF1C}" srcOrd="0" destOrd="0" presId="urn:microsoft.com/office/officeart/2005/8/layout/radial1"/>
    <dgm:cxn modelId="{89ED1799-D744-447A-B32A-ED0492D058DF}" type="presOf" srcId="{0B33447D-5525-473E-AEFC-49312D260F1D}" destId="{1FB81BD4-26F4-498B-A3DE-51201CFEE16F}" srcOrd="0" destOrd="0" presId="urn:microsoft.com/office/officeart/2005/8/layout/radial1"/>
    <dgm:cxn modelId="{80E218D6-A5B0-45F6-A993-4FADD507B68F}" type="presOf" srcId="{8DE90D3F-617D-41BA-A236-00E1DC53CD9B}" destId="{74223FC7-D986-4DB1-9461-3B6D1171096B}" srcOrd="0" destOrd="0" presId="urn:microsoft.com/office/officeart/2005/8/layout/radial1"/>
    <dgm:cxn modelId="{5E6CDE4F-8A78-4E0E-B9E7-4E1BFAE437C3}" type="presOf" srcId="{9B20B4B7-0C11-4FCD-8A85-4BDC540F3392}" destId="{028B80AA-EB09-4CA6-8340-5F615B033B08}" srcOrd="1" destOrd="0" presId="urn:microsoft.com/office/officeart/2005/8/layout/radial1"/>
    <dgm:cxn modelId="{61AF17D4-F446-4B46-BA6F-12317B5A9747}" type="presOf" srcId="{BDCFEF2E-97CD-4B84-8A34-3CD49F9ED221}" destId="{3005EAE8-2EBE-4F3C-A1FE-B8F648F70E76}" srcOrd="1" destOrd="0" presId="urn:microsoft.com/office/officeart/2005/8/layout/radial1"/>
    <dgm:cxn modelId="{86A64F62-0C2B-4478-9A68-A1A4433F4BE3}" type="presOf" srcId="{20A5AB28-E68B-4048-BF71-4B11718E5D52}" destId="{84DD83D9-9072-4F86-A117-95319BB6C940}" srcOrd="0" destOrd="0" presId="urn:microsoft.com/office/officeart/2005/8/layout/radial1"/>
    <dgm:cxn modelId="{21AB48F6-D5A3-4E4A-833C-05869C9E0F71}" srcId="{9A79ACB8-AE29-40B0-B354-776F60D0A36C}" destId="{65BACC70-59FA-41E0-98CD-41596E5C7E1F}" srcOrd="1" destOrd="0" parTransId="{9B20B4B7-0C11-4FCD-8A85-4BDC540F3392}" sibTransId="{7369D533-04C6-4715-B0F9-51CD0D0EFF5F}"/>
    <dgm:cxn modelId="{6CC04F83-6909-4B9D-AAEA-DA590744894A}" type="presOf" srcId="{65BACC70-59FA-41E0-98CD-41596E5C7E1F}" destId="{199D6896-7616-4B40-82E9-2E6DF2ADF12B}" srcOrd="0" destOrd="0" presId="urn:microsoft.com/office/officeart/2005/8/layout/radial1"/>
    <dgm:cxn modelId="{CC313AB7-3BA9-44B8-8BA5-3E731B10E4B5}" type="presOf" srcId="{8DE90D3F-617D-41BA-A236-00E1DC53CD9B}" destId="{05FD2F4C-E07A-4748-8A56-C188D9CDF9E2}" srcOrd="1" destOrd="0" presId="urn:microsoft.com/office/officeart/2005/8/layout/radial1"/>
    <dgm:cxn modelId="{C5EE3F1D-36EF-46F9-AC77-CF6E70A0F187}" srcId="{20A5AB28-E68B-4048-BF71-4B11718E5D52}" destId="{9A79ACB8-AE29-40B0-B354-776F60D0A36C}" srcOrd="0" destOrd="0" parTransId="{994BAE35-CFD7-4889-943D-0C9B4CFBB7D5}" sibTransId="{B89561EB-22E7-4FD5-AA82-DC61A3F95E38}"/>
    <dgm:cxn modelId="{1C6D54E4-D72E-4D81-B31F-46AEE2892FC2}" type="presOf" srcId="{BDCFEF2E-97CD-4B84-8A34-3CD49F9ED221}" destId="{3557B7FB-605C-4089-A93F-EE241EAC9827}" srcOrd="0" destOrd="0" presId="urn:microsoft.com/office/officeart/2005/8/layout/radial1"/>
    <dgm:cxn modelId="{251AE18D-915C-45DD-B88A-39706AA9D9AE}" type="presOf" srcId="{D6D7AA38-A223-4A7A-A8A1-A25AC7561130}" destId="{5A35AD66-A78E-4CD2-A378-ACF90CE40931}" srcOrd="1" destOrd="0" presId="urn:microsoft.com/office/officeart/2005/8/layout/radial1"/>
    <dgm:cxn modelId="{692D6290-AAB0-4CB5-B12A-8B19B6B61C7A}" srcId="{9A79ACB8-AE29-40B0-B354-776F60D0A36C}" destId="{0B33447D-5525-473E-AEFC-49312D260F1D}" srcOrd="3" destOrd="0" parTransId="{8DE90D3F-617D-41BA-A236-00E1DC53CD9B}" sibTransId="{A56188B3-7C47-4123-8AA2-B3BC618F71F2}"/>
    <dgm:cxn modelId="{31DB8A1D-CF36-4DD0-8DCD-6E936D5EB006}" type="presOf" srcId="{D6D7AA38-A223-4A7A-A8A1-A25AC7561130}" destId="{3E50DCC1-1F9F-4F6A-BAAC-11E1532F91BA}" srcOrd="0" destOrd="0" presId="urn:microsoft.com/office/officeart/2005/8/layout/radial1"/>
    <dgm:cxn modelId="{B7FE50A0-D220-4793-BBEA-DEAD8E42BE78}" type="presOf" srcId="{9B20B4B7-0C11-4FCD-8A85-4BDC540F3392}" destId="{3FD6A24E-B89D-4F83-BD9B-A2CD13B3F842}" srcOrd="0" destOrd="0" presId="urn:microsoft.com/office/officeart/2005/8/layout/radial1"/>
    <dgm:cxn modelId="{93348360-30F0-465E-8A12-09936FC6D182}" type="presOf" srcId="{FF609204-8201-461D-90B5-B80FBA86683A}" destId="{5BC0A379-3BD5-4276-8BFC-EC2A4FACD9CB}" srcOrd="0" destOrd="0" presId="urn:microsoft.com/office/officeart/2005/8/layout/radial1"/>
    <dgm:cxn modelId="{05DD84BA-09F6-488D-ABBD-EF381F67BD39}" srcId="{9A79ACB8-AE29-40B0-B354-776F60D0A36C}" destId="{193A4F68-7059-4A0F-9E74-76D2A97794C7}" srcOrd="0" destOrd="0" parTransId="{BDCFEF2E-97CD-4B84-8A34-3CD49F9ED221}" sibTransId="{AE931C5C-99C4-4ED9-AC19-1218259FA2EA}"/>
    <dgm:cxn modelId="{0657C125-A53F-4BC3-9CC4-8FFBDD82A0A8}" srcId="{9A79ACB8-AE29-40B0-B354-776F60D0A36C}" destId="{FF609204-8201-461D-90B5-B80FBA86683A}" srcOrd="2" destOrd="0" parTransId="{D6D7AA38-A223-4A7A-A8A1-A25AC7561130}" sibTransId="{366D5F6C-7AE0-453D-A8E1-9A5DFD063AB6}"/>
    <dgm:cxn modelId="{47D1B532-DB91-4985-892C-A15DFAF300D5}" type="presOf" srcId="{193A4F68-7059-4A0F-9E74-76D2A97794C7}" destId="{39F9892B-FD7A-4627-89C1-14B593D4B58E}" srcOrd="0" destOrd="0" presId="urn:microsoft.com/office/officeart/2005/8/layout/radial1"/>
    <dgm:cxn modelId="{C528965C-3099-41B1-8901-BDD673A1E7C0}" type="presParOf" srcId="{84DD83D9-9072-4F86-A117-95319BB6C940}" destId="{90D8E347-4586-4E24-814E-9828406EEF1C}" srcOrd="0" destOrd="0" presId="urn:microsoft.com/office/officeart/2005/8/layout/radial1"/>
    <dgm:cxn modelId="{70570E39-4062-4AF8-A3AD-FF7109563A68}" type="presParOf" srcId="{84DD83D9-9072-4F86-A117-95319BB6C940}" destId="{3557B7FB-605C-4089-A93F-EE241EAC9827}" srcOrd="1" destOrd="0" presId="urn:microsoft.com/office/officeart/2005/8/layout/radial1"/>
    <dgm:cxn modelId="{A288F130-8869-4629-9F9E-FD16FF2D57EE}" type="presParOf" srcId="{3557B7FB-605C-4089-A93F-EE241EAC9827}" destId="{3005EAE8-2EBE-4F3C-A1FE-B8F648F70E76}" srcOrd="0" destOrd="0" presId="urn:microsoft.com/office/officeart/2005/8/layout/radial1"/>
    <dgm:cxn modelId="{1BBDAFEC-689F-4FE9-9F22-1D4B80B532A5}" type="presParOf" srcId="{84DD83D9-9072-4F86-A117-95319BB6C940}" destId="{39F9892B-FD7A-4627-89C1-14B593D4B58E}" srcOrd="2" destOrd="0" presId="urn:microsoft.com/office/officeart/2005/8/layout/radial1"/>
    <dgm:cxn modelId="{92A7F91B-33CB-423B-8812-96B30427CCAD}" type="presParOf" srcId="{84DD83D9-9072-4F86-A117-95319BB6C940}" destId="{3FD6A24E-B89D-4F83-BD9B-A2CD13B3F842}" srcOrd="3" destOrd="0" presId="urn:microsoft.com/office/officeart/2005/8/layout/radial1"/>
    <dgm:cxn modelId="{2ADD3412-F57C-4941-B44B-832D4EDFC57D}" type="presParOf" srcId="{3FD6A24E-B89D-4F83-BD9B-A2CD13B3F842}" destId="{028B80AA-EB09-4CA6-8340-5F615B033B08}" srcOrd="0" destOrd="0" presId="urn:microsoft.com/office/officeart/2005/8/layout/radial1"/>
    <dgm:cxn modelId="{6CA2EBA6-5C5F-4755-9802-D03BDC5DE642}" type="presParOf" srcId="{84DD83D9-9072-4F86-A117-95319BB6C940}" destId="{199D6896-7616-4B40-82E9-2E6DF2ADF12B}" srcOrd="4" destOrd="0" presId="urn:microsoft.com/office/officeart/2005/8/layout/radial1"/>
    <dgm:cxn modelId="{BBC0B768-2203-4D31-B3CA-FD6CA9E00324}" type="presParOf" srcId="{84DD83D9-9072-4F86-A117-95319BB6C940}" destId="{3E50DCC1-1F9F-4F6A-BAAC-11E1532F91BA}" srcOrd="5" destOrd="0" presId="urn:microsoft.com/office/officeart/2005/8/layout/radial1"/>
    <dgm:cxn modelId="{A10AD634-3AAD-41BF-AA83-45984A2BA2A8}" type="presParOf" srcId="{3E50DCC1-1F9F-4F6A-BAAC-11E1532F91BA}" destId="{5A35AD66-A78E-4CD2-A378-ACF90CE40931}" srcOrd="0" destOrd="0" presId="urn:microsoft.com/office/officeart/2005/8/layout/radial1"/>
    <dgm:cxn modelId="{0B088CEB-FC8B-4E93-853D-2C40E70D309C}" type="presParOf" srcId="{84DD83D9-9072-4F86-A117-95319BB6C940}" destId="{5BC0A379-3BD5-4276-8BFC-EC2A4FACD9CB}" srcOrd="6" destOrd="0" presId="urn:microsoft.com/office/officeart/2005/8/layout/radial1"/>
    <dgm:cxn modelId="{A1465993-1F5C-4ED9-90B8-CD45F2842E0D}" type="presParOf" srcId="{84DD83D9-9072-4F86-A117-95319BB6C940}" destId="{74223FC7-D986-4DB1-9461-3B6D1171096B}" srcOrd="7" destOrd="0" presId="urn:microsoft.com/office/officeart/2005/8/layout/radial1"/>
    <dgm:cxn modelId="{C1D71DD7-85D3-4A35-97F3-2674FB7C7471}" type="presParOf" srcId="{74223FC7-D986-4DB1-9461-3B6D1171096B}" destId="{05FD2F4C-E07A-4748-8A56-C188D9CDF9E2}" srcOrd="0" destOrd="0" presId="urn:microsoft.com/office/officeart/2005/8/layout/radial1"/>
    <dgm:cxn modelId="{42DC1103-94C0-4B32-A181-AEDEA74C3628}" type="presParOf" srcId="{84DD83D9-9072-4F86-A117-95319BB6C940}" destId="{1FB81BD4-26F4-498B-A3DE-51201CFEE16F}"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9DBFA5-0464-41D2-982C-E4ADBBD21A80}"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CA"/>
        </a:p>
      </dgm:t>
    </dgm:pt>
    <dgm:pt modelId="{58D52951-EEAA-4558-A99C-75FFDCF8EEFE}">
      <dgm:prSet phldrT="[Text]" custT="1"/>
      <dgm:spPr/>
      <dgm:t>
        <a:bodyPr/>
        <a:lstStyle/>
        <a:p>
          <a:r>
            <a:rPr lang="en-CA" sz="2000" dirty="0" smtClean="0"/>
            <a:t>Physical Activity is when you move your body. It can be grouped into 4 categories:</a:t>
          </a:r>
          <a:endParaRPr lang="en-CA" sz="2000" dirty="0"/>
        </a:p>
      </dgm:t>
    </dgm:pt>
    <dgm:pt modelId="{76B9D8FA-F78E-40CE-AB98-61CC9961A8C0}" type="parTrans" cxnId="{6B066D03-AD51-4802-A222-0575F91E735D}">
      <dgm:prSet/>
      <dgm:spPr/>
      <dgm:t>
        <a:bodyPr/>
        <a:lstStyle/>
        <a:p>
          <a:endParaRPr lang="en-CA"/>
        </a:p>
      </dgm:t>
    </dgm:pt>
    <dgm:pt modelId="{B13833E0-D727-4240-8364-A947A9751DE8}" type="sibTrans" cxnId="{6B066D03-AD51-4802-A222-0575F91E735D}">
      <dgm:prSet/>
      <dgm:spPr/>
      <dgm:t>
        <a:bodyPr/>
        <a:lstStyle/>
        <a:p>
          <a:endParaRPr lang="en-CA"/>
        </a:p>
      </dgm:t>
    </dgm:pt>
    <dgm:pt modelId="{3A863BF7-2022-481B-9F52-F4ECB7C4AF05}">
      <dgm:prSet phldrT="[Text]" custT="1"/>
      <dgm:spPr/>
      <dgm:t>
        <a:bodyPr/>
        <a:lstStyle/>
        <a:p>
          <a:endParaRPr lang="en-CA" sz="1800" b="1" dirty="0" smtClean="0"/>
        </a:p>
        <a:p>
          <a:r>
            <a:rPr lang="en-CA" sz="1800" b="1" dirty="0" smtClean="0"/>
            <a:t>SPORTS</a:t>
          </a:r>
        </a:p>
        <a:p>
          <a:endParaRPr lang="en-CA" sz="1800" dirty="0"/>
        </a:p>
      </dgm:t>
    </dgm:pt>
    <dgm:pt modelId="{3ED54FB7-4C62-4F70-8E52-B3D2E2230DAF}" type="parTrans" cxnId="{F154D37B-58DF-46C9-BABA-1CA21BD022C8}">
      <dgm:prSet/>
      <dgm:spPr/>
      <dgm:t>
        <a:bodyPr/>
        <a:lstStyle/>
        <a:p>
          <a:endParaRPr lang="en-CA"/>
        </a:p>
      </dgm:t>
    </dgm:pt>
    <dgm:pt modelId="{E1E29571-D833-4D31-AB4F-01FDA45ADB13}" type="sibTrans" cxnId="{F154D37B-58DF-46C9-BABA-1CA21BD022C8}">
      <dgm:prSet/>
      <dgm:spPr/>
      <dgm:t>
        <a:bodyPr/>
        <a:lstStyle/>
        <a:p>
          <a:endParaRPr lang="en-CA"/>
        </a:p>
      </dgm:t>
    </dgm:pt>
    <dgm:pt modelId="{C6984C43-49DF-4DF5-AD69-F1B8863A8DF5}">
      <dgm:prSet phldrT="[Text]" custT="1"/>
      <dgm:spPr/>
      <dgm:t>
        <a:bodyPr/>
        <a:lstStyle/>
        <a:p>
          <a:endParaRPr lang="en-CA" sz="1800" b="1" dirty="0" smtClean="0"/>
        </a:p>
        <a:p>
          <a:r>
            <a:rPr lang="en-CA" sz="1800" b="1" dirty="0" smtClean="0"/>
            <a:t>EXERCISE</a:t>
          </a:r>
        </a:p>
        <a:p>
          <a:endParaRPr lang="en-CA" sz="1800" b="0" dirty="0"/>
        </a:p>
      </dgm:t>
    </dgm:pt>
    <dgm:pt modelId="{ABA25D17-9E42-402C-BC02-3F332C5F07C9}" type="parTrans" cxnId="{9B84A804-CAC5-4682-B7DC-3328EEFCA063}">
      <dgm:prSet/>
      <dgm:spPr/>
      <dgm:t>
        <a:bodyPr/>
        <a:lstStyle/>
        <a:p>
          <a:endParaRPr lang="en-CA"/>
        </a:p>
      </dgm:t>
    </dgm:pt>
    <dgm:pt modelId="{3B497255-CEE7-4E65-B75C-754DFBCB3D4C}" type="sibTrans" cxnId="{9B84A804-CAC5-4682-B7DC-3328EEFCA063}">
      <dgm:prSet/>
      <dgm:spPr/>
      <dgm:t>
        <a:bodyPr/>
        <a:lstStyle/>
        <a:p>
          <a:endParaRPr lang="en-CA"/>
        </a:p>
      </dgm:t>
    </dgm:pt>
    <dgm:pt modelId="{3D7D8236-200A-4E4D-AD1D-BEDD3D615B87}">
      <dgm:prSet phldrT="[Text]" custT="1"/>
      <dgm:spPr/>
      <dgm:t>
        <a:bodyPr/>
        <a:lstStyle/>
        <a:p>
          <a:r>
            <a:rPr lang="en-CA" sz="1800" b="1" dirty="0" smtClean="0"/>
            <a:t>ACTIVITIES OF</a:t>
          </a:r>
        </a:p>
        <a:p>
          <a:r>
            <a:rPr lang="en-CA" sz="1800" b="1" dirty="0" smtClean="0"/>
            <a:t> DAILY LIFE</a:t>
          </a:r>
        </a:p>
      </dgm:t>
    </dgm:pt>
    <dgm:pt modelId="{5687B196-8123-455B-A3EA-E5E01EA8A25A}" type="parTrans" cxnId="{FDEF0561-621B-4812-BC6D-88B8A0398696}">
      <dgm:prSet/>
      <dgm:spPr/>
      <dgm:t>
        <a:bodyPr/>
        <a:lstStyle/>
        <a:p>
          <a:endParaRPr lang="en-CA"/>
        </a:p>
      </dgm:t>
    </dgm:pt>
    <dgm:pt modelId="{9483640F-8B75-42D5-B193-F0F5936FFA2C}" type="sibTrans" cxnId="{FDEF0561-621B-4812-BC6D-88B8A0398696}">
      <dgm:prSet/>
      <dgm:spPr/>
      <dgm:t>
        <a:bodyPr/>
        <a:lstStyle/>
        <a:p>
          <a:endParaRPr lang="en-CA"/>
        </a:p>
      </dgm:t>
    </dgm:pt>
    <dgm:pt modelId="{2C1A3128-047A-4E8B-ADFF-08720E8307D6}">
      <dgm:prSet phldrT="[Text]" custT="1"/>
      <dgm:spPr/>
      <dgm:t>
        <a:bodyPr/>
        <a:lstStyle/>
        <a:p>
          <a:endParaRPr lang="en-CA" sz="1800" b="1" i="0" dirty="0" smtClean="0"/>
        </a:p>
        <a:p>
          <a:r>
            <a:rPr lang="en-CA" sz="1800" b="1" i="0" dirty="0" smtClean="0"/>
            <a:t>TRADITIONAL</a:t>
          </a:r>
        </a:p>
        <a:p>
          <a:r>
            <a:rPr lang="en-CA" sz="1800" b="1" i="0" dirty="0" smtClean="0"/>
            <a:t> ACTIVITIES</a:t>
          </a:r>
        </a:p>
        <a:p>
          <a:r>
            <a:rPr lang="en-CA" sz="1800" b="0" i="0" dirty="0" smtClean="0"/>
            <a:t> </a:t>
          </a:r>
        </a:p>
      </dgm:t>
    </dgm:pt>
    <dgm:pt modelId="{E026379E-6B40-488D-A7E6-257DC180F871}" type="parTrans" cxnId="{EDCF8F1D-C08E-4B8D-B09F-140C6555EF84}">
      <dgm:prSet/>
      <dgm:spPr/>
      <dgm:t>
        <a:bodyPr/>
        <a:lstStyle/>
        <a:p>
          <a:endParaRPr lang="en-CA"/>
        </a:p>
      </dgm:t>
    </dgm:pt>
    <dgm:pt modelId="{7D2E5C49-A723-4116-9D0A-A814A5491AA2}" type="sibTrans" cxnId="{EDCF8F1D-C08E-4B8D-B09F-140C6555EF84}">
      <dgm:prSet/>
      <dgm:spPr/>
      <dgm:t>
        <a:bodyPr/>
        <a:lstStyle/>
        <a:p>
          <a:endParaRPr lang="en-CA"/>
        </a:p>
      </dgm:t>
    </dgm:pt>
    <dgm:pt modelId="{D2A82FD7-58C7-4B0A-9F11-0339CC81D08A}" type="pres">
      <dgm:prSet presAssocID="{9B9DBFA5-0464-41D2-982C-E4ADBBD21A80}" presName="hierChild1" presStyleCnt="0">
        <dgm:presLayoutVars>
          <dgm:orgChart val="1"/>
          <dgm:chPref val="1"/>
          <dgm:dir/>
          <dgm:animOne val="branch"/>
          <dgm:animLvl val="lvl"/>
          <dgm:resizeHandles/>
        </dgm:presLayoutVars>
      </dgm:prSet>
      <dgm:spPr/>
      <dgm:t>
        <a:bodyPr/>
        <a:lstStyle/>
        <a:p>
          <a:endParaRPr lang="en-CA"/>
        </a:p>
      </dgm:t>
    </dgm:pt>
    <dgm:pt modelId="{D4480F90-3FB5-49A0-8848-5834217574D3}" type="pres">
      <dgm:prSet presAssocID="{58D52951-EEAA-4558-A99C-75FFDCF8EEFE}" presName="hierRoot1" presStyleCnt="0">
        <dgm:presLayoutVars>
          <dgm:hierBranch val="init"/>
        </dgm:presLayoutVars>
      </dgm:prSet>
      <dgm:spPr/>
    </dgm:pt>
    <dgm:pt modelId="{2080AEB9-E5F5-4237-B86D-6963C19FC4B9}" type="pres">
      <dgm:prSet presAssocID="{58D52951-EEAA-4558-A99C-75FFDCF8EEFE}" presName="rootComposite1" presStyleCnt="0"/>
      <dgm:spPr/>
    </dgm:pt>
    <dgm:pt modelId="{74A684BD-413A-446E-A141-A292FC9D1A24}" type="pres">
      <dgm:prSet presAssocID="{58D52951-EEAA-4558-A99C-75FFDCF8EEFE}" presName="rootText1" presStyleLbl="node0" presStyleIdx="0" presStyleCnt="1" custScaleX="252301" custScaleY="219617" custLinFactNeighborX="-1610" custLinFactNeighborY="2286">
        <dgm:presLayoutVars>
          <dgm:chPref val="3"/>
        </dgm:presLayoutVars>
      </dgm:prSet>
      <dgm:spPr/>
      <dgm:t>
        <a:bodyPr/>
        <a:lstStyle/>
        <a:p>
          <a:endParaRPr lang="en-CA"/>
        </a:p>
      </dgm:t>
    </dgm:pt>
    <dgm:pt modelId="{D14689F5-98E0-452D-896B-AF5D7D095451}" type="pres">
      <dgm:prSet presAssocID="{58D52951-EEAA-4558-A99C-75FFDCF8EEFE}" presName="rootConnector1" presStyleLbl="node1" presStyleIdx="0" presStyleCnt="0"/>
      <dgm:spPr/>
      <dgm:t>
        <a:bodyPr/>
        <a:lstStyle/>
        <a:p>
          <a:endParaRPr lang="en-CA"/>
        </a:p>
      </dgm:t>
    </dgm:pt>
    <dgm:pt modelId="{5717B2A2-D290-4E3D-8803-4F7ECEED8C5D}" type="pres">
      <dgm:prSet presAssocID="{58D52951-EEAA-4558-A99C-75FFDCF8EEFE}" presName="hierChild2" presStyleCnt="0"/>
      <dgm:spPr/>
    </dgm:pt>
    <dgm:pt modelId="{24E1B9E3-868F-4E34-9B06-DBB30E1D8C48}" type="pres">
      <dgm:prSet presAssocID="{3ED54FB7-4C62-4F70-8E52-B3D2E2230DAF}" presName="Name37" presStyleLbl="parChTrans1D2" presStyleIdx="0" presStyleCnt="4"/>
      <dgm:spPr/>
      <dgm:t>
        <a:bodyPr/>
        <a:lstStyle/>
        <a:p>
          <a:endParaRPr lang="en-CA"/>
        </a:p>
      </dgm:t>
    </dgm:pt>
    <dgm:pt modelId="{513A9945-490D-4258-AC8D-767C4EF7C06E}" type="pres">
      <dgm:prSet presAssocID="{3A863BF7-2022-481B-9F52-F4ECB7C4AF05}" presName="hierRoot2" presStyleCnt="0">
        <dgm:presLayoutVars>
          <dgm:hierBranch val="init"/>
        </dgm:presLayoutVars>
      </dgm:prSet>
      <dgm:spPr/>
    </dgm:pt>
    <dgm:pt modelId="{CB5855EB-7D10-456C-9BDE-03ED74A00B51}" type="pres">
      <dgm:prSet presAssocID="{3A863BF7-2022-481B-9F52-F4ECB7C4AF05}" presName="rootComposite" presStyleCnt="0"/>
      <dgm:spPr/>
    </dgm:pt>
    <dgm:pt modelId="{885D0D12-912A-4ABE-AD5A-57CB2884E039}" type="pres">
      <dgm:prSet presAssocID="{3A863BF7-2022-481B-9F52-F4ECB7C4AF05}" presName="rootText" presStyleLbl="node2" presStyleIdx="0" presStyleCnt="4" custScaleX="120156" custScaleY="353566" custLinFactNeighborX="-357" custLinFactNeighborY="1349">
        <dgm:presLayoutVars>
          <dgm:chPref val="3"/>
        </dgm:presLayoutVars>
      </dgm:prSet>
      <dgm:spPr/>
      <dgm:t>
        <a:bodyPr/>
        <a:lstStyle/>
        <a:p>
          <a:endParaRPr lang="en-CA"/>
        </a:p>
      </dgm:t>
    </dgm:pt>
    <dgm:pt modelId="{9EBB004E-C4E8-4B87-A650-FDF22D96BC0B}" type="pres">
      <dgm:prSet presAssocID="{3A863BF7-2022-481B-9F52-F4ECB7C4AF05}" presName="rootConnector" presStyleLbl="node2" presStyleIdx="0" presStyleCnt="4"/>
      <dgm:spPr/>
      <dgm:t>
        <a:bodyPr/>
        <a:lstStyle/>
        <a:p>
          <a:endParaRPr lang="en-CA"/>
        </a:p>
      </dgm:t>
    </dgm:pt>
    <dgm:pt modelId="{A9FEC74D-F8FA-4143-B581-E40A095BEFB0}" type="pres">
      <dgm:prSet presAssocID="{3A863BF7-2022-481B-9F52-F4ECB7C4AF05}" presName="hierChild4" presStyleCnt="0"/>
      <dgm:spPr/>
    </dgm:pt>
    <dgm:pt modelId="{C4B3462E-F687-44D7-B8C5-F09E3B57A4E8}" type="pres">
      <dgm:prSet presAssocID="{3A863BF7-2022-481B-9F52-F4ECB7C4AF05}" presName="hierChild5" presStyleCnt="0"/>
      <dgm:spPr/>
    </dgm:pt>
    <dgm:pt modelId="{438C1FD7-B338-4992-BC2A-170D95B06BE0}" type="pres">
      <dgm:prSet presAssocID="{ABA25D17-9E42-402C-BC02-3F332C5F07C9}" presName="Name37" presStyleLbl="parChTrans1D2" presStyleIdx="1" presStyleCnt="4"/>
      <dgm:spPr/>
      <dgm:t>
        <a:bodyPr/>
        <a:lstStyle/>
        <a:p>
          <a:endParaRPr lang="en-CA"/>
        </a:p>
      </dgm:t>
    </dgm:pt>
    <dgm:pt modelId="{9FCA44B1-B1CA-46C8-B77F-FC746C546284}" type="pres">
      <dgm:prSet presAssocID="{C6984C43-49DF-4DF5-AD69-F1B8863A8DF5}" presName="hierRoot2" presStyleCnt="0">
        <dgm:presLayoutVars>
          <dgm:hierBranch val="init"/>
        </dgm:presLayoutVars>
      </dgm:prSet>
      <dgm:spPr/>
    </dgm:pt>
    <dgm:pt modelId="{071260BB-F686-43B9-93C2-31DAC0A0EBDF}" type="pres">
      <dgm:prSet presAssocID="{C6984C43-49DF-4DF5-AD69-F1B8863A8DF5}" presName="rootComposite" presStyleCnt="0"/>
      <dgm:spPr/>
    </dgm:pt>
    <dgm:pt modelId="{74D997CA-C9CD-4CAB-B332-74D90341F9AF}" type="pres">
      <dgm:prSet presAssocID="{C6984C43-49DF-4DF5-AD69-F1B8863A8DF5}" presName="rootText" presStyleLbl="node2" presStyleIdx="1" presStyleCnt="4" custScaleX="134201" custScaleY="360844">
        <dgm:presLayoutVars>
          <dgm:chPref val="3"/>
        </dgm:presLayoutVars>
      </dgm:prSet>
      <dgm:spPr/>
      <dgm:t>
        <a:bodyPr/>
        <a:lstStyle/>
        <a:p>
          <a:endParaRPr lang="en-CA"/>
        </a:p>
      </dgm:t>
    </dgm:pt>
    <dgm:pt modelId="{C553B6FB-B1F6-479E-B253-3717E721B53D}" type="pres">
      <dgm:prSet presAssocID="{C6984C43-49DF-4DF5-AD69-F1B8863A8DF5}" presName="rootConnector" presStyleLbl="node2" presStyleIdx="1" presStyleCnt="4"/>
      <dgm:spPr/>
      <dgm:t>
        <a:bodyPr/>
        <a:lstStyle/>
        <a:p>
          <a:endParaRPr lang="en-CA"/>
        </a:p>
      </dgm:t>
    </dgm:pt>
    <dgm:pt modelId="{4EF844B6-472F-414C-A59B-0A963BBE90E3}" type="pres">
      <dgm:prSet presAssocID="{C6984C43-49DF-4DF5-AD69-F1B8863A8DF5}" presName="hierChild4" presStyleCnt="0"/>
      <dgm:spPr/>
    </dgm:pt>
    <dgm:pt modelId="{018682C5-61C6-4F21-9B14-D94818825901}" type="pres">
      <dgm:prSet presAssocID="{C6984C43-49DF-4DF5-AD69-F1B8863A8DF5}" presName="hierChild5" presStyleCnt="0"/>
      <dgm:spPr/>
    </dgm:pt>
    <dgm:pt modelId="{A985220F-AABE-4991-A0ED-739126B73382}" type="pres">
      <dgm:prSet presAssocID="{5687B196-8123-455B-A3EA-E5E01EA8A25A}" presName="Name37" presStyleLbl="parChTrans1D2" presStyleIdx="2" presStyleCnt="4"/>
      <dgm:spPr/>
      <dgm:t>
        <a:bodyPr/>
        <a:lstStyle/>
        <a:p>
          <a:endParaRPr lang="en-CA"/>
        </a:p>
      </dgm:t>
    </dgm:pt>
    <dgm:pt modelId="{FA901830-8B1F-4C1C-A6A5-C846901091F7}" type="pres">
      <dgm:prSet presAssocID="{3D7D8236-200A-4E4D-AD1D-BEDD3D615B87}" presName="hierRoot2" presStyleCnt="0">
        <dgm:presLayoutVars>
          <dgm:hierBranch val="init"/>
        </dgm:presLayoutVars>
      </dgm:prSet>
      <dgm:spPr/>
    </dgm:pt>
    <dgm:pt modelId="{F1110AFC-4B81-4C73-91AF-D446C7270417}" type="pres">
      <dgm:prSet presAssocID="{3D7D8236-200A-4E4D-AD1D-BEDD3D615B87}" presName="rootComposite" presStyleCnt="0"/>
      <dgm:spPr/>
    </dgm:pt>
    <dgm:pt modelId="{4AA860C1-033A-4163-97E8-C71419BB8DEB}" type="pres">
      <dgm:prSet presAssocID="{3D7D8236-200A-4E4D-AD1D-BEDD3D615B87}" presName="rootText" presStyleLbl="node2" presStyleIdx="2" presStyleCnt="4" custScaleX="129954" custScaleY="368664" custLinFactNeighborX="3948" custLinFactNeighborY="1349">
        <dgm:presLayoutVars>
          <dgm:chPref val="3"/>
        </dgm:presLayoutVars>
      </dgm:prSet>
      <dgm:spPr/>
      <dgm:t>
        <a:bodyPr/>
        <a:lstStyle/>
        <a:p>
          <a:endParaRPr lang="en-CA"/>
        </a:p>
      </dgm:t>
    </dgm:pt>
    <dgm:pt modelId="{0CF302CC-B5DA-431F-A402-F3FFB75CA65A}" type="pres">
      <dgm:prSet presAssocID="{3D7D8236-200A-4E4D-AD1D-BEDD3D615B87}" presName="rootConnector" presStyleLbl="node2" presStyleIdx="2" presStyleCnt="4"/>
      <dgm:spPr/>
      <dgm:t>
        <a:bodyPr/>
        <a:lstStyle/>
        <a:p>
          <a:endParaRPr lang="en-CA"/>
        </a:p>
      </dgm:t>
    </dgm:pt>
    <dgm:pt modelId="{49141B74-A704-446B-A32F-15082190A449}" type="pres">
      <dgm:prSet presAssocID="{3D7D8236-200A-4E4D-AD1D-BEDD3D615B87}" presName="hierChild4" presStyleCnt="0"/>
      <dgm:spPr/>
    </dgm:pt>
    <dgm:pt modelId="{1E05448D-7493-4AAC-AEF6-8B6AD9A00987}" type="pres">
      <dgm:prSet presAssocID="{3D7D8236-200A-4E4D-AD1D-BEDD3D615B87}" presName="hierChild5" presStyleCnt="0"/>
      <dgm:spPr/>
    </dgm:pt>
    <dgm:pt modelId="{EBCF57B6-A827-4C11-BFFB-6BCACF4A5F46}" type="pres">
      <dgm:prSet presAssocID="{E026379E-6B40-488D-A7E6-257DC180F871}" presName="Name37" presStyleLbl="parChTrans1D2" presStyleIdx="3" presStyleCnt="4"/>
      <dgm:spPr/>
      <dgm:t>
        <a:bodyPr/>
        <a:lstStyle/>
        <a:p>
          <a:endParaRPr lang="en-CA"/>
        </a:p>
      </dgm:t>
    </dgm:pt>
    <dgm:pt modelId="{AF62F68E-F56B-47D3-8ADB-F95095C31C2F}" type="pres">
      <dgm:prSet presAssocID="{2C1A3128-047A-4E8B-ADFF-08720E8307D6}" presName="hierRoot2" presStyleCnt="0">
        <dgm:presLayoutVars>
          <dgm:hierBranch val="init"/>
        </dgm:presLayoutVars>
      </dgm:prSet>
      <dgm:spPr/>
    </dgm:pt>
    <dgm:pt modelId="{448AA0D4-AA82-406E-8F6D-FBA0CA5767C3}" type="pres">
      <dgm:prSet presAssocID="{2C1A3128-047A-4E8B-ADFF-08720E8307D6}" presName="rootComposite" presStyleCnt="0"/>
      <dgm:spPr/>
    </dgm:pt>
    <dgm:pt modelId="{AFC15FF2-17B6-49DC-9BD3-6EF68A75FE50}" type="pres">
      <dgm:prSet presAssocID="{2C1A3128-047A-4E8B-ADFF-08720E8307D6}" presName="rootText" presStyleLbl="node2" presStyleIdx="3" presStyleCnt="4" custScaleX="121853" custScaleY="363301" custLinFactNeighborX="-1263" custLinFactNeighborY="-1332">
        <dgm:presLayoutVars>
          <dgm:chPref val="3"/>
        </dgm:presLayoutVars>
      </dgm:prSet>
      <dgm:spPr/>
      <dgm:t>
        <a:bodyPr/>
        <a:lstStyle/>
        <a:p>
          <a:endParaRPr lang="en-CA"/>
        </a:p>
      </dgm:t>
    </dgm:pt>
    <dgm:pt modelId="{8DF4756D-ADF0-4145-A6E2-087EE9CF5B98}" type="pres">
      <dgm:prSet presAssocID="{2C1A3128-047A-4E8B-ADFF-08720E8307D6}" presName="rootConnector" presStyleLbl="node2" presStyleIdx="3" presStyleCnt="4"/>
      <dgm:spPr/>
      <dgm:t>
        <a:bodyPr/>
        <a:lstStyle/>
        <a:p>
          <a:endParaRPr lang="en-CA"/>
        </a:p>
      </dgm:t>
    </dgm:pt>
    <dgm:pt modelId="{F01F15D9-5FA2-43DB-A4BB-CCBF34E6C479}" type="pres">
      <dgm:prSet presAssocID="{2C1A3128-047A-4E8B-ADFF-08720E8307D6}" presName="hierChild4" presStyleCnt="0"/>
      <dgm:spPr/>
    </dgm:pt>
    <dgm:pt modelId="{600DA4EE-3C80-4876-AD89-6BC7FBA87CDE}" type="pres">
      <dgm:prSet presAssocID="{2C1A3128-047A-4E8B-ADFF-08720E8307D6}" presName="hierChild5" presStyleCnt="0"/>
      <dgm:spPr/>
    </dgm:pt>
    <dgm:pt modelId="{EFFFBB35-215D-442E-AF61-FE92ED825601}" type="pres">
      <dgm:prSet presAssocID="{58D52951-EEAA-4558-A99C-75FFDCF8EEFE}" presName="hierChild3" presStyleCnt="0"/>
      <dgm:spPr/>
    </dgm:pt>
  </dgm:ptLst>
  <dgm:cxnLst>
    <dgm:cxn modelId="{BCC07C62-3332-4821-B4CA-C9815B461D03}" type="presOf" srcId="{3D7D8236-200A-4E4D-AD1D-BEDD3D615B87}" destId="{4AA860C1-033A-4163-97E8-C71419BB8DEB}" srcOrd="0" destOrd="0" presId="urn:microsoft.com/office/officeart/2005/8/layout/orgChart1"/>
    <dgm:cxn modelId="{43A05A10-CB6F-4108-8DFF-C10581977413}" type="presOf" srcId="{3D7D8236-200A-4E4D-AD1D-BEDD3D615B87}" destId="{0CF302CC-B5DA-431F-A402-F3FFB75CA65A}" srcOrd="1" destOrd="0" presId="urn:microsoft.com/office/officeart/2005/8/layout/orgChart1"/>
    <dgm:cxn modelId="{9B84A804-CAC5-4682-B7DC-3328EEFCA063}" srcId="{58D52951-EEAA-4558-A99C-75FFDCF8EEFE}" destId="{C6984C43-49DF-4DF5-AD69-F1B8863A8DF5}" srcOrd="1" destOrd="0" parTransId="{ABA25D17-9E42-402C-BC02-3F332C5F07C9}" sibTransId="{3B497255-CEE7-4E65-B75C-754DFBCB3D4C}"/>
    <dgm:cxn modelId="{C8C6B028-8159-4646-910E-0B5F058C3BD2}" type="presOf" srcId="{3A863BF7-2022-481B-9F52-F4ECB7C4AF05}" destId="{885D0D12-912A-4ABE-AD5A-57CB2884E039}" srcOrd="0" destOrd="0" presId="urn:microsoft.com/office/officeart/2005/8/layout/orgChart1"/>
    <dgm:cxn modelId="{9B929F1A-E367-4D95-9A18-B75FC3955502}" type="presOf" srcId="{5687B196-8123-455B-A3EA-E5E01EA8A25A}" destId="{A985220F-AABE-4991-A0ED-739126B73382}" srcOrd="0" destOrd="0" presId="urn:microsoft.com/office/officeart/2005/8/layout/orgChart1"/>
    <dgm:cxn modelId="{A56911D4-B81A-484B-87EE-07FB911AB80D}" type="presOf" srcId="{ABA25D17-9E42-402C-BC02-3F332C5F07C9}" destId="{438C1FD7-B338-4992-BC2A-170D95B06BE0}" srcOrd="0" destOrd="0" presId="urn:microsoft.com/office/officeart/2005/8/layout/orgChart1"/>
    <dgm:cxn modelId="{4F25C320-60B2-4220-A6D7-4D1137B5CA12}" type="presOf" srcId="{58D52951-EEAA-4558-A99C-75FFDCF8EEFE}" destId="{D14689F5-98E0-452D-896B-AF5D7D095451}" srcOrd="1" destOrd="0" presId="urn:microsoft.com/office/officeart/2005/8/layout/orgChart1"/>
    <dgm:cxn modelId="{4BDB01D6-22B9-4C9C-BDE9-DD5687BA0746}" type="presOf" srcId="{C6984C43-49DF-4DF5-AD69-F1B8863A8DF5}" destId="{C553B6FB-B1F6-479E-B253-3717E721B53D}" srcOrd="1" destOrd="0" presId="urn:microsoft.com/office/officeart/2005/8/layout/orgChart1"/>
    <dgm:cxn modelId="{FEE670C5-7A86-4B66-9020-DAFCB0F3EE38}" type="presOf" srcId="{C6984C43-49DF-4DF5-AD69-F1B8863A8DF5}" destId="{74D997CA-C9CD-4CAB-B332-74D90341F9AF}" srcOrd="0" destOrd="0" presId="urn:microsoft.com/office/officeart/2005/8/layout/orgChart1"/>
    <dgm:cxn modelId="{9A6BD08A-A8A1-436A-B1D5-CB7293C34518}" type="presOf" srcId="{58D52951-EEAA-4558-A99C-75FFDCF8EEFE}" destId="{74A684BD-413A-446E-A141-A292FC9D1A24}" srcOrd="0" destOrd="0" presId="urn:microsoft.com/office/officeart/2005/8/layout/orgChart1"/>
    <dgm:cxn modelId="{F154D37B-58DF-46C9-BABA-1CA21BD022C8}" srcId="{58D52951-EEAA-4558-A99C-75FFDCF8EEFE}" destId="{3A863BF7-2022-481B-9F52-F4ECB7C4AF05}" srcOrd="0" destOrd="0" parTransId="{3ED54FB7-4C62-4F70-8E52-B3D2E2230DAF}" sibTransId="{E1E29571-D833-4D31-AB4F-01FDA45ADB13}"/>
    <dgm:cxn modelId="{7E292C4C-6C84-4CCD-A7B9-90CE540974A4}" type="presOf" srcId="{3ED54FB7-4C62-4F70-8E52-B3D2E2230DAF}" destId="{24E1B9E3-868F-4E34-9B06-DBB30E1D8C48}" srcOrd="0" destOrd="0" presId="urn:microsoft.com/office/officeart/2005/8/layout/orgChart1"/>
    <dgm:cxn modelId="{EDCF8F1D-C08E-4B8D-B09F-140C6555EF84}" srcId="{58D52951-EEAA-4558-A99C-75FFDCF8EEFE}" destId="{2C1A3128-047A-4E8B-ADFF-08720E8307D6}" srcOrd="3" destOrd="0" parTransId="{E026379E-6B40-488D-A7E6-257DC180F871}" sibTransId="{7D2E5C49-A723-4116-9D0A-A814A5491AA2}"/>
    <dgm:cxn modelId="{6B066D03-AD51-4802-A222-0575F91E735D}" srcId="{9B9DBFA5-0464-41D2-982C-E4ADBBD21A80}" destId="{58D52951-EEAA-4558-A99C-75FFDCF8EEFE}" srcOrd="0" destOrd="0" parTransId="{76B9D8FA-F78E-40CE-AB98-61CC9961A8C0}" sibTransId="{B13833E0-D727-4240-8364-A947A9751DE8}"/>
    <dgm:cxn modelId="{EED3A23B-0E9D-4880-8FCA-9959BFAFC54D}" type="presOf" srcId="{3A863BF7-2022-481B-9F52-F4ECB7C4AF05}" destId="{9EBB004E-C4E8-4B87-A650-FDF22D96BC0B}" srcOrd="1" destOrd="0" presId="urn:microsoft.com/office/officeart/2005/8/layout/orgChart1"/>
    <dgm:cxn modelId="{FB0E4DD6-BBEB-4967-A069-5EE0A1A0B366}" type="presOf" srcId="{2C1A3128-047A-4E8B-ADFF-08720E8307D6}" destId="{8DF4756D-ADF0-4145-A6E2-087EE9CF5B98}" srcOrd="1" destOrd="0" presId="urn:microsoft.com/office/officeart/2005/8/layout/orgChart1"/>
    <dgm:cxn modelId="{FDEF0561-621B-4812-BC6D-88B8A0398696}" srcId="{58D52951-EEAA-4558-A99C-75FFDCF8EEFE}" destId="{3D7D8236-200A-4E4D-AD1D-BEDD3D615B87}" srcOrd="2" destOrd="0" parTransId="{5687B196-8123-455B-A3EA-E5E01EA8A25A}" sibTransId="{9483640F-8B75-42D5-B193-F0F5936FFA2C}"/>
    <dgm:cxn modelId="{EE5EB28A-3FDE-4CE9-A7BF-65C9E1F14FA5}" type="presOf" srcId="{2C1A3128-047A-4E8B-ADFF-08720E8307D6}" destId="{AFC15FF2-17B6-49DC-9BD3-6EF68A75FE50}" srcOrd="0" destOrd="0" presId="urn:microsoft.com/office/officeart/2005/8/layout/orgChart1"/>
    <dgm:cxn modelId="{D1353D5A-15E3-40C5-9888-1086D0E93FFC}" type="presOf" srcId="{9B9DBFA5-0464-41D2-982C-E4ADBBD21A80}" destId="{D2A82FD7-58C7-4B0A-9F11-0339CC81D08A}" srcOrd="0" destOrd="0" presId="urn:microsoft.com/office/officeart/2005/8/layout/orgChart1"/>
    <dgm:cxn modelId="{428EBF93-3732-4FD0-B4AF-E6C1D123AEEE}" type="presOf" srcId="{E026379E-6B40-488D-A7E6-257DC180F871}" destId="{EBCF57B6-A827-4C11-BFFB-6BCACF4A5F46}" srcOrd="0" destOrd="0" presId="urn:microsoft.com/office/officeart/2005/8/layout/orgChart1"/>
    <dgm:cxn modelId="{D24573EF-7870-4330-8EE6-F86640A96705}" type="presParOf" srcId="{D2A82FD7-58C7-4B0A-9F11-0339CC81D08A}" destId="{D4480F90-3FB5-49A0-8848-5834217574D3}" srcOrd="0" destOrd="0" presId="urn:microsoft.com/office/officeart/2005/8/layout/orgChart1"/>
    <dgm:cxn modelId="{46076F4F-FE50-4D41-A612-CC24FC84A851}" type="presParOf" srcId="{D4480F90-3FB5-49A0-8848-5834217574D3}" destId="{2080AEB9-E5F5-4237-B86D-6963C19FC4B9}" srcOrd="0" destOrd="0" presId="urn:microsoft.com/office/officeart/2005/8/layout/orgChart1"/>
    <dgm:cxn modelId="{29C0A441-0C06-44AE-BF2C-718EAB9DC108}" type="presParOf" srcId="{2080AEB9-E5F5-4237-B86D-6963C19FC4B9}" destId="{74A684BD-413A-446E-A141-A292FC9D1A24}" srcOrd="0" destOrd="0" presId="urn:microsoft.com/office/officeart/2005/8/layout/orgChart1"/>
    <dgm:cxn modelId="{DDE79B25-EA9C-4A10-A1AF-2BB28D1FCCA2}" type="presParOf" srcId="{2080AEB9-E5F5-4237-B86D-6963C19FC4B9}" destId="{D14689F5-98E0-452D-896B-AF5D7D095451}" srcOrd="1" destOrd="0" presId="urn:microsoft.com/office/officeart/2005/8/layout/orgChart1"/>
    <dgm:cxn modelId="{043DF7C8-1A53-4D75-91A0-D39F1938E944}" type="presParOf" srcId="{D4480F90-3FB5-49A0-8848-5834217574D3}" destId="{5717B2A2-D290-4E3D-8803-4F7ECEED8C5D}" srcOrd="1" destOrd="0" presId="urn:microsoft.com/office/officeart/2005/8/layout/orgChart1"/>
    <dgm:cxn modelId="{71768713-68C8-4A19-BB87-E1E824FA4424}" type="presParOf" srcId="{5717B2A2-D290-4E3D-8803-4F7ECEED8C5D}" destId="{24E1B9E3-868F-4E34-9B06-DBB30E1D8C48}" srcOrd="0" destOrd="0" presId="urn:microsoft.com/office/officeart/2005/8/layout/orgChart1"/>
    <dgm:cxn modelId="{17187FF4-C253-41B9-8290-6A229F1D6B36}" type="presParOf" srcId="{5717B2A2-D290-4E3D-8803-4F7ECEED8C5D}" destId="{513A9945-490D-4258-AC8D-767C4EF7C06E}" srcOrd="1" destOrd="0" presId="urn:microsoft.com/office/officeart/2005/8/layout/orgChart1"/>
    <dgm:cxn modelId="{5912DB20-644E-425C-9704-CA23692454B4}" type="presParOf" srcId="{513A9945-490D-4258-AC8D-767C4EF7C06E}" destId="{CB5855EB-7D10-456C-9BDE-03ED74A00B51}" srcOrd="0" destOrd="0" presId="urn:microsoft.com/office/officeart/2005/8/layout/orgChart1"/>
    <dgm:cxn modelId="{A8C051E9-ED08-4B0A-9FB4-F26DD7A9DFE7}" type="presParOf" srcId="{CB5855EB-7D10-456C-9BDE-03ED74A00B51}" destId="{885D0D12-912A-4ABE-AD5A-57CB2884E039}" srcOrd="0" destOrd="0" presId="urn:microsoft.com/office/officeart/2005/8/layout/orgChart1"/>
    <dgm:cxn modelId="{17582C9E-A2C4-4817-AE6B-60F5A8DCE467}" type="presParOf" srcId="{CB5855EB-7D10-456C-9BDE-03ED74A00B51}" destId="{9EBB004E-C4E8-4B87-A650-FDF22D96BC0B}" srcOrd="1" destOrd="0" presId="urn:microsoft.com/office/officeart/2005/8/layout/orgChart1"/>
    <dgm:cxn modelId="{2EACE01C-0510-4965-9684-1E61D01EF8CD}" type="presParOf" srcId="{513A9945-490D-4258-AC8D-767C4EF7C06E}" destId="{A9FEC74D-F8FA-4143-B581-E40A095BEFB0}" srcOrd="1" destOrd="0" presId="urn:microsoft.com/office/officeart/2005/8/layout/orgChart1"/>
    <dgm:cxn modelId="{B1FCE67F-628A-42EA-AD2C-5CA7748A917B}" type="presParOf" srcId="{513A9945-490D-4258-AC8D-767C4EF7C06E}" destId="{C4B3462E-F687-44D7-B8C5-F09E3B57A4E8}" srcOrd="2" destOrd="0" presId="urn:microsoft.com/office/officeart/2005/8/layout/orgChart1"/>
    <dgm:cxn modelId="{B68B8140-2559-4F7E-A8A9-6D026C29F687}" type="presParOf" srcId="{5717B2A2-D290-4E3D-8803-4F7ECEED8C5D}" destId="{438C1FD7-B338-4992-BC2A-170D95B06BE0}" srcOrd="2" destOrd="0" presId="urn:microsoft.com/office/officeart/2005/8/layout/orgChart1"/>
    <dgm:cxn modelId="{9AAFBC86-0982-4AF8-BAFF-7AA265D9EC3F}" type="presParOf" srcId="{5717B2A2-D290-4E3D-8803-4F7ECEED8C5D}" destId="{9FCA44B1-B1CA-46C8-B77F-FC746C546284}" srcOrd="3" destOrd="0" presId="urn:microsoft.com/office/officeart/2005/8/layout/orgChart1"/>
    <dgm:cxn modelId="{14E675B3-C683-40E9-BE4A-47AEE9C2779F}" type="presParOf" srcId="{9FCA44B1-B1CA-46C8-B77F-FC746C546284}" destId="{071260BB-F686-43B9-93C2-31DAC0A0EBDF}" srcOrd="0" destOrd="0" presId="urn:microsoft.com/office/officeart/2005/8/layout/orgChart1"/>
    <dgm:cxn modelId="{A1771B64-61CE-4CBF-9FB4-923D2B5F1006}" type="presParOf" srcId="{071260BB-F686-43B9-93C2-31DAC0A0EBDF}" destId="{74D997CA-C9CD-4CAB-B332-74D90341F9AF}" srcOrd="0" destOrd="0" presId="urn:microsoft.com/office/officeart/2005/8/layout/orgChart1"/>
    <dgm:cxn modelId="{379382F5-F8FD-4C5B-B1A0-B650DE4B9BBA}" type="presParOf" srcId="{071260BB-F686-43B9-93C2-31DAC0A0EBDF}" destId="{C553B6FB-B1F6-479E-B253-3717E721B53D}" srcOrd="1" destOrd="0" presId="urn:microsoft.com/office/officeart/2005/8/layout/orgChart1"/>
    <dgm:cxn modelId="{3691F888-1143-49C0-9C43-4F8EC7267895}" type="presParOf" srcId="{9FCA44B1-B1CA-46C8-B77F-FC746C546284}" destId="{4EF844B6-472F-414C-A59B-0A963BBE90E3}" srcOrd="1" destOrd="0" presId="urn:microsoft.com/office/officeart/2005/8/layout/orgChart1"/>
    <dgm:cxn modelId="{E863F6C5-D1C6-40CA-87A6-6B10CB3610E5}" type="presParOf" srcId="{9FCA44B1-B1CA-46C8-B77F-FC746C546284}" destId="{018682C5-61C6-4F21-9B14-D94818825901}" srcOrd="2" destOrd="0" presId="urn:microsoft.com/office/officeart/2005/8/layout/orgChart1"/>
    <dgm:cxn modelId="{72C35765-4349-4B8F-92D9-FDC368DEBEB6}" type="presParOf" srcId="{5717B2A2-D290-4E3D-8803-4F7ECEED8C5D}" destId="{A985220F-AABE-4991-A0ED-739126B73382}" srcOrd="4" destOrd="0" presId="urn:microsoft.com/office/officeart/2005/8/layout/orgChart1"/>
    <dgm:cxn modelId="{F3084526-5788-4038-9D2E-77A4251ACD78}" type="presParOf" srcId="{5717B2A2-D290-4E3D-8803-4F7ECEED8C5D}" destId="{FA901830-8B1F-4C1C-A6A5-C846901091F7}" srcOrd="5" destOrd="0" presId="urn:microsoft.com/office/officeart/2005/8/layout/orgChart1"/>
    <dgm:cxn modelId="{CF2F7805-F3A9-447B-A74C-48D0B471EA45}" type="presParOf" srcId="{FA901830-8B1F-4C1C-A6A5-C846901091F7}" destId="{F1110AFC-4B81-4C73-91AF-D446C7270417}" srcOrd="0" destOrd="0" presId="urn:microsoft.com/office/officeart/2005/8/layout/orgChart1"/>
    <dgm:cxn modelId="{D67AE614-2FA2-4180-8BDD-25310195419B}" type="presParOf" srcId="{F1110AFC-4B81-4C73-91AF-D446C7270417}" destId="{4AA860C1-033A-4163-97E8-C71419BB8DEB}" srcOrd="0" destOrd="0" presId="urn:microsoft.com/office/officeart/2005/8/layout/orgChart1"/>
    <dgm:cxn modelId="{974D92EF-F72B-4FC1-A6D8-EAE5E0C56AE2}" type="presParOf" srcId="{F1110AFC-4B81-4C73-91AF-D446C7270417}" destId="{0CF302CC-B5DA-431F-A402-F3FFB75CA65A}" srcOrd="1" destOrd="0" presId="urn:microsoft.com/office/officeart/2005/8/layout/orgChart1"/>
    <dgm:cxn modelId="{F59AED20-7503-4E75-BEE2-488B01C64715}" type="presParOf" srcId="{FA901830-8B1F-4C1C-A6A5-C846901091F7}" destId="{49141B74-A704-446B-A32F-15082190A449}" srcOrd="1" destOrd="0" presId="urn:microsoft.com/office/officeart/2005/8/layout/orgChart1"/>
    <dgm:cxn modelId="{AEBAABAF-1DE5-4212-856B-B2ACA0FED361}" type="presParOf" srcId="{FA901830-8B1F-4C1C-A6A5-C846901091F7}" destId="{1E05448D-7493-4AAC-AEF6-8B6AD9A00987}" srcOrd="2" destOrd="0" presId="urn:microsoft.com/office/officeart/2005/8/layout/orgChart1"/>
    <dgm:cxn modelId="{65B34D43-4860-450E-8E3F-8AC47D36AB5B}" type="presParOf" srcId="{5717B2A2-D290-4E3D-8803-4F7ECEED8C5D}" destId="{EBCF57B6-A827-4C11-BFFB-6BCACF4A5F46}" srcOrd="6" destOrd="0" presId="urn:microsoft.com/office/officeart/2005/8/layout/orgChart1"/>
    <dgm:cxn modelId="{B8AB10E6-18C6-4556-A194-E91FEED4F4DB}" type="presParOf" srcId="{5717B2A2-D290-4E3D-8803-4F7ECEED8C5D}" destId="{AF62F68E-F56B-47D3-8ADB-F95095C31C2F}" srcOrd="7" destOrd="0" presId="urn:microsoft.com/office/officeart/2005/8/layout/orgChart1"/>
    <dgm:cxn modelId="{E6815AF5-EF18-4B89-B151-5522D8BE5502}" type="presParOf" srcId="{AF62F68E-F56B-47D3-8ADB-F95095C31C2F}" destId="{448AA0D4-AA82-406E-8F6D-FBA0CA5767C3}" srcOrd="0" destOrd="0" presId="urn:microsoft.com/office/officeart/2005/8/layout/orgChart1"/>
    <dgm:cxn modelId="{30360CD0-AC5E-4FAB-B840-E2FA4E6068D1}" type="presParOf" srcId="{448AA0D4-AA82-406E-8F6D-FBA0CA5767C3}" destId="{AFC15FF2-17B6-49DC-9BD3-6EF68A75FE50}" srcOrd="0" destOrd="0" presId="urn:microsoft.com/office/officeart/2005/8/layout/orgChart1"/>
    <dgm:cxn modelId="{EDDA2DF2-CAF4-49DA-9E24-0A3F9EB33F0B}" type="presParOf" srcId="{448AA0D4-AA82-406E-8F6D-FBA0CA5767C3}" destId="{8DF4756D-ADF0-4145-A6E2-087EE9CF5B98}" srcOrd="1" destOrd="0" presId="urn:microsoft.com/office/officeart/2005/8/layout/orgChart1"/>
    <dgm:cxn modelId="{A576FFEF-EC2D-4D0F-8044-52C686536C28}" type="presParOf" srcId="{AF62F68E-F56B-47D3-8ADB-F95095C31C2F}" destId="{F01F15D9-5FA2-43DB-A4BB-CCBF34E6C479}" srcOrd="1" destOrd="0" presId="urn:microsoft.com/office/officeart/2005/8/layout/orgChart1"/>
    <dgm:cxn modelId="{F80BA614-39FB-48D6-A4D1-DFA3BEA1D284}" type="presParOf" srcId="{AF62F68E-F56B-47D3-8ADB-F95095C31C2F}" destId="{600DA4EE-3C80-4876-AD89-6BC7FBA87CDE}" srcOrd="2" destOrd="0" presId="urn:microsoft.com/office/officeart/2005/8/layout/orgChart1"/>
    <dgm:cxn modelId="{CE572608-3F82-44BF-A540-42745146042F}" type="presParOf" srcId="{D4480F90-3FB5-49A0-8848-5834217574D3}" destId="{EFFFBB35-215D-442E-AF61-FE92ED82560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DF91E9D1-13FC-48A9-9B7D-49F38926AF7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7C919C89-6A54-40AD-9FAD-174BB85891A5}">
      <dgm:prSet custT="1"/>
      <dgm:spPr>
        <a:solidFill>
          <a:schemeClr val="bg1">
            <a:lumMod val="65000"/>
          </a:schemeClr>
        </a:solidFill>
      </dgm:spPr>
      <dgm:t>
        <a:bodyPr/>
        <a:lstStyle/>
        <a:p>
          <a:pPr algn="ctr" rtl="0"/>
          <a:r>
            <a:rPr lang="en-CA" sz="2600" dirty="0" smtClean="0"/>
            <a:t>The amount of physical activity you need depends on your age:</a:t>
          </a:r>
          <a:endParaRPr lang="en-CA" sz="2600" dirty="0"/>
        </a:p>
      </dgm:t>
    </dgm:pt>
    <dgm:pt modelId="{8AB992AB-C326-4B31-98A5-5B736ABE278A}" type="parTrans" cxnId="{CFA43096-971E-4FAD-B427-C3FBA60F7989}">
      <dgm:prSet/>
      <dgm:spPr/>
      <dgm:t>
        <a:bodyPr/>
        <a:lstStyle/>
        <a:p>
          <a:endParaRPr lang="en-CA"/>
        </a:p>
      </dgm:t>
    </dgm:pt>
    <dgm:pt modelId="{BE486FAD-90FC-441D-BA1E-8C846544A465}" type="sibTrans" cxnId="{CFA43096-971E-4FAD-B427-C3FBA60F7989}">
      <dgm:prSet/>
      <dgm:spPr/>
      <dgm:t>
        <a:bodyPr/>
        <a:lstStyle/>
        <a:p>
          <a:endParaRPr lang="en-CA"/>
        </a:p>
      </dgm:t>
    </dgm:pt>
    <dgm:pt modelId="{4FBC0059-6C6E-443C-8B1B-315AEDEC6542}">
      <dgm:prSet custT="1"/>
      <dgm:spPr/>
      <dgm:t>
        <a:bodyPr/>
        <a:lstStyle/>
        <a:p>
          <a:pPr rtl="0">
            <a:lnSpc>
              <a:spcPct val="100000"/>
            </a:lnSpc>
            <a:spcAft>
              <a:spcPct val="20000"/>
            </a:spcAft>
          </a:pPr>
          <a:endParaRPr lang="en-CA" sz="2000" dirty="0"/>
        </a:p>
      </dgm:t>
    </dgm:pt>
    <dgm:pt modelId="{D2344CCD-B7C7-4AFD-8AD7-750524808530}" type="parTrans" cxnId="{F93DE2AD-767A-4091-B43A-0F46B7508156}">
      <dgm:prSet/>
      <dgm:spPr/>
      <dgm:t>
        <a:bodyPr/>
        <a:lstStyle/>
        <a:p>
          <a:endParaRPr lang="en-CA"/>
        </a:p>
      </dgm:t>
    </dgm:pt>
    <dgm:pt modelId="{6FFFDF68-10D4-4AEE-8217-2FD424B12B7D}" type="sibTrans" cxnId="{F93DE2AD-767A-4091-B43A-0F46B7508156}">
      <dgm:prSet/>
      <dgm:spPr/>
      <dgm:t>
        <a:bodyPr/>
        <a:lstStyle/>
        <a:p>
          <a:endParaRPr lang="en-CA"/>
        </a:p>
      </dgm:t>
    </dgm:pt>
    <dgm:pt modelId="{E344D7EE-D1AD-4C23-93C8-0A8F0DEDB383}" type="pres">
      <dgm:prSet presAssocID="{DF91E9D1-13FC-48A9-9B7D-49F38926AF73}" presName="linear" presStyleCnt="0">
        <dgm:presLayoutVars>
          <dgm:animLvl val="lvl"/>
          <dgm:resizeHandles val="exact"/>
        </dgm:presLayoutVars>
      </dgm:prSet>
      <dgm:spPr/>
      <dgm:t>
        <a:bodyPr/>
        <a:lstStyle/>
        <a:p>
          <a:endParaRPr lang="en-CA"/>
        </a:p>
      </dgm:t>
    </dgm:pt>
    <dgm:pt modelId="{8DA40E80-BF9E-45DA-A84A-4C7A65D8FFFB}" type="pres">
      <dgm:prSet presAssocID="{7C919C89-6A54-40AD-9FAD-174BB85891A5}" presName="parentText" presStyleLbl="node1" presStyleIdx="0" presStyleCnt="1" custScaleY="131175" custLinFactNeighborY="29808">
        <dgm:presLayoutVars>
          <dgm:chMax val="0"/>
          <dgm:bulletEnabled val="1"/>
        </dgm:presLayoutVars>
      </dgm:prSet>
      <dgm:spPr/>
      <dgm:t>
        <a:bodyPr/>
        <a:lstStyle/>
        <a:p>
          <a:endParaRPr lang="en-CA"/>
        </a:p>
      </dgm:t>
    </dgm:pt>
    <dgm:pt modelId="{015CB521-A375-4557-86E3-3D5ADBCBE833}" type="pres">
      <dgm:prSet presAssocID="{7C919C89-6A54-40AD-9FAD-174BB85891A5}" presName="childText" presStyleLbl="revTx" presStyleIdx="0" presStyleCnt="1" custScaleY="141123">
        <dgm:presLayoutVars>
          <dgm:bulletEnabled val="1"/>
        </dgm:presLayoutVars>
      </dgm:prSet>
      <dgm:spPr/>
      <dgm:t>
        <a:bodyPr/>
        <a:lstStyle/>
        <a:p>
          <a:endParaRPr lang="en-CA"/>
        </a:p>
      </dgm:t>
    </dgm:pt>
  </dgm:ptLst>
  <dgm:cxnLst>
    <dgm:cxn modelId="{CFA43096-971E-4FAD-B427-C3FBA60F7989}" srcId="{DF91E9D1-13FC-48A9-9B7D-49F38926AF73}" destId="{7C919C89-6A54-40AD-9FAD-174BB85891A5}" srcOrd="0" destOrd="0" parTransId="{8AB992AB-C326-4B31-98A5-5B736ABE278A}" sibTransId="{BE486FAD-90FC-441D-BA1E-8C846544A465}"/>
    <dgm:cxn modelId="{0EC9D440-7A16-44D0-82EA-6B40DC5BB3D0}" type="presOf" srcId="{DF91E9D1-13FC-48A9-9B7D-49F38926AF73}" destId="{E344D7EE-D1AD-4C23-93C8-0A8F0DEDB383}" srcOrd="0" destOrd="0" presId="urn:microsoft.com/office/officeart/2005/8/layout/vList2"/>
    <dgm:cxn modelId="{E73668DF-4CE1-4244-AB15-0416FC433F07}" type="presOf" srcId="{7C919C89-6A54-40AD-9FAD-174BB85891A5}" destId="{8DA40E80-BF9E-45DA-A84A-4C7A65D8FFFB}" srcOrd="0" destOrd="0" presId="urn:microsoft.com/office/officeart/2005/8/layout/vList2"/>
    <dgm:cxn modelId="{B80B1A81-0151-4645-8266-03A614F7C99F}" type="presOf" srcId="{4FBC0059-6C6E-443C-8B1B-315AEDEC6542}" destId="{015CB521-A375-4557-86E3-3D5ADBCBE833}" srcOrd="0" destOrd="0" presId="urn:microsoft.com/office/officeart/2005/8/layout/vList2"/>
    <dgm:cxn modelId="{F93DE2AD-767A-4091-B43A-0F46B7508156}" srcId="{7C919C89-6A54-40AD-9FAD-174BB85891A5}" destId="{4FBC0059-6C6E-443C-8B1B-315AEDEC6542}" srcOrd="0" destOrd="0" parTransId="{D2344CCD-B7C7-4AFD-8AD7-750524808530}" sibTransId="{6FFFDF68-10D4-4AEE-8217-2FD424B12B7D}"/>
    <dgm:cxn modelId="{7DDF6F9D-5B5D-4113-A260-04C52C0E966B}" type="presParOf" srcId="{E344D7EE-D1AD-4C23-93C8-0A8F0DEDB383}" destId="{8DA40E80-BF9E-45DA-A84A-4C7A65D8FFFB}" srcOrd="0" destOrd="0" presId="urn:microsoft.com/office/officeart/2005/8/layout/vList2"/>
    <dgm:cxn modelId="{4357B482-72E7-4CB5-8BA9-16DD6FD8501A}" type="presParOf" srcId="{E344D7EE-D1AD-4C23-93C8-0A8F0DEDB383}" destId="{015CB521-A375-4557-86E3-3D5ADBCBE83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ED152B-3E84-4658-B21D-DC44C8606877}" type="doc">
      <dgm:prSet loTypeId="urn:microsoft.com/office/officeart/2005/8/layout/lProcess2" loCatId="relationship" qsTypeId="urn:microsoft.com/office/officeart/2005/8/quickstyle/simple1" qsCatId="simple" csTypeId="urn:microsoft.com/office/officeart/2005/8/colors/colorful2" csCatId="colorful" phldr="1"/>
      <dgm:spPr/>
      <dgm:t>
        <a:bodyPr/>
        <a:lstStyle/>
        <a:p>
          <a:endParaRPr lang="en-CA"/>
        </a:p>
      </dgm:t>
    </dgm:pt>
    <dgm:pt modelId="{FE85428F-62A5-4B75-A051-5FA5C42169D2}">
      <dgm:prSet custT="1"/>
      <dgm:spPr/>
      <dgm:t>
        <a:bodyPr/>
        <a:lstStyle/>
        <a:p>
          <a:pPr algn="ctr" rtl="0"/>
          <a:endParaRPr lang="en-CA" sz="2000" dirty="0" smtClean="0"/>
        </a:p>
        <a:p>
          <a:pPr algn="ctr" rtl="0"/>
          <a:endParaRPr lang="en-CA" sz="2000" dirty="0" smtClean="0"/>
        </a:p>
        <a:p>
          <a:pPr algn="ctr" rtl="0"/>
          <a:endParaRPr lang="en-CA" sz="2000" dirty="0" smtClean="0"/>
        </a:p>
        <a:p>
          <a:pPr algn="ctr" rtl="0"/>
          <a:endParaRPr lang="en-CA" sz="2000" dirty="0" smtClean="0"/>
        </a:p>
        <a:p>
          <a:pPr algn="ctr" rtl="0"/>
          <a:endParaRPr lang="en-CA" sz="2000" dirty="0" smtClean="0"/>
        </a:p>
        <a:p>
          <a:pPr algn="ctr" rtl="0"/>
          <a:endParaRPr lang="en-CA" sz="2000" dirty="0" smtClean="0"/>
        </a:p>
        <a:p>
          <a:pPr algn="ctr" rtl="0"/>
          <a:r>
            <a:rPr lang="en-CA" sz="2000" b="1" dirty="0" smtClean="0"/>
            <a:t>Adults that are 18 and over </a:t>
          </a:r>
        </a:p>
        <a:p>
          <a:pPr algn="ctr" rtl="0"/>
          <a:endParaRPr lang="en-CA" sz="2000" b="1" dirty="0" smtClean="0"/>
        </a:p>
        <a:p>
          <a:pPr algn="ctr" rtl="0"/>
          <a:r>
            <a:rPr lang="en-CA" sz="2000" b="1" dirty="0" smtClean="0"/>
            <a:t>150 minutes </a:t>
          </a:r>
          <a:r>
            <a:rPr lang="en-CA" sz="2000" b="0" dirty="0" smtClean="0"/>
            <a:t>of moderate to vigorous activity every week</a:t>
          </a:r>
        </a:p>
        <a:p>
          <a:pPr algn="ctr" rtl="0"/>
          <a:r>
            <a:rPr lang="en-CA" sz="2000" b="0" dirty="0" smtClean="0"/>
            <a:t>OR</a:t>
          </a:r>
        </a:p>
        <a:p>
          <a:pPr algn="ctr" rtl="0"/>
          <a:r>
            <a:rPr lang="en-CA" sz="2000" i="1" dirty="0" smtClean="0"/>
            <a:t>30 minutes per day.</a:t>
          </a:r>
          <a:endParaRPr lang="en-CA" sz="2000" dirty="0"/>
        </a:p>
      </dgm:t>
    </dgm:pt>
    <dgm:pt modelId="{D9E0E3F7-9638-4381-B60D-4C6F0DEBB4B5}" type="parTrans" cxnId="{994DCEBC-4ACA-4BF3-BD3A-453D9B133DCC}">
      <dgm:prSet/>
      <dgm:spPr/>
      <dgm:t>
        <a:bodyPr/>
        <a:lstStyle/>
        <a:p>
          <a:endParaRPr lang="en-CA"/>
        </a:p>
      </dgm:t>
    </dgm:pt>
    <dgm:pt modelId="{A13AE0E0-7E0C-4407-ABCC-509F0DFA5D3A}" type="sibTrans" cxnId="{994DCEBC-4ACA-4BF3-BD3A-453D9B133DCC}">
      <dgm:prSet/>
      <dgm:spPr/>
      <dgm:t>
        <a:bodyPr/>
        <a:lstStyle/>
        <a:p>
          <a:endParaRPr lang="en-CA"/>
        </a:p>
      </dgm:t>
    </dgm:pt>
    <dgm:pt modelId="{21CE5759-0C3E-4641-B48C-57AB040E918C}">
      <dgm:prSet custT="1"/>
      <dgm:spPr/>
      <dgm:t>
        <a:bodyPr/>
        <a:lstStyle/>
        <a:p>
          <a:pPr rtl="0"/>
          <a:endParaRPr lang="en-CA" sz="2000" dirty="0" smtClean="0"/>
        </a:p>
        <a:p>
          <a:pPr rtl="0"/>
          <a:endParaRPr lang="en-CA" sz="2000" dirty="0" smtClean="0"/>
        </a:p>
        <a:p>
          <a:pPr rtl="0"/>
          <a:endParaRPr lang="en-CA" sz="2000" b="1" dirty="0" smtClean="0"/>
        </a:p>
        <a:p>
          <a:pPr rtl="0"/>
          <a:endParaRPr lang="en-CA" sz="2000" b="1" dirty="0" smtClean="0"/>
        </a:p>
        <a:p>
          <a:pPr rtl="0"/>
          <a:r>
            <a:rPr lang="en-CA" sz="2000" b="1" dirty="0" smtClean="0"/>
            <a:t>Children over 5 years and Youth </a:t>
          </a:r>
        </a:p>
        <a:p>
          <a:pPr rtl="0"/>
          <a:endParaRPr lang="en-CA" sz="2000" dirty="0" smtClean="0"/>
        </a:p>
        <a:p>
          <a:pPr rtl="0"/>
          <a:endParaRPr lang="en-CA" sz="2000" dirty="0" smtClean="0"/>
        </a:p>
        <a:p>
          <a:pPr rtl="0"/>
          <a:r>
            <a:rPr lang="en-CA" sz="2000" dirty="0" smtClean="0"/>
            <a:t>AT LEAST </a:t>
          </a:r>
          <a:r>
            <a:rPr lang="en-CA" sz="2000" b="1" dirty="0" smtClean="0"/>
            <a:t>60 minutes </a:t>
          </a:r>
          <a:r>
            <a:rPr lang="en-CA" sz="2000" b="0" dirty="0" smtClean="0"/>
            <a:t>of activity every day</a:t>
          </a:r>
          <a:endParaRPr lang="en-CA" sz="2000" dirty="0"/>
        </a:p>
      </dgm:t>
    </dgm:pt>
    <dgm:pt modelId="{470DEEEB-B6DB-4FDE-889A-90ECEB0CE187}" type="parTrans" cxnId="{EB960EE9-EF79-4D5E-B134-2BA7485B148C}">
      <dgm:prSet/>
      <dgm:spPr/>
      <dgm:t>
        <a:bodyPr/>
        <a:lstStyle/>
        <a:p>
          <a:endParaRPr lang="en-CA"/>
        </a:p>
      </dgm:t>
    </dgm:pt>
    <dgm:pt modelId="{A58EFC06-8413-4624-8B1B-58C84A550B96}" type="sibTrans" cxnId="{EB960EE9-EF79-4D5E-B134-2BA7485B148C}">
      <dgm:prSet/>
      <dgm:spPr/>
      <dgm:t>
        <a:bodyPr/>
        <a:lstStyle/>
        <a:p>
          <a:endParaRPr lang="en-CA"/>
        </a:p>
      </dgm:t>
    </dgm:pt>
    <dgm:pt modelId="{0DAF988B-EB76-4FED-95F3-0A3A6AC63B30}">
      <dgm:prSet custT="1"/>
      <dgm:spPr/>
      <dgm:t>
        <a:bodyPr/>
        <a:lstStyle/>
        <a:p>
          <a:pPr rtl="0"/>
          <a:endParaRPr lang="en-CA" sz="2000" dirty="0" smtClean="0"/>
        </a:p>
        <a:p>
          <a:pPr rtl="0"/>
          <a:endParaRPr lang="en-CA" sz="2000" dirty="0" smtClean="0"/>
        </a:p>
        <a:p>
          <a:pPr rtl="0"/>
          <a:endParaRPr lang="en-CA" sz="2000" dirty="0" smtClean="0"/>
        </a:p>
        <a:p>
          <a:pPr rtl="0"/>
          <a:endParaRPr lang="en-CA" sz="2000" dirty="0" smtClean="0"/>
        </a:p>
        <a:p>
          <a:pPr rtl="0"/>
          <a:endParaRPr lang="en-CA" sz="2000" dirty="0" smtClean="0"/>
        </a:p>
        <a:p>
          <a:pPr rtl="0"/>
          <a:endParaRPr lang="en-CA" sz="2000" dirty="0" smtClean="0"/>
        </a:p>
        <a:p>
          <a:pPr rtl="0"/>
          <a:r>
            <a:rPr lang="en-CA" sz="2000" b="1" dirty="0" smtClean="0"/>
            <a:t>Small children, Toddlers, and Preschoolers </a:t>
          </a:r>
        </a:p>
        <a:p>
          <a:pPr rtl="0"/>
          <a:endParaRPr lang="en-CA" sz="2000" b="1" dirty="0" smtClean="0"/>
        </a:p>
        <a:p>
          <a:pPr rtl="0"/>
          <a:r>
            <a:rPr lang="en-CA" sz="2000" dirty="0" smtClean="0"/>
            <a:t>Should </a:t>
          </a:r>
          <a:r>
            <a:rPr lang="en-CA" sz="2000" b="1" dirty="0" smtClean="0"/>
            <a:t>be active throughout the day</a:t>
          </a:r>
          <a:r>
            <a:rPr lang="en-CA" sz="2000" b="0" dirty="0" smtClean="0"/>
            <a:t>. </a:t>
          </a:r>
        </a:p>
        <a:p>
          <a:pPr rtl="0"/>
          <a:endParaRPr lang="en-CA" sz="2000" b="0" dirty="0" smtClean="0"/>
        </a:p>
        <a:p>
          <a:pPr rtl="0"/>
          <a:r>
            <a:rPr lang="en-CA" sz="2000" i="1" dirty="0" smtClean="0"/>
            <a:t>.</a:t>
          </a:r>
          <a:endParaRPr lang="en-CA" sz="2000" dirty="0"/>
        </a:p>
      </dgm:t>
    </dgm:pt>
    <dgm:pt modelId="{C6D632D1-BEE7-4CCA-88AB-CCCEFDC360D1}" type="parTrans" cxnId="{3AB236A5-3BD1-4807-94C0-7FC7EE61769E}">
      <dgm:prSet/>
      <dgm:spPr/>
      <dgm:t>
        <a:bodyPr/>
        <a:lstStyle/>
        <a:p>
          <a:endParaRPr lang="en-CA"/>
        </a:p>
      </dgm:t>
    </dgm:pt>
    <dgm:pt modelId="{6A12A195-7882-40B9-A269-56DE0A4951D7}" type="sibTrans" cxnId="{3AB236A5-3BD1-4807-94C0-7FC7EE61769E}">
      <dgm:prSet/>
      <dgm:spPr/>
      <dgm:t>
        <a:bodyPr/>
        <a:lstStyle/>
        <a:p>
          <a:endParaRPr lang="en-CA"/>
        </a:p>
      </dgm:t>
    </dgm:pt>
    <dgm:pt modelId="{FDEF4D27-F814-43FE-A323-6B395BA584C4}" type="pres">
      <dgm:prSet presAssocID="{9FED152B-3E84-4658-B21D-DC44C8606877}" presName="theList" presStyleCnt="0">
        <dgm:presLayoutVars>
          <dgm:dir/>
          <dgm:animLvl val="lvl"/>
          <dgm:resizeHandles val="exact"/>
        </dgm:presLayoutVars>
      </dgm:prSet>
      <dgm:spPr/>
      <dgm:t>
        <a:bodyPr/>
        <a:lstStyle/>
        <a:p>
          <a:endParaRPr lang="en-CA"/>
        </a:p>
      </dgm:t>
    </dgm:pt>
    <dgm:pt modelId="{BF3EECEC-3E00-4B75-A5B8-D161ABC4A44D}" type="pres">
      <dgm:prSet presAssocID="{FE85428F-62A5-4B75-A051-5FA5C42169D2}" presName="compNode" presStyleCnt="0"/>
      <dgm:spPr/>
    </dgm:pt>
    <dgm:pt modelId="{63033C12-7E8C-4AF5-B02C-E2F63F5A1DE2}" type="pres">
      <dgm:prSet presAssocID="{FE85428F-62A5-4B75-A051-5FA5C42169D2}" presName="aNode" presStyleLbl="bgShp" presStyleIdx="0" presStyleCnt="3" custLinFactNeighborX="-3039"/>
      <dgm:spPr/>
      <dgm:t>
        <a:bodyPr/>
        <a:lstStyle/>
        <a:p>
          <a:endParaRPr lang="en-CA"/>
        </a:p>
      </dgm:t>
    </dgm:pt>
    <dgm:pt modelId="{EBE0A4AD-DD6F-4CAA-BAAC-A20BFE27835F}" type="pres">
      <dgm:prSet presAssocID="{FE85428F-62A5-4B75-A051-5FA5C42169D2}" presName="textNode" presStyleLbl="bgShp" presStyleIdx="0" presStyleCnt="3"/>
      <dgm:spPr/>
      <dgm:t>
        <a:bodyPr/>
        <a:lstStyle/>
        <a:p>
          <a:endParaRPr lang="en-CA"/>
        </a:p>
      </dgm:t>
    </dgm:pt>
    <dgm:pt modelId="{82E477B1-0719-4DB9-8A2F-AE57BF2AE237}" type="pres">
      <dgm:prSet presAssocID="{FE85428F-62A5-4B75-A051-5FA5C42169D2}" presName="compChildNode" presStyleCnt="0"/>
      <dgm:spPr/>
    </dgm:pt>
    <dgm:pt modelId="{1E21E8B1-EFF0-44BD-95FE-C09B45DC02E7}" type="pres">
      <dgm:prSet presAssocID="{FE85428F-62A5-4B75-A051-5FA5C42169D2}" presName="theInnerList" presStyleCnt="0"/>
      <dgm:spPr/>
    </dgm:pt>
    <dgm:pt modelId="{2B7F0DCB-2117-40C9-BDBD-22158751A01F}" type="pres">
      <dgm:prSet presAssocID="{FE85428F-62A5-4B75-A051-5FA5C42169D2}" presName="aSpace" presStyleCnt="0"/>
      <dgm:spPr/>
    </dgm:pt>
    <dgm:pt modelId="{BDEF1DAF-1DB2-4C98-9AF5-09CE0BB19101}" type="pres">
      <dgm:prSet presAssocID="{21CE5759-0C3E-4641-B48C-57AB040E918C}" presName="compNode" presStyleCnt="0"/>
      <dgm:spPr/>
    </dgm:pt>
    <dgm:pt modelId="{6794DBB3-4B40-44BF-AC5B-B25FA3FABA34}" type="pres">
      <dgm:prSet presAssocID="{21CE5759-0C3E-4641-B48C-57AB040E918C}" presName="aNode" presStyleLbl="bgShp" presStyleIdx="1" presStyleCnt="3"/>
      <dgm:spPr/>
      <dgm:t>
        <a:bodyPr/>
        <a:lstStyle/>
        <a:p>
          <a:endParaRPr lang="en-CA"/>
        </a:p>
      </dgm:t>
    </dgm:pt>
    <dgm:pt modelId="{18FE8569-41DB-4537-A0F5-C46A846881DE}" type="pres">
      <dgm:prSet presAssocID="{21CE5759-0C3E-4641-B48C-57AB040E918C}" presName="textNode" presStyleLbl="bgShp" presStyleIdx="1" presStyleCnt="3"/>
      <dgm:spPr/>
      <dgm:t>
        <a:bodyPr/>
        <a:lstStyle/>
        <a:p>
          <a:endParaRPr lang="en-CA"/>
        </a:p>
      </dgm:t>
    </dgm:pt>
    <dgm:pt modelId="{96D4648F-999E-436A-9410-8715730F09DB}" type="pres">
      <dgm:prSet presAssocID="{21CE5759-0C3E-4641-B48C-57AB040E918C}" presName="compChildNode" presStyleCnt="0"/>
      <dgm:spPr/>
    </dgm:pt>
    <dgm:pt modelId="{2C9BBB38-FA1F-4414-8EFD-1A2C65A659BF}" type="pres">
      <dgm:prSet presAssocID="{21CE5759-0C3E-4641-B48C-57AB040E918C}" presName="theInnerList" presStyleCnt="0"/>
      <dgm:spPr/>
    </dgm:pt>
    <dgm:pt modelId="{F95041AC-7898-4810-BC7A-80171CFF04A6}" type="pres">
      <dgm:prSet presAssocID="{21CE5759-0C3E-4641-B48C-57AB040E918C}" presName="aSpace" presStyleCnt="0"/>
      <dgm:spPr/>
    </dgm:pt>
    <dgm:pt modelId="{DA137BCD-AD3C-45F9-9B3A-C0CFB3065F8B}" type="pres">
      <dgm:prSet presAssocID="{0DAF988B-EB76-4FED-95F3-0A3A6AC63B30}" presName="compNode" presStyleCnt="0"/>
      <dgm:spPr/>
    </dgm:pt>
    <dgm:pt modelId="{B0C19744-7232-452F-8CEB-E05C7951D4EE}" type="pres">
      <dgm:prSet presAssocID="{0DAF988B-EB76-4FED-95F3-0A3A6AC63B30}" presName="aNode" presStyleLbl="bgShp" presStyleIdx="2" presStyleCnt="3"/>
      <dgm:spPr/>
      <dgm:t>
        <a:bodyPr/>
        <a:lstStyle/>
        <a:p>
          <a:endParaRPr lang="en-CA"/>
        </a:p>
      </dgm:t>
    </dgm:pt>
    <dgm:pt modelId="{93991A18-1193-40F0-8561-59B8B0906D69}" type="pres">
      <dgm:prSet presAssocID="{0DAF988B-EB76-4FED-95F3-0A3A6AC63B30}" presName="textNode" presStyleLbl="bgShp" presStyleIdx="2" presStyleCnt="3"/>
      <dgm:spPr/>
      <dgm:t>
        <a:bodyPr/>
        <a:lstStyle/>
        <a:p>
          <a:endParaRPr lang="en-CA"/>
        </a:p>
      </dgm:t>
    </dgm:pt>
    <dgm:pt modelId="{B49F74AD-90D8-4130-BFB2-9682690D9419}" type="pres">
      <dgm:prSet presAssocID="{0DAF988B-EB76-4FED-95F3-0A3A6AC63B30}" presName="compChildNode" presStyleCnt="0"/>
      <dgm:spPr/>
    </dgm:pt>
    <dgm:pt modelId="{723BDA6A-FF52-4B8A-875F-4E602E557803}" type="pres">
      <dgm:prSet presAssocID="{0DAF988B-EB76-4FED-95F3-0A3A6AC63B30}" presName="theInnerList" presStyleCnt="0"/>
      <dgm:spPr/>
    </dgm:pt>
  </dgm:ptLst>
  <dgm:cxnLst>
    <dgm:cxn modelId="{EB960EE9-EF79-4D5E-B134-2BA7485B148C}" srcId="{9FED152B-3E84-4658-B21D-DC44C8606877}" destId="{21CE5759-0C3E-4641-B48C-57AB040E918C}" srcOrd="1" destOrd="0" parTransId="{470DEEEB-B6DB-4FDE-889A-90ECEB0CE187}" sibTransId="{A58EFC06-8413-4624-8B1B-58C84A550B96}"/>
    <dgm:cxn modelId="{D5592405-C671-46DD-B7AB-3449902F7AD2}" type="presOf" srcId="{9FED152B-3E84-4658-B21D-DC44C8606877}" destId="{FDEF4D27-F814-43FE-A323-6B395BA584C4}" srcOrd="0" destOrd="0" presId="urn:microsoft.com/office/officeart/2005/8/layout/lProcess2"/>
    <dgm:cxn modelId="{3AB236A5-3BD1-4807-94C0-7FC7EE61769E}" srcId="{9FED152B-3E84-4658-B21D-DC44C8606877}" destId="{0DAF988B-EB76-4FED-95F3-0A3A6AC63B30}" srcOrd="2" destOrd="0" parTransId="{C6D632D1-BEE7-4CCA-88AB-CCCEFDC360D1}" sibTransId="{6A12A195-7882-40B9-A269-56DE0A4951D7}"/>
    <dgm:cxn modelId="{FAB016EA-7C8D-4AB7-B9E8-C179A3FCA9B0}" type="presOf" srcId="{21CE5759-0C3E-4641-B48C-57AB040E918C}" destId="{18FE8569-41DB-4537-A0F5-C46A846881DE}" srcOrd="1" destOrd="0" presId="urn:microsoft.com/office/officeart/2005/8/layout/lProcess2"/>
    <dgm:cxn modelId="{5E475408-0C47-4154-81A5-D9316BBDEFFB}" type="presOf" srcId="{0DAF988B-EB76-4FED-95F3-0A3A6AC63B30}" destId="{B0C19744-7232-452F-8CEB-E05C7951D4EE}" srcOrd="0" destOrd="0" presId="urn:microsoft.com/office/officeart/2005/8/layout/lProcess2"/>
    <dgm:cxn modelId="{994DCEBC-4ACA-4BF3-BD3A-453D9B133DCC}" srcId="{9FED152B-3E84-4658-B21D-DC44C8606877}" destId="{FE85428F-62A5-4B75-A051-5FA5C42169D2}" srcOrd="0" destOrd="0" parTransId="{D9E0E3F7-9638-4381-B60D-4C6F0DEBB4B5}" sibTransId="{A13AE0E0-7E0C-4407-ABCC-509F0DFA5D3A}"/>
    <dgm:cxn modelId="{8E87288B-F4F3-40A6-92A4-221B582457C1}" type="presOf" srcId="{FE85428F-62A5-4B75-A051-5FA5C42169D2}" destId="{63033C12-7E8C-4AF5-B02C-E2F63F5A1DE2}" srcOrd="0" destOrd="0" presId="urn:microsoft.com/office/officeart/2005/8/layout/lProcess2"/>
    <dgm:cxn modelId="{87965FB6-C08D-4F9C-BD1A-CA5E5DCA673C}" type="presOf" srcId="{0DAF988B-EB76-4FED-95F3-0A3A6AC63B30}" destId="{93991A18-1193-40F0-8561-59B8B0906D69}" srcOrd="1" destOrd="0" presId="urn:microsoft.com/office/officeart/2005/8/layout/lProcess2"/>
    <dgm:cxn modelId="{5278B468-3E9A-4CC7-9B8F-5441D92986B2}" type="presOf" srcId="{FE85428F-62A5-4B75-A051-5FA5C42169D2}" destId="{EBE0A4AD-DD6F-4CAA-BAAC-A20BFE27835F}" srcOrd="1" destOrd="0" presId="urn:microsoft.com/office/officeart/2005/8/layout/lProcess2"/>
    <dgm:cxn modelId="{DEC8B65C-6B5B-46BB-A81A-18E0E69D4D50}" type="presOf" srcId="{21CE5759-0C3E-4641-B48C-57AB040E918C}" destId="{6794DBB3-4B40-44BF-AC5B-B25FA3FABA34}" srcOrd="0" destOrd="0" presId="urn:microsoft.com/office/officeart/2005/8/layout/lProcess2"/>
    <dgm:cxn modelId="{50A00D43-EAE5-4FC5-B197-A3118E78FEC1}" type="presParOf" srcId="{FDEF4D27-F814-43FE-A323-6B395BA584C4}" destId="{BF3EECEC-3E00-4B75-A5B8-D161ABC4A44D}" srcOrd="0" destOrd="0" presId="urn:microsoft.com/office/officeart/2005/8/layout/lProcess2"/>
    <dgm:cxn modelId="{5CF3DD6D-DC8C-4FB4-BB20-514236FC856F}" type="presParOf" srcId="{BF3EECEC-3E00-4B75-A5B8-D161ABC4A44D}" destId="{63033C12-7E8C-4AF5-B02C-E2F63F5A1DE2}" srcOrd="0" destOrd="0" presId="urn:microsoft.com/office/officeart/2005/8/layout/lProcess2"/>
    <dgm:cxn modelId="{E4D2DD49-1DEE-496F-A588-E6BA9A146174}" type="presParOf" srcId="{BF3EECEC-3E00-4B75-A5B8-D161ABC4A44D}" destId="{EBE0A4AD-DD6F-4CAA-BAAC-A20BFE27835F}" srcOrd="1" destOrd="0" presId="urn:microsoft.com/office/officeart/2005/8/layout/lProcess2"/>
    <dgm:cxn modelId="{0C06D5AA-FC10-4FFB-A814-81EBF256D7E5}" type="presParOf" srcId="{BF3EECEC-3E00-4B75-A5B8-D161ABC4A44D}" destId="{82E477B1-0719-4DB9-8A2F-AE57BF2AE237}" srcOrd="2" destOrd="0" presId="urn:microsoft.com/office/officeart/2005/8/layout/lProcess2"/>
    <dgm:cxn modelId="{F0DCA75D-1524-4B0D-B29D-5B1436341029}" type="presParOf" srcId="{82E477B1-0719-4DB9-8A2F-AE57BF2AE237}" destId="{1E21E8B1-EFF0-44BD-95FE-C09B45DC02E7}" srcOrd="0" destOrd="0" presId="urn:microsoft.com/office/officeart/2005/8/layout/lProcess2"/>
    <dgm:cxn modelId="{3CBC389D-6E95-4549-AA9B-8C9D8A2BD644}" type="presParOf" srcId="{FDEF4D27-F814-43FE-A323-6B395BA584C4}" destId="{2B7F0DCB-2117-40C9-BDBD-22158751A01F}" srcOrd="1" destOrd="0" presId="urn:microsoft.com/office/officeart/2005/8/layout/lProcess2"/>
    <dgm:cxn modelId="{3F2B8341-6347-4AE3-84EB-D13C8C7C7E6C}" type="presParOf" srcId="{FDEF4D27-F814-43FE-A323-6B395BA584C4}" destId="{BDEF1DAF-1DB2-4C98-9AF5-09CE0BB19101}" srcOrd="2" destOrd="0" presId="urn:microsoft.com/office/officeart/2005/8/layout/lProcess2"/>
    <dgm:cxn modelId="{09F1D431-F15C-4CF2-9840-943AA9F618CA}" type="presParOf" srcId="{BDEF1DAF-1DB2-4C98-9AF5-09CE0BB19101}" destId="{6794DBB3-4B40-44BF-AC5B-B25FA3FABA34}" srcOrd="0" destOrd="0" presId="urn:microsoft.com/office/officeart/2005/8/layout/lProcess2"/>
    <dgm:cxn modelId="{2C6F8146-65CC-4958-9E52-1C40A2EF60A9}" type="presParOf" srcId="{BDEF1DAF-1DB2-4C98-9AF5-09CE0BB19101}" destId="{18FE8569-41DB-4537-A0F5-C46A846881DE}" srcOrd="1" destOrd="0" presId="urn:microsoft.com/office/officeart/2005/8/layout/lProcess2"/>
    <dgm:cxn modelId="{2494B91D-C3D6-48E3-9016-506DDC9D6584}" type="presParOf" srcId="{BDEF1DAF-1DB2-4C98-9AF5-09CE0BB19101}" destId="{96D4648F-999E-436A-9410-8715730F09DB}" srcOrd="2" destOrd="0" presId="urn:microsoft.com/office/officeart/2005/8/layout/lProcess2"/>
    <dgm:cxn modelId="{0766756F-783C-4500-94CD-667C3455C76F}" type="presParOf" srcId="{96D4648F-999E-436A-9410-8715730F09DB}" destId="{2C9BBB38-FA1F-4414-8EFD-1A2C65A659BF}" srcOrd="0" destOrd="0" presId="urn:microsoft.com/office/officeart/2005/8/layout/lProcess2"/>
    <dgm:cxn modelId="{A0BD45CF-7212-46B1-B962-09ABDD9F14B4}" type="presParOf" srcId="{FDEF4D27-F814-43FE-A323-6B395BA584C4}" destId="{F95041AC-7898-4810-BC7A-80171CFF04A6}" srcOrd="3" destOrd="0" presId="urn:microsoft.com/office/officeart/2005/8/layout/lProcess2"/>
    <dgm:cxn modelId="{109BB783-B926-4CAA-9036-20433BFC29DF}" type="presParOf" srcId="{FDEF4D27-F814-43FE-A323-6B395BA584C4}" destId="{DA137BCD-AD3C-45F9-9B3A-C0CFB3065F8B}" srcOrd="4" destOrd="0" presId="urn:microsoft.com/office/officeart/2005/8/layout/lProcess2"/>
    <dgm:cxn modelId="{778870C3-18E9-483F-BFD1-3D77678926B7}" type="presParOf" srcId="{DA137BCD-AD3C-45F9-9B3A-C0CFB3065F8B}" destId="{B0C19744-7232-452F-8CEB-E05C7951D4EE}" srcOrd="0" destOrd="0" presId="urn:microsoft.com/office/officeart/2005/8/layout/lProcess2"/>
    <dgm:cxn modelId="{7C7A6F85-ED5D-4E62-9131-B88359936C32}" type="presParOf" srcId="{DA137BCD-AD3C-45F9-9B3A-C0CFB3065F8B}" destId="{93991A18-1193-40F0-8561-59B8B0906D69}" srcOrd="1" destOrd="0" presId="urn:microsoft.com/office/officeart/2005/8/layout/lProcess2"/>
    <dgm:cxn modelId="{2E3ECE56-D2E6-4D75-8087-207C6FB77B81}" type="presParOf" srcId="{DA137BCD-AD3C-45F9-9B3A-C0CFB3065F8B}" destId="{B49F74AD-90D8-4130-BFB2-9682690D9419}" srcOrd="2" destOrd="0" presId="urn:microsoft.com/office/officeart/2005/8/layout/lProcess2"/>
    <dgm:cxn modelId="{1419437B-7BBA-46B4-8F0F-BAB7AD455EBF}" type="presParOf" srcId="{B49F74AD-90D8-4130-BFB2-9682690D9419}" destId="{723BDA6A-FF52-4B8A-875F-4E602E557803}" srcOrd="0"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0A5AB28-E68B-4048-BF71-4B11718E5D52}" type="doc">
      <dgm:prSet loTypeId="urn:microsoft.com/office/officeart/2005/8/layout/radial1" loCatId="cycle" qsTypeId="urn:microsoft.com/office/officeart/2005/8/quickstyle/simple1" qsCatId="simple" csTypeId="urn:microsoft.com/office/officeart/2005/8/colors/accent4_2" csCatId="accent4" phldr="1"/>
      <dgm:spPr/>
      <dgm:t>
        <a:bodyPr/>
        <a:lstStyle/>
        <a:p>
          <a:endParaRPr lang="en-CA"/>
        </a:p>
      </dgm:t>
    </dgm:pt>
    <dgm:pt modelId="{9A79ACB8-AE29-40B0-B354-776F60D0A36C}">
      <dgm:prSet phldrT="[Text]" custT="1"/>
      <dgm:spPr>
        <a:solidFill>
          <a:schemeClr val="accent2">
            <a:lumMod val="60000"/>
            <a:lumOff val="40000"/>
          </a:schemeClr>
        </a:solidFill>
      </dgm:spPr>
      <dgm:t>
        <a:bodyPr/>
        <a:lstStyle/>
        <a:p>
          <a:r>
            <a:rPr lang="en-CA" sz="1800" dirty="0" smtClean="0"/>
            <a:t>PHYSICAL ACTIVITY</a:t>
          </a:r>
          <a:endParaRPr lang="en-CA" sz="1800" dirty="0"/>
        </a:p>
      </dgm:t>
    </dgm:pt>
    <dgm:pt modelId="{994BAE35-CFD7-4889-943D-0C9B4CFBB7D5}" type="parTrans" cxnId="{C5EE3F1D-36EF-46F9-AC77-CF6E70A0F187}">
      <dgm:prSet/>
      <dgm:spPr/>
      <dgm:t>
        <a:bodyPr/>
        <a:lstStyle/>
        <a:p>
          <a:endParaRPr lang="en-CA"/>
        </a:p>
      </dgm:t>
    </dgm:pt>
    <dgm:pt modelId="{B89561EB-22E7-4FD5-AA82-DC61A3F95E38}" type="sibTrans" cxnId="{C5EE3F1D-36EF-46F9-AC77-CF6E70A0F187}">
      <dgm:prSet/>
      <dgm:spPr/>
      <dgm:t>
        <a:bodyPr/>
        <a:lstStyle/>
        <a:p>
          <a:endParaRPr lang="en-CA"/>
        </a:p>
      </dgm:t>
    </dgm:pt>
    <dgm:pt modelId="{193A4F68-7059-4A0F-9E74-76D2A97794C7}">
      <dgm:prSet phldrT="[Text]" custT="1"/>
      <dgm:spPr>
        <a:solidFill>
          <a:schemeClr val="accent2">
            <a:lumMod val="75000"/>
          </a:schemeClr>
        </a:solidFill>
      </dgm:spPr>
      <dgm:t>
        <a:bodyPr/>
        <a:lstStyle/>
        <a:p>
          <a:r>
            <a:rPr lang="en-CA" sz="1600" b="1" dirty="0" smtClean="0"/>
            <a:t>May help control blood glucose</a:t>
          </a:r>
          <a:endParaRPr lang="en-CA" sz="1600" b="1" dirty="0"/>
        </a:p>
      </dgm:t>
    </dgm:pt>
    <dgm:pt modelId="{BDCFEF2E-97CD-4B84-8A34-3CD49F9ED221}" type="parTrans" cxnId="{05DD84BA-09F6-488D-ABBD-EF381F67BD39}">
      <dgm:prSet/>
      <dgm:spPr/>
      <dgm:t>
        <a:bodyPr/>
        <a:lstStyle/>
        <a:p>
          <a:endParaRPr lang="en-CA"/>
        </a:p>
      </dgm:t>
    </dgm:pt>
    <dgm:pt modelId="{AE931C5C-99C4-4ED9-AC19-1218259FA2EA}" type="sibTrans" cxnId="{05DD84BA-09F6-488D-ABBD-EF381F67BD39}">
      <dgm:prSet/>
      <dgm:spPr/>
      <dgm:t>
        <a:bodyPr/>
        <a:lstStyle/>
        <a:p>
          <a:endParaRPr lang="en-CA"/>
        </a:p>
      </dgm:t>
    </dgm:pt>
    <dgm:pt modelId="{65BACC70-59FA-41E0-98CD-41596E5C7E1F}">
      <dgm:prSet phldrT="[Text]" custT="1"/>
      <dgm:spPr>
        <a:solidFill>
          <a:schemeClr val="accent2">
            <a:lumMod val="75000"/>
          </a:schemeClr>
        </a:solidFill>
      </dgm:spPr>
      <dgm:t>
        <a:bodyPr/>
        <a:lstStyle/>
        <a:p>
          <a:r>
            <a:rPr lang="en-CA" sz="1600" dirty="0" smtClean="0"/>
            <a:t>  </a:t>
          </a:r>
          <a:r>
            <a:rPr lang="en-CA" sz="1600" b="1" dirty="0" smtClean="0"/>
            <a:t>May help achieve and maintain a healthy weight</a:t>
          </a:r>
          <a:endParaRPr lang="en-CA" sz="1600" b="1" dirty="0"/>
        </a:p>
      </dgm:t>
    </dgm:pt>
    <dgm:pt modelId="{9B20B4B7-0C11-4FCD-8A85-4BDC540F3392}" type="parTrans" cxnId="{21AB48F6-D5A3-4E4A-833C-05869C9E0F71}">
      <dgm:prSet/>
      <dgm:spPr/>
      <dgm:t>
        <a:bodyPr/>
        <a:lstStyle/>
        <a:p>
          <a:endParaRPr lang="en-CA"/>
        </a:p>
      </dgm:t>
    </dgm:pt>
    <dgm:pt modelId="{7369D533-04C6-4715-B0F9-51CD0D0EFF5F}" type="sibTrans" cxnId="{21AB48F6-D5A3-4E4A-833C-05869C9E0F71}">
      <dgm:prSet/>
      <dgm:spPr/>
      <dgm:t>
        <a:bodyPr/>
        <a:lstStyle/>
        <a:p>
          <a:endParaRPr lang="en-CA"/>
        </a:p>
      </dgm:t>
    </dgm:pt>
    <dgm:pt modelId="{FF609204-8201-461D-90B5-B80FBA86683A}">
      <dgm:prSet phldrT="[Text]" custT="1"/>
      <dgm:spPr>
        <a:solidFill>
          <a:schemeClr val="accent2">
            <a:lumMod val="75000"/>
          </a:schemeClr>
        </a:solidFill>
      </dgm:spPr>
      <dgm:t>
        <a:bodyPr/>
        <a:lstStyle/>
        <a:p>
          <a:r>
            <a:rPr lang="en-CA" sz="1600" b="1" dirty="0" smtClean="0"/>
            <a:t>Promotes more energy for daily tasks such as cooking healthy meals</a:t>
          </a:r>
          <a:endParaRPr lang="en-CA" sz="1600" b="1" dirty="0"/>
        </a:p>
      </dgm:t>
    </dgm:pt>
    <dgm:pt modelId="{D6D7AA38-A223-4A7A-A8A1-A25AC7561130}" type="parTrans" cxnId="{0657C125-A53F-4BC3-9CC4-8FFBDD82A0A8}">
      <dgm:prSet/>
      <dgm:spPr/>
      <dgm:t>
        <a:bodyPr/>
        <a:lstStyle/>
        <a:p>
          <a:endParaRPr lang="en-CA"/>
        </a:p>
      </dgm:t>
    </dgm:pt>
    <dgm:pt modelId="{366D5F6C-7AE0-453D-A8E1-9A5DFD063AB6}" type="sibTrans" cxnId="{0657C125-A53F-4BC3-9CC4-8FFBDD82A0A8}">
      <dgm:prSet/>
      <dgm:spPr/>
      <dgm:t>
        <a:bodyPr/>
        <a:lstStyle/>
        <a:p>
          <a:endParaRPr lang="en-CA"/>
        </a:p>
      </dgm:t>
    </dgm:pt>
    <dgm:pt modelId="{0B33447D-5525-473E-AEFC-49312D260F1D}">
      <dgm:prSet phldrT="[Text]" custT="1"/>
      <dgm:spPr>
        <a:solidFill>
          <a:schemeClr val="accent2">
            <a:lumMod val="75000"/>
          </a:schemeClr>
        </a:solidFill>
      </dgm:spPr>
      <dgm:t>
        <a:bodyPr/>
        <a:lstStyle/>
        <a:p>
          <a:r>
            <a:rPr lang="en-CA" sz="1600" b="1" dirty="0" smtClean="0"/>
            <a:t>Makes you feel great!!</a:t>
          </a:r>
          <a:endParaRPr lang="en-CA" sz="1600" b="1" dirty="0"/>
        </a:p>
      </dgm:t>
    </dgm:pt>
    <dgm:pt modelId="{8DE90D3F-617D-41BA-A236-00E1DC53CD9B}" type="parTrans" cxnId="{692D6290-AAB0-4CB5-B12A-8B19B6B61C7A}">
      <dgm:prSet/>
      <dgm:spPr/>
      <dgm:t>
        <a:bodyPr/>
        <a:lstStyle/>
        <a:p>
          <a:endParaRPr lang="en-CA"/>
        </a:p>
      </dgm:t>
    </dgm:pt>
    <dgm:pt modelId="{A56188B3-7C47-4123-8AA2-B3BC618F71F2}" type="sibTrans" cxnId="{692D6290-AAB0-4CB5-B12A-8B19B6B61C7A}">
      <dgm:prSet/>
      <dgm:spPr/>
      <dgm:t>
        <a:bodyPr/>
        <a:lstStyle/>
        <a:p>
          <a:endParaRPr lang="en-CA"/>
        </a:p>
      </dgm:t>
    </dgm:pt>
    <dgm:pt modelId="{84DD83D9-9072-4F86-A117-95319BB6C940}" type="pres">
      <dgm:prSet presAssocID="{20A5AB28-E68B-4048-BF71-4B11718E5D52}" presName="cycle" presStyleCnt="0">
        <dgm:presLayoutVars>
          <dgm:chMax val="1"/>
          <dgm:dir/>
          <dgm:animLvl val="ctr"/>
          <dgm:resizeHandles val="exact"/>
        </dgm:presLayoutVars>
      </dgm:prSet>
      <dgm:spPr/>
      <dgm:t>
        <a:bodyPr/>
        <a:lstStyle/>
        <a:p>
          <a:endParaRPr lang="en-CA"/>
        </a:p>
      </dgm:t>
    </dgm:pt>
    <dgm:pt modelId="{90D8E347-4586-4E24-814E-9828406EEF1C}" type="pres">
      <dgm:prSet presAssocID="{9A79ACB8-AE29-40B0-B354-776F60D0A36C}" presName="centerShape" presStyleLbl="node0" presStyleIdx="0" presStyleCnt="1" custScaleX="112807" custScaleY="106150"/>
      <dgm:spPr/>
      <dgm:t>
        <a:bodyPr/>
        <a:lstStyle/>
        <a:p>
          <a:endParaRPr lang="en-CA"/>
        </a:p>
      </dgm:t>
    </dgm:pt>
    <dgm:pt modelId="{3557B7FB-605C-4089-A93F-EE241EAC9827}" type="pres">
      <dgm:prSet presAssocID="{BDCFEF2E-97CD-4B84-8A34-3CD49F9ED221}" presName="Name9" presStyleLbl="parChTrans1D2" presStyleIdx="0" presStyleCnt="4"/>
      <dgm:spPr/>
      <dgm:t>
        <a:bodyPr/>
        <a:lstStyle/>
        <a:p>
          <a:endParaRPr lang="en-CA"/>
        </a:p>
      </dgm:t>
    </dgm:pt>
    <dgm:pt modelId="{3005EAE8-2EBE-4F3C-A1FE-B8F648F70E76}" type="pres">
      <dgm:prSet presAssocID="{BDCFEF2E-97CD-4B84-8A34-3CD49F9ED221}" presName="connTx" presStyleLbl="parChTrans1D2" presStyleIdx="0" presStyleCnt="4"/>
      <dgm:spPr/>
      <dgm:t>
        <a:bodyPr/>
        <a:lstStyle/>
        <a:p>
          <a:endParaRPr lang="en-CA"/>
        </a:p>
      </dgm:t>
    </dgm:pt>
    <dgm:pt modelId="{39F9892B-FD7A-4627-89C1-14B593D4B58E}" type="pres">
      <dgm:prSet presAssocID="{193A4F68-7059-4A0F-9E74-76D2A97794C7}" presName="node" presStyleLbl="node1" presStyleIdx="0" presStyleCnt="4" custScaleX="179336" custScaleY="112034">
        <dgm:presLayoutVars>
          <dgm:bulletEnabled val="1"/>
        </dgm:presLayoutVars>
      </dgm:prSet>
      <dgm:spPr/>
      <dgm:t>
        <a:bodyPr/>
        <a:lstStyle/>
        <a:p>
          <a:endParaRPr lang="en-CA"/>
        </a:p>
      </dgm:t>
    </dgm:pt>
    <dgm:pt modelId="{3FD6A24E-B89D-4F83-BD9B-A2CD13B3F842}" type="pres">
      <dgm:prSet presAssocID="{9B20B4B7-0C11-4FCD-8A85-4BDC540F3392}" presName="Name9" presStyleLbl="parChTrans1D2" presStyleIdx="1" presStyleCnt="4"/>
      <dgm:spPr/>
      <dgm:t>
        <a:bodyPr/>
        <a:lstStyle/>
        <a:p>
          <a:endParaRPr lang="en-CA"/>
        </a:p>
      </dgm:t>
    </dgm:pt>
    <dgm:pt modelId="{028B80AA-EB09-4CA6-8340-5F615B033B08}" type="pres">
      <dgm:prSet presAssocID="{9B20B4B7-0C11-4FCD-8A85-4BDC540F3392}" presName="connTx" presStyleLbl="parChTrans1D2" presStyleIdx="1" presStyleCnt="4"/>
      <dgm:spPr/>
      <dgm:t>
        <a:bodyPr/>
        <a:lstStyle/>
        <a:p>
          <a:endParaRPr lang="en-CA"/>
        </a:p>
      </dgm:t>
    </dgm:pt>
    <dgm:pt modelId="{199D6896-7616-4B40-82E9-2E6DF2ADF12B}" type="pres">
      <dgm:prSet presAssocID="{65BACC70-59FA-41E0-98CD-41596E5C7E1F}" presName="node" presStyleLbl="node1" presStyleIdx="1" presStyleCnt="4" custScaleX="229454" custScaleY="129699" custRadScaleRad="155170" custRadScaleInc="-2281">
        <dgm:presLayoutVars>
          <dgm:bulletEnabled val="1"/>
        </dgm:presLayoutVars>
      </dgm:prSet>
      <dgm:spPr/>
      <dgm:t>
        <a:bodyPr/>
        <a:lstStyle/>
        <a:p>
          <a:endParaRPr lang="en-CA"/>
        </a:p>
      </dgm:t>
    </dgm:pt>
    <dgm:pt modelId="{3E50DCC1-1F9F-4F6A-BAAC-11E1532F91BA}" type="pres">
      <dgm:prSet presAssocID="{D6D7AA38-A223-4A7A-A8A1-A25AC7561130}" presName="Name9" presStyleLbl="parChTrans1D2" presStyleIdx="2" presStyleCnt="4"/>
      <dgm:spPr/>
      <dgm:t>
        <a:bodyPr/>
        <a:lstStyle/>
        <a:p>
          <a:endParaRPr lang="en-CA"/>
        </a:p>
      </dgm:t>
    </dgm:pt>
    <dgm:pt modelId="{5A35AD66-A78E-4CD2-A378-ACF90CE40931}" type="pres">
      <dgm:prSet presAssocID="{D6D7AA38-A223-4A7A-A8A1-A25AC7561130}" presName="connTx" presStyleLbl="parChTrans1D2" presStyleIdx="2" presStyleCnt="4"/>
      <dgm:spPr/>
      <dgm:t>
        <a:bodyPr/>
        <a:lstStyle/>
        <a:p>
          <a:endParaRPr lang="en-CA"/>
        </a:p>
      </dgm:t>
    </dgm:pt>
    <dgm:pt modelId="{5BC0A379-3BD5-4276-8BFC-EC2A4FACD9CB}" type="pres">
      <dgm:prSet presAssocID="{FF609204-8201-461D-90B5-B80FBA86683A}" presName="node" presStyleLbl="node1" presStyleIdx="2" presStyleCnt="4" custScaleX="201199" custScaleY="117797">
        <dgm:presLayoutVars>
          <dgm:bulletEnabled val="1"/>
        </dgm:presLayoutVars>
      </dgm:prSet>
      <dgm:spPr/>
      <dgm:t>
        <a:bodyPr/>
        <a:lstStyle/>
        <a:p>
          <a:endParaRPr lang="en-CA"/>
        </a:p>
      </dgm:t>
    </dgm:pt>
    <dgm:pt modelId="{74223FC7-D986-4DB1-9461-3B6D1171096B}" type="pres">
      <dgm:prSet presAssocID="{8DE90D3F-617D-41BA-A236-00E1DC53CD9B}" presName="Name9" presStyleLbl="parChTrans1D2" presStyleIdx="3" presStyleCnt="4"/>
      <dgm:spPr/>
      <dgm:t>
        <a:bodyPr/>
        <a:lstStyle/>
        <a:p>
          <a:endParaRPr lang="en-CA"/>
        </a:p>
      </dgm:t>
    </dgm:pt>
    <dgm:pt modelId="{05FD2F4C-E07A-4748-8A56-C188D9CDF9E2}" type="pres">
      <dgm:prSet presAssocID="{8DE90D3F-617D-41BA-A236-00E1DC53CD9B}" presName="connTx" presStyleLbl="parChTrans1D2" presStyleIdx="3" presStyleCnt="4"/>
      <dgm:spPr/>
      <dgm:t>
        <a:bodyPr/>
        <a:lstStyle/>
        <a:p>
          <a:endParaRPr lang="en-CA"/>
        </a:p>
      </dgm:t>
    </dgm:pt>
    <dgm:pt modelId="{1FB81BD4-26F4-498B-A3DE-51201CFEE16F}" type="pres">
      <dgm:prSet presAssocID="{0B33447D-5525-473E-AEFC-49312D260F1D}" presName="node" presStyleLbl="node1" presStyleIdx="3" presStyleCnt="4" custScaleX="192994" custScaleY="151936" custRadScaleRad="148528" custRadScaleInc="771">
        <dgm:presLayoutVars>
          <dgm:bulletEnabled val="1"/>
        </dgm:presLayoutVars>
      </dgm:prSet>
      <dgm:spPr/>
      <dgm:t>
        <a:bodyPr/>
        <a:lstStyle/>
        <a:p>
          <a:endParaRPr lang="en-CA"/>
        </a:p>
      </dgm:t>
    </dgm:pt>
  </dgm:ptLst>
  <dgm:cxnLst>
    <dgm:cxn modelId="{D17BB4B1-3621-44D1-B327-EF35B01DE443}" type="presOf" srcId="{20A5AB28-E68B-4048-BF71-4B11718E5D52}" destId="{84DD83D9-9072-4F86-A117-95319BB6C940}" srcOrd="0" destOrd="0" presId="urn:microsoft.com/office/officeart/2005/8/layout/radial1"/>
    <dgm:cxn modelId="{05DD84BA-09F6-488D-ABBD-EF381F67BD39}" srcId="{9A79ACB8-AE29-40B0-B354-776F60D0A36C}" destId="{193A4F68-7059-4A0F-9E74-76D2A97794C7}" srcOrd="0" destOrd="0" parTransId="{BDCFEF2E-97CD-4B84-8A34-3CD49F9ED221}" sibTransId="{AE931C5C-99C4-4ED9-AC19-1218259FA2EA}"/>
    <dgm:cxn modelId="{EA23EA6D-1F05-4616-8342-037D1D881459}" type="presOf" srcId="{9A79ACB8-AE29-40B0-B354-776F60D0A36C}" destId="{90D8E347-4586-4E24-814E-9828406EEF1C}" srcOrd="0" destOrd="0" presId="urn:microsoft.com/office/officeart/2005/8/layout/radial1"/>
    <dgm:cxn modelId="{1BD0200D-3A4F-4F97-AB2B-2335178C8D60}" type="presOf" srcId="{8DE90D3F-617D-41BA-A236-00E1DC53CD9B}" destId="{74223FC7-D986-4DB1-9461-3B6D1171096B}" srcOrd="0" destOrd="0" presId="urn:microsoft.com/office/officeart/2005/8/layout/radial1"/>
    <dgm:cxn modelId="{0657C125-A53F-4BC3-9CC4-8FFBDD82A0A8}" srcId="{9A79ACB8-AE29-40B0-B354-776F60D0A36C}" destId="{FF609204-8201-461D-90B5-B80FBA86683A}" srcOrd="2" destOrd="0" parTransId="{D6D7AA38-A223-4A7A-A8A1-A25AC7561130}" sibTransId="{366D5F6C-7AE0-453D-A8E1-9A5DFD063AB6}"/>
    <dgm:cxn modelId="{B1D2144A-F2FF-4674-A95B-D4BF5CCBDDC2}" type="presOf" srcId="{BDCFEF2E-97CD-4B84-8A34-3CD49F9ED221}" destId="{3005EAE8-2EBE-4F3C-A1FE-B8F648F70E76}" srcOrd="1" destOrd="0" presId="urn:microsoft.com/office/officeart/2005/8/layout/radial1"/>
    <dgm:cxn modelId="{246475F3-A6CC-403E-87DC-8EF14C96EDDB}" type="presOf" srcId="{193A4F68-7059-4A0F-9E74-76D2A97794C7}" destId="{39F9892B-FD7A-4627-89C1-14B593D4B58E}" srcOrd="0" destOrd="0" presId="urn:microsoft.com/office/officeart/2005/8/layout/radial1"/>
    <dgm:cxn modelId="{77161D1D-A4CF-4A3C-AFB9-5B65C7F205FA}" type="presOf" srcId="{0B33447D-5525-473E-AEFC-49312D260F1D}" destId="{1FB81BD4-26F4-498B-A3DE-51201CFEE16F}" srcOrd="0" destOrd="0" presId="urn:microsoft.com/office/officeart/2005/8/layout/radial1"/>
    <dgm:cxn modelId="{D4B42AED-4946-4545-885C-37A30DA46FBA}" type="presOf" srcId="{65BACC70-59FA-41E0-98CD-41596E5C7E1F}" destId="{199D6896-7616-4B40-82E9-2E6DF2ADF12B}" srcOrd="0" destOrd="0" presId="urn:microsoft.com/office/officeart/2005/8/layout/radial1"/>
    <dgm:cxn modelId="{29218BBC-900C-43FA-A16A-069B2DFAAA4B}" type="presOf" srcId="{8DE90D3F-617D-41BA-A236-00E1DC53CD9B}" destId="{05FD2F4C-E07A-4748-8A56-C188D9CDF9E2}" srcOrd="1" destOrd="0" presId="urn:microsoft.com/office/officeart/2005/8/layout/radial1"/>
    <dgm:cxn modelId="{5EEA5B0E-3486-49C7-B86F-616F662B3CC2}" type="presOf" srcId="{D6D7AA38-A223-4A7A-A8A1-A25AC7561130}" destId="{5A35AD66-A78E-4CD2-A378-ACF90CE40931}" srcOrd="1" destOrd="0" presId="urn:microsoft.com/office/officeart/2005/8/layout/radial1"/>
    <dgm:cxn modelId="{692D6290-AAB0-4CB5-B12A-8B19B6B61C7A}" srcId="{9A79ACB8-AE29-40B0-B354-776F60D0A36C}" destId="{0B33447D-5525-473E-AEFC-49312D260F1D}" srcOrd="3" destOrd="0" parTransId="{8DE90D3F-617D-41BA-A236-00E1DC53CD9B}" sibTransId="{A56188B3-7C47-4123-8AA2-B3BC618F71F2}"/>
    <dgm:cxn modelId="{E6862B63-D678-4D58-ACFC-ABD898A98F61}" type="presOf" srcId="{D6D7AA38-A223-4A7A-A8A1-A25AC7561130}" destId="{3E50DCC1-1F9F-4F6A-BAAC-11E1532F91BA}" srcOrd="0" destOrd="0" presId="urn:microsoft.com/office/officeart/2005/8/layout/radial1"/>
    <dgm:cxn modelId="{21AB48F6-D5A3-4E4A-833C-05869C9E0F71}" srcId="{9A79ACB8-AE29-40B0-B354-776F60D0A36C}" destId="{65BACC70-59FA-41E0-98CD-41596E5C7E1F}" srcOrd="1" destOrd="0" parTransId="{9B20B4B7-0C11-4FCD-8A85-4BDC540F3392}" sibTransId="{7369D533-04C6-4715-B0F9-51CD0D0EFF5F}"/>
    <dgm:cxn modelId="{184E0A1A-7DA8-4A66-AFAE-F0A4B2BC73BA}" type="presOf" srcId="{9B20B4B7-0C11-4FCD-8A85-4BDC540F3392}" destId="{3FD6A24E-B89D-4F83-BD9B-A2CD13B3F842}" srcOrd="0" destOrd="0" presId="urn:microsoft.com/office/officeart/2005/8/layout/radial1"/>
    <dgm:cxn modelId="{C5EE3F1D-36EF-46F9-AC77-CF6E70A0F187}" srcId="{20A5AB28-E68B-4048-BF71-4B11718E5D52}" destId="{9A79ACB8-AE29-40B0-B354-776F60D0A36C}" srcOrd="0" destOrd="0" parTransId="{994BAE35-CFD7-4889-943D-0C9B4CFBB7D5}" sibTransId="{B89561EB-22E7-4FD5-AA82-DC61A3F95E38}"/>
    <dgm:cxn modelId="{9DA2196F-FB5E-46CE-83D9-721918AE2B74}" type="presOf" srcId="{FF609204-8201-461D-90B5-B80FBA86683A}" destId="{5BC0A379-3BD5-4276-8BFC-EC2A4FACD9CB}" srcOrd="0" destOrd="0" presId="urn:microsoft.com/office/officeart/2005/8/layout/radial1"/>
    <dgm:cxn modelId="{928AAF9C-86CB-4697-B815-727273FC8081}" type="presOf" srcId="{9B20B4B7-0C11-4FCD-8A85-4BDC540F3392}" destId="{028B80AA-EB09-4CA6-8340-5F615B033B08}" srcOrd="1" destOrd="0" presId="urn:microsoft.com/office/officeart/2005/8/layout/radial1"/>
    <dgm:cxn modelId="{EB3D650C-D924-40E3-9D77-E928679559BD}" type="presOf" srcId="{BDCFEF2E-97CD-4B84-8A34-3CD49F9ED221}" destId="{3557B7FB-605C-4089-A93F-EE241EAC9827}" srcOrd="0" destOrd="0" presId="urn:microsoft.com/office/officeart/2005/8/layout/radial1"/>
    <dgm:cxn modelId="{D9B1AFC3-0262-4D07-AA9F-6443D28E7DE2}" type="presParOf" srcId="{84DD83D9-9072-4F86-A117-95319BB6C940}" destId="{90D8E347-4586-4E24-814E-9828406EEF1C}" srcOrd="0" destOrd="0" presId="urn:microsoft.com/office/officeart/2005/8/layout/radial1"/>
    <dgm:cxn modelId="{B1CFD801-3802-4C52-902B-5983DC8B7AFD}" type="presParOf" srcId="{84DD83D9-9072-4F86-A117-95319BB6C940}" destId="{3557B7FB-605C-4089-A93F-EE241EAC9827}" srcOrd="1" destOrd="0" presId="urn:microsoft.com/office/officeart/2005/8/layout/radial1"/>
    <dgm:cxn modelId="{C5F106BE-B82C-4120-8DED-FD661328CE4C}" type="presParOf" srcId="{3557B7FB-605C-4089-A93F-EE241EAC9827}" destId="{3005EAE8-2EBE-4F3C-A1FE-B8F648F70E76}" srcOrd="0" destOrd="0" presId="urn:microsoft.com/office/officeart/2005/8/layout/radial1"/>
    <dgm:cxn modelId="{1E28ADDA-B6A4-45CA-96F9-88041BCDA491}" type="presParOf" srcId="{84DD83D9-9072-4F86-A117-95319BB6C940}" destId="{39F9892B-FD7A-4627-89C1-14B593D4B58E}" srcOrd="2" destOrd="0" presId="urn:microsoft.com/office/officeart/2005/8/layout/radial1"/>
    <dgm:cxn modelId="{B99B5E04-4B5F-453D-AA72-83BEE7BB5532}" type="presParOf" srcId="{84DD83D9-9072-4F86-A117-95319BB6C940}" destId="{3FD6A24E-B89D-4F83-BD9B-A2CD13B3F842}" srcOrd="3" destOrd="0" presId="urn:microsoft.com/office/officeart/2005/8/layout/radial1"/>
    <dgm:cxn modelId="{C7D0976F-C988-4337-A8BE-049AA1588459}" type="presParOf" srcId="{3FD6A24E-B89D-4F83-BD9B-A2CD13B3F842}" destId="{028B80AA-EB09-4CA6-8340-5F615B033B08}" srcOrd="0" destOrd="0" presId="urn:microsoft.com/office/officeart/2005/8/layout/radial1"/>
    <dgm:cxn modelId="{ED58C28F-1266-4A40-9077-6E962C770F55}" type="presParOf" srcId="{84DD83D9-9072-4F86-A117-95319BB6C940}" destId="{199D6896-7616-4B40-82E9-2E6DF2ADF12B}" srcOrd="4" destOrd="0" presId="urn:microsoft.com/office/officeart/2005/8/layout/radial1"/>
    <dgm:cxn modelId="{5B458F16-10E3-4892-88FA-77EC72B2787F}" type="presParOf" srcId="{84DD83D9-9072-4F86-A117-95319BB6C940}" destId="{3E50DCC1-1F9F-4F6A-BAAC-11E1532F91BA}" srcOrd="5" destOrd="0" presId="urn:microsoft.com/office/officeart/2005/8/layout/radial1"/>
    <dgm:cxn modelId="{B3116FA4-83EE-4462-83C3-51ACF8E3DD0B}" type="presParOf" srcId="{3E50DCC1-1F9F-4F6A-BAAC-11E1532F91BA}" destId="{5A35AD66-A78E-4CD2-A378-ACF90CE40931}" srcOrd="0" destOrd="0" presId="urn:microsoft.com/office/officeart/2005/8/layout/radial1"/>
    <dgm:cxn modelId="{C073AEFC-8F5F-4A95-A66B-85FD915A227D}" type="presParOf" srcId="{84DD83D9-9072-4F86-A117-95319BB6C940}" destId="{5BC0A379-3BD5-4276-8BFC-EC2A4FACD9CB}" srcOrd="6" destOrd="0" presId="urn:microsoft.com/office/officeart/2005/8/layout/radial1"/>
    <dgm:cxn modelId="{8840713B-65B0-4DEA-A339-074CB5E54FF7}" type="presParOf" srcId="{84DD83D9-9072-4F86-A117-95319BB6C940}" destId="{74223FC7-D986-4DB1-9461-3B6D1171096B}" srcOrd="7" destOrd="0" presId="urn:microsoft.com/office/officeart/2005/8/layout/radial1"/>
    <dgm:cxn modelId="{6748131F-7FA6-4118-BE51-88C3BDF3649C}" type="presParOf" srcId="{74223FC7-D986-4DB1-9461-3B6D1171096B}" destId="{05FD2F4C-E07A-4748-8A56-C188D9CDF9E2}" srcOrd="0" destOrd="0" presId="urn:microsoft.com/office/officeart/2005/8/layout/radial1"/>
    <dgm:cxn modelId="{88BA8786-1B51-4084-9113-49D6A87A6B16}" type="presParOf" srcId="{84DD83D9-9072-4F86-A117-95319BB6C940}" destId="{1FB81BD4-26F4-498B-A3DE-51201CFEE16F}"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31887-AA67-4697-936E-6619DFA006AD}">
      <dsp:nvSpPr>
        <dsp:cNvPr id="0" name=""/>
        <dsp:cNvSpPr/>
      </dsp:nvSpPr>
      <dsp:spPr>
        <a:xfrm>
          <a:off x="0" y="48742"/>
          <a:ext cx="8136904" cy="994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CA" sz="2500" kern="1200" dirty="0" smtClean="0"/>
            <a:t>Diabetes is a disease that occurs when the body cannot control how much sugar </a:t>
          </a:r>
          <a:r>
            <a:rPr lang="en-CA" sz="2500" kern="1200" dirty="0" smtClean="0">
              <a:solidFill>
                <a:schemeClr val="bg1"/>
              </a:solidFill>
            </a:rPr>
            <a:t>(glucose) </a:t>
          </a:r>
          <a:r>
            <a:rPr lang="en-CA" sz="2500" kern="1200" dirty="0" smtClean="0"/>
            <a:t>is in the blood.</a:t>
          </a:r>
          <a:endParaRPr lang="en-CA" sz="2500" kern="1200" dirty="0"/>
        </a:p>
      </dsp:txBody>
      <dsp:txXfrm>
        <a:off x="48547" y="97289"/>
        <a:ext cx="8039810" cy="897406"/>
      </dsp:txXfrm>
    </dsp:sp>
    <dsp:sp modelId="{A6E3FA62-AAB4-41E7-A4D8-D6933455917A}">
      <dsp:nvSpPr>
        <dsp:cNvPr id="0" name=""/>
        <dsp:cNvSpPr/>
      </dsp:nvSpPr>
      <dsp:spPr>
        <a:xfrm>
          <a:off x="0" y="1502756"/>
          <a:ext cx="8136904" cy="994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CA" sz="2500" kern="1200" dirty="0" smtClean="0"/>
            <a:t>Controlling </a:t>
          </a:r>
          <a:r>
            <a:rPr lang="en-CA" sz="2500" kern="1200" dirty="0" smtClean="0">
              <a:solidFill>
                <a:schemeClr val="bg1"/>
              </a:solidFill>
            </a:rPr>
            <a:t>blood glucose is very important since too much or too little glucose can have serious </a:t>
          </a:r>
          <a:r>
            <a:rPr lang="en-CA" sz="2500" kern="1200" dirty="0" smtClean="0"/>
            <a:t>health consequences. </a:t>
          </a:r>
          <a:endParaRPr lang="en-CA" sz="2500" kern="1200" dirty="0"/>
        </a:p>
      </dsp:txBody>
      <dsp:txXfrm>
        <a:off x="48547" y="1551303"/>
        <a:ext cx="8039810" cy="897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43322-3837-4E63-9214-E1DF8FFFF517}">
      <dsp:nvSpPr>
        <dsp:cNvPr id="0" name=""/>
        <dsp:cNvSpPr/>
      </dsp:nvSpPr>
      <dsp:spPr>
        <a:xfrm>
          <a:off x="0" y="0"/>
          <a:ext cx="2450405" cy="43204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endParaRPr lang="en-CA" sz="2400" b="1" kern="1200" dirty="0" smtClean="0"/>
        </a:p>
        <a:p>
          <a:pPr lvl="0" algn="ctr" defTabSz="1066800" rtl="0">
            <a:lnSpc>
              <a:spcPct val="90000"/>
            </a:lnSpc>
            <a:spcBef>
              <a:spcPct val="0"/>
            </a:spcBef>
            <a:spcAft>
              <a:spcPct val="35000"/>
            </a:spcAft>
          </a:pPr>
          <a:endParaRPr lang="en-CA" sz="2400" b="1" kern="1200" dirty="0" smtClean="0"/>
        </a:p>
        <a:p>
          <a:pPr lvl="0" algn="ctr" defTabSz="1066800" rtl="0">
            <a:lnSpc>
              <a:spcPct val="90000"/>
            </a:lnSpc>
            <a:spcBef>
              <a:spcPct val="0"/>
            </a:spcBef>
            <a:spcAft>
              <a:spcPct val="35000"/>
            </a:spcAft>
          </a:pPr>
          <a:endParaRPr lang="en-CA" sz="2400" b="1" kern="1200" dirty="0" smtClean="0"/>
        </a:p>
        <a:p>
          <a:pPr lvl="0" algn="ctr" defTabSz="1066800" rtl="0">
            <a:lnSpc>
              <a:spcPct val="90000"/>
            </a:lnSpc>
            <a:spcBef>
              <a:spcPct val="0"/>
            </a:spcBef>
            <a:spcAft>
              <a:spcPct val="35000"/>
            </a:spcAft>
          </a:pPr>
          <a:endParaRPr lang="en-CA" sz="2400" b="1" kern="1200" dirty="0" smtClean="0"/>
        </a:p>
        <a:p>
          <a:pPr lvl="0" algn="ctr" defTabSz="1066800" rtl="0">
            <a:lnSpc>
              <a:spcPct val="90000"/>
            </a:lnSpc>
            <a:spcBef>
              <a:spcPct val="0"/>
            </a:spcBef>
            <a:spcAft>
              <a:spcPct val="35000"/>
            </a:spcAft>
          </a:pPr>
          <a:r>
            <a:rPr lang="en-CA" sz="2400" b="1" kern="1200" dirty="0" smtClean="0"/>
            <a:t>Type 1 Diabetes</a:t>
          </a:r>
        </a:p>
        <a:p>
          <a:pPr lvl="0" indent="-457200" algn="l" defTabSz="1066800" rtl="0">
            <a:lnSpc>
              <a:spcPct val="90000"/>
            </a:lnSpc>
            <a:spcBef>
              <a:spcPct val="0"/>
            </a:spcBef>
            <a:spcAft>
              <a:spcPct val="35000"/>
            </a:spcAft>
          </a:pPr>
          <a:r>
            <a:rPr lang="en-CA" sz="1800" b="0" kern="1200" dirty="0" smtClean="0"/>
            <a:t>- Autoimmune disease (cause is unknown)</a:t>
          </a:r>
        </a:p>
        <a:p>
          <a:pPr lvl="0" indent="-457200" algn="l" defTabSz="1066800" rtl="0">
            <a:lnSpc>
              <a:spcPct val="90000"/>
            </a:lnSpc>
            <a:spcBef>
              <a:spcPct val="0"/>
            </a:spcBef>
            <a:spcAft>
              <a:spcPct val="35000"/>
            </a:spcAft>
          </a:pPr>
          <a:r>
            <a:rPr lang="en-CA" sz="1800" b="0" kern="1200" dirty="0" smtClean="0"/>
            <a:t>- Cannot be prevented </a:t>
          </a:r>
        </a:p>
        <a:p>
          <a:pPr lvl="0" indent="-457200" algn="l" defTabSz="1066800" rtl="0">
            <a:lnSpc>
              <a:spcPct val="90000"/>
            </a:lnSpc>
            <a:spcBef>
              <a:spcPct val="0"/>
            </a:spcBef>
            <a:spcAft>
              <a:spcPct val="35000"/>
            </a:spcAft>
          </a:pPr>
          <a:r>
            <a:rPr lang="en-CA" sz="1800" b="0" kern="1200" dirty="0" smtClean="0"/>
            <a:t>- Usually occurs in children</a:t>
          </a:r>
        </a:p>
        <a:p>
          <a:pPr lvl="0" indent="-457200" algn="l" defTabSz="1066800" rtl="0">
            <a:lnSpc>
              <a:spcPct val="90000"/>
            </a:lnSpc>
            <a:spcBef>
              <a:spcPct val="0"/>
            </a:spcBef>
            <a:spcAft>
              <a:spcPct val="35000"/>
            </a:spcAft>
          </a:pPr>
          <a:r>
            <a:rPr lang="en-CA" sz="1800" b="0" kern="1200" dirty="0" smtClean="0"/>
            <a:t> – Will require that a person take insulin everyday to control blood glucose</a:t>
          </a:r>
          <a:endParaRPr lang="en-CA" sz="2000" b="1" kern="1200" dirty="0" smtClean="0"/>
        </a:p>
        <a:p>
          <a:pPr lvl="0" algn="ctr" defTabSz="1066800" rtl="0">
            <a:lnSpc>
              <a:spcPct val="90000"/>
            </a:lnSpc>
            <a:spcBef>
              <a:spcPct val="0"/>
            </a:spcBef>
            <a:spcAft>
              <a:spcPct val="35000"/>
            </a:spcAft>
          </a:pPr>
          <a:endParaRPr lang="en-CA" sz="3400" b="1" kern="1200" dirty="0" smtClean="0"/>
        </a:p>
        <a:p>
          <a:pPr lvl="0" algn="ctr" defTabSz="1066800" rtl="0">
            <a:lnSpc>
              <a:spcPct val="90000"/>
            </a:lnSpc>
            <a:spcBef>
              <a:spcPct val="0"/>
            </a:spcBef>
            <a:spcAft>
              <a:spcPct val="35000"/>
            </a:spcAft>
          </a:pPr>
          <a:endParaRPr lang="en-CA" sz="3400" b="1" kern="1200" dirty="0" smtClean="0"/>
        </a:p>
        <a:p>
          <a:pPr lvl="0" algn="l" defTabSz="1066800" rtl="0">
            <a:lnSpc>
              <a:spcPct val="90000"/>
            </a:lnSpc>
            <a:spcBef>
              <a:spcPct val="0"/>
            </a:spcBef>
            <a:spcAft>
              <a:spcPct val="35000"/>
            </a:spcAft>
          </a:pPr>
          <a:endParaRPr lang="en-CA" sz="3400" kern="1200" dirty="0"/>
        </a:p>
      </dsp:txBody>
      <dsp:txXfrm>
        <a:off x="71770" y="71770"/>
        <a:ext cx="2306865" cy="4176930"/>
      </dsp:txXfrm>
    </dsp:sp>
    <dsp:sp modelId="{FF8FCDCA-8033-407D-B8EE-BF43D5B8DB01}">
      <dsp:nvSpPr>
        <dsp:cNvPr id="0" name=""/>
        <dsp:cNvSpPr/>
      </dsp:nvSpPr>
      <dsp:spPr>
        <a:xfrm>
          <a:off x="2952322" y="0"/>
          <a:ext cx="2666505" cy="44644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endParaRPr lang="en-CA" sz="2400" b="1" kern="1200" dirty="0" smtClean="0"/>
        </a:p>
        <a:p>
          <a:pPr lvl="0" algn="ctr" defTabSz="1066800" rtl="0">
            <a:lnSpc>
              <a:spcPct val="90000"/>
            </a:lnSpc>
            <a:spcBef>
              <a:spcPct val="0"/>
            </a:spcBef>
            <a:spcAft>
              <a:spcPct val="35000"/>
            </a:spcAft>
          </a:pPr>
          <a:endParaRPr lang="en-CA" sz="2400" b="1" kern="1200" dirty="0" smtClean="0"/>
        </a:p>
        <a:p>
          <a:pPr lvl="0" algn="ctr" defTabSz="1066800" rtl="0">
            <a:lnSpc>
              <a:spcPct val="90000"/>
            </a:lnSpc>
            <a:spcBef>
              <a:spcPct val="0"/>
            </a:spcBef>
            <a:spcAft>
              <a:spcPct val="35000"/>
            </a:spcAft>
          </a:pPr>
          <a:endParaRPr lang="en-CA" sz="2400" b="1" kern="1200" dirty="0" smtClean="0"/>
        </a:p>
        <a:p>
          <a:pPr lvl="0" algn="ctr" defTabSz="1066800" rtl="0">
            <a:lnSpc>
              <a:spcPct val="100000"/>
            </a:lnSpc>
            <a:spcBef>
              <a:spcPct val="0"/>
            </a:spcBef>
            <a:spcAft>
              <a:spcPct val="35000"/>
            </a:spcAft>
          </a:pPr>
          <a:r>
            <a:rPr lang="en-CA" sz="2400" b="1" kern="1200" dirty="0" smtClean="0"/>
            <a:t>Type 2 Diabetes</a:t>
          </a:r>
        </a:p>
        <a:p>
          <a:pPr lvl="0" algn="l" defTabSz="1066800" rtl="0">
            <a:lnSpc>
              <a:spcPct val="90000"/>
            </a:lnSpc>
            <a:spcBef>
              <a:spcPct val="0"/>
            </a:spcBef>
            <a:spcAft>
              <a:spcPct val="35000"/>
            </a:spcAft>
          </a:pPr>
          <a:r>
            <a:rPr lang="en-CA" sz="1800" b="0" kern="1200" dirty="0" smtClean="0"/>
            <a:t>- The most common form of diabetes</a:t>
          </a:r>
        </a:p>
        <a:p>
          <a:pPr lvl="0" algn="l" defTabSz="1066800" rtl="0">
            <a:lnSpc>
              <a:spcPct val="90000"/>
            </a:lnSpc>
            <a:spcBef>
              <a:spcPct val="0"/>
            </a:spcBef>
            <a:spcAft>
              <a:spcPct val="35000"/>
            </a:spcAft>
          </a:pPr>
          <a:r>
            <a:rPr lang="en-CA" sz="1800" b="0" kern="1200" dirty="0" smtClean="0"/>
            <a:t>- Many risk factors that may increase your chances of developing type 2 diabetes </a:t>
          </a:r>
        </a:p>
        <a:p>
          <a:pPr lvl="0" algn="l" defTabSz="1066800" rtl="0">
            <a:lnSpc>
              <a:spcPct val="90000"/>
            </a:lnSpc>
            <a:spcBef>
              <a:spcPct val="0"/>
            </a:spcBef>
            <a:spcAft>
              <a:spcPct val="35000"/>
            </a:spcAft>
          </a:pPr>
          <a:r>
            <a:rPr lang="en-CA" sz="1800" b="0" kern="1200" dirty="0" smtClean="0"/>
            <a:t>-The good news is there are things you can do to </a:t>
          </a:r>
          <a:r>
            <a:rPr lang="en-CA" sz="1800" b="0" kern="1200" smtClean="0"/>
            <a:t>prevent it!</a:t>
          </a:r>
          <a:endParaRPr lang="en-CA" sz="1800" b="0" kern="1200" dirty="0" smtClean="0"/>
        </a:p>
        <a:p>
          <a:pPr lvl="0" algn="ctr" defTabSz="1066800" rtl="0">
            <a:lnSpc>
              <a:spcPct val="90000"/>
            </a:lnSpc>
            <a:spcBef>
              <a:spcPct val="0"/>
            </a:spcBef>
            <a:spcAft>
              <a:spcPct val="35000"/>
            </a:spcAft>
          </a:pPr>
          <a:endParaRPr lang="en-CA" sz="3400" b="1" kern="1200" dirty="0" smtClean="0"/>
        </a:p>
        <a:p>
          <a:pPr lvl="0" algn="ctr" defTabSz="1066800" rtl="0">
            <a:lnSpc>
              <a:spcPct val="90000"/>
            </a:lnSpc>
            <a:spcBef>
              <a:spcPct val="0"/>
            </a:spcBef>
            <a:spcAft>
              <a:spcPct val="35000"/>
            </a:spcAft>
          </a:pPr>
          <a:endParaRPr lang="en-CA" sz="3400" b="1" kern="1200" dirty="0" smtClean="0"/>
        </a:p>
        <a:p>
          <a:pPr lvl="0" algn="ctr" defTabSz="1066800" rtl="0">
            <a:lnSpc>
              <a:spcPct val="90000"/>
            </a:lnSpc>
            <a:spcBef>
              <a:spcPct val="0"/>
            </a:spcBef>
            <a:spcAft>
              <a:spcPct val="35000"/>
            </a:spcAft>
          </a:pPr>
          <a:endParaRPr lang="en-CA" sz="3400" kern="1200" dirty="0"/>
        </a:p>
      </dsp:txBody>
      <dsp:txXfrm>
        <a:off x="3030421" y="78099"/>
        <a:ext cx="2510307" cy="4308295"/>
      </dsp:txXfrm>
    </dsp:sp>
    <dsp:sp modelId="{D186C9AE-6903-4EB5-98B9-EA4C2FA7D116}">
      <dsp:nvSpPr>
        <dsp:cNvPr id="0" name=""/>
        <dsp:cNvSpPr/>
      </dsp:nvSpPr>
      <dsp:spPr>
        <a:xfrm>
          <a:off x="6052801" y="1"/>
          <a:ext cx="2599415" cy="44644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endParaRPr lang="en-CA" sz="2400" b="1" kern="1200" dirty="0" smtClean="0"/>
        </a:p>
        <a:p>
          <a:pPr lvl="0" algn="ctr" defTabSz="1066800" rtl="0">
            <a:lnSpc>
              <a:spcPct val="90000"/>
            </a:lnSpc>
            <a:spcBef>
              <a:spcPct val="0"/>
            </a:spcBef>
            <a:spcAft>
              <a:spcPct val="35000"/>
            </a:spcAft>
          </a:pPr>
          <a:endParaRPr lang="en-CA" sz="2400" b="1" kern="1200" dirty="0" smtClean="0"/>
        </a:p>
        <a:p>
          <a:pPr lvl="0" algn="ctr" defTabSz="1066800" rtl="0">
            <a:lnSpc>
              <a:spcPct val="90000"/>
            </a:lnSpc>
            <a:spcBef>
              <a:spcPct val="0"/>
            </a:spcBef>
            <a:spcAft>
              <a:spcPct val="35000"/>
            </a:spcAft>
          </a:pPr>
          <a:endParaRPr lang="en-CA" sz="2400" b="1" kern="1200" dirty="0" smtClean="0"/>
        </a:p>
        <a:p>
          <a:pPr lvl="0" algn="ctr" defTabSz="1066800" rtl="0">
            <a:lnSpc>
              <a:spcPct val="90000"/>
            </a:lnSpc>
            <a:spcBef>
              <a:spcPct val="0"/>
            </a:spcBef>
            <a:spcAft>
              <a:spcPct val="35000"/>
            </a:spcAft>
          </a:pPr>
          <a:r>
            <a:rPr lang="en-CA" sz="2400" b="1" kern="1200" dirty="0" smtClean="0"/>
            <a:t>Gestational Diabetes</a:t>
          </a:r>
        </a:p>
        <a:p>
          <a:pPr lvl="0" algn="l" defTabSz="1066800" rtl="0">
            <a:lnSpc>
              <a:spcPct val="90000"/>
            </a:lnSpc>
            <a:spcBef>
              <a:spcPct val="0"/>
            </a:spcBef>
            <a:spcAft>
              <a:spcPct val="35000"/>
            </a:spcAft>
          </a:pPr>
          <a:r>
            <a:rPr lang="en-CA" sz="1800" b="0" kern="1200" dirty="0" smtClean="0"/>
            <a:t>- Gestational diabetes occurs in pregnant women</a:t>
          </a:r>
        </a:p>
        <a:p>
          <a:pPr lvl="0" algn="l" defTabSz="1066800" rtl="0">
            <a:lnSpc>
              <a:spcPct val="90000"/>
            </a:lnSpc>
            <a:spcBef>
              <a:spcPct val="0"/>
            </a:spcBef>
            <a:spcAft>
              <a:spcPct val="35000"/>
            </a:spcAft>
          </a:pPr>
          <a:r>
            <a:rPr lang="en-CA" sz="1800" b="0" kern="1200" dirty="0" smtClean="0"/>
            <a:t>- Gestational diabetes can be harmful to both the baby and mother</a:t>
          </a:r>
        </a:p>
        <a:p>
          <a:pPr lvl="0" algn="ctr" defTabSz="1066800" rtl="0">
            <a:lnSpc>
              <a:spcPct val="90000"/>
            </a:lnSpc>
            <a:spcBef>
              <a:spcPct val="0"/>
            </a:spcBef>
            <a:spcAft>
              <a:spcPct val="35000"/>
            </a:spcAft>
          </a:pPr>
          <a:endParaRPr lang="en-CA" sz="3400" b="1" kern="1200" dirty="0" smtClean="0"/>
        </a:p>
        <a:p>
          <a:pPr lvl="0" algn="ctr" defTabSz="1066800" rtl="0">
            <a:lnSpc>
              <a:spcPct val="90000"/>
            </a:lnSpc>
            <a:spcBef>
              <a:spcPct val="0"/>
            </a:spcBef>
            <a:spcAft>
              <a:spcPct val="35000"/>
            </a:spcAft>
          </a:pPr>
          <a:endParaRPr lang="en-CA" sz="3400" b="1" kern="1200" dirty="0" smtClean="0"/>
        </a:p>
        <a:p>
          <a:pPr lvl="0" algn="ctr" defTabSz="1066800" rtl="0">
            <a:lnSpc>
              <a:spcPct val="90000"/>
            </a:lnSpc>
            <a:spcBef>
              <a:spcPct val="0"/>
            </a:spcBef>
            <a:spcAft>
              <a:spcPct val="35000"/>
            </a:spcAft>
          </a:pPr>
          <a:endParaRPr lang="en-CA" sz="3400" b="1" kern="1200" dirty="0" smtClean="0"/>
        </a:p>
        <a:p>
          <a:pPr lvl="0" algn="ctr" defTabSz="1066800" rtl="0">
            <a:lnSpc>
              <a:spcPct val="90000"/>
            </a:lnSpc>
            <a:spcBef>
              <a:spcPct val="0"/>
            </a:spcBef>
            <a:spcAft>
              <a:spcPct val="35000"/>
            </a:spcAft>
          </a:pPr>
          <a:endParaRPr lang="en-CA" sz="3400" b="1" kern="1200" dirty="0"/>
        </a:p>
      </dsp:txBody>
      <dsp:txXfrm>
        <a:off x="6128935" y="76135"/>
        <a:ext cx="2447147" cy="43122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5C0BE-54F0-4B17-897C-274E2ACDF2C8}">
      <dsp:nvSpPr>
        <dsp:cNvPr id="0" name=""/>
        <dsp:cNvSpPr/>
      </dsp:nvSpPr>
      <dsp:spPr>
        <a:xfrm>
          <a:off x="1186622" y="2158298"/>
          <a:ext cx="1332569" cy="1332569"/>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b="0" kern="1200" dirty="0" smtClean="0"/>
            <a:t>PHYSICAL ACTIVITY</a:t>
          </a:r>
          <a:endParaRPr lang="en-CA" sz="1800" b="0" kern="1200" dirty="0"/>
        </a:p>
      </dsp:txBody>
      <dsp:txXfrm>
        <a:off x="1381772" y="2353448"/>
        <a:ext cx="942269" cy="942269"/>
      </dsp:txXfrm>
    </dsp:sp>
    <dsp:sp modelId="{79C83150-E3FB-457C-876F-36C19133EA48}">
      <dsp:nvSpPr>
        <dsp:cNvPr id="0" name=""/>
        <dsp:cNvSpPr/>
      </dsp:nvSpPr>
      <dsp:spPr>
        <a:xfrm>
          <a:off x="1440163" y="1366793"/>
          <a:ext cx="772890" cy="772890"/>
        </a:xfrm>
        <a:prstGeom prst="mathPlus">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CA" sz="1300" kern="1200"/>
        </a:p>
      </dsp:txBody>
      <dsp:txXfrm>
        <a:off x="1542610" y="1662346"/>
        <a:ext cx="567996" cy="181784"/>
      </dsp:txXfrm>
    </dsp:sp>
    <dsp:sp modelId="{F3306262-746A-4374-A714-AEEBD336D0DB}">
      <dsp:nvSpPr>
        <dsp:cNvPr id="0" name=""/>
        <dsp:cNvSpPr/>
      </dsp:nvSpPr>
      <dsp:spPr>
        <a:xfrm>
          <a:off x="1152122" y="0"/>
          <a:ext cx="1332569" cy="1332569"/>
        </a:xfrm>
        <a:prstGeom prst="ellips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CA" sz="1800" kern="1200" dirty="0" smtClean="0"/>
            <a:t>HEALTHY EATING</a:t>
          </a:r>
          <a:endParaRPr lang="en-CA" sz="1800" kern="1200" dirty="0"/>
        </a:p>
      </dsp:txBody>
      <dsp:txXfrm>
        <a:off x="1347272" y="195150"/>
        <a:ext cx="942269" cy="942269"/>
      </dsp:txXfrm>
    </dsp:sp>
    <dsp:sp modelId="{F0D2E59C-FB0C-40FB-B0B9-A4E8C48BC9B2}">
      <dsp:nvSpPr>
        <dsp:cNvPr id="0" name=""/>
        <dsp:cNvSpPr/>
      </dsp:nvSpPr>
      <dsp:spPr>
        <a:xfrm rot="21598244">
          <a:off x="2599005" y="1506043"/>
          <a:ext cx="680102" cy="543755"/>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CA" sz="1400" kern="1200"/>
        </a:p>
      </dsp:txBody>
      <dsp:txXfrm>
        <a:off x="2599005" y="1614836"/>
        <a:ext cx="516976" cy="326253"/>
      </dsp:txXfrm>
    </dsp:sp>
    <dsp:sp modelId="{23C1F0D6-76C2-468F-9938-1082E1DB351A}">
      <dsp:nvSpPr>
        <dsp:cNvPr id="0" name=""/>
        <dsp:cNvSpPr/>
      </dsp:nvSpPr>
      <dsp:spPr>
        <a:xfrm>
          <a:off x="3333886" y="496211"/>
          <a:ext cx="2665139" cy="26651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0">
            <a:lnSpc>
              <a:spcPct val="90000"/>
            </a:lnSpc>
            <a:spcBef>
              <a:spcPct val="0"/>
            </a:spcBef>
            <a:spcAft>
              <a:spcPct val="35000"/>
            </a:spcAft>
          </a:pPr>
          <a:r>
            <a:rPr lang="en-CA" sz="3200" kern="1200" dirty="0" smtClean="0"/>
            <a:t>May help PREVENT type 2 diabetes</a:t>
          </a:r>
          <a:endParaRPr lang="en-CA" sz="3200" kern="1200" dirty="0"/>
        </a:p>
      </dsp:txBody>
      <dsp:txXfrm>
        <a:off x="3724187" y="886512"/>
        <a:ext cx="1884537" cy="18845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C16B0-1DC9-4679-A00A-247B7B4C4A72}">
      <dsp:nvSpPr>
        <dsp:cNvPr id="0" name=""/>
        <dsp:cNvSpPr/>
      </dsp:nvSpPr>
      <dsp:spPr>
        <a:xfrm>
          <a:off x="0" y="0"/>
          <a:ext cx="3613787" cy="432048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CA" sz="2000" kern="1200" dirty="0" smtClean="0"/>
            <a:t>There is no ‘RIGHT’ answer when it comes to healthy </a:t>
          </a:r>
          <a:r>
            <a:rPr lang="en-CA" sz="2000" kern="1200" dirty="0" smtClean="0">
              <a:solidFill>
                <a:schemeClr val="bg1"/>
              </a:solidFill>
            </a:rPr>
            <a:t>eating. </a:t>
          </a:r>
        </a:p>
        <a:p>
          <a:pPr lvl="0" algn="ctr" defTabSz="889000" rtl="0">
            <a:lnSpc>
              <a:spcPct val="90000"/>
            </a:lnSpc>
            <a:spcBef>
              <a:spcPct val="0"/>
            </a:spcBef>
            <a:spcAft>
              <a:spcPct val="35000"/>
            </a:spcAft>
          </a:pPr>
          <a:endParaRPr lang="en-CA" sz="2000" kern="1200" dirty="0" smtClean="0">
            <a:solidFill>
              <a:schemeClr val="bg1"/>
            </a:solidFill>
          </a:endParaRPr>
        </a:p>
        <a:p>
          <a:pPr lvl="0" algn="ctr" defTabSz="889000" rtl="0">
            <a:lnSpc>
              <a:spcPct val="90000"/>
            </a:lnSpc>
            <a:spcBef>
              <a:spcPct val="0"/>
            </a:spcBef>
            <a:spcAft>
              <a:spcPct val="35000"/>
            </a:spcAft>
          </a:pPr>
          <a:r>
            <a:rPr lang="en-CA" sz="2000" kern="1200" dirty="0" smtClean="0">
              <a:solidFill>
                <a:schemeClr val="bg1"/>
              </a:solidFill>
            </a:rPr>
            <a:t>All foods can fit in moderation and by following Canada’s Food Guide.</a:t>
          </a:r>
          <a:endParaRPr lang="en-CA" sz="2000" kern="1200" dirty="0">
            <a:solidFill>
              <a:schemeClr val="bg1"/>
            </a:solidFill>
          </a:endParaRPr>
        </a:p>
      </dsp:txBody>
      <dsp:txXfrm>
        <a:off x="105844" y="105844"/>
        <a:ext cx="3402099" cy="41087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4/14/2014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2316906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solidFill>
                <a:srgbClr val="FFC000"/>
              </a:solidFill>
            </a:endParaRPr>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i="0" dirty="0" smtClean="0"/>
              <a:t>There are many different foods available that are healthy for our bodies, however to help prevent type 2 diabetes there are some recommendations for healthy eating that may help you choose more of these types of food. Canada’s Food Guide is a great tool for learning about these recommendations. Let’s take a look!</a:t>
            </a:r>
            <a:endParaRPr lang="en-CA" i="0" dirty="0" smtClean="0"/>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i="1" dirty="0" smtClean="0"/>
              <a:t>After presenting this slide,</a:t>
            </a:r>
            <a:r>
              <a:rPr lang="en-CA" i="1" baseline="0" dirty="0" smtClean="0"/>
              <a:t> have everyone refer to their Canada’s Food Guide handout. </a:t>
            </a:r>
          </a:p>
          <a:p>
            <a:endParaRPr lang="en-CA" i="1"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10</a:t>
            </a:fld>
            <a:endParaRPr lang="en-US" dirty="0"/>
          </a:p>
        </p:txBody>
      </p:sp>
    </p:spTree>
    <p:extLst>
      <p:ext uri="{BB962C8B-B14F-4D97-AF65-F5344CB8AC3E}">
        <p14:creationId xmlns:p14="http://schemas.microsoft.com/office/powerpoint/2010/main" val="1643829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ACTIVITY: </a:t>
            </a:r>
            <a:r>
              <a:rPr lang="en-CA" b="0" dirty="0" smtClean="0"/>
              <a:t>Ask</a:t>
            </a:r>
            <a:r>
              <a:rPr lang="en-CA" b="0" baseline="0" dirty="0" smtClean="0"/>
              <a:t> how many people have seen Canada’s Food Guide before. </a:t>
            </a:r>
            <a:r>
              <a:rPr lang="en-CA" dirty="0" smtClean="0"/>
              <a:t>Briefly go through the food guide information</a:t>
            </a:r>
            <a:r>
              <a:rPr lang="en-CA" baseline="0" dirty="0" smtClean="0"/>
              <a:t> as a group. Point out how to determine number of servings, serving size, and highlight the different food groups. </a:t>
            </a:r>
            <a:endParaRPr lang="en-CA"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11</a:t>
            </a:fld>
            <a:endParaRPr lang="en-US" dirty="0"/>
          </a:p>
        </p:txBody>
      </p:sp>
    </p:spTree>
    <p:extLst>
      <p:ext uri="{BB962C8B-B14F-4D97-AF65-F5344CB8AC3E}">
        <p14:creationId xmlns:p14="http://schemas.microsoft.com/office/powerpoint/2010/main" val="1056159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14501" eaLnBrk="0" hangingPunct="0">
              <a:defRPr sz="2400" b="1">
                <a:solidFill>
                  <a:schemeClr val="tx2"/>
                </a:solidFill>
                <a:latin typeface="Arial" charset="0"/>
                <a:ea typeface="ＭＳ Ｐゴシック" charset="-128"/>
              </a:defRPr>
            </a:lvl1pPr>
            <a:lvl2pPr marL="727868" indent="-279949" defTabSz="914501" eaLnBrk="0" hangingPunct="0">
              <a:defRPr sz="2400" b="1">
                <a:solidFill>
                  <a:schemeClr val="tx2"/>
                </a:solidFill>
                <a:latin typeface="Arial" charset="0"/>
                <a:ea typeface="ＭＳ Ｐゴシック" charset="-128"/>
              </a:defRPr>
            </a:lvl2pPr>
            <a:lvl3pPr marL="1119797" indent="-223959" defTabSz="914501" eaLnBrk="0" hangingPunct="0">
              <a:defRPr sz="2400" b="1">
                <a:solidFill>
                  <a:schemeClr val="tx2"/>
                </a:solidFill>
                <a:latin typeface="Arial" charset="0"/>
                <a:ea typeface="ＭＳ Ｐゴシック" charset="-128"/>
              </a:defRPr>
            </a:lvl3pPr>
            <a:lvl4pPr marL="1567716" indent="-223959" defTabSz="914501" eaLnBrk="0" hangingPunct="0">
              <a:defRPr sz="2400" b="1">
                <a:solidFill>
                  <a:schemeClr val="tx2"/>
                </a:solidFill>
                <a:latin typeface="Arial" charset="0"/>
                <a:ea typeface="ＭＳ Ｐゴシック" charset="-128"/>
              </a:defRPr>
            </a:lvl4pPr>
            <a:lvl5pPr marL="2015635" indent="-223959" defTabSz="914501" eaLnBrk="0" hangingPunct="0">
              <a:defRPr sz="2400" b="1">
                <a:solidFill>
                  <a:schemeClr val="tx2"/>
                </a:solidFill>
                <a:latin typeface="Arial" charset="0"/>
                <a:ea typeface="ＭＳ Ｐゴシック" charset="-128"/>
              </a:defRPr>
            </a:lvl5pPr>
            <a:lvl6pPr marL="2463554" indent="-223959" algn="ctr" defTabSz="914501" eaLnBrk="0" fontAlgn="base" hangingPunct="0">
              <a:spcBef>
                <a:spcPct val="0"/>
              </a:spcBef>
              <a:spcAft>
                <a:spcPct val="0"/>
              </a:spcAft>
              <a:defRPr sz="2400" b="1">
                <a:solidFill>
                  <a:schemeClr val="tx2"/>
                </a:solidFill>
                <a:latin typeface="Arial" charset="0"/>
                <a:ea typeface="ＭＳ Ｐゴシック" charset="-128"/>
              </a:defRPr>
            </a:lvl6pPr>
            <a:lvl7pPr marL="2911472" indent="-223959" algn="ctr" defTabSz="914501" eaLnBrk="0" fontAlgn="base" hangingPunct="0">
              <a:spcBef>
                <a:spcPct val="0"/>
              </a:spcBef>
              <a:spcAft>
                <a:spcPct val="0"/>
              </a:spcAft>
              <a:defRPr sz="2400" b="1">
                <a:solidFill>
                  <a:schemeClr val="tx2"/>
                </a:solidFill>
                <a:latin typeface="Arial" charset="0"/>
                <a:ea typeface="ＭＳ Ｐゴシック" charset="-128"/>
              </a:defRPr>
            </a:lvl7pPr>
            <a:lvl8pPr marL="3359391" indent="-223959" algn="ctr" defTabSz="914501" eaLnBrk="0" fontAlgn="base" hangingPunct="0">
              <a:spcBef>
                <a:spcPct val="0"/>
              </a:spcBef>
              <a:spcAft>
                <a:spcPct val="0"/>
              </a:spcAft>
              <a:defRPr sz="2400" b="1">
                <a:solidFill>
                  <a:schemeClr val="tx2"/>
                </a:solidFill>
                <a:latin typeface="Arial" charset="0"/>
                <a:ea typeface="ＭＳ Ｐゴシック" charset="-128"/>
              </a:defRPr>
            </a:lvl8pPr>
            <a:lvl9pPr marL="3807310" indent="-223959" algn="ctr" defTabSz="914501" eaLnBrk="0" fontAlgn="base" hangingPunct="0">
              <a:spcBef>
                <a:spcPct val="0"/>
              </a:spcBef>
              <a:spcAft>
                <a:spcPct val="0"/>
              </a:spcAft>
              <a:defRPr sz="2400" b="1">
                <a:solidFill>
                  <a:schemeClr val="tx2"/>
                </a:solidFill>
                <a:latin typeface="Arial" charset="0"/>
                <a:ea typeface="ＭＳ Ｐゴシック" charset="-128"/>
              </a:defRPr>
            </a:lvl9pPr>
          </a:lstStyle>
          <a:p>
            <a:pPr eaLnBrk="1" hangingPunct="1"/>
            <a:fld id="{2495C540-10E2-4C3E-B782-34A4DC7B3BA6}" type="slidenum">
              <a:rPr lang="en-CA" sz="1200">
                <a:solidFill>
                  <a:schemeClr val="tx1"/>
                </a:solidFill>
              </a:rPr>
              <a:pPr eaLnBrk="1" hangingPunct="1"/>
              <a:t>12</a:t>
            </a:fld>
            <a:endParaRPr lang="en-CA" sz="1200">
              <a:solidFill>
                <a:schemeClr val="tx1"/>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marL="227070" indent="-227070"/>
            <a:r>
              <a:rPr lang="en-CA" dirty="0" smtClean="0"/>
              <a:t>To use the food guide:</a:t>
            </a:r>
          </a:p>
          <a:p>
            <a:pPr marL="227070" indent="-227070">
              <a:buFontTx/>
              <a:buAutoNum type="arabicPeriod"/>
            </a:pPr>
            <a:r>
              <a:rPr lang="en-CA" dirty="0" smtClean="0"/>
              <a:t> First find your age and sex group at the top of the columns in the chart </a:t>
            </a:r>
            <a:r>
              <a:rPr lang="en-CA" dirty="0" smtClean="0">
                <a:solidFill>
                  <a:srgbClr val="000000"/>
                </a:solidFill>
                <a:cs typeface="Times New Roman" pitchFamily="18" charset="0"/>
              </a:rPr>
              <a:t>titled </a:t>
            </a:r>
            <a:r>
              <a:rPr lang="en-CA" u="sng" dirty="0" smtClean="0">
                <a:solidFill>
                  <a:srgbClr val="000000"/>
                </a:solidFill>
                <a:cs typeface="Times New Roman" pitchFamily="18" charset="0"/>
              </a:rPr>
              <a:t>‘Recommended Number of Food Guide Servings per Day</a:t>
            </a:r>
            <a:r>
              <a:rPr lang="en-CA" dirty="0" smtClean="0">
                <a:solidFill>
                  <a:srgbClr val="000000"/>
                </a:solidFill>
                <a:cs typeface="Times New Roman" pitchFamily="18" charset="0"/>
              </a:rPr>
              <a:t>’.</a:t>
            </a:r>
          </a:p>
          <a:p>
            <a:pPr marL="227070" indent="-227070">
              <a:buFontTx/>
              <a:buAutoNum type="arabicPeriod"/>
            </a:pPr>
            <a:r>
              <a:rPr lang="en-CA" dirty="0" smtClean="0">
                <a:solidFill>
                  <a:srgbClr val="000000"/>
                </a:solidFill>
                <a:cs typeface="Times New Roman" pitchFamily="18" charset="0"/>
              </a:rPr>
              <a:t> </a:t>
            </a:r>
            <a:r>
              <a:rPr lang="en-CA" dirty="0" smtClean="0"/>
              <a:t>Next, look down the column for the number of Food Guide Servings you need from each of the food groups every day (Vegetables and fruit; Grain products; Milk and alternatives; Meat and alternatives).</a:t>
            </a:r>
          </a:p>
          <a:p>
            <a:pPr marL="227070" indent="-227070">
              <a:buFontTx/>
              <a:buAutoNum type="arabicPeriod"/>
            </a:pPr>
            <a:r>
              <a:rPr lang="en-CA" dirty="0" smtClean="0"/>
              <a:t> Finally look at the examples of the amounts of food shown as a ‘Food Guide Serving’ in the rows to the right of the chart.</a:t>
            </a:r>
          </a:p>
          <a:p>
            <a:pPr marL="227070" indent="-227070"/>
            <a:endParaRPr lang="en-CA" sz="400" dirty="0"/>
          </a:p>
          <a:p>
            <a:pPr marL="227070" indent="-227070"/>
            <a:r>
              <a:rPr lang="en-CA" dirty="0" smtClean="0">
                <a:solidFill>
                  <a:srgbClr val="000000"/>
                </a:solidFill>
                <a:cs typeface="Times New Roman" pitchFamily="18" charset="0"/>
              </a:rPr>
              <a:t>This chart </a:t>
            </a:r>
            <a:r>
              <a:rPr lang="en-CA" dirty="0" smtClean="0"/>
              <a:t>shows recommendations for the number of Food Guide Servings for each of the four food groups, for four (4) age and sex groups.  It is the start of a healthy eating pattern.</a:t>
            </a:r>
          </a:p>
          <a:p>
            <a:pPr marL="227070" indent="-227070">
              <a:buFontTx/>
              <a:buChar char="•"/>
            </a:pPr>
            <a:endParaRPr lang="en-CA" dirty="0" smtClean="0"/>
          </a:p>
          <a:p>
            <a:pPr marL="227070" indent="-227070">
              <a:buFontTx/>
              <a:buChar char="•"/>
            </a:pPr>
            <a:r>
              <a:rPr lang="en-CA" dirty="0" smtClean="0"/>
              <a:t>The four age and sex groups are:</a:t>
            </a:r>
          </a:p>
          <a:p>
            <a:pPr marL="227070" indent="-227070">
              <a:buFontTx/>
              <a:buAutoNum type="arabicPeriod"/>
            </a:pPr>
            <a:r>
              <a:rPr lang="en-CA" dirty="0" smtClean="0"/>
              <a:t>Children 2 to 3 years old</a:t>
            </a:r>
          </a:p>
          <a:p>
            <a:pPr marL="227070" indent="-227070">
              <a:buFontTx/>
              <a:buAutoNum type="arabicPeriod"/>
            </a:pPr>
            <a:r>
              <a:rPr lang="en-CA" dirty="0" smtClean="0"/>
              <a:t>Children 4 to 13 years old</a:t>
            </a:r>
          </a:p>
          <a:p>
            <a:pPr marL="227070" indent="-227070">
              <a:buFontTx/>
              <a:buAutoNum type="arabicPeriod"/>
            </a:pPr>
            <a:r>
              <a:rPr lang="en-CA" dirty="0" smtClean="0"/>
              <a:t>Female teens and adults</a:t>
            </a:r>
          </a:p>
          <a:p>
            <a:pPr marL="227070" indent="-227070">
              <a:buFontTx/>
              <a:buAutoNum type="arabicPeriod"/>
            </a:pPr>
            <a:r>
              <a:rPr lang="en-CA" dirty="0" smtClean="0"/>
              <a:t>Male teens and adults</a:t>
            </a:r>
          </a:p>
          <a:p>
            <a:pPr marL="227070" indent="-227070">
              <a:buFontTx/>
              <a:buChar char="•"/>
            </a:pPr>
            <a:endParaRPr lang="en-CA" dirty="0" smtClean="0"/>
          </a:p>
          <a:p>
            <a:pPr marL="227070" indent="-227070"/>
            <a:endParaRPr lang="en-CA"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ACTIVITY: </a:t>
            </a:r>
            <a:r>
              <a:rPr lang="en-CA" dirty="0" smtClean="0"/>
              <a:t>As</a:t>
            </a:r>
            <a:r>
              <a:rPr lang="en-CA" baseline="0" dirty="0" smtClean="0"/>
              <a:t> a group, discuss what some of the main messages of Canada’s Food Guide are. If you have a white board or paper with an easel available, try writing some of the ideas down and then compare them to the information presented on the next few slides. </a:t>
            </a:r>
            <a:endParaRPr lang="en-CA"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13</a:t>
            </a:fld>
            <a:endParaRPr lang="en-US" dirty="0"/>
          </a:p>
        </p:txBody>
      </p:sp>
    </p:spTree>
    <p:extLst>
      <p:ext uri="{BB962C8B-B14F-4D97-AF65-F5344CB8AC3E}">
        <p14:creationId xmlns:p14="http://schemas.microsoft.com/office/powerpoint/2010/main" val="2380302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Although healthy foods can be difficult to find or expensive in grocery stores, there are some things you can do to make eating healthy easier and more affordable. Some tips for reducing the cost of healthy food include:</a:t>
            </a:r>
          </a:p>
          <a:p>
            <a:endParaRPr lang="en-CA" baseline="0" dirty="0" smtClean="0"/>
          </a:p>
          <a:p>
            <a:pPr marL="171450" indent="-171450">
              <a:buFontTx/>
              <a:buChar char="-"/>
            </a:pPr>
            <a:r>
              <a:rPr lang="en-CA" baseline="0" dirty="0" smtClean="0"/>
              <a:t>Communicate with your local grocery store. If the foods you want to purchase are not available, ask them to try and get some in the store.</a:t>
            </a:r>
          </a:p>
          <a:p>
            <a:pPr marL="171450" indent="-171450">
              <a:buFontTx/>
              <a:buChar char="-"/>
            </a:pPr>
            <a:r>
              <a:rPr lang="en-CA" baseline="0" dirty="0" smtClean="0"/>
              <a:t>Shop the perimeter! Most of the healthy foods are found on the outside walls of the store (meat, dairy, grain products, produce). Stock your cart with these items first and then pick up only the things you need from the inside aisles.</a:t>
            </a:r>
          </a:p>
          <a:p>
            <a:pPr marL="171450" indent="-171450">
              <a:buFontTx/>
              <a:buChar char="-"/>
            </a:pPr>
            <a:r>
              <a:rPr lang="en-CA" baseline="0" dirty="0" smtClean="0"/>
              <a:t>Make a list and have a snack! Going to the grocery store with a full stomach and a list on what you plan to buy will help you stay within your budget and reduce the temptation for less healthy foods</a:t>
            </a:r>
          </a:p>
          <a:p>
            <a:pPr marL="171450" indent="-171450">
              <a:buFontTx/>
              <a:buChar char="-"/>
            </a:pPr>
            <a:r>
              <a:rPr lang="en-CA" baseline="0" dirty="0" smtClean="0"/>
              <a:t>Eat from home. Going out to restaurants often costs more and since you aren’t preparing the food yourself you can’t control the amount of nutrients like fat, sugar, and salt as easily.</a:t>
            </a:r>
          </a:p>
          <a:p>
            <a:pPr marL="171450" indent="-171450">
              <a:buFontTx/>
              <a:buChar char="-"/>
            </a:pPr>
            <a:r>
              <a:rPr lang="en-CA" baseline="0" dirty="0" smtClean="0"/>
              <a:t>Grow a garden! Go Fishing! Pick berries! There are many foods you can get for free if you go out and get them yourself. These foods are healthy and a great way to stay on track with your healthy eating. </a:t>
            </a:r>
          </a:p>
          <a:p>
            <a:pPr marL="171450" indent="-171450">
              <a:buFontTx/>
              <a:buChar char="-"/>
            </a:pPr>
            <a:r>
              <a:rPr lang="en-CA" baseline="0" dirty="0" smtClean="0"/>
              <a:t>Other ways to save money when buying food are:</a:t>
            </a:r>
          </a:p>
          <a:p>
            <a:pPr marL="628650" lvl="1" indent="-171450">
              <a:buFontTx/>
              <a:buChar char="-"/>
            </a:pPr>
            <a:r>
              <a:rPr lang="en-CA" baseline="0" dirty="0" smtClean="0"/>
              <a:t>Buy store brand products </a:t>
            </a:r>
          </a:p>
          <a:p>
            <a:pPr marL="628650" lvl="1" indent="-171450">
              <a:buFontTx/>
              <a:buChar char="-"/>
            </a:pPr>
            <a:r>
              <a:rPr lang="en-CA" baseline="0" dirty="0" smtClean="0"/>
              <a:t>Buy produce that is in season</a:t>
            </a:r>
          </a:p>
          <a:p>
            <a:pPr marL="628650" lvl="1" indent="-171450">
              <a:buFontTx/>
              <a:buChar char="-"/>
            </a:pPr>
            <a:r>
              <a:rPr lang="en-CA" baseline="0" dirty="0" smtClean="0"/>
              <a:t>Don’t buy individual containers of food (yogurt, pre-cut cheese, juice boxes)</a:t>
            </a:r>
          </a:p>
          <a:p>
            <a:pPr marL="628650" lvl="1" indent="-171450">
              <a:buFontTx/>
              <a:buChar char="-"/>
            </a:pPr>
            <a:r>
              <a:rPr lang="en-CA" baseline="0" dirty="0" smtClean="0"/>
              <a:t>Buy frozen vegetables and fruit</a:t>
            </a:r>
          </a:p>
          <a:p>
            <a:pPr marL="628650" lvl="1" indent="-171450">
              <a:buFontTx/>
              <a:buChar char="-"/>
            </a:pPr>
            <a:r>
              <a:rPr lang="en-CA" baseline="0" dirty="0" smtClean="0"/>
              <a:t>Buy foods like beans and lentils which are less expensive alternatives to fresh meat</a:t>
            </a:r>
          </a:p>
          <a:p>
            <a:pPr marL="628650" lvl="1" indent="-171450">
              <a:buFontTx/>
              <a:buChar char="-"/>
            </a:pPr>
            <a:r>
              <a:rPr lang="en-CA" baseline="0" dirty="0" smtClean="0"/>
              <a:t>Buy items that are on sale and freeze the extras </a:t>
            </a:r>
          </a:p>
          <a:p>
            <a:endParaRPr lang="en-CA" baseline="0"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14</a:t>
            </a:fld>
            <a:endParaRPr lang="en-US" dirty="0"/>
          </a:p>
        </p:txBody>
      </p:sp>
    </p:spTree>
    <p:extLst>
      <p:ext uri="{BB962C8B-B14F-4D97-AF65-F5344CB8AC3E}">
        <p14:creationId xmlns:p14="http://schemas.microsoft.com/office/powerpoint/2010/main" val="4173974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Often</a:t>
            </a:r>
            <a:r>
              <a:rPr lang="en-CA" baseline="0" dirty="0" smtClean="0"/>
              <a:t> foods that are less nutritious are pre-packaged (such as </a:t>
            </a:r>
            <a:r>
              <a:rPr lang="en-CA" baseline="0" dirty="0" err="1" smtClean="0"/>
              <a:t>lunchables</a:t>
            </a:r>
            <a:r>
              <a:rPr lang="en-CA" baseline="0" dirty="0" smtClean="0"/>
              <a:t>, frozen pizza, frozen dinners, donuts, </a:t>
            </a:r>
            <a:r>
              <a:rPr lang="en-CA" baseline="0" dirty="0" err="1" smtClean="0"/>
              <a:t>etc</a:t>
            </a:r>
            <a:r>
              <a:rPr lang="en-CA" baseline="0" dirty="0" smtClean="0"/>
              <a:t>) and can actually be more expensive. By limiting these foods you can make your grocery budget go further and ensure you and your family are eating healthy foods that may help prevent type 2 diabetes.</a:t>
            </a:r>
            <a:endParaRPr lang="en-CA"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15</a:t>
            </a:fld>
            <a:endParaRPr lang="en-US" dirty="0"/>
          </a:p>
        </p:txBody>
      </p:sp>
    </p:spTree>
    <p:extLst>
      <p:ext uri="{BB962C8B-B14F-4D97-AF65-F5344CB8AC3E}">
        <p14:creationId xmlns:p14="http://schemas.microsoft.com/office/powerpoint/2010/main" val="3590494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t>
            </a:r>
            <a:r>
              <a:rPr lang="en-CA" baseline="0" dirty="0" smtClean="0"/>
              <a:t> Whole grains, fruits, and vegetables have lots of fibre and less sugar than other foods. These types of foods are good for controlling blood glucose levels and may help prevent the development of type 2 diabetes.</a:t>
            </a:r>
          </a:p>
          <a:p>
            <a:endParaRPr lang="en-CA" baseline="0" dirty="0" smtClean="0"/>
          </a:p>
          <a:p>
            <a:pPr marL="171450" indent="-171450">
              <a:buFontTx/>
              <a:buChar char="-"/>
            </a:pPr>
            <a:r>
              <a:rPr lang="en-CA" dirty="0" smtClean="0"/>
              <a:t>Healthy eating by</a:t>
            </a:r>
            <a:r>
              <a:rPr lang="en-CA" baseline="0" dirty="0" smtClean="0"/>
              <a:t> following Canada’s Food Guide recommendations ensures you get all of the nutrients required for a healthy body and a healthy metabolism. Also, by eating the right amounts of food you can ensure your calorie intake is appropriate for achieving and maintaining a healthy weight. </a:t>
            </a:r>
          </a:p>
          <a:p>
            <a:pPr marL="171450" indent="-171450">
              <a:buFontTx/>
              <a:buChar char="-"/>
            </a:pPr>
            <a:endParaRPr lang="en-CA" baseline="0" dirty="0" smtClean="0"/>
          </a:p>
          <a:p>
            <a:pPr marL="171450" indent="-171450">
              <a:buFontTx/>
              <a:buChar char="-"/>
            </a:pPr>
            <a:r>
              <a:rPr lang="en-CA" baseline="0" dirty="0" smtClean="0"/>
              <a:t>When our bodies are given nutritious food we feel more energetic, which allows us to participate in more physical activity and is another great way to reduce your risk of type 2 diabetes. </a:t>
            </a:r>
          </a:p>
          <a:p>
            <a:pPr marL="171450" indent="-171450">
              <a:buFontTx/>
              <a:buChar char="-"/>
            </a:pPr>
            <a:endParaRPr lang="en-CA" baseline="0" dirty="0" smtClean="0"/>
          </a:p>
          <a:p>
            <a:pPr marL="171450" indent="-171450">
              <a:buFontTx/>
              <a:buChar char="-"/>
            </a:pPr>
            <a:r>
              <a:rPr lang="en-CA" baseline="0" dirty="0" smtClean="0"/>
              <a:t>Good blood glucose control, a healthy body weight, and increased physical activity helps to prevent type 2 diabetes and makes us feel great!</a:t>
            </a:r>
            <a:endParaRPr lang="en-CA"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16</a:t>
            </a:fld>
            <a:endParaRPr lang="en-US" dirty="0"/>
          </a:p>
        </p:txBody>
      </p:sp>
    </p:spTree>
    <p:extLst>
      <p:ext uri="{BB962C8B-B14F-4D97-AF65-F5344CB8AC3E}">
        <p14:creationId xmlns:p14="http://schemas.microsoft.com/office/powerpoint/2010/main" val="4098283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ACTIVITY: </a:t>
            </a:r>
            <a:r>
              <a:rPr lang="en-US" dirty="0" smtClean="0"/>
              <a:t>Have</a:t>
            </a:r>
            <a:r>
              <a:rPr lang="en-US" baseline="0" dirty="0" smtClean="0"/>
              <a:t> the group discuss what their ‘definition’ of physical activity is. If you have a white board or paper with easel available try jotting down what the group comes up with. </a:t>
            </a:r>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Explain what each type of activity is and have the group come up with ideas for each of the categories, some examples for each type of physical activity may include:</a:t>
            </a:r>
          </a:p>
          <a:p>
            <a:endParaRPr lang="en-CA" baseline="0" dirty="0" smtClean="0"/>
          </a:p>
          <a:p>
            <a:r>
              <a:rPr lang="en-CA" baseline="0" dirty="0" smtClean="0"/>
              <a:t>SPORTS: Sports are games that follow some type of rules</a:t>
            </a:r>
          </a:p>
          <a:p>
            <a:r>
              <a:rPr lang="en-CA" baseline="0" dirty="0" smtClean="0"/>
              <a:t>	- soccer</a:t>
            </a:r>
          </a:p>
          <a:p>
            <a:r>
              <a:rPr lang="en-CA" baseline="0" dirty="0" smtClean="0"/>
              <a:t>	- basketball</a:t>
            </a:r>
          </a:p>
          <a:p>
            <a:r>
              <a:rPr lang="en-CA" baseline="0" dirty="0" smtClean="0"/>
              <a:t>	- hockey</a:t>
            </a:r>
          </a:p>
          <a:p>
            <a:r>
              <a:rPr lang="en-CA" baseline="0" dirty="0" smtClean="0"/>
              <a:t>EXERCISE: A planned activity that usually requires repetitive motion </a:t>
            </a:r>
          </a:p>
          <a:p>
            <a:r>
              <a:rPr lang="en-CA" baseline="0" dirty="0" smtClean="0"/>
              <a:t>	- lifting weights</a:t>
            </a:r>
          </a:p>
          <a:p>
            <a:r>
              <a:rPr lang="en-CA" baseline="0" dirty="0" smtClean="0"/>
              <a:t>	- jumping jacks</a:t>
            </a:r>
          </a:p>
          <a:p>
            <a:r>
              <a:rPr lang="en-CA" baseline="0" dirty="0" smtClean="0"/>
              <a:t>	- sit ups</a:t>
            </a:r>
          </a:p>
          <a:p>
            <a:r>
              <a:rPr lang="en-CA" baseline="0" dirty="0" smtClean="0"/>
              <a:t>	- squats</a:t>
            </a:r>
          </a:p>
          <a:p>
            <a:r>
              <a:rPr lang="en-CA" baseline="0" dirty="0" smtClean="0"/>
              <a:t>	- stretching / yoga</a:t>
            </a:r>
          </a:p>
          <a:p>
            <a:r>
              <a:rPr lang="en-CA" baseline="0" dirty="0" smtClean="0"/>
              <a:t>ACTIVITIES OF DAILY LIFE: these are activities that incorporate the movement we do every day </a:t>
            </a:r>
          </a:p>
          <a:p>
            <a:r>
              <a:rPr lang="en-CA" baseline="0" dirty="0" smtClean="0"/>
              <a:t>	- parking far away from the entrance</a:t>
            </a:r>
          </a:p>
          <a:p>
            <a:r>
              <a:rPr lang="en-CA" baseline="0" dirty="0" smtClean="0"/>
              <a:t>	- choosing to walk or bike instead of drive</a:t>
            </a:r>
          </a:p>
          <a:p>
            <a:r>
              <a:rPr lang="en-CA" baseline="0" dirty="0" smtClean="0"/>
              <a:t>	- hanging laundry</a:t>
            </a:r>
          </a:p>
          <a:p>
            <a:r>
              <a:rPr lang="en-CA" baseline="0" dirty="0" smtClean="0"/>
              <a:t>	- vacuuming or cleaning the house</a:t>
            </a:r>
          </a:p>
          <a:p>
            <a:r>
              <a:rPr lang="en-CA" baseline="0" dirty="0" smtClean="0"/>
              <a:t>	- taking the stairs instead of the escalator or elevator</a:t>
            </a:r>
          </a:p>
          <a:p>
            <a:r>
              <a:rPr lang="en-CA" baseline="0" dirty="0" smtClean="0"/>
              <a:t>TRADITIONAL ACTIVITIES: </a:t>
            </a:r>
          </a:p>
          <a:p>
            <a:r>
              <a:rPr lang="en-CA" baseline="0" dirty="0" smtClean="0"/>
              <a:t>	- fishing</a:t>
            </a:r>
          </a:p>
          <a:p>
            <a:r>
              <a:rPr lang="en-CA" baseline="0" dirty="0" smtClean="0"/>
              <a:t>	- trapping</a:t>
            </a:r>
          </a:p>
          <a:p>
            <a:r>
              <a:rPr lang="en-CA" baseline="0" dirty="0" smtClean="0"/>
              <a:t>	- hunting</a:t>
            </a:r>
          </a:p>
          <a:p>
            <a:r>
              <a:rPr lang="en-CA" baseline="0" dirty="0" smtClean="0"/>
              <a:t>	- gardening</a:t>
            </a:r>
          </a:p>
          <a:p>
            <a:r>
              <a:rPr lang="en-CA" baseline="0" dirty="0" smtClean="0"/>
              <a:t>	- snowshoeing</a:t>
            </a:r>
          </a:p>
        </p:txBody>
      </p:sp>
      <p:sp>
        <p:nvSpPr>
          <p:cNvPr id="4" name="Slide Number Placeholder 3"/>
          <p:cNvSpPr>
            <a:spLocks noGrp="1"/>
          </p:cNvSpPr>
          <p:nvPr>
            <p:ph type="sldNum" sz="quarter" idx="10"/>
          </p:nvPr>
        </p:nvSpPr>
        <p:spPr/>
        <p:txBody>
          <a:bodyPr/>
          <a:lstStyle/>
          <a:p>
            <a:fld id="{58CC9574-A819-4FE4-99A7-1E27AD09ADC2}" type="slidenum">
              <a:rPr lang="en-US" smtClean="0"/>
              <a:pPr/>
              <a:t>19</a:t>
            </a:fld>
            <a:endParaRPr lang="en-US" dirty="0"/>
          </a:p>
        </p:txBody>
      </p:sp>
    </p:spTree>
    <p:extLst>
      <p:ext uri="{BB962C8B-B14F-4D97-AF65-F5344CB8AC3E}">
        <p14:creationId xmlns:p14="http://schemas.microsoft.com/office/powerpoint/2010/main" val="3774595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dirty="0" smtClean="0"/>
              <a:t>Adults: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0" dirty="0" smtClean="0"/>
              <a:t>Explain</a:t>
            </a:r>
            <a:r>
              <a:rPr lang="en-CA" sz="1200" i="0" baseline="0" dirty="0" smtClean="0"/>
              <a:t> what MODERATE to VIGOROUS activity means for adults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0" baseline="0" dirty="0" smtClean="0"/>
              <a:t>MODERATE = creating a light sweat on your body. You could talk to a friend but would not be able to sing a song without running out of breath.</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0" baseline="0" dirty="0" smtClean="0"/>
              <a:t>VIGOROUS = heavy breathing and sweating occurs. You couldn’t hold a conversation without being out of breath.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0" baseline="0" dirty="0" smtClean="0"/>
              <a:t>If 30 minutes of activity at one time everyday seems overwhelming, try breaking up the time into smaller pieces. For example, do jumping jacks during commercials of your favorite show. Or try doing 10 push-ups when waiting for water to boil while cooking. Any activity you add during your daily routine, even for only a few minutes at a time counts towards your 30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baseline="0" dirty="0" smtClean="0"/>
              <a:t>Children over 5 and Youth:</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baseline="0" dirty="0" smtClean="0"/>
              <a:t>Children at this age have lots of energy! More activity has greater health benefits so encourage children to be active whenever possible – the more the better! Try to encourage a variety of activities that build strength such as hiking and climbing as well as activities that are good for our heart such as running and playing games outdoors.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baseline="0" dirty="0" smtClean="0"/>
              <a:t>Small Children, Toddlers, and Preschoolers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baseline="0" dirty="0" smtClean="0"/>
              <a:t>- Children under 1 should be engaged in active floor play several times throughout the day. As children grow and become toddlers and preschoolers, the time they spend sitting in a chair or in front of the TV should be limited. Playing not only helps children get physically activity but also helps them learn and develop their bodies and brains.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baseline="0"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20</a:t>
            </a:fld>
            <a:endParaRPr lang="en-US" dirty="0"/>
          </a:p>
        </p:txBody>
      </p:sp>
    </p:spTree>
    <p:extLst>
      <p:ext uri="{BB962C8B-B14F-4D97-AF65-F5344CB8AC3E}">
        <p14:creationId xmlns:p14="http://schemas.microsoft.com/office/powerpoint/2010/main" val="2739161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21</a:t>
            </a:fld>
            <a:endParaRPr lang="en-US" dirty="0"/>
          </a:p>
        </p:txBody>
      </p:sp>
    </p:spTree>
    <p:extLst>
      <p:ext uri="{BB962C8B-B14F-4D97-AF65-F5344CB8AC3E}">
        <p14:creationId xmlns:p14="http://schemas.microsoft.com/office/powerpoint/2010/main" val="4173974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When</a:t>
            </a:r>
            <a:r>
              <a:rPr lang="en-CA" baseline="0" dirty="0" smtClean="0"/>
              <a:t> discussing limiting the time spent on the TV, computers, and video games:</a:t>
            </a:r>
          </a:p>
          <a:p>
            <a:endParaRPr lang="en-CA" baseline="0" dirty="0" smtClean="0"/>
          </a:p>
          <a:p>
            <a:pPr marL="171450" indent="-171450">
              <a:buFontTx/>
              <a:buChar char="-"/>
            </a:pPr>
            <a:r>
              <a:rPr lang="en-CA" baseline="0" dirty="0" smtClean="0"/>
              <a:t>Kids should spend less than 2 hours of recreational screen time everyday (this INCLUDES TV, Video games, Computer time, etc.)</a:t>
            </a:r>
          </a:p>
          <a:p>
            <a:pPr marL="171450" indent="-171450">
              <a:buFontTx/>
              <a:buChar char="-"/>
            </a:pPr>
            <a:r>
              <a:rPr lang="en-CA" baseline="0" dirty="0" smtClean="0"/>
              <a:t>The time spent being sedentary (not moving) should be limited everyday</a:t>
            </a:r>
          </a:p>
          <a:p>
            <a:pPr marL="628650" lvl="1" indent="-171450">
              <a:buFontTx/>
              <a:buChar char="-"/>
            </a:pPr>
            <a:r>
              <a:rPr lang="en-CA" baseline="0" dirty="0" smtClean="0"/>
              <a:t>Children who are more active do better in school, have more self-confidence, maintain a healthy body weight, and develop better relationships with their friends and family</a:t>
            </a:r>
            <a:endParaRPr lang="en-CA"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22</a:t>
            </a:fld>
            <a:endParaRPr lang="en-US" dirty="0"/>
          </a:p>
        </p:txBody>
      </p:sp>
    </p:spTree>
    <p:extLst>
      <p:ext uri="{BB962C8B-B14F-4D97-AF65-F5344CB8AC3E}">
        <p14:creationId xmlns:p14="http://schemas.microsoft.com/office/powerpoint/2010/main" val="3590494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baseline="0" dirty="0" smtClean="0"/>
              <a:t>Physical activity helps your body control the levels of glucose in your blood. Going for a walk or doing an activity after a meal is a great way to maintain healthy blood glucose levels and may help prevent type 2 diabetes. </a:t>
            </a:r>
          </a:p>
          <a:p>
            <a:pPr marL="171450" indent="-171450">
              <a:buFontTx/>
              <a:buChar char="-"/>
            </a:pPr>
            <a:endParaRPr lang="en-CA" baseline="0" dirty="0" smtClean="0"/>
          </a:p>
          <a:p>
            <a:pPr marL="171450" indent="-171450">
              <a:buFontTx/>
              <a:buChar char="-"/>
            </a:pPr>
            <a:r>
              <a:rPr lang="en-CA" dirty="0" smtClean="0"/>
              <a:t>Whenever</a:t>
            </a:r>
            <a:r>
              <a:rPr lang="en-CA" baseline="0" dirty="0" smtClean="0"/>
              <a:t> you are moving your body you are burning calories. By doing physical activity often you can ensure you are burning as many calories as you are getting from the foods you eat, which is an important part in achieving and maintaining a healthy body weight. Having a healthy body weight is one way to help prevent type 2 diabetes.</a:t>
            </a:r>
          </a:p>
          <a:p>
            <a:pPr marL="171450" indent="-171450">
              <a:buFontTx/>
              <a:buChar char="-"/>
            </a:pPr>
            <a:endParaRPr lang="en-CA" baseline="0" dirty="0" smtClean="0"/>
          </a:p>
          <a:p>
            <a:pPr marL="171450" indent="-171450">
              <a:buFontTx/>
              <a:buChar char="-"/>
            </a:pPr>
            <a:r>
              <a:rPr lang="en-CA" baseline="0" dirty="0" smtClean="0"/>
              <a:t>Physical activity gives your body more energy and may help you feel more motivated to cook healthy meals. </a:t>
            </a:r>
          </a:p>
          <a:p>
            <a:pPr marL="171450" indent="-171450">
              <a:buFontTx/>
              <a:buChar char="-"/>
            </a:pPr>
            <a:endParaRPr lang="en-CA" baseline="0" dirty="0" smtClean="0"/>
          </a:p>
          <a:p>
            <a:pPr marL="171450" indent="-171450">
              <a:buFontTx/>
              <a:buChar char="-"/>
            </a:pPr>
            <a:r>
              <a:rPr lang="en-CA" baseline="0" dirty="0" smtClean="0"/>
              <a:t>Maintaining a healthy body weight, controlling blood glucose levels, and increasing our energy for daily tasks makes us feel great!</a:t>
            </a:r>
          </a:p>
        </p:txBody>
      </p:sp>
      <p:sp>
        <p:nvSpPr>
          <p:cNvPr id="4" name="Slide Number Placeholder 3"/>
          <p:cNvSpPr>
            <a:spLocks noGrp="1"/>
          </p:cNvSpPr>
          <p:nvPr>
            <p:ph type="sldNum" sz="quarter" idx="10"/>
          </p:nvPr>
        </p:nvSpPr>
        <p:spPr/>
        <p:txBody>
          <a:bodyPr/>
          <a:lstStyle/>
          <a:p>
            <a:fld id="{58CC9574-A819-4FE4-99A7-1E27AD09ADC2}" type="slidenum">
              <a:rPr lang="en-US" smtClean="0"/>
              <a:pPr/>
              <a:t>23</a:t>
            </a:fld>
            <a:endParaRPr lang="en-US" dirty="0"/>
          </a:p>
        </p:txBody>
      </p:sp>
    </p:spTree>
    <p:extLst>
      <p:ext uri="{BB962C8B-B14F-4D97-AF65-F5344CB8AC3E}">
        <p14:creationId xmlns:p14="http://schemas.microsoft.com/office/powerpoint/2010/main" val="1202828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24</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ACTIVITY: </a:t>
            </a:r>
            <a:r>
              <a:rPr lang="en-CA" dirty="0" smtClean="0"/>
              <a:t>Before</a:t>
            </a:r>
            <a:r>
              <a:rPr lang="en-CA" baseline="0" dirty="0" smtClean="0"/>
              <a:t> proceeding to the hands-on Sugar Surprise activity have the group participate in a Body Break activity to get everyone up and moving.</a:t>
            </a:r>
          </a:p>
          <a:p>
            <a:endParaRPr lang="en-CA" baseline="0" dirty="0" smtClean="0"/>
          </a:p>
          <a:p>
            <a:r>
              <a:rPr lang="en-CA" baseline="0" dirty="0" smtClean="0"/>
              <a:t>You can choose any activity that gets people moving and energized including any of the activities from the ‘in motion ENERGIZERS’ resource or other activities like:</a:t>
            </a:r>
          </a:p>
          <a:p>
            <a:pPr marL="171450" indent="-171450">
              <a:buFontTx/>
              <a:buChar char="-"/>
            </a:pPr>
            <a:r>
              <a:rPr lang="en-CA" baseline="0" dirty="0" smtClean="0"/>
              <a:t>‘</a:t>
            </a:r>
            <a:r>
              <a:rPr lang="en-CA" i="1" u="sng" baseline="0" dirty="0" smtClean="0"/>
              <a:t>Simon Says – Get Active’</a:t>
            </a:r>
            <a:r>
              <a:rPr lang="en-CA" baseline="0" dirty="0" smtClean="0"/>
              <a:t> – play Simon says with the group by having them do physical actions such as jumping jacks, balancing on one foot, raising their arms over their head, etc.</a:t>
            </a:r>
          </a:p>
          <a:p>
            <a:pPr marL="171450" indent="-171450">
              <a:buFontTx/>
              <a:buChar char="-"/>
            </a:pPr>
            <a:r>
              <a:rPr lang="en-CA" baseline="0" dirty="0" smtClean="0"/>
              <a:t>Put small pieces of paper with simple physical activities in one container and then put numbers from 1 – 10 in another container and have participants pick one from each</a:t>
            </a:r>
          </a:p>
          <a:p>
            <a:pPr marL="1085850" lvl="2" indent="-171450">
              <a:buFontTx/>
              <a:buChar char="-"/>
            </a:pPr>
            <a:r>
              <a:rPr lang="en-CA" baseline="0" dirty="0" smtClean="0"/>
              <a:t>For example, if they pull out ‘jumping on one foot’ and the number ‘4’ the group must jump up and down on one foot 4 times.</a:t>
            </a:r>
          </a:p>
          <a:p>
            <a:pPr marL="1085850" lvl="2" indent="-171450">
              <a:buFontTx/>
              <a:buChar char="-"/>
            </a:pPr>
            <a:r>
              <a:rPr lang="en-CA" baseline="0" dirty="0" smtClean="0"/>
              <a:t>Do this several times before returning to your activity. </a:t>
            </a:r>
            <a:endParaRPr lang="en-CA"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25</a:t>
            </a:fld>
            <a:endParaRPr lang="en-US" dirty="0"/>
          </a:p>
        </p:txBody>
      </p:sp>
    </p:spTree>
    <p:extLst>
      <p:ext uri="{BB962C8B-B14F-4D97-AF65-F5344CB8AC3E}">
        <p14:creationId xmlns:p14="http://schemas.microsoft.com/office/powerpoint/2010/main" val="1540374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ACTIVITY: </a:t>
            </a:r>
            <a:r>
              <a:rPr lang="en-CA" dirty="0" smtClean="0"/>
              <a:t>Follow the</a:t>
            </a:r>
            <a:r>
              <a:rPr lang="en-CA" baseline="0" dirty="0" smtClean="0"/>
              <a:t> activity instructions on the handout that comes with this canned presentation for how to lead this activity. </a:t>
            </a:r>
            <a:endParaRPr lang="en-CA"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26</a:t>
            </a:fld>
            <a:endParaRPr lang="en-US" dirty="0"/>
          </a:p>
        </p:txBody>
      </p:sp>
    </p:spTree>
    <p:extLst>
      <p:ext uri="{BB962C8B-B14F-4D97-AF65-F5344CB8AC3E}">
        <p14:creationId xmlns:p14="http://schemas.microsoft.com/office/powerpoint/2010/main" val="1540374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ACTIVITY: </a:t>
            </a:r>
            <a:r>
              <a:rPr lang="en-US" dirty="0" smtClean="0"/>
              <a:t>Have everyone</a:t>
            </a:r>
            <a:r>
              <a:rPr lang="en-US" baseline="0" dirty="0" smtClean="0"/>
              <a:t> in the room go around and tell the group their favorite food.</a:t>
            </a:r>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ACTIVITY:</a:t>
            </a:r>
            <a:r>
              <a:rPr lang="en-US" b="1" baseline="0" dirty="0" smtClean="0"/>
              <a:t> </a:t>
            </a:r>
            <a:r>
              <a:rPr lang="en-US" dirty="0" smtClean="0"/>
              <a:t>Before</a:t>
            </a:r>
            <a:r>
              <a:rPr lang="en-US" baseline="0" dirty="0" smtClean="0"/>
              <a:t> putting up the information on this slide, ask participants if they can describe / explain what diabetes is. </a:t>
            </a:r>
          </a:p>
          <a:p>
            <a:endParaRPr lang="en-US" baseline="0" dirty="0" smtClean="0"/>
          </a:p>
          <a:p>
            <a:r>
              <a:rPr lang="en-US" baseline="0" dirty="0" smtClean="0"/>
              <a:t>Note that ‘glucose’ is another word for sugar – from this point on in the presentation, glucose will be used to describe sugar that is in the body and circulating in the blood. </a:t>
            </a:r>
          </a:p>
          <a:p>
            <a:endParaRPr lang="en-US" baseline="0" dirty="0" smtClean="0"/>
          </a:p>
        </p:txBody>
      </p:sp>
      <p:sp>
        <p:nvSpPr>
          <p:cNvPr id="4" name="Slide Number Placeholder 3"/>
          <p:cNvSpPr>
            <a:spLocks noGrp="1"/>
          </p:cNvSpPr>
          <p:nvPr>
            <p:ph type="sldNum" sz="quarter" idx="10"/>
          </p:nvPr>
        </p:nvSpPr>
        <p:spPr/>
        <p:txBody>
          <a:bodyPr/>
          <a:lstStyle/>
          <a:p>
            <a:fld id="{2B891980-0BF3-461C-95D4-87E094E9751C}"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Type 1 diabetes – </a:t>
            </a:r>
          </a:p>
          <a:p>
            <a:r>
              <a:rPr lang="en-US" baseline="0" dirty="0" smtClean="0"/>
              <a:t>Type 1 diabetes is most often found in children since most people start showing symptoms early on in life. It isn’t as common, but sometimes adults are also diagnosed with type 1 diabetes. Since we don’t know the exact cause we can’t be sure why some people develop this disease later in life. </a:t>
            </a:r>
          </a:p>
          <a:p>
            <a:endParaRPr lang="en-US" baseline="0" dirty="0" smtClean="0"/>
          </a:p>
          <a:p>
            <a:r>
              <a:rPr lang="en-US" b="1" baseline="0" dirty="0" smtClean="0"/>
              <a:t>Type 2 diabetes –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dirty="0" smtClean="0"/>
              <a:t>There are many risk factors that increase your chances of developing type 2 diabetes such as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b="0" i="0" dirty="0" smtClean="0"/>
              <a:t>being overweight,</a:t>
            </a:r>
            <a:endParaRPr lang="en-CA" sz="1200" b="0" i="0"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b="0" i="0" baseline="0" dirty="0" smtClean="0"/>
              <a:t>having Aboriginal ancestry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b="0" i="0" dirty="0" smtClean="0"/>
              <a:t>low physical activity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b="0" i="0" dirty="0" smtClean="0"/>
              <a:t>poor eating habits</a:t>
            </a:r>
            <a:endParaRPr lang="en-CA" i="0" dirty="0" smtClean="0"/>
          </a:p>
          <a:p>
            <a:endParaRPr lang="en-US" baseline="0" dirty="0" smtClean="0"/>
          </a:p>
          <a:p>
            <a:r>
              <a:rPr lang="en-US" b="1" baseline="0" dirty="0" smtClean="0"/>
              <a:t>Gestational diabetes – </a:t>
            </a:r>
          </a:p>
          <a:p>
            <a:r>
              <a:rPr lang="en-US" baseline="0" dirty="0" smtClean="0"/>
              <a:t>- Gestational diabetes is a type of diabetes that occurs in women when they are pregnant. Women with gestational diabetes do not have type 1 or type 2 diabetes.</a:t>
            </a:r>
          </a:p>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ACTIVITY: </a:t>
            </a:r>
            <a:r>
              <a:rPr lang="en-CA" dirty="0" smtClean="0"/>
              <a:t>Ask the group</a:t>
            </a:r>
            <a:r>
              <a:rPr lang="en-CA" baseline="0" dirty="0" smtClean="0"/>
              <a:t> if they know anyone that has type 2 diabetes – get the group to raise their hands to see how many people are affected by this disease.</a:t>
            </a:r>
          </a:p>
          <a:p>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1200" i="0" baseline="0" dirty="0" smtClean="0">
                <a:solidFill>
                  <a:schemeClr val="tx1"/>
                </a:solidFill>
              </a:rPr>
              <a:t>Type 2 diabetes is the most common form of diabetes and will be the focus of this presentation. It is important to understand some of the things that you can do to prevent it.</a:t>
            </a:r>
            <a:endParaRPr lang="en-CA" sz="1200" i="0" baseline="0" dirty="0" smtClean="0">
              <a:solidFill>
                <a:schemeClr val="bg1">
                  <a:lumMod val="50000"/>
                </a:schemeClr>
              </a:solidFill>
            </a:endParaRPr>
          </a:p>
          <a:p>
            <a:endParaRPr lang="en-CA"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7</a:t>
            </a:fld>
            <a:endParaRPr lang="en-US" dirty="0"/>
          </a:p>
        </p:txBody>
      </p:sp>
    </p:spTree>
    <p:extLst>
      <p:ext uri="{BB962C8B-B14F-4D97-AF65-F5344CB8AC3E}">
        <p14:creationId xmlns:p14="http://schemas.microsoft.com/office/powerpoint/2010/main" val="2412627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ACTIVITY: </a:t>
            </a:r>
            <a:r>
              <a:rPr lang="en-US" dirty="0" smtClean="0"/>
              <a:t>Have</a:t>
            </a:r>
            <a:r>
              <a:rPr lang="en-US" baseline="0" dirty="0" smtClean="0"/>
              <a:t> the group discuss what their ‘definition’ of healthy eating is. If you have a white board or paper and an easel available, try writing down some of the comments so everyone can see all the different ideas about healthy eating. </a:t>
            </a:r>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4/14/2014</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4/14/2014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4/14/2014</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4/14/2014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4/14/2014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pPr/>
              <a:t>4/14/2014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CA"/>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CA"/>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1CD40C6B-D0AE-490B-8967-FAD60EC6CA26}" type="slidenum">
              <a:rPr lang="en-CA"/>
              <a:pPr>
                <a:defRPr/>
              </a:pPr>
              <a:t>‹#›</a:t>
            </a:fld>
            <a:endParaRPr lang="en-CA"/>
          </a:p>
        </p:txBody>
      </p:sp>
    </p:spTree>
    <p:extLst>
      <p:ext uri="{BB962C8B-B14F-4D97-AF65-F5344CB8AC3E}">
        <p14:creationId xmlns:p14="http://schemas.microsoft.com/office/powerpoint/2010/main" val="564412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4/14/2014</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4/14/2014</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4/14/2014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4/14/2014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4/14/2014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4/14/2014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4/14/2014</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7"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4/14/2014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 id="2147483677" r:id="rId1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8.xml"/><Relationship Id="rId7" Type="http://schemas.openxmlformats.org/officeDocument/2006/relationships/image" Target="../media/image32.png"/><Relationship Id="rId2" Type="http://schemas.openxmlformats.org/officeDocument/2006/relationships/slideLayout" Target="../slideLayouts/slideLayout14.xml"/><Relationship Id="rId1" Type="http://schemas.openxmlformats.org/officeDocument/2006/relationships/tags" Target="../tags/tag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24.xml"/><Relationship Id="rId7" Type="http://schemas.openxmlformats.org/officeDocument/2006/relationships/image" Target="../media/image5.jpeg"/><Relationship Id="rId2" Type="http://schemas.openxmlformats.org/officeDocument/2006/relationships/slideLayout" Target="../slideLayouts/slideLayout14.xml"/><Relationship Id="rId1" Type="http://schemas.openxmlformats.org/officeDocument/2006/relationships/tags" Target="../tags/tag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3.xml"/><Relationship Id="rId7" Type="http://schemas.openxmlformats.org/officeDocument/2006/relationships/image" Target="../media/image22.png"/><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2" Type="http://schemas.openxmlformats.org/officeDocument/2006/relationships/slideLayout" Target="../slideLayouts/slideLayout14.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6.xml"/><Relationship Id="rId7" Type="http://schemas.openxmlformats.org/officeDocument/2006/relationships/diagramColors" Target="../diagrams/colors2.xml"/><Relationship Id="rId2" Type="http://schemas.openxmlformats.org/officeDocument/2006/relationships/slideLayout" Target="../slideLayouts/slideLayout14.xml"/><Relationship Id="rId1" Type="http://schemas.openxmlformats.org/officeDocument/2006/relationships/tags" Target="../tags/tag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9.xml"/><Relationship Id="rId7" Type="http://schemas.openxmlformats.org/officeDocument/2006/relationships/image" Target="../media/image22.png"/><Relationship Id="rId2" Type="http://schemas.openxmlformats.org/officeDocument/2006/relationships/slideLayout" Target="../slideLayouts/slideLayout14.xml"/><Relationship Id="rId1" Type="http://schemas.openxmlformats.org/officeDocument/2006/relationships/tags" Target="../tags/tag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0"/>
            <a:ext cx="4953000" cy="1416269"/>
          </a:xfrm>
        </p:spPr>
        <p:txBody>
          <a:bodyPr>
            <a:normAutofit/>
          </a:bodyPr>
          <a:lstStyle/>
          <a:p>
            <a:pPr algn="ctr"/>
            <a:r>
              <a:rPr lang="en-US" dirty="0" smtClean="0"/>
              <a:t>Healthy eating and physical activity are great tools for helping prevent chronic diseases like diabetes.</a:t>
            </a:r>
          </a:p>
        </p:txBody>
      </p:sp>
      <p:sp>
        <p:nvSpPr>
          <p:cNvPr id="5" name="Title 4"/>
          <p:cNvSpPr>
            <a:spLocks noGrp="1"/>
          </p:cNvSpPr>
          <p:nvPr>
            <p:ph type="title"/>
          </p:nvPr>
        </p:nvSpPr>
        <p:spPr>
          <a:xfrm>
            <a:off x="228600" y="3048000"/>
            <a:ext cx="7367736" cy="1828800"/>
          </a:xfrm>
        </p:spPr>
        <p:txBody>
          <a:bodyPr>
            <a:normAutofit fontScale="90000"/>
          </a:bodyPr>
          <a:lstStyle/>
          <a:p>
            <a:pPr algn="l"/>
            <a:r>
              <a:rPr lang="en-US" sz="2400" b="0" dirty="0" smtClean="0">
                <a:solidFill>
                  <a:srgbClr val="7BCF27"/>
                </a:solidFill>
                <a:latin typeface="Calibri" pitchFamily="34" charset="0"/>
              </a:rPr>
              <a:t>Let’s talk about …..</a:t>
            </a:r>
            <a:r>
              <a:rPr lang="en-US" sz="2400" b="0" dirty="0" smtClean="0">
                <a:solidFill>
                  <a:srgbClr val="262626"/>
                </a:solidFill>
              </a:rPr>
              <a:t/>
            </a:r>
            <a:br>
              <a:rPr lang="en-US" sz="2400" b="0" dirty="0" smtClean="0">
                <a:solidFill>
                  <a:srgbClr val="262626"/>
                </a:solidFill>
              </a:rPr>
            </a:br>
            <a:r>
              <a:rPr lang="en-US" sz="5300" b="0" dirty="0" smtClean="0">
                <a:solidFill>
                  <a:prstClr val="white"/>
                </a:solidFill>
              </a:rPr>
              <a:t>DIABETES PREVENTION</a:t>
            </a:r>
            <a:endParaRPr lang="en-US" sz="5300" b="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463" y="188640"/>
            <a:ext cx="7341818" cy="1323439"/>
          </a:xfrm>
          <a:prstGeom prst="rect">
            <a:avLst/>
          </a:prstGeom>
          <a:noFill/>
        </p:spPr>
        <p:txBody>
          <a:bodyPr wrap="none" lIns="91440" tIns="45720" rIns="91440" bIns="45720">
            <a:spAutoFit/>
          </a:bodyPr>
          <a:lstStyle/>
          <a:p>
            <a:pPr algn="ctr"/>
            <a:r>
              <a:rPr lang="en-US" sz="4000" b="1" dirty="0" smtClean="0">
                <a:ln w="1905"/>
                <a:solidFill>
                  <a:schemeClr val="accent4">
                    <a:lumMod val="60000"/>
                    <a:lumOff val="40000"/>
                  </a:schemeClr>
                </a:solidFill>
                <a:effectLst>
                  <a:innerShdw blurRad="69850" dist="43180" dir="5400000">
                    <a:srgbClr val="000000">
                      <a:alpha val="65000"/>
                    </a:srgbClr>
                  </a:innerShdw>
                </a:effectLst>
              </a:rPr>
              <a:t>Healthy Eating Means Something </a:t>
            </a:r>
          </a:p>
          <a:p>
            <a:pPr algn="ctr"/>
            <a:r>
              <a:rPr lang="en-US" sz="4000" b="1" dirty="0" smtClean="0">
                <a:ln w="1905"/>
                <a:solidFill>
                  <a:schemeClr val="accent4">
                    <a:lumMod val="60000"/>
                    <a:lumOff val="40000"/>
                  </a:schemeClr>
                </a:solidFill>
                <a:effectLst>
                  <a:innerShdw blurRad="69850" dist="43180" dir="5400000">
                    <a:srgbClr val="000000">
                      <a:alpha val="65000"/>
                    </a:srgbClr>
                  </a:innerShdw>
                </a:effectLst>
              </a:rPr>
              <a:t>Different to Everyone</a:t>
            </a:r>
            <a:endParaRPr lang="en-US" sz="4000" b="1" cap="none" spc="0" dirty="0">
              <a:ln w="1905"/>
              <a:solidFill>
                <a:schemeClr val="accent4">
                  <a:lumMod val="60000"/>
                  <a:lumOff val="40000"/>
                </a:schemeClr>
              </a:solidFill>
              <a:effectLst>
                <a:innerShdw blurRad="69850" dist="43180" dir="5400000">
                  <a:srgbClr val="000000">
                    <a:alpha val="65000"/>
                  </a:srgbClr>
                </a:innerShdw>
              </a:effectLst>
            </a:endParaRPr>
          </a:p>
        </p:txBody>
      </p:sp>
      <p:graphicFrame>
        <p:nvGraphicFramePr>
          <p:cNvPr id="4" name="Diagram 3"/>
          <p:cNvGraphicFramePr/>
          <p:nvPr>
            <p:extLst>
              <p:ext uri="{D42A27DB-BD31-4B8C-83A1-F6EECF244321}">
                <p14:modId xmlns:p14="http://schemas.microsoft.com/office/powerpoint/2010/main" val="127982630"/>
              </p:ext>
            </p:extLst>
          </p:nvPr>
        </p:nvGraphicFramePr>
        <p:xfrm>
          <a:off x="611560" y="1556792"/>
          <a:ext cx="3613787"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p:cNvSpPr/>
          <p:nvPr/>
        </p:nvSpPr>
        <p:spPr>
          <a:xfrm>
            <a:off x="3294387" y="5301208"/>
            <a:ext cx="1296144" cy="576064"/>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CA"/>
          </a:p>
        </p:txBody>
      </p:sp>
      <p:pic>
        <p:nvPicPr>
          <p:cNvPr id="3074"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004048" y="1534594"/>
            <a:ext cx="3390021" cy="4365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77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fade">
                                      <p:cBhvr>
                                        <p:cTn id="2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144" y="332656"/>
            <a:ext cx="9021221"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822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3995738" y="609600"/>
            <a:ext cx="4752975" cy="1143000"/>
          </a:xfrm>
        </p:spPr>
        <p:txBody>
          <a:bodyPr/>
          <a:lstStyle/>
          <a:p>
            <a:pPr eaLnBrk="1" hangingPunct="1"/>
            <a:r>
              <a:rPr lang="en-CA" smtClean="0">
                <a:solidFill>
                  <a:schemeClr val="accent2"/>
                </a:solidFill>
              </a:rPr>
              <a:t>Using the guide</a:t>
            </a:r>
          </a:p>
        </p:txBody>
      </p:sp>
      <p:sp>
        <p:nvSpPr>
          <p:cNvPr id="137222" name="Rectangle 6"/>
          <p:cNvSpPr>
            <a:spLocks noGrp="1" noChangeArrowheads="1"/>
          </p:cNvSpPr>
          <p:nvPr>
            <p:ph type="body" sz="half" idx="2"/>
          </p:nvPr>
        </p:nvSpPr>
        <p:spPr>
          <a:xfrm>
            <a:off x="4140200" y="1987550"/>
            <a:ext cx="4459288" cy="4110038"/>
          </a:xfrm>
        </p:spPr>
        <p:txBody>
          <a:bodyPr/>
          <a:lstStyle/>
          <a:p>
            <a:pPr marL="533400" indent="-533400" eaLnBrk="1" hangingPunct="1">
              <a:buClr>
                <a:schemeClr val="accent2"/>
              </a:buClr>
              <a:buFontTx/>
              <a:buAutoNum type="arabicPeriod"/>
            </a:pPr>
            <a:r>
              <a:rPr lang="en-CA" sz="2800" smtClean="0"/>
              <a:t>Find your age and sex group in the chart</a:t>
            </a:r>
          </a:p>
          <a:p>
            <a:pPr marL="533400" indent="-533400" eaLnBrk="1" hangingPunct="1">
              <a:buClr>
                <a:schemeClr val="accent2"/>
              </a:buClr>
              <a:buFontTx/>
              <a:buAutoNum type="arabicPeriod"/>
            </a:pPr>
            <a:endParaRPr lang="en-CA" sz="2800" smtClean="0"/>
          </a:p>
          <a:p>
            <a:pPr marL="533400" indent="-533400" eaLnBrk="1" hangingPunct="1">
              <a:buClr>
                <a:schemeClr val="accent2"/>
              </a:buClr>
              <a:buFontTx/>
              <a:buAutoNum type="arabicPeriod"/>
            </a:pPr>
            <a:r>
              <a:rPr lang="en-CA" sz="2800" smtClean="0"/>
              <a:t>Look down the column to the number of servings you need from each food group every day</a:t>
            </a:r>
          </a:p>
        </p:txBody>
      </p:sp>
      <p:pic>
        <p:nvPicPr>
          <p:cNvPr id="21508" name="Picture 7"/>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0"/>
            <a:ext cx="3783013" cy="6858000"/>
          </a:xfrm>
          <a:noFill/>
          <a:ln>
            <a:solidFill>
              <a:schemeClr val="tx1"/>
            </a:solidFill>
            <a:miter lim="800000"/>
            <a:headEnd/>
            <a:tailEnd/>
          </a:ln>
        </p:spPr>
      </p:pic>
      <p:sp>
        <p:nvSpPr>
          <p:cNvPr id="137224" name="AutoShape 8"/>
          <p:cNvSpPr>
            <a:spLocks noChangeArrowheads="1"/>
          </p:cNvSpPr>
          <p:nvPr/>
        </p:nvSpPr>
        <p:spPr bwMode="auto">
          <a:xfrm rot="2616360">
            <a:off x="2800025" y="914495"/>
            <a:ext cx="2097358" cy="503237"/>
          </a:xfrm>
          <a:prstGeom prst="leftArrow">
            <a:avLst>
              <a:gd name="adj1" fmla="val 22056"/>
              <a:gd name="adj2" fmla="val 116144"/>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25" name="AutoShape 9"/>
          <p:cNvSpPr>
            <a:spLocks noChangeArrowheads="1"/>
          </p:cNvSpPr>
          <p:nvPr/>
        </p:nvSpPr>
        <p:spPr bwMode="auto">
          <a:xfrm>
            <a:off x="3779838" y="2997200"/>
            <a:ext cx="2557462" cy="503238"/>
          </a:xfrm>
          <a:prstGeom prst="leftArrow">
            <a:avLst>
              <a:gd name="adj1" fmla="val 22056"/>
              <a:gd name="adj2" fmla="val 12126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67648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37222">
                                            <p:txEl>
                                              <p:pRg st="0" end="0"/>
                                            </p:txEl>
                                          </p:spTgt>
                                        </p:tgtEl>
                                        <p:attrNameLst>
                                          <p:attrName>style.visibility</p:attrName>
                                        </p:attrNameLst>
                                      </p:cBhvr>
                                      <p:to>
                                        <p:strVal val="visible"/>
                                      </p:to>
                                    </p:set>
                                    <p:anim calcmode="lin" valueType="num">
                                      <p:cBhvr>
                                        <p:cTn id="7" dur="500" fill="hold"/>
                                        <p:tgtEl>
                                          <p:spTgt spid="1372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72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722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6" fill="hold" grpId="0" nodeType="clickEffect">
                                  <p:stCondLst>
                                    <p:cond delay="0"/>
                                  </p:stCondLst>
                                  <p:childTnLst>
                                    <p:set>
                                      <p:cBhvr>
                                        <p:cTn id="13" dur="1" fill="hold">
                                          <p:stCondLst>
                                            <p:cond delay="0"/>
                                          </p:stCondLst>
                                        </p:cTn>
                                        <p:tgtEl>
                                          <p:spTgt spid="137224"/>
                                        </p:tgtEl>
                                        <p:attrNameLst>
                                          <p:attrName>style.visibility</p:attrName>
                                        </p:attrNameLst>
                                      </p:cBhvr>
                                      <p:to>
                                        <p:strVal val="visible"/>
                                      </p:to>
                                    </p:set>
                                    <p:anim calcmode="lin" valueType="num">
                                      <p:cBhvr additive="base">
                                        <p:cTn id="14" dur="1000" fill="hold"/>
                                        <p:tgtEl>
                                          <p:spTgt spid="137224"/>
                                        </p:tgtEl>
                                        <p:attrNameLst>
                                          <p:attrName>ppt_x</p:attrName>
                                        </p:attrNameLst>
                                      </p:cBhvr>
                                      <p:tavLst>
                                        <p:tav tm="0">
                                          <p:val>
                                            <p:strVal val="1+#ppt_w/2"/>
                                          </p:val>
                                        </p:tav>
                                        <p:tav tm="100000">
                                          <p:val>
                                            <p:strVal val="#ppt_x"/>
                                          </p:val>
                                        </p:tav>
                                      </p:tavLst>
                                    </p:anim>
                                    <p:anim calcmode="lin" valueType="num">
                                      <p:cBhvr additive="base">
                                        <p:cTn id="15" dur="1000" fill="hold"/>
                                        <p:tgtEl>
                                          <p:spTgt spid="137224"/>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137222">
                                            <p:txEl>
                                              <p:pRg st="2" end="2"/>
                                            </p:txEl>
                                          </p:spTgt>
                                        </p:tgtEl>
                                        <p:attrNameLst>
                                          <p:attrName>style.visibility</p:attrName>
                                        </p:attrNameLst>
                                      </p:cBhvr>
                                      <p:to>
                                        <p:strVal val="visible"/>
                                      </p:to>
                                    </p:set>
                                    <p:anim calcmode="lin" valueType="num">
                                      <p:cBhvr>
                                        <p:cTn id="20" dur="500" fill="hold"/>
                                        <p:tgtEl>
                                          <p:spTgt spid="137222">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137222">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13722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37225"/>
                                        </p:tgtEl>
                                        <p:attrNameLst>
                                          <p:attrName>style.visibility</p:attrName>
                                        </p:attrNameLst>
                                      </p:cBhvr>
                                      <p:to>
                                        <p:strVal val="visible"/>
                                      </p:to>
                                    </p:set>
                                    <p:anim calcmode="lin" valueType="num">
                                      <p:cBhvr additive="base">
                                        <p:cTn id="27" dur="1000" fill="hold"/>
                                        <p:tgtEl>
                                          <p:spTgt spid="137225"/>
                                        </p:tgtEl>
                                        <p:attrNameLst>
                                          <p:attrName>ppt_x</p:attrName>
                                        </p:attrNameLst>
                                      </p:cBhvr>
                                      <p:tavLst>
                                        <p:tav tm="0">
                                          <p:val>
                                            <p:strVal val="1+#ppt_w/2"/>
                                          </p:val>
                                        </p:tav>
                                        <p:tav tm="100000">
                                          <p:val>
                                            <p:strVal val="#ppt_x"/>
                                          </p:val>
                                        </p:tav>
                                      </p:tavLst>
                                    </p:anim>
                                    <p:anim calcmode="lin" valueType="num">
                                      <p:cBhvr additive="base">
                                        <p:cTn id="28" dur="1000" fill="hold"/>
                                        <p:tgtEl>
                                          <p:spTgt spid="1372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4" grpId="0" animBg="1"/>
      <p:bldP spid="1372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1560" y="332656"/>
            <a:ext cx="79248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4290" y="1916832"/>
            <a:ext cx="7924800" cy="2585323"/>
          </a:xfrm>
          <a:prstGeom prst="rect">
            <a:avLst/>
          </a:prstGeom>
          <a:noFill/>
        </p:spPr>
        <p:txBody>
          <a:bodyPr wrap="square" rtlCol="0">
            <a:spAutoFit/>
          </a:bodyPr>
          <a:lstStyle/>
          <a:p>
            <a:pPr algn="ctr"/>
            <a:r>
              <a:rPr lang="en-CA" sz="5400" dirty="0" smtClean="0"/>
              <a:t>What are the main messages in Canada’s Food Guide?</a:t>
            </a:r>
            <a:endParaRPr lang="en-CA" sz="5400" dirty="0"/>
          </a:p>
        </p:txBody>
      </p:sp>
    </p:spTree>
    <p:extLst>
      <p:ext uri="{BB962C8B-B14F-4D97-AF65-F5344CB8AC3E}">
        <p14:creationId xmlns:p14="http://schemas.microsoft.com/office/powerpoint/2010/main" val="308284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272" y="476672"/>
            <a:ext cx="1276310" cy="523220"/>
          </a:xfrm>
          <a:prstGeom prst="rect">
            <a:avLst/>
          </a:prstGeom>
          <a:noFill/>
        </p:spPr>
        <p:txBody>
          <a:bodyPr wrap="none" lIns="91440" tIns="45720" rIns="91440" bIns="45720">
            <a:spAutoFit/>
          </a:bodyPr>
          <a:lstStyle/>
          <a:p>
            <a:pPr algn="ctr"/>
            <a:r>
              <a:rPr lang="en-US" sz="2800" b="1" cap="none" spc="0" dirty="0" smtClean="0">
                <a:ln w="1905"/>
                <a:solidFill>
                  <a:schemeClr val="accent2">
                    <a:lumMod val="60000"/>
                    <a:lumOff val="40000"/>
                  </a:schemeClr>
                </a:solidFill>
                <a:effectLst>
                  <a:innerShdw blurRad="69850" dist="43180" dir="5400000">
                    <a:srgbClr val="000000">
                      <a:alpha val="65000"/>
                    </a:srgbClr>
                  </a:innerShdw>
                </a:effectLst>
              </a:rPr>
              <a:t>Choose</a:t>
            </a:r>
            <a:endParaRPr lang="en-US" sz="2800" b="1" cap="none" spc="0" dirty="0">
              <a:ln w="1905"/>
              <a:solidFill>
                <a:schemeClr val="accent2">
                  <a:lumMod val="60000"/>
                  <a:lumOff val="40000"/>
                </a:schemeClr>
              </a:solidFill>
              <a:effectLst>
                <a:innerShdw blurRad="69850" dist="43180" dir="5400000">
                  <a:srgbClr val="000000">
                    <a:alpha val="65000"/>
                  </a:srgbClr>
                </a:innerShdw>
              </a:effectLst>
            </a:endParaRPr>
          </a:p>
        </p:txBody>
      </p:sp>
      <p:sp>
        <p:nvSpPr>
          <p:cNvPr id="3" name="Rectangle 2"/>
          <p:cNvSpPr/>
          <p:nvPr/>
        </p:nvSpPr>
        <p:spPr>
          <a:xfrm>
            <a:off x="333907" y="1191816"/>
            <a:ext cx="1276310" cy="523220"/>
          </a:xfrm>
          <a:prstGeom prst="rect">
            <a:avLst/>
          </a:prstGeom>
          <a:noFill/>
        </p:spPr>
        <p:txBody>
          <a:bodyPr wrap="none" lIns="91440" tIns="45720" rIns="91440" bIns="45720">
            <a:spAutoFit/>
          </a:bodyPr>
          <a:lstStyle/>
          <a:p>
            <a:pPr algn="ctr"/>
            <a:r>
              <a:rPr lang="en-US" sz="2800" b="1" cap="none" spc="0" dirty="0" smtClean="0">
                <a:ln w="1905"/>
                <a:solidFill>
                  <a:schemeClr val="accent2">
                    <a:lumMod val="60000"/>
                    <a:lumOff val="40000"/>
                  </a:schemeClr>
                </a:solidFill>
                <a:effectLst>
                  <a:innerShdw blurRad="69850" dist="43180" dir="5400000">
                    <a:srgbClr val="000000">
                      <a:alpha val="65000"/>
                    </a:srgbClr>
                  </a:innerShdw>
                </a:effectLst>
              </a:rPr>
              <a:t>Choose</a:t>
            </a:r>
            <a:endParaRPr lang="en-US" sz="2800" b="1" cap="none" spc="0" dirty="0">
              <a:ln w="1905"/>
              <a:solidFill>
                <a:schemeClr val="accent2">
                  <a:lumMod val="60000"/>
                  <a:lumOff val="40000"/>
                </a:schemeClr>
              </a:solidFill>
              <a:effectLst>
                <a:innerShdw blurRad="69850" dist="43180" dir="5400000">
                  <a:srgbClr val="000000">
                    <a:alpha val="65000"/>
                  </a:srgbClr>
                </a:innerShdw>
              </a:effectLst>
            </a:endParaRPr>
          </a:p>
        </p:txBody>
      </p:sp>
      <p:sp>
        <p:nvSpPr>
          <p:cNvPr id="4" name="Rectangle 3"/>
          <p:cNvSpPr/>
          <p:nvPr/>
        </p:nvSpPr>
        <p:spPr>
          <a:xfrm>
            <a:off x="333907" y="1911896"/>
            <a:ext cx="1276310" cy="523220"/>
          </a:xfrm>
          <a:prstGeom prst="rect">
            <a:avLst/>
          </a:prstGeom>
          <a:noFill/>
        </p:spPr>
        <p:txBody>
          <a:bodyPr wrap="none" lIns="91440" tIns="45720" rIns="91440" bIns="45720">
            <a:spAutoFit/>
          </a:bodyPr>
          <a:lstStyle/>
          <a:p>
            <a:pPr algn="ctr"/>
            <a:r>
              <a:rPr lang="en-US" sz="2800" b="1" cap="none" spc="0" dirty="0" smtClean="0">
                <a:ln w="1905"/>
                <a:solidFill>
                  <a:schemeClr val="accent2">
                    <a:lumMod val="60000"/>
                    <a:lumOff val="40000"/>
                  </a:schemeClr>
                </a:solidFill>
                <a:effectLst>
                  <a:innerShdw blurRad="69850" dist="43180" dir="5400000">
                    <a:srgbClr val="000000">
                      <a:alpha val="65000"/>
                    </a:srgbClr>
                  </a:innerShdw>
                </a:effectLst>
              </a:rPr>
              <a:t>Choose</a:t>
            </a:r>
            <a:endParaRPr lang="en-US" sz="2800" b="1" cap="none" spc="0" dirty="0">
              <a:ln w="1905"/>
              <a:solidFill>
                <a:schemeClr val="accent2">
                  <a:lumMod val="60000"/>
                  <a:lumOff val="40000"/>
                </a:schemeClr>
              </a:solidFill>
              <a:effectLst>
                <a:innerShdw blurRad="69850" dist="43180" dir="5400000">
                  <a:srgbClr val="000000">
                    <a:alpha val="65000"/>
                  </a:srgbClr>
                </a:innerShdw>
              </a:effectLst>
            </a:endParaRPr>
          </a:p>
        </p:txBody>
      </p:sp>
      <p:sp>
        <p:nvSpPr>
          <p:cNvPr id="5" name="Rectangle 4"/>
          <p:cNvSpPr/>
          <p:nvPr/>
        </p:nvSpPr>
        <p:spPr>
          <a:xfrm>
            <a:off x="357592" y="2584539"/>
            <a:ext cx="1276310" cy="523220"/>
          </a:xfrm>
          <a:prstGeom prst="rect">
            <a:avLst/>
          </a:prstGeom>
          <a:noFill/>
        </p:spPr>
        <p:txBody>
          <a:bodyPr wrap="none" lIns="91440" tIns="45720" rIns="91440" bIns="45720">
            <a:spAutoFit/>
          </a:bodyPr>
          <a:lstStyle/>
          <a:p>
            <a:pPr algn="ctr"/>
            <a:r>
              <a:rPr lang="en-US" sz="2800" b="1" cap="none" spc="0" dirty="0" smtClean="0">
                <a:ln w="1905"/>
                <a:solidFill>
                  <a:schemeClr val="accent2">
                    <a:lumMod val="60000"/>
                    <a:lumOff val="40000"/>
                  </a:schemeClr>
                </a:solidFill>
                <a:effectLst>
                  <a:innerShdw blurRad="69850" dist="43180" dir="5400000">
                    <a:srgbClr val="000000">
                      <a:alpha val="65000"/>
                    </a:srgbClr>
                  </a:innerShdw>
                </a:effectLst>
              </a:rPr>
              <a:t>Choose</a:t>
            </a:r>
            <a:endParaRPr lang="en-US" sz="2800" b="1" cap="none" spc="0" dirty="0">
              <a:ln w="1905"/>
              <a:solidFill>
                <a:schemeClr val="accent2">
                  <a:lumMod val="60000"/>
                  <a:lumOff val="40000"/>
                </a:schemeClr>
              </a:solidFill>
              <a:effectLst>
                <a:innerShdw blurRad="69850" dist="43180" dir="5400000">
                  <a:srgbClr val="000000">
                    <a:alpha val="65000"/>
                  </a:srgbClr>
                </a:innerShdw>
              </a:effectLst>
            </a:endParaRPr>
          </a:p>
        </p:txBody>
      </p:sp>
      <p:sp>
        <p:nvSpPr>
          <p:cNvPr id="6" name="Rectangle 5"/>
          <p:cNvSpPr/>
          <p:nvPr/>
        </p:nvSpPr>
        <p:spPr>
          <a:xfrm>
            <a:off x="333907" y="3230416"/>
            <a:ext cx="1276310" cy="523220"/>
          </a:xfrm>
          <a:prstGeom prst="rect">
            <a:avLst/>
          </a:prstGeom>
          <a:noFill/>
        </p:spPr>
        <p:txBody>
          <a:bodyPr wrap="none" lIns="91440" tIns="45720" rIns="91440" bIns="45720">
            <a:spAutoFit/>
          </a:bodyPr>
          <a:lstStyle/>
          <a:p>
            <a:pPr algn="ctr"/>
            <a:r>
              <a:rPr lang="en-US" sz="2800" b="1" cap="none" spc="0" dirty="0" smtClean="0">
                <a:ln w="1905"/>
                <a:solidFill>
                  <a:schemeClr val="accent2">
                    <a:lumMod val="60000"/>
                    <a:lumOff val="40000"/>
                  </a:schemeClr>
                </a:solidFill>
                <a:effectLst>
                  <a:innerShdw blurRad="69850" dist="43180" dir="5400000">
                    <a:srgbClr val="000000">
                      <a:alpha val="65000"/>
                    </a:srgbClr>
                  </a:innerShdw>
                </a:effectLst>
              </a:rPr>
              <a:t>Choose</a:t>
            </a:r>
            <a:endParaRPr lang="en-US" sz="2800" b="1" cap="none" spc="0" dirty="0">
              <a:ln w="1905"/>
              <a:solidFill>
                <a:schemeClr val="accent2">
                  <a:lumMod val="60000"/>
                  <a:lumOff val="40000"/>
                </a:schemeClr>
              </a:solidFill>
              <a:effectLst>
                <a:innerShdw blurRad="69850" dist="43180" dir="5400000">
                  <a:srgbClr val="000000">
                    <a:alpha val="65000"/>
                  </a:srgbClr>
                </a:innerShdw>
              </a:effectLst>
            </a:endParaRPr>
          </a:p>
        </p:txBody>
      </p:sp>
      <p:sp>
        <p:nvSpPr>
          <p:cNvPr id="7" name="Rectangle 6"/>
          <p:cNvSpPr/>
          <p:nvPr/>
        </p:nvSpPr>
        <p:spPr>
          <a:xfrm>
            <a:off x="333907" y="4005064"/>
            <a:ext cx="1276310" cy="523220"/>
          </a:xfrm>
          <a:prstGeom prst="rect">
            <a:avLst/>
          </a:prstGeom>
          <a:noFill/>
        </p:spPr>
        <p:txBody>
          <a:bodyPr wrap="none" lIns="91440" tIns="45720" rIns="91440" bIns="45720">
            <a:spAutoFit/>
          </a:bodyPr>
          <a:lstStyle/>
          <a:p>
            <a:pPr algn="ctr"/>
            <a:r>
              <a:rPr lang="en-US" sz="2800" b="1" cap="none" spc="0" dirty="0" smtClean="0">
                <a:ln w="1905"/>
                <a:solidFill>
                  <a:schemeClr val="accent2">
                    <a:lumMod val="60000"/>
                    <a:lumOff val="40000"/>
                  </a:schemeClr>
                </a:solidFill>
                <a:effectLst>
                  <a:innerShdw blurRad="69850" dist="43180" dir="5400000">
                    <a:srgbClr val="000000">
                      <a:alpha val="65000"/>
                    </a:srgbClr>
                  </a:innerShdw>
                </a:effectLst>
              </a:rPr>
              <a:t>Choose</a:t>
            </a:r>
            <a:endParaRPr lang="en-US" sz="2800" b="1" cap="none" spc="0" dirty="0">
              <a:ln w="1905"/>
              <a:solidFill>
                <a:schemeClr val="accent2">
                  <a:lumMod val="60000"/>
                  <a:lumOff val="40000"/>
                </a:schemeClr>
              </a:solidFill>
              <a:effectLst>
                <a:innerShdw blurRad="69850" dist="43180" dir="5400000">
                  <a:srgbClr val="000000">
                    <a:alpha val="65000"/>
                  </a:srgbClr>
                </a:innerShdw>
              </a:effectLst>
            </a:endParaRPr>
          </a:p>
        </p:txBody>
      </p:sp>
      <p:sp>
        <p:nvSpPr>
          <p:cNvPr id="8" name="Rectangle 7"/>
          <p:cNvSpPr/>
          <p:nvPr/>
        </p:nvSpPr>
        <p:spPr>
          <a:xfrm>
            <a:off x="333907" y="4725144"/>
            <a:ext cx="1276310" cy="523220"/>
          </a:xfrm>
          <a:prstGeom prst="rect">
            <a:avLst/>
          </a:prstGeom>
          <a:noFill/>
        </p:spPr>
        <p:txBody>
          <a:bodyPr wrap="none" lIns="91440" tIns="45720" rIns="91440" bIns="45720">
            <a:spAutoFit/>
          </a:bodyPr>
          <a:lstStyle/>
          <a:p>
            <a:pPr algn="ctr"/>
            <a:r>
              <a:rPr lang="en-US" sz="2800" b="1" cap="none" spc="0" dirty="0" smtClean="0">
                <a:ln w="1905"/>
                <a:solidFill>
                  <a:schemeClr val="accent2">
                    <a:lumMod val="60000"/>
                    <a:lumOff val="40000"/>
                  </a:schemeClr>
                </a:solidFill>
                <a:effectLst>
                  <a:innerShdw blurRad="69850" dist="43180" dir="5400000">
                    <a:srgbClr val="000000">
                      <a:alpha val="65000"/>
                    </a:srgbClr>
                  </a:innerShdw>
                </a:effectLst>
              </a:rPr>
              <a:t>Choose</a:t>
            </a:r>
            <a:endParaRPr lang="en-US" sz="2800" b="1" cap="none" spc="0" dirty="0">
              <a:ln w="1905"/>
              <a:solidFill>
                <a:schemeClr val="accent2">
                  <a:lumMod val="60000"/>
                  <a:lumOff val="40000"/>
                </a:schemeClr>
              </a:solidFill>
              <a:effectLst>
                <a:innerShdw blurRad="69850" dist="43180" dir="5400000">
                  <a:srgbClr val="000000">
                    <a:alpha val="65000"/>
                  </a:srgbClr>
                </a:innerShdw>
              </a:effectLst>
            </a:endParaRPr>
          </a:p>
        </p:txBody>
      </p:sp>
      <p:sp>
        <p:nvSpPr>
          <p:cNvPr id="9" name="Rectangle 8"/>
          <p:cNvSpPr/>
          <p:nvPr/>
        </p:nvSpPr>
        <p:spPr>
          <a:xfrm>
            <a:off x="371197" y="5445224"/>
            <a:ext cx="1276310" cy="523220"/>
          </a:xfrm>
          <a:prstGeom prst="rect">
            <a:avLst/>
          </a:prstGeom>
          <a:noFill/>
        </p:spPr>
        <p:txBody>
          <a:bodyPr wrap="none" lIns="91440" tIns="45720" rIns="91440" bIns="45720">
            <a:spAutoFit/>
          </a:bodyPr>
          <a:lstStyle/>
          <a:p>
            <a:pPr algn="ctr"/>
            <a:r>
              <a:rPr lang="en-US" sz="2800" b="1" cap="none" spc="0" dirty="0" smtClean="0">
                <a:ln w="1905"/>
                <a:solidFill>
                  <a:schemeClr val="accent2">
                    <a:lumMod val="60000"/>
                    <a:lumOff val="40000"/>
                  </a:schemeClr>
                </a:solidFill>
                <a:effectLst>
                  <a:innerShdw blurRad="69850" dist="43180" dir="5400000">
                    <a:srgbClr val="000000">
                      <a:alpha val="65000"/>
                    </a:srgbClr>
                  </a:innerShdw>
                </a:effectLst>
              </a:rPr>
              <a:t>Choose</a:t>
            </a:r>
            <a:endParaRPr lang="en-US" sz="2800" b="1" cap="none" spc="0" dirty="0">
              <a:ln w="1905"/>
              <a:solidFill>
                <a:schemeClr val="accent2">
                  <a:lumMod val="60000"/>
                  <a:lumOff val="40000"/>
                </a:schemeClr>
              </a:solidFill>
              <a:effectLst>
                <a:innerShdw blurRad="69850" dist="43180" dir="5400000">
                  <a:srgbClr val="000000">
                    <a:alpha val="65000"/>
                  </a:srgbClr>
                </a:innerShdw>
              </a:effectLst>
            </a:endParaRPr>
          </a:p>
        </p:txBody>
      </p:sp>
      <p:sp>
        <p:nvSpPr>
          <p:cNvPr id="10" name="TextBox 9"/>
          <p:cNvSpPr txBox="1"/>
          <p:nvPr/>
        </p:nvSpPr>
        <p:spPr>
          <a:xfrm>
            <a:off x="1475656" y="601524"/>
            <a:ext cx="7128792" cy="369332"/>
          </a:xfrm>
          <a:prstGeom prst="rect">
            <a:avLst/>
          </a:prstGeom>
          <a:noFill/>
        </p:spPr>
        <p:txBody>
          <a:bodyPr wrap="square" rtlCol="0">
            <a:spAutoFit/>
          </a:bodyPr>
          <a:lstStyle/>
          <a:p>
            <a:r>
              <a:rPr lang="en-CA" dirty="0" smtClean="0">
                <a:solidFill>
                  <a:schemeClr val="bg1">
                    <a:lumMod val="50000"/>
                  </a:schemeClr>
                </a:solidFill>
              </a:rPr>
              <a:t>colorful vegetables everyday </a:t>
            </a:r>
            <a:r>
              <a:rPr lang="en-CA" sz="1600" dirty="0" smtClean="0">
                <a:solidFill>
                  <a:schemeClr val="bg1">
                    <a:lumMod val="50000"/>
                  </a:schemeClr>
                </a:solidFill>
              </a:rPr>
              <a:t>(try some dark green and orange vegetables) </a:t>
            </a:r>
            <a:endParaRPr lang="en-CA" dirty="0">
              <a:solidFill>
                <a:schemeClr val="bg1">
                  <a:lumMod val="50000"/>
                </a:schemeClr>
              </a:solidFill>
            </a:endParaRPr>
          </a:p>
        </p:txBody>
      </p:sp>
      <p:sp>
        <p:nvSpPr>
          <p:cNvPr id="11" name="TextBox 10"/>
          <p:cNvSpPr txBox="1"/>
          <p:nvPr/>
        </p:nvSpPr>
        <p:spPr>
          <a:xfrm>
            <a:off x="1500855" y="1268760"/>
            <a:ext cx="7128792" cy="369332"/>
          </a:xfrm>
          <a:prstGeom prst="rect">
            <a:avLst/>
          </a:prstGeom>
          <a:noFill/>
        </p:spPr>
        <p:txBody>
          <a:bodyPr wrap="square" rtlCol="0">
            <a:spAutoFit/>
          </a:bodyPr>
          <a:lstStyle/>
          <a:p>
            <a:r>
              <a:rPr lang="en-CA" dirty="0">
                <a:solidFill>
                  <a:schemeClr val="bg1">
                    <a:lumMod val="50000"/>
                  </a:schemeClr>
                </a:solidFill>
              </a:rPr>
              <a:t>v</a:t>
            </a:r>
            <a:r>
              <a:rPr lang="en-CA" dirty="0" smtClean="0">
                <a:solidFill>
                  <a:schemeClr val="bg1">
                    <a:lumMod val="50000"/>
                  </a:schemeClr>
                </a:solidFill>
              </a:rPr>
              <a:t>egetables and fruit for snacks everyday </a:t>
            </a:r>
            <a:r>
              <a:rPr lang="en-CA" sz="1600" dirty="0" smtClean="0">
                <a:solidFill>
                  <a:schemeClr val="bg1">
                    <a:lumMod val="50000"/>
                  </a:schemeClr>
                </a:solidFill>
              </a:rPr>
              <a:t>(fresh or frozen are both great!)</a:t>
            </a:r>
            <a:endParaRPr lang="en-CA" sz="1600" dirty="0">
              <a:solidFill>
                <a:schemeClr val="bg1">
                  <a:lumMod val="50000"/>
                </a:schemeClr>
              </a:solidFill>
            </a:endParaRPr>
          </a:p>
        </p:txBody>
      </p:sp>
      <p:sp>
        <p:nvSpPr>
          <p:cNvPr id="12" name="TextBox 11"/>
          <p:cNvSpPr txBox="1"/>
          <p:nvPr/>
        </p:nvSpPr>
        <p:spPr>
          <a:xfrm>
            <a:off x="1475656" y="1988840"/>
            <a:ext cx="7128792" cy="369332"/>
          </a:xfrm>
          <a:prstGeom prst="rect">
            <a:avLst/>
          </a:prstGeom>
          <a:noFill/>
        </p:spPr>
        <p:txBody>
          <a:bodyPr wrap="square" rtlCol="0">
            <a:spAutoFit/>
          </a:bodyPr>
          <a:lstStyle/>
          <a:p>
            <a:r>
              <a:rPr lang="en-CA" dirty="0" smtClean="0">
                <a:solidFill>
                  <a:schemeClr val="bg1">
                    <a:lumMod val="50000"/>
                  </a:schemeClr>
                </a:solidFill>
              </a:rPr>
              <a:t>to drink water instead of juice or pop</a:t>
            </a:r>
            <a:endParaRPr lang="en-CA" dirty="0">
              <a:solidFill>
                <a:schemeClr val="bg1">
                  <a:lumMod val="50000"/>
                </a:schemeClr>
              </a:solidFill>
            </a:endParaRPr>
          </a:p>
        </p:txBody>
      </p:sp>
      <p:sp>
        <p:nvSpPr>
          <p:cNvPr id="13" name="TextBox 12"/>
          <p:cNvSpPr txBox="1"/>
          <p:nvPr/>
        </p:nvSpPr>
        <p:spPr>
          <a:xfrm>
            <a:off x="1513962" y="2614863"/>
            <a:ext cx="7128792" cy="615553"/>
          </a:xfrm>
          <a:prstGeom prst="rect">
            <a:avLst/>
          </a:prstGeom>
          <a:noFill/>
        </p:spPr>
        <p:txBody>
          <a:bodyPr wrap="square" rtlCol="0">
            <a:spAutoFit/>
          </a:bodyPr>
          <a:lstStyle/>
          <a:p>
            <a:r>
              <a:rPr lang="en-CA" dirty="0" smtClean="0">
                <a:solidFill>
                  <a:schemeClr val="bg1">
                    <a:lumMod val="50000"/>
                  </a:schemeClr>
                </a:solidFill>
              </a:rPr>
              <a:t>whole grain products more often than white </a:t>
            </a:r>
            <a:r>
              <a:rPr lang="en-CA" sz="1600" dirty="0" smtClean="0">
                <a:solidFill>
                  <a:schemeClr val="bg1">
                    <a:lumMod val="50000"/>
                  </a:schemeClr>
                </a:solidFill>
              </a:rPr>
              <a:t>(whole wheat pasta, whole grain bread, brown rice)</a:t>
            </a:r>
            <a:endParaRPr lang="en-CA" dirty="0">
              <a:solidFill>
                <a:schemeClr val="bg1">
                  <a:lumMod val="50000"/>
                </a:schemeClr>
              </a:solidFill>
            </a:endParaRPr>
          </a:p>
        </p:txBody>
      </p:sp>
      <p:sp>
        <p:nvSpPr>
          <p:cNvPr id="14" name="TextBox 13"/>
          <p:cNvSpPr txBox="1"/>
          <p:nvPr/>
        </p:nvSpPr>
        <p:spPr>
          <a:xfrm>
            <a:off x="1500855" y="3389511"/>
            <a:ext cx="7128792" cy="615553"/>
          </a:xfrm>
          <a:prstGeom prst="rect">
            <a:avLst/>
          </a:prstGeom>
          <a:noFill/>
        </p:spPr>
        <p:txBody>
          <a:bodyPr wrap="square" rtlCol="0">
            <a:spAutoFit/>
          </a:bodyPr>
          <a:lstStyle/>
          <a:p>
            <a:r>
              <a:rPr lang="en-CA" dirty="0" smtClean="0">
                <a:solidFill>
                  <a:schemeClr val="bg1">
                    <a:lumMod val="50000"/>
                  </a:schemeClr>
                </a:solidFill>
              </a:rPr>
              <a:t>low fat dairy products over high fat ones </a:t>
            </a:r>
            <a:r>
              <a:rPr lang="en-CA" sz="1600" dirty="0" smtClean="0">
                <a:solidFill>
                  <a:schemeClr val="bg1">
                    <a:lumMod val="50000"/>
                  </a:schemeClr>
                </a:solidFill>
              </a:rPr>
              <a:t>(skim, 1%, or 2% milk, low fat yogurt, low fat cheese)</a:t>
            </a:r>
            <a:endParaRPr lang="en-CA" dirty="0">
              <a:solidFill>
                <a:schemeClr val="bg1">
                  <a:lumMod val="50000"/>
                </a:schemeClr>
              </a:solidFill>
            </a:endParaRPr>
          </a:p>
        </p:txBody>
      </p:sp>
      <p:sp>
        <p:nvSpPr>
          <p:cNvPr id="15" name="TextBox 14"/>
          <p:cNvSpPr txBox="1"/>
          <p:nvPr/>
        </p:nvSpPr>
        <p:spPr>
          <a:xfrm>
            <a:off x="1505863" y="4082008"/>
            <a:ext cx="7128792" cy="369332"/>
          </a:xfrm>
          <a:prstGeom prst="rect">
            <a:avLst/>
          </a:prstGeom>
          <a:noFill/>
        </p:spPr>
        <p:txBody>
          <a:bodyPr wrap="square" rtlCol="0">
            <a:spAutoFit/>
          </a:bodyPr>
          <a:lstStyle/>
          <a:p>
            <a:r>
              <a:rPr lang="en-CA" dirty="0" smtClean="0">
                <a:solidFill>
                  <a:schemeClr val="bg1">
                    <a:lumMod val="50000"/>
                  </a:schemeClr>
                </a:solidFill>
              </a:rPr>
              <a:t>meat alternatives more often </a:t>
            </a:r>
            <a:r>
              <a:rPr lang="en-CA" sz="1600" dirty="0" smtClean="0">
                <a:solidFill>
                  <a:schemeClr val="bg1">
                    <a:lumMod val="50000"/>
                  </a:schemeClr>
                </a:solidFill>
              </a:rPr>
              <a:t>(beans, lentils, eggs) </a:t>
            </a:r>
            <a:endParaRPr lang="en-CA" dirty="0">
              <a:solidFill>
                <a:srgbClr val="FF0000"/>
              </a:solidFill>
            </a:endParaRPr>
          </a:p>
        </p:txBody>
      </p:sp>
      <p:sp>
        <p:nvSpPr>
          <p:cNvPr id="16" name="TextBox 15"/>
          <p:cNvSpPr txBox="1"/>
          <p:nvPr/>
        </p:nvSpPr>
        <p:spPr>
          <a:xfrm>
            <a:off x="1472348" y="4802088"/>
            <a:ext cx="7128792" cy="369332"/>
          </a:xfrm>
          <a:prstGeom prst="rect">
            <a:avLst/>
          </a:prstGeom>
          <a:noFill/>
        </p:spPr>
        <p:txBody>
          <a:bodyPr wrap="square" rtlCol="0">
            <a:spAutoFit/>
          </a:bodyPr>
          <a:lstStyle/>
          <a:p>
            <a:r>
              <a:rPr lang="en-CA" dirty="0" smtClean="0">
                <a:solidFill>
                  <a:schemeClr val="bg1">
                    <a:lumMod val="50000"/>
                  </a:schemeClr>
                </a:solidFill>
              </a:rPr>
              <a:t>lean fresh meats most often </a:t>
            </a:r>
            <a:r>
              <a:rPr lang="en-CA" sz="1600" dirty="0" smtClean="0">
                <a:solidFill>
                  <a:schemeClr val="bg1">
                    <a:lumMod val="50000"/>
                  </a:schemeClr>
                </a:solidFill>
              </a:rPr>
              <a:t>(wild game, fish, chicken breast or chicken thighs)</a:t>
            </a:r>
            <a:endParaRPr lang="en-CA" dirty="0">
              <a:solidFill>
                <a:schemeClr val="bg1">
                  <a:lumMod val="50000"/>
                </a:schemeClr>
              </a:solidFill>
            </a:endParaRPr>
          </a:p>
        </p:txBody>
      </p:sp>
      <p:sp>
        <p:nvSpPr>
          <p:cNvPr id="17" name="TextBox 16"/>
          <p:cNvSpPr txBox="1"/>
          <p:nvPr/>
        </p:nvSpPr>
        <p:spPr>
          <a:xfrm>
            <a:off x="1547664" y="5557936"/>
            <a:ext cx="7128792" cy="369332"/>
          </a:xfrm>
          <a:prstGeom prst="rect">
            <a:avLst/>
          </a:prstGeom>
          <a:noFill/>
        </p:spPr>
        <p:txBody>
          <a:bodyPr wrap="square" rtlCol="0">
            <a:spAutoFit/>
          </a:bodyPr>
          <a:lstStyle/>
          <a:p>
            <a:r>
              <a:rPr lang="en-CA" dirty="0">
                <a:solidFill>
                  <a:schemeClr val="bg1">
                    <a:lumMod val="50000"/>
                  </a:schemeClr>
                </a:solidFill>
              </a:rPr>
              <a:t>c</a:t>
            </a:r>
            <a:r>
              <a:rPr lang="en-CA" dirty="0" smtClean="0">
                <a:solidFill>
                  <a:schemeClr val="bg1">
                    <a:lumMod val="50000"/>
                  </a:schemeClr>
                </a:solidFill>
              </a:rPr>
              <a:t>ooking methods that use little added fat </a:t>
            </a:r>
            <a:r>
              <a:rPr lang="en-CA" sz="1600" dirty="0" smtClean="0">
                <a:solidFill>
                  <a:schemeClr val="bg1">
                    <a:lumMod val="50000"/>
                  </a:schemeClr>
                </a:solidFill>
              </a:rPr>
              <a:t>(boiling, roasting, sautéing) </a:t>
            </a:r>
            <a:endParaRPr lang="en-CA" dirty="0">
              <a:solidFill>
                <a:schemeClr val="bg1">
                  <a:lumMod val="50000"/>
                </a:schemeClr>
              </a:solidFill>
            </a:endParaRPr>
          </a:p>
        </p:txBody>
      </p:sp>
    </p:spTree>
    <p:extLst>
      <p:ext uri="{BB962C8B-B14F-4D97-AF65-F5344CB8AC3E}">
        <p14:creationId xmlns:p14="http://schemas.microsoft.com/office/powerpoint/2010/main" val="31642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5396" y="476672"/>
            <a:ext cx="930063" cy="523220"/>
          </a:xfrm>
          <a:prstGeom prst="rect">
            <a:avLst/>
          </a:prstGeom>
          <a:noFill/>
        </p:spPr>
        <p:txBody>
          <a:bodyPr wrap="none" lIns="91440" tIns="45720" rIns="91440" bIns="45720">
            <a:spAutoFit/>
          </a:bodyPr>
          <a:lstStyle/>
          <a:p>
            <a:pPr algn="ctr"/>
            <a:r>
              <a:rPr lang="en-US" sz="2800" b="1" cap="none" spc="0" dirty="0" smtClean="0">
                <a:ln w="1905"/>
                <a:solidFill>
                  <a:srgbClr val="FF0000"/>
                </a:solidFill>
                <a:effectLst>
                  <a:innerShdw blurRad="69850" dist="43180" dir="5400000">
                    <a:srgbClr val="000000">
                      <a:alpha val="65000"/>
                    </a:srgbClr>
                  </a:innerShdw>
                </a:effectLst>
              </a:rPr>
              <a:t>Limit</a:t>
            </a:r>
            <a:endParaRPr lang="en-US" sz="2800" b="1" cap="none" spc="0" dirty="0">
              <a:ln w="1905"/>
              <a:solidFill>
                <a:srgbClr val="FF0000"/>
              </a:solidFill>
              <a:effectLst>
                <a:innerShdw blurRad="69850" dist="43180" dir="5400000">
                  <a:srgbClr val="000000">
                    <a:alpha val="65000"/>
                  </a:srgbClr>
                </a:innerShdw>
              </a:effectLst>
            </a:endParaRPr>
          </a:p>
        </p:txBody>
      </p:sp>
      <p:sp>
        <p:nvSpPr>
          <p:cNvPr id="3" name="Rectangle 2"/>
          <p:cNvSpPr/>
          <p:nvPr/>
        </p:nvSpPr>
        <p:spPr>
          <a:xfrm>
            <a:off x="507031" y="1191816"/>
            <a:ext cx="930063" cy="523220"/>
          </a:xfrm>
          <a:prstGeom prst="rect">
            <a:avLst/>
          </a:prstGeom>
          <a:noFill/>
        </p:spPr>
        <p:txBody>
          <a:bodyPr wrap="none" lIns="91440" tIns="45720" rIns="91440" bIns="45720">
            <a:spAutoFit/>
          </a:bodyPr>
          <a:lstStyle/>
          <a:p>
            <a:pPr algn="ctr"/>
            <a:r>
              <a:rPr lang="en-US" sz="2800" b="1" cap="none" spc="0" dirty="0" smtClean="0">
                <a:ln w="1905"/>
                <a:solidFill>
                  <a:srgbClr val="FF0000"/>
                </a:solidFill>
                <a:effectLst>
                  <a:innerShdw blurRad="69850" dist="43180" dir="5400000">
                    <a:srgbClr val="000000">
                      <a:alpha val="65000"/>
                    </a:srgbClr>
                  </a:innerShdw>
                </a:effectLst>
              </a:rPr>
              <a:t>Limit</a:t>
            </a:r>
            <a:endParaRPr lang="en-US" sz="2800" b="1" cap="none" spc="0" dirty="0">
              <a:ln w="1905"/>
              <a:solidFill>
                <a:srgbClr val="FF0000"/>
              </a:solidFill>
              <a:effectLst>
                <a:innerShdw blurRad="69850" dist="43180" dir="5400000">
                  <a:srgbClr val="000000">
                    <a:alpha val="65000"/>
                  </a:srgbClr>
                </a:innerShdw>
              </a:effectLst>
            </a:endParaRPr>
          </a:p>
        </p:txBody>
      </p:sp>
      <p:sp>
        <p:nvSpPr>
          <p:cNvPr id="4" name="Rectangle 3"/>
          <p:cNvSpPr/>
          <p:nvPr/>
        </p:nvSpPr>
        <p:spPr>
          <a:xfrm>
            <a:off x="507031" y="1911896"/>
            <a:ext cx="930063" cy="523220"/>
          </a:xfrm>
          <a:prstGeom prst="rect">
            <a:avLst/>
          </a:prstGeom>
          <a:noFill/>
        </p:spPr>
        <p:txBody>
          <a:bodyPr wrap="none" lIns="91440" tIns="45720" rIns="91440" bIns="45720">
            <a:spAutoFit/>
          </a:bodyPr>
          <a:lstStyle/>
          <a:p>
            <a:pPr algn="ctr"/>
            <a:r>
              <a:rPr lang="en-US" sz="2800" b="1" dirty="0" smtClean="0">
                <a:ln w="1905"/>
                <a:solidFill>
                  <a:srgbClr val="FF0000"/>
                </a:solidFill>
                <a:effectLst>
                  <a:innerShdw blurRad="69850" dist="43180" dir="5400000">
                    <a:srgbClr val="000000">
                      <a:alpha val="65000"/>
                    </a:srgbClr>
                  </a:innerShdw>
                </a:effectLst>
              </a:rPr>
              <a:t>Limit</a:t>
            </a:r>
            <a:endParaRPr lang="en-US" sz="2800" b="1" cap="none" spc="0" dirty="0">
              <a:ln w="1905"/>
              <a:solidFill>
                <a:srgbClr val="FF0000"/>
              </a:solidFill>
              <a:effectLst>
                <a:innerShdw blurRad="69850" dist="43180" dir="5400000">
                  <a:srgbClr val="000000">
                    <a:alpha val="65000"/>
                  </a:srgbClr>
                </a:innerShdw>
              </a:effectLst>
            </a:endParaRPr>
          </a:p>
        </p:txBody>
      </p:sp>
      <p:sp>
        <p:nvSpPr>
          <p:cNvPr id="5" name="Rectangle 4"/>
          <p:cNvSpPr/>
          <p:nvPr/>
        </p:nvSpPr>
        <p:spPr>
          <a:xfrm>
            <a:off x="530716" y="2584539"/>
            <a:ext cx="930063" cy="523220"/>
          </a:xfrm>
          <a:prstGeom prst="rect">
            <a:avLst/>
          </a:prstGeom>
          <a:noFill/>
        </p:spPr>
        <p:txBody>
          <a:bodyPr wrap="none" lIns="91440" tIns="45720" rIns="91440" bIns="45720">
            <a:spAutoFit/>
          </a:bodyPr>
          <a:lstStyle/>
          <a:p>
            <a:pPr algn="ctr"/>
            <a:r>
              <a:rPr lang="en-US" sz="2800" b="1" cap="none" spc="0" dirty="0" smtClean="0">
                <a:ln w="1905"/>
                <a:solidFill>
                  <a:srgbClr val="FF0000"/>
                </a:solidFill>
                <a:effectLst>
                  <a:innerShdw blurRad="69850" dist="43180" dir="5400000">
                    <a:srgbClr val="000000">
                      <a:alpha val="65000"/>
                    </a:srgbClr>
                  </a:innerShdw>
                </a:effectLst>
              </a:rPr>
              <a:t>Limit</a:t>
            </a:r>
            <a:endParaRPr lang="en-US" sz="2800" b="1" cap="none" spc="0" dirty="0">
              <a:ln w="1905"/>
              <a:solidFill>
                <a:srgbClr val="FF0000"/>
              </a:solidFill>
              <a:effectLst>
                <a:innerShdw blurRad="69850" dist="43180" dir="5400000">
                  <a:srgbClr val="000000">
                    <a:alpha val="65000"/>
                  </a:srgbClr>
                </a:innerShdw>
              </a:effectLst>
            </a:endParaRPr>
          </a:p>
        </p:txBody>
      </p:sp>
      <p:sp>
        <p:nvSpPr>
          <p:cNvPr id="6" name="Rectangle 5"/>
          <p:cNvSpPr/>
          <p:nvPr/>
        </p:nvSpPr>
        <p:spPr>
          <a:xfrm>
            <a:off x="507031" y="3230416"/>
            <a:ext cx="930063" cy="523220"/>
          </a:xfrm>
          <a:prstGeom prst="rect">
            <a:avLst/>
          </a:prstGeom>
          <a:noFill/>
        </p:spPr>
        <p:txBody>
          <a:bodyPr wrap="none" lIns="91440" tIns="45720" rIns="91440" bIns="45720">
            <a:spAutoFit/>
          </a:bodyPr>
          <a:lstStyle/>
          <a:p>
            <a:pPr algn="ctr"/>
            <a:r>
              <a:rPr lang="en-US" sz="2800" b="1" cap="none" spc="0" dirty="0" smtClean="0">
                <a:ln w="1905"/>
                <a:solidFill>
                  <a:srgbClr val="FF0000"/>
                </a:solidFill>
                <a:effectLst>
                  <a:innerShdw blurRad="69850" dist="43180" dir="5400000">
                    <a:srgbClr val="000000">
                      <a:alpha val="65000"/>
                    </a:srgbClr>
                  </a:innerShdw>
                </a:effectLst>
              </a:rPr>
              <a:t>Limit</a:t>
            </a:r>
            <a:endParaRPr lang="en-US" sz="2800" b="1" cap="none" spc="0" dirty="0">
              <a:ln w="1905"/>
              <a:solidFill>
                <a:srgbClr val="FF0000"/>
              </a:solidFill>
              <a:effectLst>
                <a:innerShdw blurRad="69850" dist="43180" dir="5400000">
                  <a:srgbClr val="000000">
                    <a:alpha val="65000"/>
                  </a:srgbClr>
                </a:innerShdw>
              </a:effectLst>
            </a:endParaRPr>
          </a:p>
        </p:txBody>
      </p:sp>
      <p:sp>
        <p:nvSpPr>
          <p:cNvPr id="7" name="Rectangle 6"/>
          <p:cNvSpPr/>
          <p:nvPr/>
        </p:nvSpPr>
        <p:spPr>
          <a:xfrm>
            <a:off x="507031" y="4005064"/>
            <a:ext cx="930063" cy="523220"/>
          </a:xfrm>
          <a:prstGeom prst="rect">
            <a:avLst/>
          </a:prstGeom>
          <a:noFill/>
        </p:spPr>
        <p:txBody>
          <a:bodyPr wrap="none" lIns="91440" tIns="45720" rIns="91440" bIns="45720">
            <a:spAutoFit/>
          </a:bodyPr>
          <a:lstStyle/>
          <a:p>
            <a:pPr algn="ctr"/>
            <a:r>
              <a:rPr lang="en-US" sz="2800" b="1" cap="none" spc="0" dirty="0" smtClean="0">
                <a:ln w="1905"/>
                <a:solidFill>
                  <a:srgbClr val="FF0000"/>
                </a:solidFill>
                <a:effectLst>
                  <a:innerShdw blurRad="69850" dist="43180" dir="5400000">
                    <a:srgbClr val="000000">
                      <a:alpha val="65000"/>
                    </a:srgbClr>
                  </a:innerShdw>
                </a:effectLst>
              </a:rPr>
              <a:t>Limit</a:t>
            </a:r>
            <a:endParaRPr lang="en-US" sz="2800" b="1" cap="none" spc="0" dirty="0">
              <a:ln w="1905"/>
              <a:solidFill>
                <a:srgbClr val="FF0000"/>
              </a:solidFill>
              <a:effectLst>
                <a:innerShdw blurRad="69850" dist="43180" dir="5400000">
                  <a:srgbClr val="000000">
                    <a:alpha val="65000"/>
                  </a:srgbClr>
                </a:innerShdw>
              </a:effectLst>
            </a:endParaRPr>
          </a:p>
        </p:txBody>
      </p:sp>
      <p:sp>
        <p:nvSpPr>
          <p:cNvPr id="8" name="Rectangle 7"/>
          <p:cNvSpPr/>
          <p:nvPr/>
        </p:nvSpPr>
        <p:spPr>
          <a:xfrm>
            <a:off x="507031" y="4725144"/>
            <a:ext cx="930063" cy="523220"/>
          </a:xfrm>
          <a:prstGeom prst="rect">
            <a:avLst/>
          </a:prstGeom>
          <a:noFill/>
        </p:spPr>
        <p:txBody>
          <a:bodyPr wrap="none" lIns="91440" tIns="45720" rIns="91440" bIns="45720">
            <a:spAutoFit/>
          </a:bodyPr>
          <a:lstStyle/>
          <a:p>
            <a:pPr algn="ctr"/>
            <a:r>
              <a:rPr lang="en-US" sz="2800" b="1" cap="none" spc="0" dirty="0" smtClean="0">
                <a:ln w="1905"/>
                <a:solidFill>
                  <a:srgbClr val="FF0000"/>
                </a:solidFill>
                <a:effectLst>
                  <a:innerShdw blurRad="69850" dist="43180" dir="5400000">
                    <a:srgbClr val="000000">
                      <a:alpha val="65000"/>
                    </a:srgbClr>
                  </a:innerShdw>
                </a:effectLst>
              </a:rPr>
              <a:t>Limit</a:t>
            </a:r>
            <a:endParaRPr lang="en-US" sz="2800" b="1" cap="none" spc="0" dirty="0">
              <a:ln w="1905"/>
              <a:solidFill>
                <a:srgbClr val="FF0000"/>
              </a:solidFill>
              <a:effectLst>
                <a:innerShdw blurRad="69850" dist="43180" dir="5400000">
                  <a:srgbClr val="000000">
                    <a:alpha val="65000"/>
                  </a:srgbClr>
                </a:innerShdw>
              </a:effectLst>
            </a:endParaRPr>
          </a:p>
        </p:txBody>
      </p:sp>
      <p:sp>
        <p:nvSpPr>
          <p:cNvPr id="9" name="Rectangle 8"/>
          <p:cNvSpPr/>
          <p:nvPr/>
        </p:nvSpPr>
        <p:spPr>
          <a:xfrm>
            <a:off x="544321" y="5445224"/>
            <a:ext cx="930063" cy="523220"/>
          </a:xfrm>
          <a:prstGeom prst="rect">
            <a:avLst/>
          </a:prstGeom>
          <a:noFill/>
        </p:spPr>
        <p:txBody>
          <a:bodyPr wrap="none" lIns="91440" tIns="45720" rIns="91440" bIns="45720">
            <a:spAutoFit/>
          </a:bodyPr>
          <a:lstStyle/>
          <a:p>
            <a:pPr algn="ctr"/>
            <a:r>
              <a:rPr lang="en-US" sz="2800" b="1" cap="none" spc="0" dirty="0" smtClean="0">
                <a:ln w="1905"/>
                <a:solidFill>
                  <a:srgbClr val="FF0000"/>
                </a:solidFill>
                <a:effectLst>
                  <a:innerShdw blurRad="69850" dist="43180" dir="5400000">
                    <a:srgbClr val="000000">
                      <a:alpha val="65000"/>
                    </a:srgbClr>
                  </a:innerShdw>
                </a:effectLst>
              </a:rPr>
              <a:t>Limit</a:t>
            </a:r>
            <a:endParaRPr lang="en-US" sz="2800" b="1" cap="none" spc="0" dirty="0">
              <a:ln w="1905"/>
              <a:solidFill>
                <a:srgbClr val="FF0000"/>
              </a:solidFill>
              <a:effectLst>
                <a:innerShdw blurRad="69850" dist="43180" dir="5400000">
                  <a:srgbClr val="000000">
                    <a:alpha val="65000"/>
                  </a:srgbClr>
                </a:innerShdw>
              </a:effectLst>
            </a:endParaRPr>
          </a:p>
        </p:txBody>
      </p:sp>
      <p:sp>
        <p:nvSpPr>
          <p:cNvPr id="10" name="TextBox 9"/>
          <p:cNvSpPr txBox="1"/>
          <p:nvPr/>
        </p:nvSpPr>
        <p:spPr>
          <a:xfrm>
            <a:off x="1403648" y="600147"/>
            <a:ext cx="7128792" cy="369332"/>
          </a:xfrm>
          <a:prstGeom prst="rect">
            <a:avLst/>
          </a:prstGeom>
          <a:noFill/>
        </p:spPr>
        <p:txBody>
          <a:bodyPr wrap="square" rtlCol="0">
            <a:spAutoFit/>
          </a:bodyPr>
          <a:lstStyle/>
          <a:p>
            <a:r>
              <a:rPr lang="en-CA" dirty="0" smtClean="0">
                <a:solidFill>
                  <a:schemeClr val="bg1">
                    <a:lumMod val="50000"/>
                  </a:schemeClr>
                </a:solidFill>
              </a:rPr>
              <a:t>foods that are high in fat </a:t>
            </a:r>
            <a:r>
              <a:rPr lang="en-CA" sz="1600" dirty="0" smtClean="0">
                <a:solidFill>
                  <a:schemeClr val="bg1">
                    <a:lumMod val="50000"/>
                  </a:schemeClr>
                </a:solidFill>
              </a:rPr>
              <a:t>(ice cream, cake, donuts, pastries, muffins)</a:t>
            </a:r>
            <a:endParaRPr lang="en-CA" dirty="0">
              <a:solidFill>
                <a:schemeClr val="bg1">
                  <a:lumMod val="50000"/>
                </a:schemeClr>
              </a:solidFill>
            </a:endParaRPr>
          </a:p>
        </p:txBody>
      </p:sp>
      <p:sp>
        <p:nvSpPr>
          <p:cNvPr id="11" name="TextBox 10"/>
          <p:cNvSpPr txBox="1"/>
          <p:nvPr/>
        </p:nvSpPr>
        <p:spPr>
          <a:xfrm>
            <a:off x="1331640" y="1268760"/>
            <a:ext cx="7128792" cy="369332"/>
          </a:xfrm>
          <a:prstGeom prst="rect">
            <a:avLst/>
          </a:prstGeom>
          <a:noFill/>
        </p:spPr>
        <p:txBody>
          <a:bodyPr wrap="square" rtlCol="0">
            <a:spAutoFit/>
          </a:bodyPr>
          <a:lstStyle/>
          <a:p>
            <a:r>
              <a:rPr lang="en-CA" dirty="0">
                <a:solidFill>
                  <a:schemeClr val="bg1">
                    <a:lumMod val="50000"/>
                  </a:schemeClr>
                </a:solidFill>
              </a:rPr>
              <a:t>f</a:t>
            </a:r>
            <a:r>
              <a:rPr lang="en-CA" dirty="0" smtClean="0">
                <a:solidFill>
                  <a:schemeClr val="bg1">
                    <a:lumMod val="50000"/>
                  </a:schemeClr>
                </a:solidFill>
              </a:rPr>
              <a:t>oods that are very salty </a:t>
            </a:r>
            <a:r>
              <a:rPr lang="en-CA" sz="1600" dirty="0" smtClean="0">
                <a:solidFill>
                  <a:schemeClr val="bg1">
                    <a:lumMod val="50000"/>
                  </a:schemeClr>
                </a:solidFill>
              </a:rPr>
              <a:t>(chips, nachos, salted nuts)</a:t>
            </a:r>
            <a:endParaRPr lang="en-CA" dirty="0">
              <a:solidFill>
                <a:schemeClr val="bg1">
                  <a:lumMod val="50000"/>
                </a:schemeClr>
              </a:solidFill>
            </a:endParaRPr>
          </a:p>
        </p:txBody>
      </p:sp>
      <p:sp>
        <p:nvSpPr>
          <p:cNvPr id="12" name="TextBox 11"/>
          <p:cNvSpPr txBox="1"/>
          <p:nvPr/>
        </p:nvSpPr>
        <p:spPr>
          <a:xfrm>
            <a:off x="1331640" y="1988840"/>
            <a:ext cx="7128792" cy="646331"/>
          </a:xfrm>
          <a:prstGeom prst="rect">
            <a:avLst/>
          </a:prstGeom>
          <a:noFill/>
        </p:spPr>
        <p:txBody>
          <a:bodyPr wrap="square" rtlCol="0">
            <a:spAutoFit/>
          </a:bodyPr>
          <a:lstStyle/>
          <a:p>
            <a:r>
              <a:rPr lang="en-CA" dirty="0" smtClean="0">
                <a:solidFill>
                  <a:schemeClr val="bg1">
                    <a:lumMod val="50000"/>
                  </a:schemeClr>
                </a:solidFill>
              </a:rPr>
              <a:t>empty calories or foods that don’t provide many nutrients </a:t>
            </a:r>
            <a:r>
              <a:rPr lang="en-CA" sz="1600" dirty="0" smtClean="0">
                <a:solidFill>
                  <a:schemeClr val="bg1">
                    <a:lumMod val="50000"/>
                  </a:schemeClr>
                </a:solidFill>
              </a:rPr>
              <a:t>(candy, chocolate, energy drinks)</a:t>
            </a:r>
            <a:r>
              <a:rPr lang="en-CA" dirty="0" smtClean="0">
                <a:solidFill>
                  <a:schemeClr val="bg1">
                    <a:lumMod val="50000"/>
                  </a:schemeClr>
                </a:solidFill>
              </a:rPr>
              <a:t> </a:t>
            </a:r>
            <a:endParaRPr lang="en-CA" dirty="0">
              <a:solidFill>
                <a:schemeClr val="bg1">
                  <a:lumMod val="50000"/>
                </a:schemeClr>
              </a:solidFill>
            </a:endParaRPr>
          </a:p>
        </p:txBody>
      </p:sp>
      <p:sp>
        <p:nvSpPr>
          <p:cNvPr id="13" name="TextBox 12"/>
          <p:cNvSpPr txBox="1"/>
          <p:nvPr/>
        </p:nvSpPr>
        <p:spPr>
          <a:xfrm>
            <a:off x="1331640" y="2661483"/>
            <a:ext cx="7128792" cy="369332"/>
          </a:xfrm>
          <a:prstGeom prst="rect">
            <a:avLst/>
          </a:prstGeom>
          <a:noFill/>
        </p:spPr>
        <p:txBody>
          <a:bodyPr wrap="square" rtlCol="0">
            <a:spAutoFit/>
          </a:bodyPr>
          <a:lstStyle/>
          <a:p>
            <a:r>
              <a:rPr lang="en-CA" dirty="0" smtClean="0">
                <a:solidFill>
                  <a:schemeClr val="bg1">
                    <a:lumMod val="50000"/>
                  </a:schemeClr>
                </a:solidFill>
              </a:rPr>
              <a:t>drinks that are high in sugar </a:t>
            </a:r>
            <a:r>
              <a:rPr lang="en-CA" sz="1600" dirty="0" smtClean="0">
                <a:solidFill>
                  <a:schemeClr val="bg1">
                    <a:lumMod val="50000"/>
                  </a:schemeClr>
                </a:solidFill>
              </a:rPr>
              <a:t>(pop, fruit beverages, iced tea made from crystals)</a:t>
            </a:r>
            <a:endParaRPr lang="en-CA" dirty="0">
              <a:solidFill>
                <a:schemeClr val="bg1">
                  <a:lumMod val="50000"/>
                </a:schemeClr>
              </a:solidFill>
            </a:endParaRPr>
          </a:p>
        </p:txBody>
      </p:sp>
      <p:sp>
        <p:nvSpPr>
          <p:cNvPr id="14" name="TextBox 13"/>
          <p:cNvSpPr txBox="1"/>
          <p:nvPr/>
        </p:nvSpPr>
        <p:spPr>
          <a:xfrm>
            <a:off x="1331640" y="3307360"/>
            <a:ext cx="7128792" cy="369332"/>
          </a:xfrm>
          <a:prstGeom prst="rect">
            <a:avLst/>
          </a:prstGeom>
          <a:noFill/>
        </p:spPr>
        <p:txBody>
          <a:bodyPr wrap="square" rtlCol="0">
            <a:spAutoFit/>
          </a:bodyPr>
          <a:lstStyle/>
          <a:p>
            <a:r>
              <a:rPr lang="en-CA" dirty="0">
                <a:solidFill>
                  <a:schemeClr val="bg1">
                    <a:lumMod val="50000"/>
                  </a:schemeClr>
                </a:solidFill>
              </a:rPr>
              <a:t>c</a:t>
            </a:r>
            <a:r>
              <a:rPr lang="en-CA" dirty="0" smtClean="0">
                <a:solidFill>
                  <a:schemeClr val="bg1">
                    <a:lumMod val="50000"/>
                  </a:schemeClr>
                </a:solidFill>
              </a:rPr>
              <a:t>onvenience foods and restaurant foods </a:t>
            </a:r>
            <a:r>
              <a:rPr lang="en-CA" sz="1600" dirty="0" smtClean="0">
                <a:solidFill>
                  <a:schemeClr val="bg1">
                    <a:lumMod val="50000"/>
                  </a:schemeClr>
                </a:solidFill>
              </a:rPr>
              <a:t>(frozen meals, fast food, frozen pizza)  </a:t>
            </a:r>
            <a:endParaRPr lang="en-CA" dirty="0">
              <a:solidFill>
                <a:schemeClr val="bg1">
                  <a:lumMod val="50000"/>
                </a:schemeClr>
              </a:solidFill>
            </a:endParaRPr>
          </a:p>
        </p:txBody>
      </p:sp>
      <p:sp>
        <p:nvSpPr>
          <p:cNvPr id="15" name="TextBox 14"/>
          <p:cNvSpPr txBox="1"/>
          <p:nvPr/>
        </p:nvSpPr>
        <p:spPr>
          <a:xfrm>
            <a:off x="1331640" y="4082008"/>
            <a:ext cx="7128792" cy="369332"/>
          </a:xfrm>
          <a:prstGeom prst="rect">
            <a:avLst/>
          </a:prstGeom>
          <a:noFill/>
        </p:spPr>
        <p:txBody>
          <a:bodyPr wrap="square" rtlCol="0">
            <a:spAutoFit/>
          </a:bodyPr>
          <a:lstStyle/>
          <a:p>
            <a:r>
              <a:rPr lang="en-CA" dirty="0">
                <a:solidFill>
                  <a:schemeClr val="bg1">
                    <a:lumMod val="50000"/>
                  </a:schemeClr>
                </a:solidFill>
              </a:rPr>
              <a:t>p</a:t>
            </a:r>
            <a:r>
              <a:rPr lang="en-CA" dirty="0" smtClean="0">
                <a:solidFill>
                  <a:schemeClr val="bg1">
                    <a:lumMod val="50000"/>
                  </a:schemeClr>
                </a:solidFill>
              </a:rPr>
              <a:t>rocessed meats with extra fat and salt </a:t>
            </a:r>
            <a:r>
              <a:rPr lang="en-CA" sz="1600" dirty="0" smtClean="0">
                <a:solidFill>
                  <a:schemeClr val="bg1">
                    <a:lumMod val="50000"/>
                  </a:schemeClr>
                </a:solidFill>
              </a:rPr>
              <a:t>(bologna, </a:t>
            </a:r>
            <a:r>
              <a:rPr lang="en-CA" sz="1600" dirty="0" err="1" smtClean="0">
                <a:solidFill>
                  <a:schemeClr val="bg1">
                    <a:lumMod val="50000"/>
                  </a:schemeClr>
                </a:solidFill>
              </a:rPr>
              <a:t>Klik</a:t>
            </a:r>
            <a:r>
              <a:rPr lang="en-CA" sz="1600" dirty="0" smtClean="0">
                <a:solidFill>
                  <a:schemeClr val="bg1">
                    <a:lumMod val="50000"/>
                  </a:schemeClr>
                </a:solidFill>
              </a:rPr>
              <a:t>, bacon, ham, deli meats)</a:t>
            </a:r>
            <a:endParaRPr lang="en-CA" dirty="0">
              <a:solidFill>
                <a:schemeClr val="bg1">
                  <a:lumMod val="50000"/>
                </a:schemeClr>
              </a:solidFill>
            </a:endParaRPr>
          </a:p>
        </p:txBody>
      </p:sp>
      <p:sp>
        <p:nvSpPr>
          <p:cNvPr id="16" name="TextBox 15"/>
          <p:cNvSpPr txBox="1"/>
          <p:nvPr/>
        </p:nvSpPr>
        <p:spPr>
          <a:xfrm>
            <a:off x="1331640" y="4802088"/>
            <a:ext cx="7128792" cy="369332"/>
          </a:xfrm>
          <a:prstGeom prst="rect">
            <a:avLst/>
          </a:prstGeom>
          <a:noFill/>
        </p:spPr>
        <p:txBody>
          <a:bodyPr wrap="square" rtlCol="0">
            <a:spAutoFit/>
          </a:bodyPr>
          <a:lstStyle/>
          <a:p>
            <a:r>
              <a:rPr lang="en-CA" dirty="0">
                <a:solidFill>
                  <a:schemeClr val="bg1">
                    <a:lumMod val="50000"/>
                  </a:schemeClr>
                </a:solidFill>
              </a:rPr>
              <a:t>f</a:t>
            </a:r>
            <a:r>
              <a:rPr lang="en-CA" dirty="0" smtClean="0">
                <a:solidFill>
                  <a:schemeClr val="bg1">
                    <a:lumMod val="50000"/>
                  </a:schemeClr>
                </a:solidFill>
              </a:rPr>
              <a:t>ats that are solid at room temperature </a:t>
            </a:r>
            <a:r>
              <a:rPr lang="en-CA" sz="1600" dirty="0" smtClean="0">
                <a:solidFill>
                  <a:schemeClr val="bg1">
                    <a:lumMod val="50000"/>
                  </a:schemeClr>
                </a:solidFill>
              </a:rPr>
              <a:t>(butter, lard, hydrogenated margarine)</a:t>
            </a:r>
            <a:endParaRPr lang="en-CA" dirty="0">
              <a:solidFill>
                <a:schemeClr val="bg1">
                  <a:lumMod val="50000"/>
                </a:schemeClr>
              </a:solidFill>
            </a:endParaRPr>
          </a:p>
        </p:txBody>
      </p:sp>
      <p:sp>
        <p:nvSpPr>
          <p:cNvPr id="17" name="TextBox 16"/>
          <p:cNvSpPr txBox="1"/>
          <p:nvPr/>
        </p:nvSpPr>
        <p:spPr>
          <a:xfrm>
            <a:off x="1403648" y="5557936"/>
            <a:ext cx="7128792" cy="369332"/>
          </a:xfrm>
          <a:prstGeom prst="rect">
            <a:avLst/>
          </a:prstGeom>
          <a:noFill/>
        </p:spPr>
        <p:txBody>
          <a:bodyPr wrap="square" rtlCol="0">
            <a:spAutoFit/>
          </a:bodyPr>
          <a:lstStyle/>
          <a:p>
            <a:r>
              <a:rPr lang="en-CA" dirty="0">
                <a:solidFill>
                  <a:schemeClr val="bg1">
                    <a:lumMod val="50000"/>
                  </a:schemeClr>
                </a:solidFill>
              </a:rPr>
              <a:t>c</a:t>
            </a:r>
            <a:r>
              <a:rPr lang="en-CA" dirty="0" smtClean="0">
                <a:solidFill>
                  <a:schemeClr val="bg1">
                    <a:lumMod val="50000"/>
                  </a:schemeClr>
                </a:solidFill>
              </a:rPr>
              <a:t>ooking methods that add a lot of fat </a:t>
            </a:r>
            <a:r>
              <a:rPr lang="en-CA" sz="1600" dirty="0" smtClean="0">
                <a:solidFill>
                  <a:schemeClr val="bg1">
                    <a:lumMod val="50000"/>
                  </a:schemeClr>
                </a:solidFill>
              </a:rPr>
              <a:t>(deep frying) </a:t>
            </a:r>
            <a:endParaRPr lang="en-CA" dirty="0">
              <a:solidFill>
                <a:schemeClr val="bg1">
                  <a:lumMod val="50000"/>
                </a:schemeClr>
              </a:solidFill>
            </a:endParaRPr>
          </a:p>
        </p:txBody>
      </p:sp>
    </p:spTree>
    <p:extLst>
      <p:ext uri="{BB962C8B-B14F-4D97-AF65-F5344CB8AC3E}">
        <p14:creationId xmlns:p14="http://schemas.microsoft.com/office/powerpoint/2010/main" val="2097699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9623" y="44624"/>
            <a:ext cx="6907725" cy="954107"/>
          </a:xfrm>
          <a:prstGeom prst="rect">
            <a:avLst/>
          </a:prstGeom>
          <a:noFill/>
        </p:spPr>
        <p:txBody>
          <a:bodyPr wrap="none" lIns="91440" tIns="45720" rIns="91440" bIns="45720">
            <a:spAutoFit/>
          </a:bodyPr>
          <a:lstStyle/>
          <a:p>
            <a:pPr algn="ctr"/>
            <a:r>
              <a:rPr lang="en-US" sz="2800" b="1" cap="none" spc="0" dirty="0" smtClean="0">
                <a:ln w="1905"/>
                <a:solidFill>
                  <a:schemeClr val="accent4">
                    <a:lumMod val="60000"/>
                    <a:lumOff val="40000"/>
                  </a:schemeClr>
                </a:solidFill>
                <a:effectLst>
                  <a:innerShdw blurRad="69850" dist="43180" dir="5400000">
                    <a:srgbClr val="000000">
                      <a:alpha val="65000"/>
                    </a:srgbClr>
                  </a:innerShdw>
                </a:effectLst>
              </a:rPr>
              <a:t>How does following these recommendations </a:t>
            </a:r>
          </a:p>
          <a:p>
            <a:pPr algn="ctr"/>
            <a:r>
              <a:rPr lang="en-US" sz="2800" b="1" cap="none" spc="0" dirty="0" smtClean="0">
                <a:ln w="1905"/>
                <a:solidFill>
                  <a:schemeClr val="accent4">
                    <a:lumMod val="60000"/>
                    <a:lumOff val="40000"/>
                  </a:schemeClr>
                </a:solidFill>
                <a:effectLst>
                  <a:innerShdw blurRad="69850" dist="43180" dir="5400000">
                    <a:srgbClr val="000000">
                      <a:alpha val="65000"/>
                    </a:srgbClr>
                  </a:innerShdw>
                </a:effectLst>
              </a:rPr>
              <a:t>help prevent type </a:t>
            </a:r>
            <a:r>
              <a:rPr lang="en-US" sz="2800" b="1" dirty="0">
                <a:ln w="1905"/>
                <a:solidFill>
                  <a:schemeClr val="accent4">
                    <a:lumMod val="60000"/>
                    <a:lumOff val="40000"/>
                  </a:schemeClr>
                </a:solidFill>
                <a:effectLst>
                  <a:innerShdw blurRad="69850" dist="43180" dir="5400000">
                    <a:srgbClr val="000000">
                      <a:alpha val="65000"/>
                    </a:srgbClr>
                  </a:innerShdw>
                </a:effectLst>
              </a:rPr>
              <a:t>2</a:t>
            </a:r>
            <a:r>
              <a:rPr lang="en-US" sz="2800" b="1" cap="none" spc="0" dirty="0" smtClean="0">
                <a:ln w="1905"/>
                <a:solidFill>
                  <a:schemeClr val="accent4">
                    <a:lumMod val="60000"/>
                    <a:lumOff val="40000"/>
                  </a:schemeClr>
                </a:solidFill>
                <a:effectLst>
                  <a:innerShdw blurRad="69850" dist="43180" dir="5400000">
                    <a:srgbClr val="000000">
                      <a:alpha val="65000"/>
                    </a:srgbClr>
                  </a:innerShdw>
                </a:effectLst>
              </a:rPr>
              <a:t> diabetes?</a:t>
            </a:r>
            <a:endParaRPr lang="en-US" sz="2800" b="1" cap="none" spc="0" dirty="0">
              <a:ln w="1905"/>
              <a:solidFill>
                <a:schemeClr val="accent4">
                  <a:lumMod val="60000"/>
                  <a:lumOff val="40000"/>
                </a:schemeClr>
              </a:solidFill>
              <a:effectLst>
                <a:innerShdw blurRad="69850" dist="43180" dir="5400000">
                  <a:srgbClr val="000000">
                    <a:alpha val="65000"/>
                  </a:srgbClr>
                </a:innerShdw>
              </a:effectLst>
            </a:endParaRPr>
          </a:p>
        </p:txBody>
      </p:sp>
      <p:graphicFrame>
        <p:nvGraphicFramePr>
          <p:cNvPr id="3" name="Diagram 2"/>
          <p:cNvGraphicFramePr/>
          <p:nvPr>
            <p:extLst>
              <p:ext uri="{D42A27DB-BD31-4B8C-83A1-F6EECF244321}">
                <p14:modId xmlns:p14="http://schemas.microsoft.com/office/powerpoint/2010/main" val="255865452"/>
              </p:ext>
            </p:extLst>
          </p:nvPr>
        </p:nvGraphicFramePr>
        <p:xfrm>
          <a:off x="251520" y="1142747"/>
          <a:ext cx="8751766" cy="5094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83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3" name="TextBox 12"/>
          <p:cNvSpPr txBox="1"/>
          <p:nvPr/>
        </p:nvSpPr>
        <p:spPr>
          <a:xfrm>
            <a:off x="1157868" y="1592766"/>
            <a:ext cx="1219200" cy="2708434"/>
          </a:xfrm>
          <a:prstGeom prst="rect">
            <a:avLst/>
          </a:prstGeom>
          <a:noFill/>
        </p:spPr>
        <p:txBody>
          <a:bodyPr wrap="square" rtlCol="0">
            <a:spAutoFit/>
          </a:bodyPr>
          <a:lstStyle/>
          <a:p>
            <a:r>
              <a:rPr lang="en-US" sz="17000" b="1" dirty="0" smtClean="0">
                <a:solidFill>
                  <a:srgbClr val="65B131">
                    <a:alpha val="64000"/>
                  </a:srgbClr>
                </a:solidFill>
                <a:cs typeface="Arial" pitchFamily="34" charset="0"/>
              </a:rPr>
              <a:t>3</a:t>
            </a:r>
            <a:endParaRPr lang="en-US" sz="17000" b="1" dirty="0">
              <a:solidFill>
                <a:srgbClr val="65B131">
                  <a:alpha val="64000"/>
                </a:srgbClr>
              </a:solidFill>
              <a:cs typeface="Arial" pitchFamily="34" charset="0"/>
            </a:endParaRPr>
          </a:p>
        </p:txBody>
      </p:sp>
      <p:sp>
        <p:nvSpPr>
          <p:cNvPr id="7" name="TextBox 6"/>
          <p:cNvSpPr txBox="1"/>
          <p:nvPr/>
        </p:nvSpPr>
        <p:spPr>
          <a:xfrm>
            <a:off x="840640" y="2334914"/>
            <a:ext cx="1931160" cy="1382117"/>
          </a:xfrm>
          <a:prstGeom prst="rect">
            <a:avLst/>
          </a:prstGeom>
          <a:noFill/>
        </p:spPr>
        <p:txBody>
          <a:bodyPr wrap="square" rtlCol="0">
            <a:normAutofit lnSpcReduction="10000"/>
          </a:bodyPr>
          <a:lstStyle/>
          <a:p>
            <a:pPr algn="ctr">
              <a:lnSpc>
                <a:spcPct val="80000"/>
              </a:lnSpc>
            </a:pPr>
            <a:r>
              <a:rPr lang="en-US" sz="2300" b="1" dirty="0" smtClean="0">
                <a:solidFill>
                  <a:schemeClr val="bg1"/>
                </a:solidFill>
                <a:effectLst>
                  <a:outerShdw blurRad="50800" dist="25400" dir="5400000" algn="t" rotWithShape="0">
                    <a:prstClr val="black">
                      <a:alpha val="15000"/>
                    </a:prstClr>
                  </a:outerShdw>
                </a:effectLst>
              </a:rPr>
              <a:t>How can PHYSICAL ACTIVITY help prevent diabetes?</a:t>
            </a:r>
            <a:endParaRPr lang="en-US" sz="2300" b="1" dirty="0">
              <a:solidFill>
                <a:schemeClr val="bg1"/>
              </a:solidFill>
              <a:effectLst>
                <a:outerShdw blurRad="50800" dist="25400" dir="5400000" algn="t" rotWithShape="0">
                  <a:prstClr val="black">
                    <a:alpha val="15000"/>
                  </a:prstClr>
                </a:outerShdw>
              </a:effectLst>
            </a:endParaRPr>
          </a:p>
        </p:txBody>
      </p:sp>
      <p:sp>
        <p:nvSpPr>
          <p:cNvPr id="11" name="Title 8"/>
          <p:cNvSpPr>
            <a:spLocks noGrp="1"/>
          </p:cNvSpPr>
          <p:nvPr>
            <p:ph type="title"/>
          </p:nvPr>
        </p:nvSpPr>
        <p:spPr>
          <a:xfrm>
            <a:off x="2971800" y="1992354"/>
            <a:ext cx="6172200" cy="1970046"/>
          </a:xfrm>
        </p:spPr>
        <p:txBody>
          <a:bodyPr>
            <a:noAutofit/>
          </a:bodyPr>
          <a:lstStyle/>
          <a:p>
            <a:pPr lvl="0">
              <a:spcBef>
                <a:spcPts val="0"/>
              </a:spcBef>
            </a:pPr>
            <a:r>
              <a:rPr lang="en-US" sz="2800" dirty="0"/>
              <a:t>Let’s Talk About…..</a:t>
            </a:r>
            <a:br>
              <a:rPr lang="en-US" sz="2800" dirty="0"/>
            </a:br>
            <a:r>
              <a:rPr lang="en-US" sz="6000" b="0" dirty="0" smtClean="0"/>
              <a:t>PHYSICAL ACTIVITY</a:t>
            </a:r>
            <a:endParaRPr lang="en-US" sz="2400" cap="none" dirty="0">
              <a:solidFill>
                <a:prstClr val="black">
                  <a:lumMod val="50000"/>
                  <a:lumOff val="50000"/>
                </a:prstClr>
              </a:solidFill>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2970" y="332656"/>
            <a:ext cx="7924800" cy="707886"/>
          </a:xfrm>
          <a:prstGeom prst="rect">
            <a:avLst/>
          </a:prstGeom>
          <a:noFill/>
        </p:spPr>
        <p:txBody>
          <a:bodyPr wrap="square" rtlCol="0">
            <a:normAutofit/>
          </a:bodyPr>
          <a:lstStyle/>
          <a:p>
            <a:pPr algn="ctr"/>
            <a:r>
              <a:rPr lang="en-US" sz="4000" dirty="0" smtClean="0">
                <a:solidFill>
                  <a:schemeClr val="tx1">
                    <a:lumMod val="50000"/>
                    <a:lumOff val="50000"/>
                  </a:schemeClr>
                </a:solidFill>
                <a:latin typeface="+mj-lt"/>
                <a:cs typeface="Arial" pitchFamily="34" charset="0"/>
              </a:rPr>
              <a:t>GROUP DISCUSSION</a:t>
            </a:r>
            <a:endParaRPr lang="en-US" sz="4000" dirty="0">
              <a:solidFill>
                <a:schemeClr val="tx1">
                  <a:lumMod val="50000"/>
                  <a:lumOff val="50000"/>
                </a:schemeClr>
              </a:solidFill>
              <a:latin typeface="+mj-lt"/>
              <a:cs typeface="Arial" pitchFamily="34" charset="0"/>
            </a:endParaRPr>
          </a:p>
        </p:txBody>
      </p:sp>
      <p:sp>
        <p:nvSpPr>
          <p:cNvPr id="3" name="TextBox 2"/>
          <p:cNvSpPr txBox="1"/>
          <p:nvPr/>
        </p:nvSpPr>
        <p:spPr>
          <a:xfrm>
            <a:off x="454063" y="2125910"/>
            <a:ext cx="7924800" cy="923330"/>
          </a:xfrm>
          <a:prstGeom prst="rect">
            <a:avLst/>
          </a:prstGeom>
          <a:noFill/>
        </p:spPr>
        <p:txBody>
          <a:bodyPr wrap="square" rtlCol="0">
            <a:spAutoFit/>
          </a:bodyPr>
          <a:lstStyle/>
          <a:p>
            <a:pPr algn="ctr"/>
            <a:r>
              <a:rPr lang="en-CA" sz="5400" dirty="0" smtClean="0"/>
              <a:t>What is Physical Activity?</a:t>
            </a:r>
            <a:endParaRPr lang="en-CA" sz="5400" dirty="0"/>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674068"/>
            <a:ext cx="1524186" cy="1016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075" y="4238962"/>
            <a:ext cx="1468737" cy="1634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733040" y="4464395"/>
            <a:ext cx="1846775" cy="1225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8144" y="4172757"/>
            <a:ext cx="1152128"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8304" y="4613061"/>
            <a:ext cx="1707206" cy="11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98488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fade">
                                      <p:cBhvr>
                                        <p:cTn id="12" dur="500"/>
                                        <p:tgtEl>
                                          <p:spTgt spid="61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9"/>
                                        </p:tgtEl>
                                        <p:attrNameLst>
                                          <p:attrName>style.visibility</p:attrName>
                                        </p:attrNameLst>
                                      </p:cBhvr>
                                      <p:to>
                                        <p:strVal val="visible"/>
                                      </p:to>
                                    </p:set>
                                    <p:animEffect transition="in" filter="fade">
                                      <p:cBhvr>
                                        <p:cTn id="17" dur="500"/>
                                        <p:tgtEl>
                                          <p:spTgt spid="61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50"/>
                                        </p:tgtEl>
                                        <p:attrNameLst>
                                          <p:attrName>style.visibility</p:attrName>
                                        </p:attrNameLst>
                                      </p:cBhvr>
                                      <p:to>
                                        <p:strVal val="visible"/>
                                      </p:to>
                                    </p:set>
                                    <p:animEffect transition="in" filter="fade">
                                      <p:cBhvr>
                                        <p:cTn id="22" dur="500"/>
                                        <p:tgtEl>
                                          <p:spTgt spid="61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51"/>
                                        </p:tgtEl>
                                        <p:attrNameLst>
                                          <p:attrName>style.visibility</p:attrName>
                                        </p:attrNameLst>
                                      </p:cBhvr>
                                      <p:to>
                                        <p:strVal val="visible"/>
                                      </p:to>
                                    </p:set>
                                    <p:animEffect transition="in" filter="fade">
                                      <p:cBhvr>
                                        <p:cTn id="27" dur="500"/>
                                        <p:tgtEl>
                                          <p:spTgt spid="615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52"/>
                                        </p:tgtEl>
                                        <p:attrNameLst>
                                          <p:attrName>style.visibility</p:attrName>
                                        </p:attrNameLst>
                                      </p:cBhvr>
                                      <p:to>
                                        <p:strVal val="visible"/>
                                      </p:to>
                                    </p:set>
                                    <p:animEffect transition="in" filter="fade">
                                      <p:cBhvr>
                                        <p:cTn id="32" dur="500"/>
                                        <p:tgtEl>
                                          <p:spTgt spid="615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99859"/>
            <a:ext cx="8712967" cy="707886"/>
          </a:xfrm>
          <a:prstGeom prst="rect">
            <a:avLst/>
          </a:prstGeom>
          <a:noFill/>
        </p:spPr>
        <p:txBody>
          <a:bodyPr wrap="square" lIns="91440" tIns="45720" rIns="91440" bIns="45720">
            <a:spAutoFit/>
          </a:bodyPr>
          <a:lstStyle/>
          <a:p>
            <a:pPr algn="ctr"/>
            <a:r>
              <a:rPr lang="en-US" sz="4000" b="1" dirty="0" smtClean="0">
                <a:ln w="1905"/>
                <a:solidFill>
                  <a:schemeClr val="accent2">
                    <a:lumMod val="60000"/>
                    <a:lumOff val="40000"/>
                  </a:schemeClr>
                </a:solidFill>
                <a:effectLst>
                  <a:innerShdw blurRad="69850" dist="43180" dir="5400000">
                    <a:srgbClr val="000000">
                      <a:alpha val="65000"/>
                    </a:srgbClr>
                  </a:innerShdw>
                </a:effectLst>
              </a:rPr>
              <a:t>Physical Activity Is Not JUST Exercise . . .</a:t>
            </a:r>
            <a:endParaRPr lang="en-US" sz="4000" b="1" cap="none" spc="0" dirty="0">
              <a:ln w="1905"/>
              <a:solidFill>
                <a:schemeClr val="accent2">
                  <a:lumMod val="60000"/>
                  <a:lumOff val="40000"/>
                </a:schemeClr>
              </a:solidFill>
              <a:effectLst>
                <a:innerShdw blurRad="69850" dist="43180" dir="5400000">
                  <a:srgbClr val="000000">
                    <a:alpha val="65000"/>
                  </a:srgbClr>
                </a:innerShdw>
              </a:effectLst>
            </a:endParaRPr>
          </a:p>
        </p:txBody>
      </p:sp>
      <p:sp>
        <p:nvSpPr>
          <p:cNvPr id="5" name="Rounded Rectangle 4"/>
          <p:cNvSpPr/>
          <p:nvPr/>
        </p:nvSpPr>
        <p:spPr>
          <a:xfrm>
            <a:off x="1264288" y="1701878"/>
            <a:ext cx="3402099" cy="41087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endParaRPr lang="en-CA" sz="2000" kern="1200" dirty="0"/>
          </a:p>
        </p:txBody>
      </p:sp>
      <p:graphicFrame>
        <p:nvGraphicFramePr>
          <p:cNvPr id="8" name="Diagram 7"/>
          <p:cNvGraphicFramePr/>
          <p:nvPr>
            <p:extLst>
              <p:ext uri="{D42A27DB-BD31-4B8C-83A1-F6EECF244321}">
                <p14:modId xmlns:p14="http://schemas.microsoft.com/office/powerpoint/2010/main" val="2802220581"/>
              </p:ext>
            </p:extLst>
          </p:nvPr>
        </p:nvGraphicFramePr>
        <p:xfrm>
          <a:off x="107504" y="907744"/>
          <a:ext cx="8640960" cy="5545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497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a:bodyPr>
          <a:lstStyle/>
          <a:p>
            <a:pPr algn="ctr"/>
            <a:r>
              <a:rPr lang="en-US" sz="4000" dirty="0" smtClean="0">
                <a:solidFill>
                  <a:schemeClr val="tx1">
                    <a:lumMod val="50000"/>
                    <a:lumOff val="50000"/>
                  </a:schemeClr>
                </a:solidFill>
                <a:latin typeface="+mj-lt"/>
                <a:cs typeface="Arial" pitchFamily="34" charset="0"/>
              </a:rPr>
              <a:t>What is this presentation about?</a:t>
            </a:r>
            <a:endParaRPr lang="en-US" sz="4000" dirty="0">
              <a:solidFill>
                <a:schemeClr val="tx1">
                  <a:lumMod val="50000"/>
                  <a:lumOff val="50000"/>
                </a:schemeClr>
              </a:solidFill>
              <a:latin typeface="+mj-lt"/>
              <a:cs typeface="Arial" pitchFamily="34" charset="0"/>
            </a:endParaRPr>
          </a:p>
        </p:txBody>
      </p:sp>
      <p:cxnSp>
        <p:nvCxnSpPr>
          <p:cNvPr id="10" name="Straight Connector 9"/>
          <p:cNvCxnSpPr/>
          <p:nvPr/>
        </p:nvCxnSpPr>
        <p:spPr>
          <a:xfrm>
            <a:off x="1905000" y="2936809"/>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0711" y="5127978"/>
            <a:ext cx="7973935" cy="400110"/>
          </a:xfrm>
          <a:prstGeom prst="rect">
            <a:avLst/>
          </a:prstGeom>
          <a:noFill/>
        </p:spPr>
        <p:txBody>
          <a:bodyPr wrap="none" rtlCol="0">
            <a:normAutofit/>
          </a:bodyPr>
          <a:lstStyle/>
          <a:p>
            <a:pPr algn="r"/>
            <a:r>
              <a:rPr lang="en-US" sz="2000" b="1" dirty="0" smtClean="0">
                <a:solidFill>
                  <a:schemeClr val="tx1">
                    <a:lumMod val="75000"/>
                    <a:lumOff val="25000"/>
                  </a:schemeClr>
                </a:solidFill>
              </a:rPr>
              <a:t>Let’s start with an icebreaker!</a:t>
            </a:r>
            <a:endParaRPr lang="en-US" sz="2000" b="1" dirty="0">
              <a:solidFill>
                <a:schemeClr val="tx1">
                  <a:lumMod val="75000"/>
                  <a:lumOff val="25000"/>
                </a:schemeClr>
              </a:solidFill>
            </a:endParaRPr>
          </a:p>
        </p:txBody>
      </p: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grpSp>
        <p:nvGrpSpPr>
          <p:cNvPr id="26" name="Group 25"/>
          <p:cNvGrpSpPr/>
          <p:nvPr/>
        </p:nvGrpSpPr>
        <p:grpSpPr>
          <a:xfrm>
            <a:off x="762000" y="1557456"/>
            <a:ext cx="2057400" cy="2708434"/>
            <a:chOff x="762000" y="1557456"/>
            <a:chExt cx="2057400" cy="2708434"/>
          </a:xfrm>
        </p:grpSpPr>
        <p:sp>
          <p:nvSpPr>
            <p:cNvPr id="6"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4" name="TextBox 13"/>
            <p:cNvSpPr txBox="1"/>
            <p:nvPr/>
          </p:nvSpPr>
          <p:spPr>
            <a:xfrm>
              <a:off x="1121392" y="1557456"/>
              <a:ext cx="1219200" cy="2708434"/>
            </a:xfrm>
            <a:prstGeom prst="rect">
              <a:avLst/>
            </a:prstGeom>
            <a:noFill/>
          </p:spPr>
          <p:txBody>
            <a:bodyPr wrap="square" rtlCol="0">
              <a:spAutoFit/>
            </a:bodyPr>
            <a:lstStyle/>
            <a:p>
              <a:r>
                <a:rPr lang="en-US" sz="17000" b="1" dirty="0" smtClean="0">
                  <a:solidFill>
                    <a:srgbClr val="F26200">
                      <a:alpha val="40000"/>
                    </a:srgbClr>
                  </a:solidFill>
                  <a:latin typeface="+mj-lt"/>
                  <a:cs typeface="Arial" pitchFamily="34" charset="0"/>
                </a:rPr>
                <a:t>1</a:t>
              </a:r>
              <a:endParaRPr lang="en-US" sz="17000" b="1" dirty="0">
                <a:solidFill>
                  <a:srgbClr val="F26200">
                    <a:alpha val="40000"/>
                  </a:srgbClr>
                </a:solidFill>
                <a:latin typeface="+mj-lt"/>
                <a:cs typeface="Arial" pitchFamily="34" charset="0"/>
              </a:endParaRPr>
            </a:p>
          </p:txBody>
        </p:sp>
        <p:sp>
          <p:nvSpPr>
            <p:cNvPr id="13" name="TextBox 12"/>
            <p:cNvSpPr txBox="1"/>
            <p:nvPr/>
          </p:nvSpPr>
          <p:spPr>
            <a:xfrm>
              <a:off x="825120" y="2666898"/>
              <a:ext cx="1931160" cy="683264"/>
            </a:xfrm>
            <a:prstGeom prst="rect">
              <a:avLst/>
            </a:prstGeom>
            <a:noFill/>
          </p:spPr>
          <p:txBody>
            <a:bodyPr wrap="square" rtlCol="0">
              <a:normAutofit/>
            </a:bodyPr>
            <a:lstStyle/>
            <a:p>
              <a:pPr algn="ctr">
                <a:lnSpc>
                  <a:spcPct val="80000"/>
                </a:lnSpc>
              </a:pPr>
              <a:r>
                <a:rPr lang="en-US" sz="2400" b="1" dirty="0" smtClean="0">
                  <a:solidFill>
                    <a:schemeClr val="bg1"/>
                  </a:solidFill>
                  <a:effectLst>
                    <a:outerShdw blurRad="50800" dist="25400" dir="5400000" algn="t" rotWithShape="0">
                      <a:prstClr val="black">
                        <a:alpha val="15000"/>
                      </a:prstClr>
                    </a:outerShdw>
                  </a:effectLst>
                </a:rPr>
                <a:t>What is diabetes?</a:t>
              </a:r>
              <a:endParaRPr lang="en-US" sz="2400" b="1" dirty="0">
                <a:solidFill>
                  <a:schemeClr val="bg1"/>
                </a:solidFill>
                <a:effectLst>
                  <a:outerShdw blurRad="50800" dist="25400" dir="5400000" algn="t" rotWithShape="0">
                    <a:prstClr val="black">
                      <a:alpha val="15000"/>
                    </a:prstClr>
                  </a:outerShdw>
                </a:effectLst>
              </a:endParaRPr>
            </a:p>
          </p:txBody>
        </p:sp>
        <p:sp>
          <p:nvSpPr>
            <p:cNvPr id="19" name="Oval 18"/>
            <p:cNvSpPr/>
            <p:nvPr/>
          </p:nvSpPr>
          <p:spPr>
            <a:xfrm>
              <a:off x="1007328" y="2095512"/>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grpSp>
        <p:nvGrpSpPr>
          <p:cNvPr id="23" name="Group 22"/>
          <p:cNvGrpSpPr/>
          <p:nvPr/>
        </p:nvGrpSpPr>
        <p:grpSpPr>
          <a:xfrm>
            <a:off x="3543300" y="1628126"/>
            <a:ext cx="2057400" cy="2708434"/>
            <a:chOff x="3543300" y="1591943"/>
            <a:chExt cx="2057400" cy="2708434"/>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5" name="TextBox 14"/>
            <p:cNvSpPr txBox="1"/>
            <p:nvPr/>
          </p:nvSpPr>
          <p:spPr>
            <a:xfrm>
              <a:off x="3933968" y="1591943"/>
              <a:ext cx="1219200" cy="2708434"/>
            </a:xfrm>
            <a:prstGeom prst="rect">
              <a:avLst/>
            </a:prstGeom>
            <a:noFill/>
          </p:spPr>
          <p:txBody>
            <a:bodyPr wrap="square" rtlCol="0">
              <a:spAutoFit/>
            </a:bodyPr>
            <a:lstStyle/>
            <a:p>
              <a:r>
                <a:rPr lang="en-US" sz="17000" b="1" dirty="0" smtClean="0">
                  <a:solidFill>
                    <a:srgbClr val="2A7A9E">
                      <a:alpha val="40000"/>
                    </a:srgbClr>
                  </a:solidFill>
                  <a:latin typeface="+mj-lt"/>
                  <a:cs typeface="Arial" pitchFamily="34" charset="0"/>
                </a:rPr>
                <a:t>2</a:t>
              </a:r>
              <a:endParaRPr lang="en-US" sz="17000" b="1" dirty="0">
                <a:solidFill>
                  <a:srgbClr val="2A7A9E">
                    <a:alpha val="40000"/>
                  </a:srgbClr>
                </a:solidFill>
                <a:latin typeface="+mj-lt"/>
                <a:cs typeface="Arial" pitchFamily="34" charset="0"/>
              </a:endParaRPr>
            </a:p>
          </p:txBody>
        </p:sp>
        <p:sp>
          <p:nvSpPr>
            <p:cNvPr id="16" name="TextBox 15"/>
            <p:cNvSpPr txBox="1"/>
            <p:nvPr/>
          </p:nvSpPr>
          <p:spPr>
            <a:xfrm>
              <a:off x="3601872" y="2312697"/>
              <a:ext cx="1931160" cy="1512167"/>
            </a:xfrm>
            <a:prstGeom prst="rect">
              <a:avLst/>
            </a:prstGeom>
            <a:noFill/>
          </p:spPr>
          <p:txBody>
            <a:bodyPr wrap="square" rtlCol="0">
              <a:normAutofit/>
            </a:bodyPr>
            <a:lstStyle/>
            <a:p>
              <a:pPr algn="ctr">
                <a:lnSpc>
                  <a:spcPct val="80000"/>
                </a:lnSpc>
              </a:pPr>
              <a:r>
                <a:rPr lang="en-US" sz="2300" b="1" dirty="0" smtClean="0">
                  <a:solidFill>
                    <a:schemeClr val="bg1"/>
                  </a:solidFill>
                  <a:effectLst>
                    <a:outerShdw blurRad="50800" dist="25400" dir="5400000" algn="t" rotWithShape="0">
                      <a:prstClr val="black">
                        <a:alpha val="15000"/>
                      </a:prstClr>
                    </a:outerShdw>
                  </a:effectLst>
                </a:rPr>
                <a:t>How can HEALTHY EATING help prevent diabetes?</a:t>
              </a:r>
              <a:endParaRPr lang="en-US" sz="2300" b="1" dirty="0">
                <a:solidFill>
                  <a:schemeClr val="bg1"/>
                </a:solidFill>
                <a:effectLst>
                  <a:outerShdw blurRad="50800" dist="25400" dir="5400000" algn="t" rotWithShape="0">
                    <a:prstClr val="black">
                      <a:alpha val="15000"/>
                    </a:prstClr>
                  </a:outerShdw>
                </a:effectLst>
              </a:endParaRPr>
            </a:p>
          </p:txBody>
        </p:sp>
        <p:sp>
          <p:nvSpPr>
            <p:cNvPr id="20" name="Oval 19"/>
            <p:cNvSpPr/>
            <p:nvPr/>
          </p:nvSpPr>
          <p:spPr>
            <a:xfrm>
              <a:off x="3807819" y="2026951"/>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grpSp>
        <p:nvGrpSpPr>
          <p:cNvPr id="24" name="Group 23"/>
          <p:cNvGrpSpPr/>
          <p:nvPr/>
        </p:nvGrpSpPr>
        <p:grpSpPr>
          <a:xfrm>
            <a:off x="6324600" y="1587511"/>
            <a:ext cx="2057400" cy="2708434"/>
            <a:chOff x="6324600" y="1587511"/>
            <a:chExt cx="2057400" cy="2708434"/>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7" name="TextBox 16"/>
            <p:cNvSpPr txBox="1"/>
            <p:nvPr/>
          </p:nvSpPr>
          <p:spPr>
            <a:xfrm>
              <a:off x="6721604" y="1587511"/>
              <a:ext cx="1219200" cy="2708434"/>
            </a:xfrm>
            <a:prstGeom prst="rect">
              <a:avLst/>
            </a:prstGeom>
            <a:noFill/>
          </p:spPr>
          <p:txBody>
            <a:bodyPr wrap="square" rtlCol="0">
              <a:spAutoFit/>
            </a:bodyPr>
            <a:lstStyle/>
            <a:p>
              <a:r>
                <a:rPr lang="en-US" sz="17000" b="1" dirty="0" smtClean="0">
                  <a:solidFill>
                    <a:srgbClr val="65B131">
                      <a:alpha val="64000"/>
                    </a:srgbClr>
                  </a:solidFill>
                  <a:latin typeface="+mj-lt"/>
                  <a:cs typeface="Arial" pitchFamily="34" charset="0"/>
                </a:rPr>
                <a:t>3</a:t>
              </a:r>
              <a:endParaRPr lang="en-US" sz="17000" b="1" dirty="0">
                <a:solidFill>
                  <a:srgbClr val="65B131">
                    <a:alpha val="64000"/>
                  </a:srgbClr>
                </a:solidFill>
                <a:latin typeface="+mj-lt"/>
                <a:cs typeface="Arial" pitchFamily="34" charset="0"/>
              </a:endParaRPr>
            </a:p>
          </p:txBody>
        </p:sp>
        <p:sp>
          <p:nvSpPr>
            <p:cNvPr id="18" name="TextBox 17"/>
            <p:cNvSpPr txBox="1"/>
            <p:nvPr/>
          </p:nvSpPr>
          <p:spPr>
            <a:xfrm>
              <a:off x="6411810" y="2348880"/>
              <a:ext cx="1931160" cy="1512167"/>
            </a:xfrm>
            <a:prstGeom prst="rect">
              <a:avLst/>
            </a:prstGeom>
            <a:noFill/>
          </p:spPr>
          <p:txBody>
            <a:bodyPr wrap="square" rtlCol="0">
              <a:normAutofit/>
            </a:bodyPr>
            <a:lstStyle/>
            <a:p>
              <a:pPr algn="ctr">
                <a:lnSpc>
                  <a:spcPct val="80000"/>
                </a:lnSpc>
              </a:pPr>
              <a:r>
                <a:rPr lang="en-US" sz="2300" b="1" dirty="0" smtClean="0">
                  <a:solidFill>
                    <a:schemeClr val="bg1"/>
                  </a:solidFill>
                  <a:effectLst>
                    <a:outerShdw blurRad="50800" dist="25400" dir="5400000" algn="t" rotWithShape="0">
                      <a:prstClr val="black">
                        <a:alpha val="15000"/>
                      </a:prstClr>
                    </a:outerShdw>
                  </a:effectLst>
                </a:rPr>
                <a:t>How can PHYSICAL ACTIVITY help prevent diabetes?</a:t>
              </a:r>
              <a:endParaRPr lang="en-US" sz="2300" b="1" dirty="0">
                <a:solidFill>
                  <a:schemeClr val="bg1"/>
                </a:solidFill>
                <a:effectLst>
                  <a:outerShdw blurRad="50800" dist="25400" dir="5400000" algn="t" rotWithShape="0">
                    <a:prstClr val="black">
                      <a:alpha val="15000"/>
                    </a:prstClr>
                  </a:outerShdw>
                </a:effectLst>
              </a:endParaRPr>
            </a:p>
          </p:txBody>
        </p:sp>
        <p:sp>
          <p:nvSpPr>
            <p:cNvPr id="21" name="Oval 20"/>
            <p:cNvSpPr/>
            <p:nvPr/>
          </p:nvSpPr>
          <p:spPr>
            <a:xfrm>
              <a:off x="6759498" y="2026951"/>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99859"/>
            <a:ext cx="8712967" cy="707886"/>
          </a:xfrm>
          <a:prstGeom prst="rect">
            <a:avLst/>
          </a:prstGeom>
          <a:noFill/>
        </p:spPr>
        <p:txBody>
          <a:bodyPr wrap="square" lIns="91440" tIns="45720" rIns="91440" bIns="45720">
            <a:spAutoFit/>
          </a:bodyPr>
          <a:lstStyle/>
          <a:p>
            <a:pPr algn="ctr"/>
            <a:r>
              <a:rPr lang="en-US" sz="4000" b="1" dirty="0" smtClean="0">
                <a:ln w="1905"/>
                <a:solidFill>
                  <a:schemeClr val="accent2">
                    <a:lumMod val="60000"/>
                    <a:lumOff val="40000"/>
                  </a:schemeClr>
                </a:solidFill>
                <a:effectLst>
                  <a:innerShdw blurRad="69850" dist="43180" dir="5400000">
                    <a:srgbClr val="000000">
                      <a:alpha val="65000"/>
                    </a:srgbClr>
                  </a:innerShdw>
                </a:effectLst>
              </a:rPr>
              <a:t>How Much Physical Activity Do I Need?</a:t>
            </a:r>
            <a:endParaRPr lang="en-US" sz="4000" b="1" cap="none" spc="0" dirty="0">
              <a:ln w="1905"/>
              <a:solidFill>
                <a:schemeClr val="accent2">
                  <a:lumMod val="60000"/>
                  <a:lumOff val="40000"/>
                </a:schemeClr>
              </a:solidFill>
              <a:effectLst>
                <a:innerShdw blurRad="69850" dist="43180" dir="5400000">
                  <a:srgbClr val="000000">
                    <a:alpha val="65000"/>
                  </a:srgbClr>
                </a:innerShdw>
              </a:effectLst>
            </a:endParaRPr>
          </a:p>
        </p:txBody>
      </p:sp>
      <p:graphicFrame>
        <p:nvGraphicFramePr>
          <p:cNvPr id="4" name="Diagram 3"/>
          <p:cNvGraphicFramePr/>
          <p:nvPr>
            <p:extLst>
              <p:ext uri="{D42A27DB-BD31-4B8C-83A1-F6EECF244321}">
                <p14:modId xmlns:p14="http://schemas.microsoft.com/office/powerpoint/2010/main" val="4052344175"/>
              </p:ext>
            </p:extLst>
          </p:nvPr>
        </p:nvGraphicFramePr>
        <p:xfrm>
          <a:off x="112703" y="955681"/>
          <a:ext cx="9036495" cy="1801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3571990506"/>
              </p:ext>
            </p:extLst>
          </p:nvPr>
        </p:nvGraphicFramePr>
        <p:xfrm>
          <a:off x="827584" y="2164209"/>
          <a:ext cx="7560841" cy="40010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7091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Graphic spid="9"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272" y="476672"/>
            <a:ext cx="1276310" cy="523220"/>
          </a:xfrm>
          <a:prstGeom prst="rect">
            <a:avLst/>
          </a:prstGeom>
          <a:noFill/>
        </p:spPr>
        <p:txBody>
          <a:bodyPr wrap="none" lIns="91440" tIns="45720" rIns="91440" bIns="45720">
            <a:spAutoFit/>
          </a:bodyPr>
          <a:lstStyle/>
          <a:p>
            <a:pPr algn="ctr"/>
            <a:r>
              <a:rPr lang="en-US" sz="2800" b="1" cap="none" spc="0" dirty="0" smtClean="0">
                <a:ln w="1905"/>
                <a:solidFill>
                  <a:schemeClr val="accent2">
                    <a:lumMod val="60000"/>
                    <a:lumOff val="40000"/>
                  </a:schemeClr>
                </a:solidFill>
                <a:effectLst>
                  <a:innerShdw blurRad="69850" dist="43180" dir="5400000">
                    <a:srgbClr val="000000">
                      <a:alpha val="65000"/>
                    </a:srgbClr>
                  </a:innerShdw>
                </a:effectLst>
              </a:rPr>
              <a:t>Choose</a:t>
            </a:r>
            <a:endParaRPr lang="en-US" sz="2800" b="1" cap="none" spc="0" dirty="0">
              <a:ln w="1905"/>
              <a:solidFill>
                <a:schemeClr val="accent2">
                  <a:lumMod val="60000"/>
                  <a:lumOff val="40000"/>
                </a:schemeClr>
              </a:solidFill>
              <a:effectLst>
                <a:innerShdw blurRad="69850" dist="43180" dir="5400000">
                  <a:srgbClr val="000000">
                    <a:alpha val="65000"/>
                  </a:srgbClr>
                </a:innerShdw>
              </a:effectLst>
            </a:endParaRPr>
          </a:p>
        </p:txBody>
      </p:sp>
      <p:sp>
        <p:nvSpPr>
          <p:cNvPr id="3" name="Rectangle 2"/>
          <p:cNvSpPr/>
          <p:nvPr/>
        </p:nvSpPr>
        <p:spPr>
          <a:xfrm>
            <a:off x="333907" y="1191816"/>
            <a:ext cx="1276310" cy="523220"/>
          </a:xfrm>
          <a:prstGeom prst="rect">
            <a:avLst/>
          </a:prstGeom>
          <a:noFill/>
        </p:spPr>
        <p:txBody>
          <a:bodyPr wrap="none" lIns="91440" tIns="45720" rIns="91440" bIns="45720">
            <a:spAutoFit/>
          </a:bodyPr>
          <a:lstStyle/>
          <a:p>
            <a:pPr algn="ctr"/>
            <a:r>
              <a:rPr lang="en-US" sz="2800" b="1" cap="none" spc="0" dirty="0" smtClean="0">
                <a:ln w="1905"/>
                <a:solidFill>
                  <a:schemeClr val="accent2">
                    <a:lumMod val="60000"/>
                    <a:lumOff val="40000"/>
                  </a:schemeClr>
                </a:solidFill>
                <a:effectLst>
                  <a:innerShdw blurRad="69850" dist="43180" dir="5400000">
                    <a:srgbClr val="000000">
                      <a:alpha val="65000"/>
                    </a:srgbClr>
                  </a:innerShdw>
                </a:effectLst>
              </a:rPr>
              <a:t>Choose</a:t>
            </a:r>
            <a:endParaRPr lang="en-US" sz="2800" b="1" cap="none" spc="0" dirty="0">
              <a:ln w="1905"/>
              <a:solidFill>
                <a:schemeClr val="accent2">
                  <a:lumMod val="60000"/>
                  <a:lumOff val="40000"/>
                </a:schemeClr>
              </a:solidFill>
              <a:effectLst>
                <a:innerShdw blurRad="69850" dist="43180" dir="5400000">
                  <a:srgbClr val="000000">
                    <a:alpha val="65000"/>
                  </a:srgbClr>
                </a:innerShdw>
              </a:effectLst>
            </a:endParaRPr>
          </a:p>
        </p:txBody>
      </p:sp>
      <p:sp>
        <p:nvSpPr>
          <p:cNvPr id="4" name="Rectangle 3"/>
          <p:cNvSpPr/>
          <p:nvPr/>
        </p:nvSpPr>
        <p:spPr>
          <a:xfrm>
            <a:off x="333907" y="1911896"/>
            <a:ext cx="1276310" cy="523220"/>
          </a:xfrm>
          <a:prstGeom prst="rect">
            <a:avLst/>
          </a:prstGeom>
          <a:noFill/>
        </p:spPr>
        <p:txBody>
          <a:bodyPr wrap="none" lIns="91440" tIns="45720" rIns="91440" bIns="45720">
            <a:spAutoFit/>
          </a:bodyPr>
          <a:lstStyle/>
          <a:p>
            <a:pPr algn="ctr"/>
            <a:r>
              <a:rPr lang="en-US" sz="2800" b="1" cap="none" spc="0" dirty="0" smtClean="0">
                <a:ln w="1905"/>
                <a:solidFill>
                  <a:schemeClr val="accent2">
                    <a:lumMod val="60000"/>
                    <a:lumOff val="40000"/>
                  </a:schemeClr>
                </a:solidFill>
                <a:effectLst>
                  <a:innerShdw blurRad="69850" dist="43180" dir="5400000">
                    <a:srgbClr val="000000">
                      <a:alpha val="65000"/>
                    </a:srgbClr>
                  </a:innerShdw>
                </a:effectLst>
              </a:rPr>
              <a:t>Choose</a:t>
            </a:r>
            <a:endParaRPr lang="en-US" sz="2800" b="1" cap="none" spc="0" dirty="0">
              <a:ln w="1905"/>
              <a:solidFill>
                <a:schemeClr val="accent2">
                  <a:lumMod val="60000"/>
                  <a:lumOff val="40000"/>
                </a:schemeClr>
              </a:solidFill>
              <a:effectLst>
                <a:innerShdw blurRad="69850" dist="43180" dir="5400000">
                  <a:srgbClr val="000000">
                    <a:alpha val="65000"/>
                  </a:srgbClr>
                </a:innerShdw>
              </a:effectLst>
            </a:endParaRPr>
          </a:p>
        </p:txBody>
      </p:sp>
      <p:sp>
        <p:nvSpPr>
          <p:cNvPr id="5" name="Rectangle 4"/>
          <p:cNvSpPr/>
          <p:nvPr/>
        </p:nvSpPr>
        <p:spPr>
          <a:xfrm>
            <a:off x="357592" y="2584539"/>
            <a:ext cx="1276310" cy="523220"/>
          </a:xfrm>
          <a:prstGeom prst="rect">
            <a:avLst/>
          </a:prstGeom>
          <a:noFill/>
        </p:spPr>
        <p:txBody>
          <a:bodyPr wrap="none" lIns="91440" tIns="45720" rIns="91440" bIns="45720">
            <a:spAutoFit/>
          </a:bodyPr>
          <a:lstStyle/>
          <a:p>
            <a:pPr algn="ctr"/>
            <a:r>
              <a:rPr lang="en-US" sz="2800" b="1" cap="none" spc="0" dirty="0" smtClean="0">
                <a:ln w="1905"/>
                <a:solidFill>
                  <a:schemeClr val="accent2">
                    <a:lumMod val="60000"/>
                    <a:lumOff val="40000"/>
                  </a:schemeClr>
                </a:solidFill>
                <a:effectLst>
                  <a:innerShdw blurRad="69850" dist="43180" dir="5400000">
                    <a:srgbClr val="000000">
                      <a:alpha val="65000"/>
                    </a:srgbClr>
                  </a:innerShdw>
                </a:effectLst>
              </a:rPr>
              <a:t>Choose</a:t>
            </a:r>
            <a:endParaRPr lang="en-US" sz="2800" b="1" cap="none" spc="0" dirty="0">
              <a:ln w="1905"/>
              <a:solidFill>
                <a:schemeClr val="accent2">
                  <a:lumMod val="60000"/>
                  <a:lumOff val="40000"/>
                </a:schemeClr>
              </a:solidFill>
              <a:effectLst>
                <a:innerShdw blurRad="69850" dist="43180" dir="5400000">
                  <a:srgbClr val="000000">
                    <a:alpha val="65000"/>
                  </a:srgbClr>
                </a:innerShdw>
              </a:effectLst>
            </a:endParaRPr>
          </a:p>
        </p:txBody>
      </p:sp>
      <p:sp>
        <p:nvSpPr>
          <p:cNvPr id="6" name="Rectangle 5"/>
          <p:cNvSpPr/>
          <p:nvPr/>
        </p:nvSpPr>
        <p:spPr>
          <a:xfrm>
            <a:off x="333907" y="3230416"/>
            <a:ext cx="1276310" cy="523220"/>
          </a:xfrm>
          <a:prstGeom prst="rect">
            <a:avLst/>
          </a:prstGeom>
          <a:noFill/>
        </p:spPr>
        <p:txBody>
          <a:bodyPr wrap="none" lIns="91440" tIns="45720" rIns="91440" bIns="45720">
            <a:spAutoFit/>
          </a:bodyPr>
          <a:lstStyle/>
          <a:p>
            <a:pPr algn="ctr"/>
            <a:r>
              <a:rPr lang="en-US" sz="2800" b="1" cap="none" spc="0" dirty="0" smtClean="0">
                <a:ln w="1905"/>
                <a:solidFill>
                  <a:schemeClr val="accent2">
                    <a:lumMod val="60000"/>
                    <a:lumOff val="40000"/>
                  </a:schemeClr>
                </a:solidFill>
                <a:effectLst>
                  <a:innerShdw blurRad="69850" dist="43180" dir="5400000">
                    <a:srgbClr val="000000">
                      <a:alpha val="65000"/>
                    </a:srgbClr>
                  </a:innerShdw>
                </a:effectLst>
              </a:rPr>
              <a:t>Choose</a:t>
            </a:r>
            <a:endParaRPr lang="en-US" sz="2800" b="1" cap="none" spc="0" dirty="0">
              <a:ln w="1905"/>
              <a:solidFill>
                <a:schemeClr val="accent2">
                  <a:lumMod val="60000"/>
                  <a:lumOff val="40000"/>
                </a:schemeClr>
              </a:solidFill>
              <a:effectLst>
                <a:innerShdw blurRad="69850" dist="43180" dir="5400000">
                  <a:srgbClr val="000000">
                    <a:alpha val="65000"/>
                  </a:srgbClr>
                </a:innerShdw>
              </a:effectLst>
            </a:endParaRPr>
          </a:p>
        </p:txBody>
      </p:sp>
      <p:sp>
        <p:nvSpPr>
          <p:cNvPr id="7" name="Rectangle 6"/>
          <p:cNvSpPr/>
          <p:nvPr/>
        </p:nvSpPr>
        <p:spPr>
          <a:xfrm>
            <a:off x="333907" y="4005064"/>
            <a:ext cx="1276310" cy="523220"/>
          </a:xfrm>
          <a:prstGeom prst="rect">
            <a:avLst/>
          </a:prstGeom>
          <a:noFill/>
        </p:spPr>
        <p:txBody>
          <a:bodyPr wrap="none" lIns="91440" tIns="45720" rIns="91440" bIns="45720">
            <a:spAutoFit/>
          </a:bodyPr>
          <a:lstStyle/>
          <a:p>
            <a:pPr algn="ctr"/>
            <a:r>
              <a:rPr lang="en-US" sz="2800" b="1" cap="none" spc="0" dirty="0" smtClean="0">
                <a:ln w="1905"/>
                <a:solidFill>
                  <a:schemeClr val="accent2">
                    <a:lumMod val="60000"/>
                    <a:lumOff val="40000"/>
                  </a:schemeClr>
                </a:solidFill>
                <a:effectLst>
                  <a:innerShdw blurRad="69850" dist="43180" dir="5400000">
                    <a:srgbClr val="000000">
                      <a:alpha val="65000"/>
                    </a:srgbClr>
                  </a:innerShdw>
                </a:effectLst>
              </a:rPr>
              <a:t>Choose</a:t>
            </a:r>
            <a:endParaRPr lang="en-US" sz="2800" b="1" cap="none" spc="0" dirty="0">
              <a:ln w="1905"/>
              <a:solidFill>
                <a:schemeClr val="accent2">
                  <a:lumMod val="60000"/>
                  <a:lumOff val="40000"/>
                </a:schemeClr>
              </a:solidFill>
              <a:effectLst>
                <a:innerShdw blurRad="69850" dist="43180" dir="5400000">
                  <a:srgbClr val="000000">
                    <a:alpha val="65000"/>
                  </a:srgbClr>
                </a:innerShdw>
              </a:effectLst>
            </a:endParaRPr>
          </a:p>
        </p:txBody>
      </p:sp>
      <p:sp>
        <p:nvSpPr>
          <p:cNvPr id="8" name="Rectangle 7"/>
          <p:cNvSpPr/>
          <p:nvPr/>
        </p:nvSpPr>
        <p:spPr>
          <a:xfrm>
            <a:off x="333907" y="4725144"/>
            <a:ext cx="1276310" cy="523220"/>
          </a:xfrm>
          <a:prstGeom prst="rect">
            <a:avLst/>
          </a:prstGeom>
          <a:noFill/>
        </p:spPr>
        <p:txBody>
          <a:bodyPr wrap="none" lIns="91440" tIns="45720" rIns="91440" bIns="45720">
            <a:spAutoFit/>
          </a:bodyPr>
          <a:lstStyle/>
          <a:p>
            <a:pPr algn="ctr"/>
            <a:r>
              <a:rPr lang="en-US" sz="2800" b="1" cap="none" spc="0" dirty="0" smtClean="0">
                <a:ln w="1905"/>
                <a:solidFill>
                  <a:schemeClr val="accent2">
                    <a:lumMod val="60000"/>
                    <a:lumOff val="40000"/>
                  </a:schemeClr>
                </a:solidFill>
                <a:effectLst>
                  <a:innerShdw blurRad="69850" dist="43180" dir="5400000">
                    <a:srgbClr val="000000">
                      <a:alpha val="65000"/>
                    </a:srgbClr>
                  </a:innerShdw>
                </a:effectLst>
              </a:rPr>
              <a:t>Choose</a:t>
            </a:r>
            <a:endParaRPr lang="en-US" sz="2800" b="1" cap="none" spc="0" dirty="0">
              <a:ln w="1905"/>
              <a:solidFill>
                <a:schemeClr val="accent2">
                  <a:lumMod val="60000"/>
                  <a:lumOff val="40000"/>
                </a:schemeClr>
              </a:solidFill>
              <a:effectLst>
                <a:innerShdw blurRad="69850" dist="43180" dir="5400000">
                  <a:srgbClr val="000000">
                    <a:alpha val="65000"/>
                  </a:srgbClr>
                </a:innerShdw>
              </a:effectLst>
            </a:endParaRPr>
          </a:p>
        </p:txBody>
      </p:sp>
      <p:sp>
        <p:nvSpPr>
          <p:cNvPr id="9" name="Rectangle 8"/>
          <p:cNvSpPr/>
          <p:nvPr/>
        </p:nvSpPr>
        <p:spPr>
          <a:xfrm>
            <a:off x="371197" y="5445224"/>
            <a:ext cx="1276310" cy="523220"/>
          </a:xfrm>
          <a:prstGeom prst="rect">
            <a:avLst/>
          </a:prstGeom>
          <a:noFill/>
        </p:spPr>
        <p:txBody>
          <a:bodyPr wrap="none" lIns="91440" tIns="45720" rIns="91440" bIns="45720">
            <a:spAutoFit/>
          </a:bodyPr>
          <a:lstStyle/>
          <a:p>
            <a:pPr algn="ctr"/>
            <a:r>
              <a:rPr lang="en-US" sz="2800" b="1" cap="none" spc="0" dirty="0" smtClean="0">
                <a:ln w="1905"/>
                <a:solidFill>
                  <a:schemeClr val="accent2">
                    <a:lumMod val="60000"/>
                    <a:lumOff val="40000"/>
                  </a:schemeClr>
                </a:solidFill>
                <a:effectLst>
                  <a:innerShdw blurRad="69850" dist="43180" dir="5400000">
                    <a:srgbClr val="000000">
                      <a:alpha val="65000"/>
                    </a:srgbClr>
                  </a:innerShdw>
                </a:effectLst>
              </a:rPr>
              <a:t>Choose</a:t>
            </a:r>
            <a:endParaRPr lang="en-US" sz="2800" b="1" cap="none" spc="0" dirty="0">
              <a:ln w="1905"/>
              <a:solidFill>
                <a:schemeClr val="accent2">
                  <a:lumMod val="60000"/>
                  <a:lumOff val="40000"/>
                </a:schemeClr>
              </a:solidFill>
              <a:effectLst>
                <a:innerShdw blurRad="69850" dist="43180" dir="5400000">
                  <a:srgbClr val="000000">
                    <a:alpha val="65000"/>
                  </a:srgbClr>
                </a:innerShdw>
              </a:effectLst>
            </a:endParaRPr>
          </a:p>
        </p:txBody>
      </p:sp>
      <p:sp>
        <p:nvSpPr>
          <p:cNvPr id="10" name="TextBox 9"/>
          <p:cNvSpPr txBox="1"/>
          <p:nvPr/>
        </p:nvSpPr>
        <p:spPr>
          <a:xfrm>
            <a:off x="1475656" y="601524"/>
            <a:ext cx="7128792" cy="369332"/>
          </a:xfrm>
          <a:prstGeom prst="rect">
            <a:avLst/>
          </a:prstGeom>
          <a:noFill/>
        </p:spPr>
        <p:txBody>
          <a:bodyPr wrap="square" rtlCol="0">
            <a:spAutoFit/>
          </a:bodyPr>
          <a:lstStyle/>
          <a:p>
            <a:r>
              <a:rPr lang="en-CA" dirty="0">
                <a:solidFill>
                  <a:schemeClr val="bg1">
                    <a:lumMod val="50000"/>
                  </a:schemeClr>
                </a:solidFill>
              </a:rPr>
              <a:t>t</a:t>
            </a:r>
            <a:r>
              <a:rPr lang="en-CA" dirty="0" smtClean="0">
                <a:solidFill>
                  <a:schemeClr val="bg1">
                    <a:lumMod val="50000"/>
                  </a:schemeClr>
                </a:solidFill>
              </a:rPr>
              <a:t>o walk or bike whenever possible</a:t>
            </a:r>
            <a:endParaRPr lang="en-CA" dirty="0">
              <a:solidFill>
                <a:schemeClr val="bg1">
                  <a:lumMod val="50000"/>
                </a:schemeClr>
              </a:solidFill>
            </a:endParaRPr>
          </a:p>
        </p:txBody>
      </p:sp>
      <p:sp>
        <p:nvSpPr>
          <p:cNvPr id="11" name="TextBox 10"/>
          <p:cNvSpPr txBox="1"/>
          <p:nvPr/>
        </p:nvSpPr>
        <p:spPr>
          <a:xfrm>
            <a:off x="1500855" y="1268760"/>
            <a:ext cx="7128792" cy="646331"/>
          </a:xfrm>
          <a:prstGeom prst="rect">
            <a:avLst/>
          </a:prstGeom>
          <a:noFill/>
        </p:spPr>
        <p:txBody>
          <a:bodyPr wrap="square" rtlCol="0">
            <a:spAutoFit/>
          </a:bodyPr>
          <a:lstStyle/>
          <a:p>
            <a:r>
              <a:rPr lang="en-CA" dirty="0" smtClean="0">
                <a:solidFill>
                  <a:schemeClr val="bg1">
                    <a:lumMod val="50000"/>
                  </a:schemeClr>
                </a:solidFill>
              </a:rPr>
              <a:t>to spend time outside when the weather is nice. Go for a walk or spend time in your garden</a:t>
            </a:r>
            <a:endParaRPr lang="en-CA" dirty="0">
              <a:solidFill>
                <a:schemeClr val="bg1">
                  <a:lumMod val="50000"/>
                </a:schemeClr>
              </a:solidFill>
            </a:endParaRPr>
          </a:p>
        </p:txBody>
      </p:sp>
      <p:sp>
        <p:nvSpPr>
          <p:cNvPr id="12" name="TextBox 11"/>
          <p:cNvSpPr txBox="1"/>
          <p:nvPr/>
        </p:nvSpPr>
        <p:spPr>
          <a:xfrm>
            <a:off x="1475656" y="1988840"/>
            <a:ext cx="7128792" cy="369332"/>
          </a:xfrm>
          <a:prstGeom prst="rect">
            <a:avLst/>
          </a:prstGeom>
          <a:noFill/>
        </p:spPr>
        <p:txBody>
          <a:bodyPr wrap="square" rtlCol="0">
            <a:spAutoFit/>
          </a:bodyPr>
          <a:lstStyle/>
          <a:p>
            <a:r>
              <a:rPr lang="en-CA" dirty="0" smtClean="0">
                <a:solidFill>
                  <a:schemeClr val="bg1">
                    <a:lumMod val="50000"/>
                  </a:schemeClr>
                </a:solidFill>
              </a:rPr>
              <a:t>to be active instead of watching TV or spending time on a computer</a:t>
            </a:r>
            <a:endParaRPr lang="en-CA" dirty="0">
              <a:solidFill>
                <a:schemeClr val="bg1">
                  <a:lumMod val="50000"/>
                </a:schemeClr>
              </a:solidFill>
            </a:endParaRPr>
          </a:p>
        </p:txBody>
      </p:sp>
      <p:sp>
        <p:nvSpPr>
          <p:cNvPr id="13" name="TextBox 12"/>
          <p:cNvSpPr txBox="1"/>
          <p:nvPr/>
        </p:nvSpPr>
        <p:spPr>
          <a:xfrm>
            <a:off x="1513962" y="2614863"/>
            <a:ext cx="7128792" cy="615553"/>
          </a:xfrm>
          <a:prstGeom prst="rect">
            <a:avLst/>
          </a:prstGeom>
          <a:noFill/>
        </p:spPr>
        <p:txBody>
          <a:bodyPr wrap="square" rtlCol="0">
            <a:spAutoFit/>
          </a:bodyPr>
          <a:lstStyle/>
          <a:p>
            <a:r>
              <a:rPr lang="en-CA" dirty="0" smtClean="0">
                <a:solidFill>
                  <a:schemeClr val="bg1">
                    <a:lumMod val="50000"/>
                  </a:schemeClr>
                </a:solidFill>
              </a:rPr>
              <a:t>a variety of activities that work all parts of your body </a:t>
            </a:r>
            <a:r>
              <a:rPr lang="en-CA" sz="1600" dirty="0" smtClean="0">
                <a:solidFill>
                  <a:schemeClr val="bg1">
                    <a:lumMod val="50000"/>
                  </a:schemeClr>
                </a:solidFill>
              </a:rPr>
              <a:t>(sit-ups, push-ups, walking, playing sports, pulling weeds from the garden)</a:t>
            </a:r>
            <a:endParaRPr lang="en-CA" dirty="0">
              <a:solidFill>
                <a:schemeClr val="bg1">
                  <a:lumMod val="50000"/>
                </a:schemeClr>
              </a:solidFill>
            </a:endParaRPr>
          </a:p>
        </p:txBody>
      </p:sp>
      <p:sp>
        <p:nvSpPr>
          <p:cNvPr id="14" name="TextBox 13"/>
          <p:cNvSpPr txBox="1"/>
          <p:nvPr/>
        </p:nvSpPr>
        <p:spPr>
          <a:xfrm>
            <a:off x="1500855" y="3389511"/>
            <a:ext cx="7128792" cy="615553"/>
          </a:xfrm>
          <a:prstGeom prst="rect">
            <a:avLst/>
          </a:prstGeom>
          <a:noFill/>
        </p:spPr>
        <p:txBody>
          <a:bodyPr wrap="square" rtlCol="0">
            <a:spAutoFit/>
          </a:bodyPr>
          <a:lstStyle/>
          <a:p>
            <a:r>
              <a:rPr lang="en-CA" dirty="0" smtClean="0">
                <a:solidFill>
                  <a:schemeClr val="bg1">
                    <a:lumMod val="50000"/>
                  </a:schemeClr>
                </a:solidFill>
              </a:rPr>
              <a:t>to make physical activity a family event </a:t>
            </a:r>
            <a:r>
              <a:rPr lang="en-CA" sz="1600" dirty="0" smtClean="0">
                <a:solidFill>
                  <a:schemeClr val="bg1">
                    <a:lumMod val="50000"/>
                  </a:schemeClr>
                </a:solidFill>
              </a:rPr>
              <a:t>(do a physical activity like playing a game instead of watching TV in the evenings)</a:t>
            </a:r>
            <a:endParaRPr lang="en-CA" dirty="0">
              <a:solidFill>
                <a:schemeClr val="bg1">
                  <a:lumMod val="50000"/>
                </a:schemeClr>
              </a:solidFill>
            </a:endParaRPr>
          </a:p>
        </p:txBody>
      </p:sp>
      <p:sp>
        <p:nvSpPr>
          <p:cNvPr id="15" name="TextBox 14"/>
          <p:cNvSpPr txBox="1"/>
          <p:nvPr/>
        </p:nvSpPr>
        <p:spPr>
          <a:xfrm>
            <a:off x="1505863" y="4082008"/>
            <a:ext cx="7128792" cy="615553"/>
          </a:xfrm>
          <a:prstGeom prst="rect">
            <a:avLst/>
          </a:prstGeom>
          <a:noFill/>
        </p:spPr>
        <p:txBody>
          <a:bodyPr wrap="square" rtlCol="0">
            <a:spAutoFit/>
          </a:bodyPr>
          <a:lstStyle/>
          <a:p>
            <a:r>
              <a:rPr lang="en-CA" dirty="0" smtClean="0">
                <a:solidFill>
                  <a:schemeClr val="bg1">
                    <a:lumMod val="50000"/>
                  </a:schemeClr>
                </a:solidFill>
              </a:rPr>
              <a:t>to find time everyday </a:t>
            </a:r>
            <a:r>
              <a:rPr lang="en-CA" sz="1600" dirty="0" smtClean="0">
                <a:solidFill>
                  <a:schemeClr val="bg1">
                    <a:lumMod val="50000"/>
                  </a:schemeClr>
                </a:solidFill>
              </a:rPr>
              <a:t>(by doing a little activity everyday even for a few minutes getting in your physical activity won’t feel so overwhelming) </a:t>
            </a:r>
            <a:endParaRPr lang="en-CA" dirty="0">
              <a:solidFill>
                <a:srgbClr val="FF0000"/>
              </a:solidFill>
            </a:endParaRPr>
          </a:p>
        </p:txBody>
      </p:sp>
      <p:sp>
        <p:nvSpPr>
          <p:cNvPr id="16" name="TextBox 15"/>
          <p:cNvSpPr txBox="1"/>
          <p:nvPr/>
        </p:nvSpPr>
        <p:spPr>
          <a:xfrm>
            <a:off x="1472348" y="4802088"/>
            <a:ext cx="7128792" cy="615553"/>
          </a:xfrm>
          <a:prstGeom prst="rect">
            <a:avLst/>
          </a:prstGeom>
          <a:noFill/>
        </p:spPr>
        <p:txBody>
          <a:bodyPr wrap="square" rtlCol="0">
            <a:spAutoFit/>
          </a:bodyPr>
          <a:lstStyle/>
          <a:p>
            <a:r>
              <a:rPr lang="en-CA" dirty="0" smtClean="0">
                <a:solidFill>
                  <a:schemeClr val="bg1">
                    <a:lumMod val="50000"/>
                  </a:schemeClr>
                </a:solidFill>
              </a:rPr>
              <a:t>to try something new </a:t>
            </a:r>
            <a:r>
              <a:rPr lang="en-CA" sz="1600" dirty="0" smtClean="0">
                <a:solidFill>
                  <a:schemeClr val="bg1">
                    <a:lumMod val="50000"/>
                  </a:schemeClr>
                </a:solidFill>
              </a:rPr>
              <a:t>(ask a friend to play a new sport or try stretching, running, and fishing for the first time)</a:t>
            </a:r>
            <a:endParaRPr lang="en-CA" dirty="0">
              <a:solidFill>
                <a:schemeClr val="bg1">
                  <a:lumMod val="50000"/>
                </a:schemeClr>
              </a:solidFill>
            </a:endParaRPr>
          </a:p>
        </p:txBody>
      </p:sp>
      <p:sp>
        <p:nvSpPr>
          <p:cNvPr id="17" name="TextBox 16"/>
          <p:cNvSpPr txBox="1"/>
          <p:nvPr/>
        </p:nvSpPr>
        <p:spPr>
          <a:xfrm>
            <a:off x="1547664" y="5495495"/>
            <a:ext cx="7128792" cy="615553"/>
          </a:xfrm>
          <a:prstGeom prst="rect">
            <a:avLst/>
          </a:prstGeom>
          <a:noFill/>
        </p:spPr>
        <p:txBody>
          <a:bodyPr wrap="square" rtlCol="0">
            <a:spAutoFit/>
          </a:bodyPr>
          <a:lstStyle/>
          <a:p>
            <a:r>
              <a:rPr lang="en-CA" dirty="0" smtClean="0">
                <a:solidFill>
                  <a:schemeClr val="bg1">
                    <a:lumMod val="50000"/>
                  </a:schemeClr>
                </a:solidFill>
              </a:rPr>
              <a:t>chores around the house that require movement </a:t>
            </a:r>
            <a:r>
              <a:rPr lang="en-CA" sz="1600" dirty="0" smtClean="0">
                <a:solidFill>
                  <a:schemeClr val="bg1">
                    <a:lumMod val="50000"/>
                  </a:schemeClr>
                </a:solidFill>
              </a:rPr>
              <a:t>(raking, mopping, and chopping wood all count as physical activity)</a:t>
            </a:r>
            <a:endParaRPr lang="en-CA" dirty="0">
              <a:solidFill>
                <a:schemeClr val="bg1">
                  <a:lumMod val="50000"/>
                </a:schemeClr>
              </a:solidFill>
            </a:endParaRPr>
          </a:p>
        </p:txBody>
      </p:sp>
    </p:spTree>
    <p:extLst>
      <p:ext uri="{BB962C8B-B14F-4D97-AF65-F5344CB8AC3E}">
        <p14:creationId xmlns:p14="http://schemas.microsoft.com/office/powerpoint/2010/main" val="27032826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5396" y="476672"/>
            <a:ext cx="930063" cy="523220"/>
          </a:xfrm>
          <a:prstGeom prst="rect">
            <a:avLst/>
          </a:prstGeom>
          <a:noFill/>
        </p:spPr>
        <p:txBody>
          <a:bodyPr wrap="none" lIns="91440" tIns="45720" rIns="91440" bIns="45720">
            <a:spAutoFit/>
          </a:bodyPr>
          <a:lstStyle/>
          <a:p>
            <a:pPr algn="ctr"/>
            <a:r>
              <a:rPr lang="en-US" sz="2800" b="1" cap="none" spc="0" dirty="0" smtClean="0">
                <a:ln w="1905"/>
                <a:solidFill>
                  <a:srgbClr val="FF0000"/>
                </a:solidFill>
                <a:effectLst>
                  <a:innerShdw blurRad="69850" dist="43180" dir="5400000">
                    <a:srgbClr val="000000">
                      <a:alpha val="65000"/>
                    </a:srgbClr>
                  </a:innerShdw>
                </a:effectLst>
              </a:rPr>
              <a:t>Limit</a:t>
            </a:r>
            <a:endParaRPr lang="en-US" sz="2800" b="1" cap="none" spc="0" dirty="0">
              <a:ln w="1905"/>
              <a:solidFill>
                <a:srgbClr val="FF0000"/>
              </a:solidFill>
              <a:effectLst>
                <a:innerShdw blurRad="69850" dist="43180" dir="5400000">
                  <a:srgbClr val="000000">
                    <a:alpha val="65000"/>
                  </a:srgbClr>
                </a:innerShdw>
              </a:effectLst>
            </a:endParaRPr>
          </a:p>
        </p:txBody>
      </p:sp>
      <p:sp>
        <p:nvSpPr>
          <p:cNvPr id="3" name="Rectangle 2"/>
          <p:cNvSpPr/>
          <p:nvPr/>
        </p:nvSpPr>
        <p:spPr>
          <a:xfrm>
            <a:off x="507031" y="1191816"/>
            <a:ext cx="930063" cy="523220"/>
          </a:xfrm>
          <a:prstGeom prst="rect">
            <a:avLst/>
          </a:prstGeom>
          <a:noFill/>
        </p:spPr>
        <p:txBody>
          <a:bodyPr wrap="none" lIns="91440" tIns="45720" rIns="91440" bIns="45720">
            <a:spAutoFit/>
          </a:bodyPr>
          <a:lstStyle/>
          <a:p>
            <a:pPr algn="ctr"/>
            <a:r>
              <a:rPr lang="en-US" sz="2800" b="1" cap="none" spc="0" dirty="0" smtClean="0">
                <a:ln w="1905"/>
                <a:solidFill>
                  <a:srgbClr val="FF0000"/>
                </a:solidFill>
                <a:effectLst>
                  <a:innerShdw blurRad="69850" dist="43180" dir="5400000">
                    <a:srgbClr val="000000">
                      <a:alpha val="65000"/>
                    </a:srgbClr>
                  </a:innerShdw>
                </a:effectLst>
              </a:rPr>
              <a:t>Limit</a:t>
            </a:r>
            <a:endParaRPr lang="en-US" sz="2800" b="1" cap="none" spc="0" dirty="0">
              <a:ln w="1905"/>
              <a:solidFill>
                <a:srgbClr val="FF0000"/>
              </a:solidFill>
              <a:effectLst>
                <a:innerShdw blurRad="69850" dist="43180" dir="5400000">
                  <a:srgbClr val="000000">
                    <a:alpha val="65000"/>
                  </a:srgbClr>
                </a:innerShdw>
              </a:effectLst>
            </a:endParaRPr>
          </a:p>
        </p:txBody>
      </p:sp>
      <p:sp>
        <p:nvSpPr>
          <p:cNvPr id="4" name="Rectangle 3"/>
          <p:cNvSpPr/>
          <p:nvPr/>
        </p:nvSpPr>
        <p:spPr>
          <a:xfrm>
            <a:off x="507031" y="1911896"/>
            <a:ext cx="930063" cy="523220"/>
          </a:xfrm>
          <a:prstGeom prst="rect">
            <a:avLst/>
          </a:prstGeom>
          <a:noFill/>
        </p:spPr>
        <p:txBody>
          <a:bodyPr wrap="none" lIns="91440" tIns="45720" rIns="91440" bIns="45720">
            <a:spAutoFit/>
          </a:bodyPr>
          <a:lstStyle/>
          <a:p>
            <a:pPr algn="ctr"/>
            <a:r>
              <a:rPr lang="en-US" sz="2800" b="1" dirty="0" smtClean="0">
                <a:ln w="1905"/>
                <a:solidFill>
                  <a:srgbClr val="FF0000"/>
                </a:solidFill>
                <a:effectLst>
                  <a:innerShdw blurRad="69850" dist="43180" dir="5400000">
                    <a:srgbClr val="000000">
                      <a:alpha val="65000"/>
                    </a:srgbClr>
                  </a:innerShdw>
                </a:effectLst>
              </a:rPr>
              <a:t>Limit</a:t>
            </a:r>
            <a:endParaRPr lang="en-US" sz="2800" b="1" cap="none" spc="0" dirty="0">
              <a:ln w="1905"/>
              <a:solidFill>
                <a:srgbClr val="FF0000"/>
              </a:solidFill>
              <a:effectLst>
                <a:innerShdw blurRad="69850" dist="43180" dir="5400000">
                  <a:srgbClr val="000000">
                    <a:alpha val="65000"/>
                  </a:srgbClr>
                </a:innerShdw>
              </a:effectLst>
            </a:endParaRPr>
          </a:p>
        </p:txBody>
      </p:sp>
      <p:sp>
        <p:nvSpPr>
          <p:cNvPr id="5" name="Rectangle 4"/>
          <p:cNvSpPr/>
          <p:nvPr/>
        </p:nvSpPr>
        <p:spPr>
          <a:xfrm>
            <a:off x="530716" y="2584539"/>
            <a:ext cx="930063" cy="523220"/>
          </a:xfrm>
          <a:prstGeom prst="rect">
            <a:avLst/>
          </a:prstGeom>
          <a:noFill/>
        </p:spPr>
        <p:txBody>
          <a:bodyPr wrap="none" lIns="91440" tIns="45720" rIns="91440" bIns="45720">
            <a:spAutoFit/>
          </a:bodyPr>
          <a:lstStyle/>
          <a:p>
            <a:pPr algn="ctr"/>
            <a:r>
              <a:rPr lang="en-US" sz="2800" b="1" cap="none" spc="0" dirty="0" smtClean="0">
                <a:ln w="1905"/>
                <a:solidFill>
                  <a:srgbClr val="FF0000"/>
                </a:solidFill>
                <a:effectLst>
                  <a:innerShdw blurRad="69850" dist="43180" dir="5400000">
                    <a:srgbClr val="000000">
                      <a:alpha val="65000"/>
                    </a:srgbClr>
                  </a:innerShdw>
                </a:effectLst>
              </a:rPr>
              <a:t>Limit</a:t>
            </a:r>
            <a:endParaRPr lang="en-US" sz="2800" b="1" cap="none" spc="0" dirty="0">
              <a:ln w="1905"/>
              <a:solidFill>
                <a:srgbClr val="FF0000"/>
              </a:solidFill>
              <a:effectLst>
                <a:innerShdw blurRad="69850" dist="43180" dir="5400000">
                  <a:srgbClr val="000000">
                    <a:alpha val="65000"/>
                  </a:srgbClr>
                </a:innerShdw>
              </a:effectLst>
            </a:endParaRPr>
          </a:p>
        </p:txBody>
      </p:sp>
      <p:sp>
        <p:nvSpPr>
          <p:cNvPr id="6" name="Rectangle 5"/>
          <p:cNvSpPr/>
          <p:nvPr/>
        </p:nvSpPr>
        <p:spPr>
          <a:xfrm>
            <a:off x="507031" y="3230416"/>
            <a:ext cx="930063" cy="523220"/>
          </a:xfrm>
          <a:prstGeom prst="rect">
            <a:avLst/>
          </a:prstGeom>
          <a:noFill/>
        </p:spPr>
        <p:txBody>
          <a:bodyPr wrap="none" lIns="91440" tIns="45720" rIns="91440" bIns="45720">
            <a:spAutoFit/>
          </a:bodyPr>
          <a:lstStyle/>
          <a:p>
            <a:pPr algn="ctr"/>
            <a:r>
              <a:rPr lang="en-US" sz="2800" b="1" cap="none" spc="0" dirty="0" smtClean="0">
                <a:ln w="1905"/>
                <a:solidFill>
                  <a:srgbClr val="FF0000"/>
                </a:solidFill>
                <a:effectLst>
                  <a:innerShdw blurRad="69850" dist="43180" dir="5400000">
                    <a:srgbClr val="000000">
                      <a:alpha val="65000"/>
                    </a:srgbClr>
                  </a:innerShdw>
                </a:effectLst>
              </a:rPr>
              <a:t>Limit</a:t>
            </a:r>
            <a:endParaRPr lang="en-US" sz="2800" b="1" cap="none" spc="0" dirty="0">
              <a:ln w="1905"/>
              <a:solidFill>
                <a:srgbClr val="FF0000"/>
              </a:solidFill>
              <a:effectLst>
                <a:innerShdw blurRad="69850" dist="43180" dir="5400000">
                  <a:srgbClr val="000000">
                    <a:alpha val="65000"/>
                  </a:srgbClr>
                </a:innerShdw>
              </a:effectLst>
            </a:endParaRPr>
          </a:p>
        </p:txBody>
      </p:sp>
      <p:sp>
        <p:nvSpPr>
          <p:cNvPr id="7" name="Rectangle 6"/>
          <p:cNvSpPr/>
          <p:nvPr/>
        </p:nvSpPr>
        <p:spPr>
          <a:xfrm>
            <a:off x="507031" y="4005064"/>
            <a:ext cx="930063" cy="523220"/>
          </a:xfrm>
          <a:prstGeom prst="rect">
            <a:avLst/>
          </a:prstGeom>
          <a:noFill/>
        </p:spPr>
        <p:txBody>
          <a:bodyPr wrap="none" lIns="91440" tIns="45720" rIns="91440" bIns="45720">
            <a:spAutoFit/>
          </a:bodyPr>
          <a:lstStyle/>
          <a:p>
            <a:pPr algn="ctr"/>
            <a:r>
              <a:rPr lang="en-US" sz="2800" b="1" cap="none" spc="0" dirty="0" smtClean="0">
                <a:ln w="1905"/>
                <a:solidFill>
                  <a:srgbClr val="FF0000"/>
                </a:solidFill>
                <a:effectLst>
                  <a:innerShdw blurRad="69850" dist="43180" dir="5400000">
                    <a:srgbClr val="000000">
                      <a:alpha val="65000"/>
                    </a:srgbClr>
                  </a:innerShdw>
                </a:effectLst>
              </a:rPr>
              <a:t>Limit</a:t>
            </a:r>
            <a:endParaRPr lang="en-US" sz="2800" b="1" cap="none" spc="0" dirty="0">
              <a:ln w="1905"/>
              <a:solidFill>
                <a:srgbClr val="FF0000"/>
              </a:solidFill>
              <a:effectLst>
                <a:innerShdw blurRad="69850" dist="43180" dir="5400000">
                  <a:srgbClr val="000000">
                    <a:alpha val="65000"/>
                  </a:srgbClr>
                </a:innerShdw>
              </a:effectLst>
            </a:endParaRPr>
          </a:p>
        </p:txBody>
      </p:sp>
      <p:sp>
        <p:nvSpPr>
          <p:cNvPr id="8" name="Rectangle 7"/>
          <p:cNvSpPr/>
          <p:nvPr/>
        </p:nvSpPr>
        <p:spPr>
          <a:xfrm>
            <a:off x="507031" y="4725144"/>
            <a:ext cx="930063" cy="523220"/>
          </a:xfrm>
          <a:prstGeom prst="rect">
            <a:avLst/>
          </a:prstGeom>
          <a:noFill/>
        </p:spPr>
        <p:txBody>
          <a:bodyPr wrap="none" lIns="91440" tIns="45720" rIns="91440" bIns="45720">
            <a:spAutoFit/>
          </a:bodyPr>
          <a:lstStyle/>
          <a:p>
            <a:pPr algn="ctr"/>
            <a:r>
              <a:rPr lang="en-US" sz="2800" b="1" cap="none" spc="0" dirty="0" smtClean="0">
                <a:ln w="1905"/>
                <a:solidFill>
                  <a:srgbClr val="FF0000"/>
                </a:solidFill>
                <a:effectLst>
                  <a:innerShdw blurRad="69850" dist="43180" dir="5400000">
                    <a:srgbClr val="000000">
                      <a:alpha val="65000"/>
                    </a:srgbClr>
                  </a:innerShdw>
                </a:effectLst>
              </a:rPr>
              <a:t>Limit</a:t>
            </a:r>
            <a:endParaRPr lang="en-US" sz="2800" b="1" cap="none" spc="0" dirty="0">
              <a:ln w="1905"/>
              <a:solidFill>
                <a:srgbClr val="FF0000"/>
              </a:solidFill>
              <a:effectLst>
                <a:innerShdw blurRad="69850" dist="43180" dir="5400000">
                  <a:srgbClr val="000000">
                    <a:alpha val="65000"/>
                  </a:srgbClr>
                </a:innerShdw>
              </a:effectLst>
            </a:endParaRPr>
          </a:p>
        </p:txBody>
      </p:sp>
      <p:sp>
        <p:nvSpPr>
          <p:cNvPr id="10" name="TextBox 9"/>
          <p:cNvSpPr txBox="1"/>
          <p:nvPr/>
        </p:nvSpPr>
        <p:spPr>
          <a:xfrm>
            <a:off x="1403648" y="600147"/>
            <a:ext cx="7128792" cy="369332"/>
          </a:xfrm>
          <a:prstGeom prst="rect">
            <a:avLst/>
          </a:prstGeom>
          <a:noFill/>
        </p:spPr>
        <p:txBody>
          <a:bodyPr wrap="square" rtlCol="0">
            <a:spAutoFit/>
          </a:bodyPr>
          <a:lstStyle/>
          <a:p>
            <a:r>
              <a:rPr lang="en-CA" dirty="0" smtClean="0">
                <a:solidFill>
                  <a:schemeClr val="bg1">
                    <a:lumMod val="50000"/>
                  </a:schemeClr>
                </a:solidFill>
              </a:rPr>
              <a:t>driving to places that are close enough to walk to</a:t>
            </a:r>
            <a:endParaRPr lang="en-CA" dirty="0">
              <a:solidFill>
                <a:schemeClr val="bg1">
                  <a:lumMod val="50000"/>
                </a:schemeClr>
              </a:solidFill>
            </a:endParaRPr>
          </a:p>
        </p:txBody>
      </p:sp>
      <p:sp>
        <p:nvSpPr>
          <p:cNvPr id="11" name="TextBox 10"/>
          <p:cNvSpPr txBox="1"/>
          <p:nvPr/>
        </p:nvSpPr>
        <p:spPr>
          <a:xfrm>
            <a:off x="1331640" y="1268760"/>
            <a:ext cx="7128792" cy="369332"/>
          </a:xfrm>
          <a:prstGeom prst="rect">
            <a:avLst/>
          </a:prstGeom>
          <a:noFill/>
        </p:spPr>
        <p:txBody>
          <a:bodyPr wrap="square" rtlCol="0">
            <a:spAutoFit/>
          </a:bodyPr>
          <a:lstStyle/>
          <a:p>
            <a:r>
              <a:rPr lang="en-CA" dirty="0" smtClean="0">
                <a:solidFill>
                  <a:schemeClr val="bg1">
                    <a:lumMod val="50000"/>
                  </a:schemeClr>
                </a:solidFill>
              </a:rPr>
              <a:t>the time spent watching TV</a:t>
            </a:r>
            <a:endParaRPr lang="en-CA" dirty="0">
              <a:solidFill>
                <a:schemeClr val="bg1">
                  <a:lumMod val="50000"/>
                </a:schemeClr>
              </a:solidFill>
            </a:endParaRPr>
          </a:p>
        </p:txBody>
      </p:sp>
      <p:sp>
        <p:nvSpPr>
          <p:cNvPr id="12" name="TextBox 11"/>
          <p:cNvSpPr txBox="1"/>
          <p:nvPr/>
        </p:nvSpPr>
        <p:spPr>
          <a:xfrm>
            <a:off x="1331640" y="1988840"/>
            <a:ext cx="7128792" cy="369332"/>
          </a:xfrm>
          <a:prstGeom prst="rect">
            <a:avLst/>
          </a:prstGeom>
          <a:noFill/>
        </p:spPr>
        <p:txBody>
          <a:bodyPr wrap="square" rtlCol="0">
            <a:spAutoFit/>
          </a:bodyPr>
          <a:lstStyle/>
          <a:p>
            <a:r>
              <a:rPr lang="en-CA" dirty="0" smtClean="0">
                <a:solidFill>
                  <a:schemeClr val="bg1">
                    <a:lumMod val="50000"/>
                  </a:schemeClr>
                </a:solidFill>
              </a:rPr>
              <a:t>the time spent on the computer or playing video games</a:t>
            </a:r>
            <a:endParaRPr lang="en-CA" dirty="0">
              <a:solidFill>
                <a:schemeClr val="bg1">
                  <a:lumMod val="50000"/>
                </a:schemeClr>
              </a:solidFill>
            </a:endParaRPr>
          </a:p>
        </p:txBody>
      </p:sp>
      <p:sp>
        <p:nvSpPr>
          <p:cNvPr id="13" name="TextBox 12"/>
          <p:cNvSpPr txBox="1"/>
          <p:nvPr/>
        </p:nvSpPr>
        <p:spPr>
          <a:xfrm>
            <a:off x="1405704" y="2661483"/>
            <a:ext cx="7128792" cy="369332"/>
          </a:xfrm>
          <a:prstGeom prst="rect">
            <a:avLst/>
          </a:prstGeom>
          <a:noFill/>
        </p:spPr>
        <p:txBody>
          <a:bodyPr wrap="square" rtlCol="0">
            <a:spAutoFit/>
          </a:bodyPr>
          <a:lstStyle/>
          <a:p>
            <a:r>
              <a:rPr lang="en-CA" dirty="0" smtClean="0">
                <a:solidFill>
                  <a:schemeClr val="bg1">
                    <a:lumMod val="50000"/>
                  </a:schemeClr>
                </a:solidFill>
              </a:rPr>
              <a:t>the time kids spend on activities that involve sitting</a:t>
            </a:r>
            <a:endParaRPr lang="en-CA" dirty="0">
              <a:solidFill>
                <a:schemeClr val="bg1">
                  <a:lumMod val="50000"/>
                </a:schemeClr>
              </a:solidFill>
            </a:endParaRPr>
          </a:p>
        </p:txBody>
      </p:sp>
      <p:sp>
        <p:nvSpPr>
          <p:cNvPr id="14" name="TextBox 13"/>
          <p:cNvSpPr txBox="1"/>
          <p:nvPr/>
        </p:nvSpPr>
        <p:spPr>
          <a:xfrm>
            <a:off x="1327828" y="3307360"/>
            <a:ext cx="7128792" cy="369332"/>
          </a:xfrm>
          <a:prstGeom prst="rect">
            <a:avLst/>
          </a:prstGeom>
          <a:noFill/>
        </p:spPr>
        <p:txBody>
          <a:bodyPr wrap="square" rtlCol="0">
            <a:spAutoFit/>
          </a:bodyPr>
          <a:lstStyle/>
          <a:p>
            <a:r>
              <a:rPr lang="en-CA" dirty="0" smtClean="0">
                <a:solidFill>
                  <a:schemeClr val="bg1">
                    <a:lumMod val="50000"/>
                  </a:schemeClr>
                </a:solidFill>
              </a:rPr>
              <a:t>the time spent inside when the weather is nice</a:t>
            </a:r>
            <a:endParaRPr lang="en-CA" dirty="0">
              <a:solidFill>
                <a:schemeClr val="bg1">
                  <a:lumMod val="50000"/>
                </a:schemeClr>
              </a:solidFill>
            </a:endParaRPr>
          </a:p>
        </p:txBody>
      </p:sp>
      <p:sp>
        <p:nvSpPr>
          <p:cNvPr id="15" name="TextBox 14"/>
          <p:cNvSpPr txBox="1"/>
          <p:nvPr/>
        </p:nvSpPr>
        <p:spPr>
          <a:xfrm>
            <a:off x="1331640" y="4082008"/>
            <a:ext cx="7128792" cy="615553"/>
          </a:xfrm>
          <a:prstGeom prst="rect">
            <a:avLst/>
          </a:prstGeom>
          <a:noFill/>
        </p:spPr>
        <p:txBody>
          <a:bodyPr wrap="square" rtlCol="0">
            <a:spAutoFit/>
          </a:bodyPr>
          <a:lstStyle/>
          <a:p>
            <a:r>
              <a:rPr lang="en-CA" dirty="0" smtClean="0">
                <a:solidFill>
                  <a:schemeClr val="bg1">
                    <a:lumMod val="50000"/>
                  </a:schemeClr>
                </a:solidFill>
              </a:rPr>
              <a:t>how many sedentary activities you plan </a:t>
            </a:r>
            <a:r>
              <a:rPr lang="en-CA" sz="1600" dirty="0" smtClean="0">
                <a:solidFill>
                  <a:schemeClr val="bg1">
                    <a:lumMod val="50000"/>
                  </a:schemeClr>
                </a:solidFill>
              </a:rPr>
              <a:t>(choose family time that incorporates physical activity)</a:t>
            </a:r>
            <a:endParaRPr lang="en-CA" dirty="0">
              <a:solidFill>
                <a:schemeClr val="bg1">
                  <a:lumMod val="50000"/>
                </a:schemeClr>
              </a:solidFill>
            </a:endParaRPr>
          </a:p>
        </p:txBody>
      </p:sp>
      <p:sp>
        <p:nvSpPr>
          <p:cNvPr id="16" name="TextBox 15"/>
          <p:cNvSpPr txBox="1"/>
          <p:nvPr/>
        </p:nvSpPr>
        <p:spPr>
          <a:xfrm>
            <a:off x="1331640" y="4802088"/>
            <a:ext cx="7128792" cy="646331"/>
          </a:xfrm>
          <a:prstGeom prst="rect">
            <a:avLst/>
          </a:prstGeom>
          <a:noFill/>
        </p:spPr>
        <p:txBody>
          <a:bodyPr wrap="square" rtlCol="0">
            <a:spAutoFit/>
          </a:bodyPr>
          <a:lstStyle/>
          <a:p>
            <a:r>
              <a:rPr lang="en-CA" dirty="0" smtClean="0">
                <a:solidFill>
                  <a:schemeClr val="bg1">
                    <a:lumMod val="50000"/>
                  </a:schemeClr>
                </a:solidFill>
              </a:rPr>
              <a:t>your risk for disease like heart disease, diabetes, and cancer by doing more physical activity</a:t>
            </a:r>
            <a:endParaRPr lang="en-CA" dirty="0">
              <a:solidFill>
                <a:schemeClr val="bg1">
                  <a:lumMod val="50000"/>
                </a:schemeClr>
              </a:solidFill>
            </a:endParaRPr>
          </a:p>
        </p:txBody>
      </p:sp>
    </p:spTree>
    <p:extLst>
      <p:ext uri="{BB962C8B-B14F-4D97-AF65-F5344CB8AC3E}">
        <p14:creationId xmlns:p14="http://schemas.microsoft.com/office/powerpoint/2010/main" val="10413079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9623" y="44624"/>
            <a:ext cx="6907725" cy="954107"/>
          </a:xfrm>
          <a:prstGeom prst="rect">
            <a:avLst/>
          </a:prstGeom>
          <a:noFill/>
        </p:spPr>
        <p:txBody>
          <a:bodyPr wrap="none" lIns="91440" tIns="45720" rIns="91440" bIns="45720">
            <a:spAutoFit/>
          </a:bodyPr>
          <a:lstStyle/>
          <a:p>
            <a:pPr algn="ctr"/>
            <a:r>
              <a:rPr lang="en-US" sz="2800" b="1" cap="none" spc="0" dirty="0" smtClean="0">
                <a:ln w="1905"/>
                <a:solidFill>
                  <a:schemeClr val="accent2">
                    <a:lumMod val="60000"/>
                    <a:lumOff val="40000"/>
                  </a:schemeClr>
                </a:solidFill>
                <a:effectLst>
                  <a:innerShdw blurRad="69850" dist="43180" dir="5400000">
                    <a:srgbClr val="000000">
                      <a:alpha val="65000"/>
                    </a:srgbClr>
                  </a:innerShdw>
                </a:effectLst>
              </a:rPr>
              <a:t>How does following these recommendations </a:t>
            </a:r>
          </a:p>
          <a:p>
            <a:pPr algn="ctr"/>
            <a:r>
              <a:rPr lang="en-US" sz="2800" b="1" cap="none" spc="0" dirty="0" smtClean="0">
                <a:ln w="1905"/>
                <a:solidFill>
                  <a:schemeClr val="accent2">
                    <a:lumMod val="60000"/>
                    <a:lumOff val="40000"/>
                  </a:schemeClr>
                </a:solidFill>
                <a:effectLst>
                  <a:innerShdw blurRad="69850" dist="43180" dir="5400000">
                    <a:srgbClr val="000000">
                      <a:alpha val="65000"/>
                    </a:srgbClr>
                  </a:innerShdw>
                </a:effectLst>
              </a:rPr>
              <a:t>help prevent type </a:t>
            </a:r>
            <a:r>
              <a:rPr lang="en-US" sz="2800" b="1" dirty="0">
                <a:ln w="1905"/>
                <a:solidFill>
                  <a:schemeClr val="accent2">
                    <a:lumMod val="60000"/>
                    <a:lumOff val="40000"/>
                  </a:schemeClr>
                </a:solidFill>
                <a:effectLst>
                  <a:innerShdw blurRad="69850" dist="43180" dir="5400000">
                    <a:srgbClr val="000000">
                      <a:alpha val="65000"/>
                    </a:srgbClr>
                  </a:innerShdw>
                </a:effectLst>
              </a:rPr>
              <a:t>2</a:t>
            </a:r>
            <a:r>
              <a:rPr lang="en-US" sz="2800" b="1" cap="none" spc="0" dirty="0" smtClean="0">
                <a:ln w="1905"/>
                <a:solidFill>
                  <a:schemeClr val="accent2">
                    <a:lumMod val="60000"/>
                    <a:lumOff val="40000"/>
                  </a:schemeClr>
                </a:solidFill>
                <a:effectLst>
                  <a:innerShdw blurRad="69850" dist="43180" dir="5400000">
                    <a:srgbClr val="000000">
                      <a:alpha val="65000"/>
                    </a:srgbClr>
                  </a:innerShdw>
                </a:effectLst>
              </a:rPr>
              <a:t> diabetes?</a:t>
            </a:r>
            <a:endParaRPr lang="en-US" sz="2800" b="1" cap="none" spc="0" dirty="0">
              <a:ln w="1905"/>
              <a:solidFill>
                <a:schemeClr val="accent2">
                  <a:lumMod val="60000"/>
                  <a:lumOff val="40000"/>
                </a:schemeClr>
              </a:solidFill>
              <a:effectLst>
                <a:innerShdw blurRad="69850" dist="43180" dir="5400000">
                  <a:srgbClr val="000000">
                    <a:alpha val="65000"/>
                  </a:srgbClr>
                </a:innerShdw>
              </a:effectLst>
            </a:endParaRPr>
          </a:p>
        </p:txBody>
      </p:sp>
      <p:graphicFrame>
        <p:nvGraphicFramePr>
          <p:cNvPr id="3" name="Diagram 2"/>
          <p:cNvGraphicFramePr/>
          <p:nvPr>
            <p:extLst>
              <p:ext uri="{D42A27DB-BD31-4B8C-83A1-F6EECF244321}">
                <p14:modId xmlns:p14="http://schemas.microsoft.com/office/powerpoint/2010/main" val="2924463474"/>
              </p:ext>
            </p:extLst>
          </p:nvPr>
        </p:nvGraphicFramePr>
        <p:xfrm>
          <a:off x="251520" y="1142747"/>
          <a:ext cx="8751766" cy="5094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304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stretch>
            <a:fillRect/>
          </a:stretch>
        </p:blipFill>
        <p:spPr>
          <a:xfrm>
            <a:off x="20548" y="20547"/>
            <a:ext cx="3498527" cy="2825393"/>
          </a:xfrm>
          <a:prstGeom prst="rect">
            <a:avLst/>
          </a:prstGeom>
        </p:spPr>
      </p:pic>
      <p:pic>
        <p:nvPicPr>
          <p:cNvPr id="8" name="Picture 7"/>
          <p:cNvPicPr>
            <a:picLocks noChangeAspect="1"/>
          </p:cNvPicPr>
          <p:nvPr/>
        </p:nvPicPr>
        <p:blipFill>
          <a:blip r:embed="rId5" cstate="print"/>
          <a:stretch>
            <a:fillRect/>
          </a:stretch>
        </p:blipFill>
        <p:spPr>
          <a:xfrm>
            <a:off x="3503486" y="20548"/>
            <a:ext cx="5624418" cy="2825496"/>
          </a:xfrm>
          <a:prstGeom prst="rect">
            <a:avLst/>
          </a:prstGeom>
        </p:spPr>
      </p:pic>
      <p:pic>
        <p:nvPicPr>
          <p:cNvPr id="9" name="Picture 8"/>
          <p:cNvPicPr>
            <a:picLocks noChangeAspect="1"/>
          </p:cNvPicPr>
          <p:nvPr/>
        </p:nvPicPr>
        <p:blipFill>
          <a:blip r:embed="rId6" cstate="print"/>
          <a:stretch>
            <a:fillRect/>
          </a:stretch>
        </p:blipFill>
        <p:spPr>
          <a:xfrm>
            <a:off x="51703" y="2805100"/>
            <a:ext cx="7668994" cy="2296266"/>
          </a:xfrm>
          <a:prstGeom prst="rect">
            <a:avLst/>
          </a:prstGeom>
        </p:spPr>
      </p:pic>
      <p:pic>
        <p:nvPicPr>
          <p:cNvPr id="10" name="Picture 9"/>
          <p:cNvPicPr>
            <a:picLocks noChangeAspect="1"/>
          </p:cNvPicPr>
          <p:nvPr/>
        </p:nvPicPr>
        <p:blipFill>
          <a:blip r:embed="rId7" cstate="print"/>
          <a:stretch>
            <a:fillRect/>
          </a:stretch>
        </p:blipFill>
        <p:spPr>
          <a:xfrm>
            <a:off x="7662119" y="2819400"/>
            <a:ext cx="1461333" cy="2293850"/>
          </a:xfrm>
          <a:prstGeom prst="rect">
            <a:avLst/>
          </a:prstGeom>
        </p:spPr>
      </p:pic>
      <p:sp>
        <p:nvSpPr>
          <p:cNvPr id="6" name="Rectangle 5"/>
          <p:cNvSpPr/>
          <p:nvPr/>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grpSp>
        <p:nvGrpSpPr>
          <p:cNvPr id="20" name="Group 19"/>
          <p:cNvGrpSpPr/>
          <p:nvPr/>
        </p:nvGrpSpPr>
        <p:grpSpPr>
          <a:xfrm>
            <a:off x="0" y="5089818"/>
            <a:ext cx="9144000" cy="1768182"/>
            <a:chOff x="0" y="5089818"/>
            <a:chExt cx="9144000" cy="1768182"/>
          </a:xfrm>
        </p:grpSpPr>
        <p:pic>
          <p:nvPicPr>
            <p:cNvPr id="11" name="Picture 10"/>
            <p:cNvPicPr>
              <a:picLocks/>
            </p:cNvPicPr>
            <p:nvPr/>
          </p:nvPicPr>
          <p:blipFill>
            <a:blip r:embed="rId8" cstate="print"/>
            <a:stretch>
              <a:fillRect/>
            </a:stretch>
          </p:blipFill>
          <p:spPr>
            <a:xfrm>
              <a:off x="24064" y="5089818"/>
              <a:ext cx="9098280" cy="1737360"/>
            </a:xfrm>
            <a:prstGeom prst="rect">
              <a:avLst/>
            </a:prstGeom>
          </p:spPr>
        </p:pic>
        <p:sp>
          <p:nvSpPr>
            <p:cNvPr id="16" name="Rectangle 15"/>
            <p:cNvSpPr/>
            <p:nvPr/>
          </p:nvSpPr>
          <p:spPr>
            <a:xfrm>
              <a:off x="0" y="518160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5400000">
              <a:off x="4537710" y="2251710"/>
              <a:ext cx="6858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9098281" y="515874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itle 3"/>
          <p:cNvSpPr txBox="1">
            <a:spLocks/>
          </p:cNvSpPr>
          <p:nvPr/>
        </p:nvSpPr>
        <p:spPr>
          <a:xfrm>
            <a:off x="228600" y="3016082"/>
            <a:ext cx="7315200" cy="1325563"/>
          </a:xfrm>
          <a:prstGeom prst="rect">
            <a:avLst/>
          </a:prstGeom>
          <a:noFill/>
          <a:ln>
            <a:noFill/>
          </a:ln>
        </p:spPr>
        <p:txBody>
          <a:bodyPr vert="horz" lIns="91440" tIns="45720" rIns="91440" bIns="45720" rtlCol="0" anchor="ctr">
            <a:noAutofit/>
            <a:scene3d>
              <a:camera prst="orthographicFront"/>
              <a:lightRig rig="soft" dir="t">
                <a:rot lat="0" lon="0" rev="17220000"/>
              </a:lightRig>
            </a:scene3d>
            <a:sp3d prstMaterial="softEdge"/>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7000"/>
              </a:lnSpc>
            </a:pPr>
            <a:r>
              <a:rPr lang="en-US" sz="5600" dirty="0" smtClean="0"/>
              <a:t/>
            </a:r>
            <a:br>
              <a:rPr lang="en-US" sz="5600" dirty="0" smtClean="0"/>
            </a:br>
            <a:r>
              <a:rPr lang="en-US" sz="5600" b="1" dirty="0" smtClean="0">
                <a:solidFill>
                  <a:schemeClr val="bg1"/>
                </a:solidFill>
                <a:latin typeface="Arial" pitchFamily="34" charset="0"/>
                <a:cs typeface="Arial" pitchFamily="34" charset="0"/>
              </a:rPr>
              <a:t>ANY QUESTIONS?</a:t>
            </a:r>
          </a:p>
          <a:p>
            <a:pPr algn="l">
              <a:lnSpc>
                <a:spcPct val="87000"/>
              </a:lnSpc>
            </a:pPr>
            <a:endParaRPr lang="en-US" sz="5600" b="1" dirty="0" smtClean="0">
              <a:solidFill>
                <a:schemeClr val="bg1"/>
              </a:solidFill>
              <a:latin typeface="Arial" pitchFamily="34" charset="0"/>
              <a:cs typeface="Arial" pitchFamily="34" charset="0"/>
            </a:endParaRPr>
          </a:p>
          <a:p>
            <a:pPr algn="r">
              <a:lnSpc>
                <a:spcPct val="87000"/>
              </a:lnSpc>
            </a:pPr>
            <a:r>
              <a:rPr lang="en-US" sz="2000" b="1" dirty="0" smtClean="0">
                <a:solidFill>
                  <a:schemeClr val="bg1"/>
                </a:solidFill>
                <a:latin typeface="Arial" pitchFamily="34" charset="0"/>
                <a:cs typeface="Arial" pitchFamily="34" charset="0"/>
              </a:rPr>
              <a:t>Time for a body break!</a:t>
            </a:r>
            <a:endParaRPr lang="en-US" sz="2000" b="1" dirty="0">
              <a:solidFill>
                <a:schemeClr val="bg1"/>
              </a:solidFill>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6"/>
                                        </p:tgtEl>
                                      </p:cBhvr>
                                    </p:animEffect>
                                    <p:set>
                                      <p:cBhvr>
                                        <p:cTn id="7" dur="1" fill="hold">
                                          <p:stCondLst>
                                            <p:cond delay="9"/>
                                          </p:stCondLst>
                                        </p:cTn>
                                        <p:tgtEl>
                                          <p:spTgt spid="6"/>
                                        </p:tgtEl>
                                        <p:attrNameLst>
                                          <p:attrName>style.visibility</p:attrName>
                                        </p:attrNameLst>
                                      </p:cBhvr>
                                      <p:to>
                                        <p:strVal val="hidden"/>
                                      </p:to>
                                    </p:set>
                                  </p:childTnLst>
                                </p:cTn>
                              </p:par>
                              <p:par>
                                <p:cTn id="8" presetID="2" presetClass="exit" presetSubtype="9" fill="hold" nodeType="withEffect">
                                  <p:stCondLst>
                                    <p:cond delay="0"/>
                                  </p:stCondLst>
                                  <p:childTnLst>
                                    <p:anim calcmode="lin" valueType="num">
                                      <p:cBhvr additive="base">
                                        <p:cTn id="9" dur="750"/>
                                        <p:tgtEl>
                                          <p:spTgt spid="7"/>
                                        </p:tgtEl>
                                        <p:attrNameLst>
                                          <p:attrName>ppt_x</p:attrName>
                                        </p:attrNameLst>
                                      </p:cBhvr>
                                      <p:tavLst>
                                        <p:tav tm="0">
                                          <p:val>
                                            <p:strVal val="ppt_x"/>
                                          </p:val>
                                        </p:tav>
                                        <p:tav tm="100000">
                                          <p:val>
                                            <p:strVal val="0-ppt_w/2"/>
                                          </p:val>
                                        </p:tav>
                                      </p:tavLst>
                                    </p:anim>
                                    <p:anim calcmode="lin" valueType="num">
                                      <p:cBhvr additive="base">
                                        <p:cTn id="10" dur="750"/>
                                        <p:tgtEl>
                                          <p:spTgt spid="7"/>
                                        </p:tgtEl>
                                        <p:attrNameLst>
                                          <p:attrName>ppt_y</p:attrName>
                                        </p:attrNameLst>
                                      </p:cBhvr>
                                      <p:tavLst>
                                        <p:tav tm="0">
                                          <p:val>
                                            <p:strVal val="ppt_y"/>
                                          </p:val>
                                        </p:tav>
                                        <p:tav tm="100000">
                                          <p:val>
                                            <p:strVal val="0-ppt_h/2"/>
                                          </p:val>
                                        </p:tav>
                                      </p:tavLst>
                                    </p:anim>
                                    <p:set>
                                      <p:cBhvr>
                                        <p:cTn id="11" dur="1" fill="hold">
                                          <p:stCondLst>
                                            <p:cond delay="749"/>
                                          </p:stCondLst>
                                        </p:cTn>
                                        <p:tgtEl>
                                          <p:spTgt spid="7"/>
                                        </p:tgtEl>
                                        <p:attrNameLst>
                                          <p:attrName>style.visibility</p:attrName>
                                        </p:attrNameLst>
                                      </p:cBhvr>
                                      <p:to>
                                        <p:strVal val="hidden"/>
                                      </p:to>
                                    </p:set>
                                  </p:childTnLst>
                                </p:cTn>
                              </p:par>
                              <p:par>
                                <p:cTn id="12" presetID="2" presetClass="exit" presetSubtype="3" fill="hold" nodeType="withEffect">
                                  <p:stCondLst>
                                    <p:cond delay="0"/>
                                  </p:stCondLst>
                                  <p:childTnLst>
                                    <p:anim calcmode="lin" valueType="num">
                                      <p:cBhvr additive="base">
                                        <p:cTn id="13" dur="750"/>
                                        <p:tgtEl>
                                          <p:spTgt spid="8"/>
                                        </p:tgtEl>
                                        <p:attrNameLst>
                                          <p:attrName>ppt_x</p:attrName>
                                        </p:attrNameLst>
                                      </p:cBhvr>
                                      <p:tavLst>
                                        <p:tav tm="0">
                                          <p:val>
                                            <p:strVal val="ppt_x"/>
                                          </p:val>
                                        </p:tav>
                                        <p:tav tm="100000">
                                          <p:val>
                                            <p:strVal val="1+ppt_w/2"/>
                                          </p:val>
                                        </p:tav>
                                      </p:tavLst>
                                    </p:anim>
                                    <p:anim calcmode="lin" valueType="num">
                                      <p:cBhvr additive="base">
                                        <p:cTn id="14" dur="750"/>
                                        <p:tgtEl>
                                          <p:spTgt spid="8"/>
                                        </p:tgtEl>
                                        <p:attrNameLst>
                                          <p:attrName>ppt_y</p:attrName>
                                        </p:attrNameLst>
                                      </p:cBhvr>
                                      <p:tavLst>
                                        <p:tav tm="0">
                                          <p:val>
                                            <p:strVal val="ppt_y"/>
                                          </p:val>
                                        </p:tav>
                                        <p:tav tm="100000">
                                          <p:val>
                                            <p:strVal val="0-ppt_h/2"/>
                                          </p:val>
                                        </p:tav>
                                      </p:tavLst>
                                    </p:anim>
                                    <p:set>
                                      <p:cBhvr>
                                        <p:cTn id="15" dur="1" fill="hold">
                                          <p:stCondLst>
                                            <p:cond delay="749"/>
                                          </p:stCondLst>
                                        </p:cTn>
                                        <p:tgtEl>
                                          <p:spTgt spid="8"/>
                                        </p:tgtEl>
                                        <p:attrNameLst>
                                          <p:attrName>style.visibility</p:attrName>
                                        </p:attrNameLst>
                                      </p:cBhvr>
                                      <p:to>
                                        <p:strVal val="hidden"/>
                                      </p:to>
                                    </p:set>
                                  </p:childTnLst>
                                </p:cTn>
                              </p:par>
                              <p:par>
                                <p:cTn id="16" presetID="2" presetClass="exit" presetSubtype="8" fill="hold" nodeType="withEffect">
                                  <p:stCondLst>
                                    <p:cond delay="0"/>
                                  </p:stCondLst>
                                  <p:childTnLst>
                                    <p:anim calcmode="lin" valueType="num">
                                      <p:cBhvr additive="base">
                                        <p:cTn id="17" dur="750"/>
                                        <p:tgtEl>
                                          <p:spTgt spid="9"/>
                                        </p:tgtEl>
                                        <p:attrNameLst>
                                          <p:attrName>ppt_x</p:attrName>
                                        </p:attrNameLst>
                                      </p:cBhvr>
                                      <p:tavLst>
                                        <p:tav tm="0">
                                          <p:val>
                                            <p:strVal val="ppt_x"/>
                                          </p:val>
                                        </p:tav>
                                        <p:tav tm="100000">
                                          <p:val>
                                            <p:strVal val="0-ppt_w/2"/>
                                          </p:val>
                                        </p:tav>
                                      </p:tavLst>
                                    </p:anim>
                                    <p:anim calcmode="lin" valueType="num">
                                      <p:cBhvr additive="base">
                                        <p:cTn id="18" dur="750"/>
                                        <p:tgtEl>
                                          <p:spTgt spid="9"/>
                                        </p:tgtEl>
                                        <p:attrNameLst>
                                          <p:attrName>ppt_y</p:attrName>
                                        </p:attrNameLst>
                                      </p:cBhvr>
                                      <p:tavLst>
                                        <p:tav tm="0">
                                          <p:val>
                                            <p:strVal val="ppt_y"/>
                                          </p:val>
                                        </p:tav>
                                        <p:tav tm="100000">
                                          <p:val>
                                            <p:strVal val="ppt_y"/>
                                          </p:val>
                                        </p:tav>
                                      </p:tavLst>
                                    </p:anim>
                                    <p:set>
                                      <p:cBhvr>
                                        <p:cTn id="19" dur="1" fill="hold">
                                          <p:stCondLst>
                                            <p:cond delay="749"/>
                                          </p:stCondLst>
                                        </p:cTn>
                                        <p:tgtEl>
                                          <p:spTgt spid="9"/>
                                        </p:tgtEl>
                                        <p:attrNameLst>
                                          <p:attrName>style.visibility</p:attrName>
                                        </p:attrNameLst>
                                      </p:cBhvr>
                                      <p:to>
                                        <p:strVal val="hidden"/>
                                      </p:to>
                                    </p:set>
                                  </p:childTnLst>
                                </p:cTn>
                              </p:par>
                              <p:par>
                                <p:cTn id="20" presetID="2" presetClass="exit" presetSubtype="2" fill="hold" nodeType="withEffect">
                                  <p:stCondLst>
                                    <p:cond delay="0"/>
                                  </p:stCondLst>
                                  <p:childTnLst>
                                    <p:anim calcmode="lin" valueType="num">
                                      <p:cBhvr additive="base">
                                        <p:cTn id="21" dur="750"/>
                                        <p:tgtEl>
                                          <p:spTgt spid="10"/>
                                        </p:tgtEl>
                                        <p:attrNameLst>
                                          <p:attrName>ppt_x</p:attrName>
                                        </p:attrNameLst>
                                      </p:cBhvr>
                                      <p:tavLst>
                                        <p:tav tm="0">
                                          <p:val>
                                            <p:strVal val="ppt_x"/>
                                          </p:val>
                                        </p:tav>
                                        <p:tav tm="100000">
                                          <p:val>
                                            <p:strVal val="1+ppt_w/2"/>
                                          </p:val>
                                        </p:tav>
                                      </p:tavLst>
                                    </p:anim>
                                    <p:anim calcmode="lin" valueType="num">
                                      <p:cBhvr additive="base">
                                        <p:cTn id="22" dur="750"/>
                                        <p:tgtEl>
                                          <p:spTgt spid="10"/>
                                        </p:tgtEl>
                                        <p:attrNameLst>
                                          <p:attrName>ppt_y</p:attrName>
                                        </p:attrNameLst>
                                      </p:cBhvr>
                                      <p:tavLst>
                                        <p:tav tm="0">
                                          <p:val>
                                            <p:strVal val="ppt_y"/>
                                          </p:val>
                                        </p:tav>
                                        <p:tav tm="100000">
                                          <p:val>
                                            <p:strVal val="ppt_y"/>
                                          </p:val>
                                        </p:tav>
                                      </p:tavLst>
                                    </p:anim>
                                    <p:set>
                                      <p:cBhvr>
                                        <p:cTn id="23" dur="1" fill="hold">
                                          <p:stCondLst>
                                            <p:cond delay="749"/>
                                          </p:stCondLst>
                                        </p:cTn>
                                        <p:tgtEl>
                                          <p:spTgt spid="10"/>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250"/>
                                        <p:tgtEl>
                                          <p:spTgt spid="14"/>
                                        </p:tgtEl>
                                      </p:cBhvr>
                                    </p:animEffect>
                                    <p:set>
                                      <p:cBhvr>
                                        <p:cTn id="26" dur="1" fill="hold">
                                          <p:stCondLst>
                                            <p:cond delay="24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429000"/>
            <a:ext cx="214312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1196752"/>
            <a:ext cx="9144000" cy="923330"/>
          </a:xfrm>
          <a:prstGeom prst="rect">
            <a:avLst/>
          </a:prstGeom>
          <a:noFill/>
        </p:spPr>
        <p:txBody>
          <a:bodyPr wrap="square" lIns="91440" tIns="45720" rIns="91440" bIns="45720">
            <a:spAutoFit/>
          </a:bodyPr>
          <a:lstStyle/>
          <a:p>
            <a:pPr algn="ctr"/>
            <a:r>
              <a:rPr lang="en-US" sz="5400" b="1" dirty="0" smtClean="0">
                <a:ln w="1905"/>
                <a:solidFill>
                  <a:srgbClr val="9966FF"/>
                </a:solidFill>
                <a:effectLst>
                  <a:innerShdw blurRad="69850" dist="43180" dir="5400000">
                    <a:srgbClr val="000000">
                      <a:alpha val="65000"/>
                    </a:srgbClr>
                  </a:innerShdw>
                </a:effectLst>
              </a:rPr>
              <a:t>It’s time for a . . . BODY BREAK!</a:t>
            </a:r>
            <a:endParaRPr lang="en-US" sz="5400" b="1" cap="none" spc="0" dirty="0">
              <a:ln w="1905"/>
              <a:solidFill>
                <a:srgbClr val="9966FF"/>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26606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4704"/>
            <a:ext cx="9144000" cy="923330"/>
          </a:xfrm>
          <a:prstGeom prst="rect">
            <a:avLst/>
          </a:prstGeom>
          <a:noFill/>
        </p:spPr>
        <p:txBody>
          <a:bodyPr wrap="square" lIns="91440" tIns="45720" rIns="91440" bIns="45720">
            <a:spAutoFit/>
          </a:bodyPr>
          <a:lstStyle/>
          <a:p>
            <a:pPr algn="ctr"/>
            <a:r>
              <a:rPr lang="en-US" sz="5400" b="1" dirty="0" smtClean="0">
                <a:ln w="1905"/>
                <a:solidFill>
                  <a:srgbClr val="9966FF"/>
                </a:solidFill>
                <a:effectLst>
                  <a:innerShdw blurRad="69850" dist="43180" dir="5400000">
                    <a:srgbClr val="000000">
                      <a:alpha val="65000"/>
                    </a:srgbClr>
                  </a:innerShdw>
                </a:effectLst>
              </a:rPr>
              <a:t>‘Sugar Surprise’ Activity</a:t>
            </a:r>
            <a:endParaRPr lang="en-US" sz="5400" b="1" cap="none" spc="0" dirty="0">
              <a:ln w="1905"/>
              <a:solidFill>
                <a:srgbClr val="9966FF"/>
              </a:solidFill>
              <a:effectLst>
                <a:innerShdw blurRad="69850" dist="43180" dir="5400000">
                  <a:srgbClr val="000000">
                    <a:alpha val="65000"/>
                  </a:srgbClr>
                </a:innerShdw>
              </a:effectLst>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420888"/>
            <a:ext cx="2979062" cy="3444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150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2970" y="332656"/>
            <a:ext cx="7924800" cy="707886"/>
          </a:xfrm>
          <a:prstGeom prst="rect">
            <a:avLst/>
          </a:prstGeom>
          <a:noFill/>
        </p:spPr>
        <p:txBody>
          <a:bodyPr wrap="square" rtlCol="0">
            <a:normAutofit/>
          </a:bodyPr>
          <a:lstStyle/>
          <a:p>
            <a:pPr algn="ctr"/>
            <a:r>
              <a:rPr lang="en-US" sz="4000" dirty="0" smtClean="0">
                <a:solidFill>
                  <a:schemeClr val="tx1">
                    <a:lumMod val="50000"/>
                    <a:lumOff val="50000"/>
                  </a:schemeClr>
                </a:solidFill>
                <a:latin typeface="+mj-lt"/>
                <a:cs typeface="Arial" pitchFamily="34" charset="0"/>
              </a:rPr>
              <a:t>ICEBREAKER ACTIVITY</a:t>
            </a:r>
            <a:endParaRPr lang="en-US" sz="4000" dirty="0">
              <a:solidFill>
                <a:schemeClr val="tx1">
                  <a:lumMod val="50000"/>
                  <a:lumOff val="50000"/>
                </a:schemeClr>
              </a:solidFill>
              <a:latin typeface="+mj-lt"/>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8817" y="4918367"/>
            <a:ext cx="1748532" cy="1095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4989732"/>
            <a:ext cx="1483737"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672" y="4940599"/>
            <a:ext cx="1686483" cy="1124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6155" y="4930276"/>
            <a:ext cx="1580327" cy="1211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35611" y="4788385"/>
            <a:ext cx="14287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15458" y="4930276"/>
            <a:ext cx="14287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83612" y="2465192"/>
            <a:ext cx="7924800" cy="923330"/>
          </a:xfrm>
          <a:prstGeom prst="rect">
            <a:avLst/>
          </a:prstGeom>
          <a:noFill/>
        </p:spPr>
        <p:txBody>
          <a:bodyPr wrap="square" rtlCol="0">
            <a:spAutoFit/>
          </a:bodyPr>
          <a:lstStyle/>
          <a:p>
            <a:pPr algn="ctr"/>
            <a:r>
              <a:rPr lang="en-CA" sz="5400" dirty="0" smtClean="0"/>
              <a:t>What is your favorite food?</a:t>
            </a:r>
            <a:endParaRPr lang="en-CA" sz="5400" dirty="0"/>
          </a:p>
        </p:txBody>
      </p:sp>
    </p:spTree>
    <p:custDataLst>
      <p:tags r:id="rId1"/>
    </p:custDataLst>
    <p:extLst>
      <p:ext uri="{BB962C8B-B14F-4D97-AF65-F5344CB8AC3E}">
        <p14:creationId xmlns:p14="http://schemas.microsoft.com/office/powerpoint/2010/main" val="1529030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500"/>
                                        <p:tgtEl>
                                          <p:spTgt spid="1027"/>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029"/>
                                        </p:tgtEl>
                                        <p:attrNameLst>
                                          <p:attrName>style.visibility</p:attrName>
                                        </p:attrNameLst>
                                      </p:cBhvr>
                                      <p:to>
                                        <p:strVal val="visible"/>
                                      </p:to>
                                    </p:set>
                                    <p:animEffect transition="in" filter="fade">
                                      <p:cBhvr>
                                        <p:cTn id="19" dur="500"/>
                                        <p:tgtEl>
                                          <p:spTgt spid="1029"/>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031"/>
                                        </p:tgtEl>
                                        <p:attrNameLst>
                                          <p:attrName>style.visibility</p:attrName>
                                        </p:attrNameLst>
                                      </p:cBhvr>
                                      <p:to>
                                        <p:strVal val="visible"/>
                                      </p:to>
                                    </p:set>
                                    <p:animEffect transition="in" filter="fade">
                                      <p:cBhvr>
                                        <p:cTn id="23" dur="500"/>
                                        <p:tgtEl>
                                          <p:spTgt spid="1031"/>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500"/>
                                        <p:tgtEl>
                                          <p:spTgt spid="1030"/>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5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spcBef>
                <a:spcPts val="0"/>
              </a:spcBef>
            </a:pPr>
            <a:r>
              <a:rPr lang="en-US" sz="2800" dirty="0" smtClean="0"/>
              <a:t>Let’s Talk About…..</a:t>
            </a:r>
            <a:br>
              <a:rPr lang="en-US" sz="2800" dirty="0" smtClean="0"/>
            </a:br>
            <a:r>
              <a:rPr lang="en-US" sz="6600" b="0" dirty="0" smtClean="0"/>
              <a:t>DIABETES</a:t>
            </a:r>
            <a:endParaRPr lang="en-US" sz="6600" dirty="0"/>
          </a:p>
        </p:txBody>
      </p:sp>
      <p:sp>
        <p:nvSpPr>
          <p:cNvPr id="5" name="Text Placeholder 4"/>
          <p:cNvSpPr>
            <a:spLocks noGrp="1"/>
          </p:cNvSpPr>
          <p:nvPr>
            <p:ph type="body" idx="1"/>
          </p:nvPr>
        </p:nvSpPr>
        <p:spPr/>
        <p:txBody>
          <a:bodyPr/>
          <a:lstStyle/>
          <a:p>
            <a:pPr lvl="0">
              <a:spcBef>
                <a:spcPts val="0"/>
              </a:spcBef>
            </a:pPr>
            <a:r>
              <a:rPr lang="en-US" sz="1700" b="1" dirty="0" smtClean="0">
                <a:solidFill>
                  <a:prstClr val="black">
                    <a:lumMod val="75000"/>
                    <a:lumOff val="25000"/>
                  </a:prstClr>
                </a:solidFill>
              </a:rPr>
              <a:t>An overview</a:t>
            </a:r>
            <a:endParaRPr lang="en-US" sz="1700" b="1" dirty="0">
              <a:solidFill>
                <a:prstClr val="black">
                  <a:lumMod val="75000"/>
                  <a:lumOff val="25000"/>
                </a:prstClr>
              </a:solidFill>
            </a:endParaRPr>
          </a:p>
        </p:txBody>
      </p:sp>
      <p:sp>
        <p:nvSpPr>
          <p:cNvPr id="6" name="TextBox 5"/>
          <p:cNvSpPr txBox="1"/>
          <p:nvPr/>
        </p:nvSpPr>
        <p:spPr>
          <a:xfrm>
            <a:off x="1121392" y="1557456"/>
            <a:ext cx="1219200" cy="2708434"/>
          </a:xfrm>
          <a:prstGeom prst="rect">
            <a:avLst/>
          </a:prstGeom>
          <a:noFill/>
        </p:spPr>
        <p:txBody>
          <a:bodyPr wrap="square" rtlCol="0">
            <a:spAutoFit/>
          </a:bodyPr>
          <a:lstStyle/>
          <a:p>
            <a:r>
              <a:rPr lang="en-US" sz="17000" b="1" dirty="0" smtClean="0">
                <a:solidFill>
                  <a:srgbClr val="F26200">
                    <a:alpha val="40000"/>
                  </a:srgbClr>
                </a:solidFill>
                <a:cs typeface="Arial" pitchFamily="34" charset="0"/>
              </a:rPr>
              <a:t>1</a:t>
            </a:r>
            <a:endParaRPr lang="en-US" sz="17000" b="1" dirty="0">
              <a:solidFill>
                <a:srgbClr val="F26200">
                  <a:alpha val="40000"/>
                </a:srgbClr>
              </a:solidFill>
              <a:cs typeface="Arial" pitchFamily="34" charset="0"/>
            </a:endParaRPr>
          </a:p>
        </p:txBody>
      </p:sp>
      <p:sp>
        <p:nvSpPr>
          <p:cNvPr id="7" name="TextBox 6"/>
          <p:cNvSpPr txBox="1"/>
          <p:nvPr/>
        </p:nvSpPr>
        <p:spPr>
          <a:xfrm>
            <a:off x="823416" y="2666898"/>
            <a:ext cx="1931160" cy="683264"/>
          </a:xfrm>
          <a:prstGeom prst="rect">
            <a:avLst/>
          </a:prstGeom>
          <a:noFill/>
        </p:spPr>
        <p:txBody>
          <a:bodyPr wrap="square" rtlCol="0">
            <a:normAutofit/>
          </a:bodyPr>
          <a:lstStyle/>
          <a:p>
            <a:pPr algn="ctr">
              <a:lnSpc>
                <a:spcPct val="80000"/>
              </a:lnSpc>
            </a:pPr>
            <a:r>
              <a:rPr lang="en-US" sz="2400" b="1" dirty="0" smtClean="0">
                <a:solidFill>
                  <a:schemeClr val="bg1"/>
                </a:solidFill>
                <a:effectLst>
                  <a:outerShdw blurRad="50800" dist="25400" dir="5400000" algn="t" rotWithShape="0">
                    <a:prstClr val="black">
                      <a:alpha val="15000"/>
                    </a:prstClr>
                  </a:outerShdw>
                </a:effectLst>
              </a:rPr>
              <a:t>What is diabetes?</a:t>
            </a:r>
            <a:endParaRPr lang="en-US" sz="2400" b="1" dirty="0">
              <a:solidFill>
                <a:schemeClr val="bg1"/>
              </a:solidFill>
              <a:effectLst>
                <a:outerShdw blurRad="50800" dist="25400" dir="5400000" algn="t" rotWithShape="0">
                  <a:prstClr val="black">
                    <a:alpha val="15000"/>
                  </a:prst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9672" y="476672"/>
            <a:ext cx="5358775"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 is Diabetes?</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6" name="Diagram 5"/>
          <p:cNvGraphicFramePr/>
          <p:nvPr>
            <p:extLst>
              <p:ext uri="{D42A27DB-BD31-4B8C-83A1-F6EECF244321}">
                <p14:modId xmlns:p14="http://schemas.microsoft.com/office/powerpoint/2010/main" val="2237627885"/>
              </p:ext>
            </p:extLst>
          </p:nvPr>
        </p:nvGraphicFramePr>
        <p:xfrm>
          <a:off x="467544" y="2060848"/>
          <a:ext cx="8136904" cy="25348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835303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1" y="260648"/>
            <a:ext cx="8654229"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There are 3 Types of Diabetes</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3" name="Diagram 2"/>
          <p:cNvGraphicFramePr/>
          <p:nvPr>
            <p:extLst>
              <p:ext uri="{D42A27DB-BD31-4B8C-83A1-F6EECF244321}">
                <p14:modId xmlns:p14="http://schemas.microsoft.com/office/powerpoint/2010/main" val="2054096455"/>
              </p:ext>
            </p:extLst>
          </p:nvPr>
        </p:nvGraphicFramePr>
        <p:xfrm>
          <a:off x="214622" y="1412776"/>
          <a:ext cx="8654229" cy="4464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430488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637" y="651445"/>
            <a:ext cx="4173878" cy="830997"/>
          </a:xfrm>
          <a:prstGeom prst="rect">
            <a:avLst/>
          </a:prstGeom>
          <a:noFill/>
        </p:spPr>
        <p:txBody>
          <a:bodyPr wrap="square" lIns="91440" tIns="45720" rIns="91440" bIns="45720">
            <a:spAutoFit/>
          </a:bodyPr>
          <a:lstStyle/>
          <a:p>
            <a:pPr algn="ctr"/>
            <a:r>
              <a:rPr lang="en-US" sz="4800" b="1" cap="none" spc="50" dirty="0" smtClean="0">
                <a:ln w="12700" cmpd="sng">
                  <a:solidFill>
                    <a:schemeClr val="accent6">
                      <a:satMod val="120000"/>
                      <a:shade val="80000"/>
                    </a:schemeClr>
                  </a:solidFill>
                  <a:prstDash val="solid"/>
                </a:ln>
                <a:solidFill>
                  <a:schemeClr val="accent6">
                    <a:tint val="1000"/>
                  </a:schemeClr>
                </a:solidFill>
                <a:effectLst>
                  <a:glow rad="139700">
                    <a:schemeClr val="accent1">
                      <a:satMod val="175000"/>
                      <a:alpha val="40000"/>
                    </a:schemeClr>
                  </a:glow>
                </a:effectLst>
              </a:rPr>
              <a:t>FOCUS POINT:</a:t>
            </a:r>
            <a:endParaRPr lang="en-US" sz="4800" b="1" cap="none" spc="50" dirty="0">
              <a:ln w="12700" cmpd="sng">
                <a:solidFill>
                  <a:schemeClr val="accent6">
                    <a:satMod val="120000"/>
                    <a:shade val="80000"/>
                  </a:schemeClr>
                </a:solidFill>
                <a:prstDash val="solid"/>
              </a:ln>
              <a:solidFill>
                <a:schemeClr val="accent6">
                  <a:tint val="1000"/>
                </a:schemeClr>
              </a:solidFill>
              <a:effectLst>
                <a:glow rad="139700">
                  <a:schemeClr val="accent1">
                    <a:satMod val="175000"/>
                    <a:alpha val="40000"/>
                  </a:schemeClr>
                </a:glow>
              </a:effectLst>
            </a:endParaRPr>
          </a:p>
        </p:txBody>
      </p:sp>
      <p:sp>
        <p:nvSpPr>
          <p:cNvPr id="3" name="TextBox 2"/>
          <p:cNvSpPr txBox="1"/>
          <p:nvPr/>
        </p:nvSpPr>
        <p:spPr>
          <a:xfrm>
            <a:off x="3923928" y="836109"/>
            <a:ext cx="4738025" cy="461665"/>
          </a:xfrm>
          <a:prstGeom prst="rect">
            <a:avLst/>
          </a:prstGeom>
          <a:noFill/>
        </p:spPr>
        <p:txBody>
          <a:bodyPr wrap="square" rtlCol="0">
            <a:spAutoFit/>
          </a:bodyPr>
          <a:lstStyle/>
          <a:p>
            <a:r>
              <a:rPr lang="en-CA" sz="2400" dirty="0" smtClean="0">
                <a:solidFill>
                  <a:schemeClr val="bg1">
                    <a:lumMod val="50000"/>
                  </a:schemeClr>
                </a:solidFill>
              </a:rPr>
              <a:t>How to prevent TYPE II DIABETES </a:t>
            </a:r>
            <a:endParaRPr lang="en-CA" sz="2400" dirty="0">
              <a:solidFill>
                <a:schemeClr val="bg1">
                  <a:lumMod val="50000"/>
                </a:schemeClr>
              </a:solidFill>
            </a:endParaRPr>
          </a:p>
        </p:txBody>
      </p:sp>
      <p:graphicFrame>
        <p:nvGraphicFramePr>
          <p:cNvPr id="6" name="Diagram 5"/>
          <p:cNvGraphicFramePr/>
          <p:nvPr>
            <p:extLst>
              <p:ext uri="{D42A27DB-BD31-4B8C-83A1-F6EECF244321}">
                <p14:modId xmlns:p14="http://schemas.microsoft.com/office/powerpoint/2010/main" val="577080306"/>
              </p:ext>
            </p:extLst>
          </p:nvPr>
        </p:nvGraphicFramePr>
        <p:xfrm>
          <a:off x="1187624" y="2134214"/>
          <a:ext cx="7200800" cy="3657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721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7" name="TextBox 16"/>
          <p:cNvSpPr txBox="1"/>
          <p:nvPr/>
        </p:nvSpPr>
        <p:spPr>
          <a:xfrm>
            <a:off x="1159728" y="1531434"/>
            <a:ext cx="1219200" cy="2708434"/>
          </a:xfrm>
          <a:prstGeom prst="rect">
            <a:avLst/>
          </a:prstGeom>
          <a:noFill/>
        </p:spPr>
        <p:txBody>
          <a:bodyPr wrap="square" rtlCol="0">
            <a:spAutoFit/>
          </a:bodyPr>
          <a:lstStyle/>
          <a:p>
            <a:r>
              <a:rPr lang="en-US" sz="17000" b="1" dirty="0" smtClean="0">
                <a:solidFill>
                  <a:srgbClr val="2A7A9E">
                    <a:alpha val="40000"/>
                  </a:srgbClr>
                </a:solidFill>
                <a:cs typeface="Arial" pitchFamily="34" charset="0"/>
              </a:rPr>
              <a:t>2</a:t>
            </a:r>
            <a:endParaRPr lang="en-US" sz="17000" b="1" dirty="0">
              <a:solidFill>
                <a:srgbClr val="2A7A9E">
                  <a:alpha val="40000"/>
                </a:srgbClr>
              </a:solidFill>
              <a:cs typeface="Arial" pitchFamily="34" charset="0"/>
            </a:endParaRPr>
          </a:p>
        </p:txBody>
      </p:sp>
      <p:sp>
        <p:nvSpPr>
          <p:cNvPr id="9" name="Title 8"/>
          <p:cNvSpPr>
            <a:spLocks noGrp="1"/>
          </p:cNvSpPr>
          <p:nvPr>
            <p:ph type="title"/>
          </p:nvPr>
        </p:nvSpPr>
        <p:spPr/>
        <p:txBody>
          <a:bodyPr>
            <a:noAutofit/>
          </a:bodyPr>
          <a:lstStyle/>
          <a:p>
            <a:pPr lvl="0">
              <a:spcBef>
                <a:spcPts val="0"/>
              </a:spcBef>
            </a:pPr>
            <a:r>
              <a:rPr lang="en-US" sz="2800" dirty="0"/>
              <a:t>Let’s Talk About…..</a:t>
            </a:r>
            <a:br>
              <a:rPr lang="en-US" sz="2800" dirty="0"/>
            </a:br>
            <a:r>
              <a:rPr lang="en-US" sz="6000" b="0" dirty="0" smtClean="0"/>
              <a:t>Healthy eating</a:t>
            </a:r>
            <a:endParaRPr lang="en-US" sz="2400" cap="none" dirty="0">
              <a:solidFill>
                <a:prstClr val="black">
                  <a:lumMod val="50000"/>
                  <a:lumOff val="50000"/>
                </a:prstClr>
              </a:solidFill>
              <a:ea typeface="+mn-ea"/>
              <a:cs typeface="+mn-cs"/>
            </a:endParaRPr>
          </a:p>
        </p:txBody>
      </p:sp>
      <p:sp>
        <p:nvSpPr>
          <p:cNvPr id="10" name="Text Placeholder 9"/>
          <p:cNvSpPr>
            <a:spLocks noGrp="1"/>
          </p:cNvSpPr>
          <p:nvPr>
            <p:ph type="body" idx="1"/>
          </p:nvPr>
        </p:nvSpPr>
        <p:spPr>
          <a:xfrm>
            <a:off x="323528" y="5013176"/>
            <a:ext cx="8229601" cy="375787"/>
          </a:xfrm>
        </p:spPr>
        <p:txBody>
          <a:bodyPr/>
          <a:lstStyle/>
          <a:p>
            <a:pPr lvl="0">
              <a:spcBef>
                <a:spcPts val="0"/>
              </a:spcBef>
            </a:pPr>
            <a:r>
              <a:rPr lang="en-US" sz="1700" b="1" dirty="0" smtClean="0">
                <a:solidFill>
                  <a:prstClr val="black">
                    <a:lumMod val="75000"/>
                    <a:lumOff val="25000"/>
                  </a:prstClr>
                </a:solidFill>
              </a:rPr>
              <a:t> </a:t>
            </a:r>
            <a:endParaRPr lang="en-US" sz="1700" b="1" dirty="0">
              <a:solidFill>
                <a:prstClr val="black">
                  <a:lumMod val="75000"/>
                  <a:lumOff val="25000"/>
                </a:prstClr>
              </a:solidFill>
            </a:endParaRPr>
          </a:p>
        </p:txBody>
      </p:sp>
      <p:sp>
        <p:nvSpPr>
          <p:cNvPr id="7" name="TextBox 6"/>
          <p:cNvSpPr txBox="1"/>
          <p:nvPr/>
        </p:nvSpPr>
        <p:spPr>
          <a:xfrm>
            <a:off x="814718" y="2225805"/>
            <a:ext cx="1931160" cy="1498207"/>
          </a:xfrm>
          <a:prstGeom prst="rect">
            <a:avLst/>
          </a:prstGeom>
          <a:noFill/>
        </p:spPr>
        <p:txBody>
          <a:bodyPr wrap="square" rtlCol="0">
            <a:normAutofit/>
          </a:bodyPr>
          <a:lstStyle/>
          <a:p>
            <a:pPr algn="ctr">
              <a:lnSpc>
                <a:spcPct val="80000"/>
              </a:lnSpc>
            </a:pPr>
            <a:r>
              <a:rPr lang="en-US" sz="2300" b="1" dirty="0" smtClean="0">
                <a:solidFill>
                  <a:schemeClr val="bg1"/>
                </a:solidFill>
                <a:effectLst>
                  <a:outerShdw blurRad="50800" dist="25400" dir="5400000" algn="t" rotWithShape="0">
                    <a:prstClr val="black">
                      <a:alpha val="15000"/>
                    </a:prstClr>
                  </a:outerShdw>
                </a:effectLst>
              </a:rPr>
              <a:t>How can HEALTHY EATING help prevent diabetes?</a:t>
            </a:r>
            <a:endParaRPr lang="en-US" sz="2300" b="1" dirty="0">
              <a:solidFill>
                <a:schemeClr val="bg1"/>
              </a:solidFill>
              <a:effectLst>
                <a:outerShdw blurRad="50800" dist="25400" dir="5400000" algn="t" rotWithShape="0">
                  <a:prstClr val="black">
                    <a:alpha val="15000"/>
                  </a:prst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2970" y="332656"/>
            <a:ext cx="7924800" cy="707886"/>
          </a:xfrm>
          <a:prstGeom prst="rect">
            <a:avLst/>
          </a:prstGeom>
          <a:noFill/>
        </p:spPr>
        <p:txBody>
          <a:bodyPr wrap="square" rtlCol="0">
            <a:normAutofit/>
          </a:bodyPr>
          <a:lstStyle/>
          <a:p>
            <a:pPr algn="ctr"/>
            <a:r>
              <a:rPr lang="en-US" sz="4000" dirty="0" smtClean="0">
                <a:solidFill>
                  <a:schemeClr val="tx1">
                    <a:lumMod val="50000"/>
                    <a:lumOff val="50000"/>
                  </a:schemeClr>
                </a:solidFill>
                <a:latin typeface="+mj-lt"/>
                <a:cs typeface="Arial" pitchFamily="34" charset="0"/>
              </a:rPr>
              <a:t>GROUP DISCUSSION</a:t>
            </a:r>
            <a:endParaRPr lang="en-US" sz="4000" dirty="0">
              <a:solidFill>
                <a:schemeClr val="tx1">
                  <a:lumMod val="50000"/>
                  <a:lumOff val="50000"/>
                </a:schemeClr>
              </a:solidFill>
              <a:latin typeface="+mj-lt"/>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8817" y="4918367"/>
            <a:ext cx="1748532" cy="1095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4989732"/>
            <a:ext cx="1483737"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672" y="4940599"/>
            <a:ext cx="1686483" cy="1124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6155" y="4930276"/>
            <a:ext cx="1580327" cy="1211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35611" y="4788385"/>
            <a:ext cx="14287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15458" y="4930276"/>
            <a:ext cx="14287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68954" y="1743638"/>
            <a:ext cx="8068816" cy="1754326"/>
          </a:xfrm>
          <a:prstGeom prst="rect">
            <a:avLst/>
          </a:prstGeom>
          <a:noFill/>
        </p:spPr>
        <p:txBody>
          <a:bodyPr wrap="square" rtlCol="0">
            <a:spAutoFit/>
          </a:bodyPr>
          <a:lstStyle/>
          <a:p>
            <a:pPr algn="ctr"/>
            <a:r>
              <a:rPr lang="en-CA" sz="5400" dirty="0" smtClean="0"/>
              <a:t>What does HEALTHY EATING mean to you?</a:t>
            </a:r>
            <a:endParaRPr lang="en-CA" sz="5400" dirty="0"/>
          </a:p>
        </p:txBody>
      </p:sp>
    </p:spTree>
    <p:custDataLst>
      <p:tags r:id="rId1"/>
    </p:custDataLst>
    <p:extLst>
      <p:ext uri="{BB962C8B-B14F-4D97-AF65-F5344CB8AC3E}">
        <p14:creationId xmlns:p14="http://schemas.microsoft.com/office/powerpoint/2010/main" val="2234943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500"/>
                                        <p:tgtEl>
                                          <p:spTgt spid="1027"/>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029"/>
                                        </p:tgtEl>
                                        <p:attrNameLst>
                                          <p:attrName>style.visibility</p:attrName>
                                        </p:attrNameLst>
                                      </p:cBhvr>
                                      <p:to>
                                        <p:strVal val="visible"/>
                                      </p:to>
                                    </p:set>
                                    <p:animEffect transition="in" filter="fade">
                                      <p:cBhvr>
                                        <p:cTn id="19" dur="500"/>
                                        <p:tgtEl>
                                          <p:spTgt spid="1029"/>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031"/>
                                        </p:tgtEl>
                                        <p:attrNameLst>
                                          <p:attrName>style.visibility</p:attrName>
                                        </p:attrNameLst>
                                      </p:cBhvr>
                                      <p:to>
                                        <p:strVal val="visible"/>
                                      </p:to>
                                    </p:set>
                                    <p:animEffect transition="in" filter="fade">
                                      <p:cBhvr>
                                        <p:cTn id="23" dur="500"/>
                                        <p:tgtEl>
                                          <p:spTgt spid="1031"/>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500"/>
                                        <p:tgtEl>
                                          <p:spTgt spid="1030"/>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5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ags/tag2.xml><?xml version="1.0" encoding="utf-8"?>
<p:tagLst xmlns:a="http://schemas.openxmlformats.org/drawingml/2006/main" xmlns:r="http://schemas.openxmlformats.org/officeDocument/2006/relationships" xmlns:p="http://schemas.openxmlformats.org/presentationml/2006/main">
  <p:tag name="TIMING" val="|12"/>
</p:tagLst>
</file>

<file path=ppt/tags/tag3.xml><?xml version="1.0" encoding="utf-8"?>
<p:tagLst xmlns:a="http://schemas.openxmlformats.org/drawingml/2006/main" xmlns:r="http://schemas.openxmlformats.org/officeDocument/2006/relationships" xmlns:p="http://schemas.openxmlformats.org/presentationml/2006/main">
  <p:tag name="TIMING" val="|12"/>
</p:tagLst>
</file>

<file path=ppt/tags/tag4.xml><?xml version="1.0" encoding="utf-8"?>
<p:tagLst xmlns:a="http://schemas.openxmlformats.org/drawingml/2006/main" xmlns:r="http://schemas.openxmlformats.org/officeDocument/2006/relationships" xmlns:p="http://schemas.openxmlformats.org/presentationml/2006/main">
  <p:tag name="TIMING" val="|12"/>
</p:tagLst>
</file>

<file path=ppt/tags/tag5.xml><?xml version="1.0" encoding="utf-8"?>
<p:tagLst xmlns:a="http://schemas.openxmlformats.org/drawingml/2006/main" xmlns:r="http://schemas.openxmlformats.org/officeDocument/2006/relationships" xmlns:p="http://schemas.openxmlformats.org/presentationml/2006/main">
  <p:tag name="TIMING" val="|12"/>
</p:tagLst>
</file>

<file path=ppt/tags/tag6.xml><?xml version="1.0" encoding="utf-8"?>
<p:tagLst xmlns:a="http://schemas.openxmlformats.org/drawingml/2006/main" xmlns:r="http://schemas.openxmlformats.org/officeDocument/2006/relationships" xmlns:p="http://schemas.openxmlformats.org/presentationml/2006/main">
  <p:tag name="TIMING" val="|12"/>
</p:tagLst>
</file>

<file path=ppt/tags/tag7.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3061</Words>
  <Application>Microsoft Office PowerPoint</Application>
  <PresentationFormat>On-screen Show (4:3)</PresentationFormat>
  <Paragraphs>350</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Introducing PowerPoint 2010</vt:lpstr>
      <vt:lpstr>Let’s talk about ….. DIABETES PREVENTION</vt:lpstr>
      <vt:lpstr>PowerPoint Presentation</vt:lpstr>
      <vt:lpstr>PowerPoint Presentation</vt:lpstr>
      <vt:lpstr>Let’s Talk About….. DIABETES</vt:lpstr>
      <vt:lpstr>PowerPoint Presentation</vt:lpstr>
      <vt:lpstr>PowerPoint Presentation</vt:lpstr>
      <vt:lpstr>PowerPoint Presentation</vt:lpstr>
      <vt:lpstr>Let’s Talk About….. Healthy eating</vt:lpstr>
      <vt:lpstr>PowerPoint Presentation</vt:lpstr>
      <vt:lpstr>PowerPoint Presentation</vt:lpstr>
      <vt:lpstr>PowerPoint Presentation</vt:lpstr>
      <vt:lpstr>Using the guide</vt:lpstr>
      <vt:lpstr>PowerPoint Presentation</vt:lpstr>
      <vt:lpstr>PowerPoint Presentation</vt:lpstr>
      <vt:lpstr>PowerPoint Presentation</vt:lpstr>
      <vt:lpstr>PowerPoint Presentation</vt:lpstr>
      <vt:lpstr>Let’s Talk About….. PHYSICAL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2014-04-08T13:35:32Z</dcterms:created>
  <dcterms:modified xsi:type="dcterms:W3CDTF">2014-04-14T18:24:19Z</dcterms:modified>
</cp:coreProperties>
</file>