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handoutMasterIdLst>
    <p:handoutMasterId r:id="rId18"/>
  </p:handoutMasterIdLst>
  <p:sldIdLst>
    <p:sldId id="259" r:id="rId2"/>
    <p:sldId id="260" r:id="rId3"/>
    <p:sldId id="274" r:id="rId4"/>
    <p:sldId id="268" r:id="rId5"/>
    <p:sldId id="269" r:id="rId6"/>
    <p:sldId id="266" r:id="rId7"/>
    <p:sldId id="280" r:id="rId8"/>
    <p:sldId id="267" r:id="rId9"/>
    <p:sldId id="282" r:id="rId10"/>
    <p:sldId id="271" r:id="rId11"/>
    <p:sldId id="276" r:id="rId12"/>
    <p:sldId id="273" r:id="rId13"/>
    <p:sldId id="270" r:id="rId14"/>
    <p:sldId id="278" r:id="rId15"/>
    <p:sldId id="2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53029" autoAdjust="0"/>
  </p:normalViewPr>
  <p:slideViewPr>
    <p:cSldViewPr>
      <p:cViewPr varScale="1">
        <p:scale>
          <a:sx n="60" d="100"/>
          <a:sy n="60" d="100"/>
        </p:scale>
        <p:origin x="-3198" y="-90"/>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2/24/2016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8386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2/24/2016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2844452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heart.org/HEARTORG/Conditions/Cholesterol/AboutCholesterol/Good-vs-Bad-Cholesterol_UCM_305561_Article.jsp"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www.heart.org/HEARTORG/HealthyLiving/HealthyEating/Nutrition/SS11-?-Presentation-audio-?-elevate_UCM_433749_Downloadable.jsp"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Today I will present</a:t>
            </a:r>
            <a:r>
              <a:rPr lang="en-CA" baseline="0" dirty="0" smtClean="0"/>
              <a:t> on ‘Fat’. </a:t>
            </a:r>
          </a:p>
          <a:p>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The presentation will last about 15-20 minutes and then we will do an activity called</a:t>
            </a:r>
            <a:r>
              <a:rPr lang="en-CA" baseline="0" dirty="0" smtClean="0"/>
              <a:t>:: ‘Which has more fat?’</a:t>
            </a:r>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0" dirty="0" smtClean="0"/>
              <a:t>Men aim for about 90 grams of fat, women aim for about 60 grams of fat per day depending on caloric intake.</a:t>
            </a:r>
          </a:p>
          <a:p>
            <a:endParaRPr lang="en-US" altLang="en-US" i="0" dirty="0" smtClean="0"/>
          </a:p>
          <a:p>
            <a:r>
              <a:rPr lang="en-US" altLang="en-US" dirty="0" smtClean="0"/>
              <a:t>Dietary fat is very similar in composition to body fat, so it takes less energy to convert dietary fat to body fat.  </a:t>
            </a:r>
          </a:p>
          <a:p>
            <a:pPr>
              <a:buFontTx/>
              <a:buNone/>
            </a:pPr>
            <a:r>
              <a:rPr lang="en-US" altLang="en-US" i="0" dirty="0" smtClean="0"/>
              <a:t>High in calories – 9 calories per gram (whereas carbohydrates and protein have 4 calories per gram).</a:t>
            </a:r>
            <a:r>
              <a:rPr lang="en-US" altLang="en-US" i="0" baseline="0" dirty="0" smtClean="0"/>
              <a:t> </a:t>
            </a:r>
            <a:r>
              <a:rPr lang="en-CA" dirty="0" smtClean="0"/>
              <a:t>If you eat more calories than you need, you will gain weight. Excess weight is linked to poor health. In addition, some types of dietary fat are thought to play a role in cardiovascular disease.</a:t>
            </a:r>
          </a:p>
          <a:p>
            <a:pPr>
              <a:buFontTx/>
              <a:buNone/>
            </a:pPr>
            <a:endParaRPr lang="en-CA" dirty="0" smtClean="0"/>
          </a:p>
          <a:p>
            <a:r>
              <a:rPr lang="en-CA" dirty="0" smtClean="0"/>
              <a:t>Research about the possible harms and benefits of dietary fat is always evolving. And a growing body of research suggests that when it comes to dietary fat, you should focus on eating healthy fats and avoiding unhealthy fats.</a:t>
            </a:r>
          </a:p>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11</a:t>
            </a:fld>
            <a:endParaRPr lang="en-US" dirty="0"/>
          </a:p>
        </p:txBody>
      </p:sp>
    </p:spTree>
    <p:extLst>
      <p:ext uri="{BB962C8B-B14F-4D97-AF65-F5344CB8AC3E}">
        <p14:creationId xmlns:p14="http://schemas.microsoft.com/office/powerpoint/2010/main" val="2233428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12</a:t>
            </a:fld>
            <a:endParaRPr lang="en-US" dirty="0"/>
          </a:p>
        </p:txBody>
      </p:sp>
    </p:spTree>
    <p:extLst>
      <p:ext uri="{BB962C8B-B14F-4D97-AF65-F5344CB8AC3E}">
        <p14:creationId xmlns:p14="http://schemas.microsoft.com/office/powerpoint/2010/main" val="3825820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Use oil instead of solid fats. For example, </a:t>
            </a:r>
            <a:r>
              <a:rPr lang="en-CA" dirty="0" err="1" smtClean="0"/>
              <a:t>saute</a:t>
            </a:r>
            <a:r>
              <a:rPr lang="en-CA" dirty="0" smtClean="0"/>
              <a:t> with olive oil instead of butter, and use canola oil when baking.</a:t>
            </a:r>
          </a:p>
          <a:p>
            <a:endParaRPr lang="en-CA" dirty="0" smtClean="0"/>
          </a:p>
          <a:p>
            <a:r>
              <a:rPr lang="en-CA" dirty="0" smtClean="0"/>
              <a:t>Prepare fish, such as salmon and mackerel, instead of meat at least twice a week to get healthy omega-3 fatty acids. Limit sizes to 4 to 6 ounces of cooked seafood a serving, and bake or broil seafood instead of frying.</a:t>
            </a:r>
          </a:p>
          <a:p>
            <a:r>
              <a:rPr lang="en-CA" dirty="0" smtClean="0"/>
              <a:t>Choose lean meat and skinless poultry. Trim visible fat from meat and poultry, and remove skin from poultry.</a:t>
            </a:r>
          </a:p>
          <a:p>
            <a:endParaRPr lang="en-CA" dirty="0" smtClean="0"/>
          </a:p>
          <a:p>
            <a:r>
              <a:rPr lang="en-CA" dirty="0" smtClean="0"/>
              <a:t>Snack smart. Many popular processed snack foods are high in fat, especially solid fats. Be sure to check food labels for saturated fat. Better yet, snack on whole fruits and vegetables.</a:t>
            </a:r>
          </a:p>
        </p:txBody>
      </p:sp>
      <p:sp>
        <p:nvSpPr>
          <p:cNvPr id="4" name="Slide Number Placeholder 3"/>
          <p:cNvSpPr>
            <a:spLocks noGrp="1"/>
          </p:cNvSpPr>
          <p:nvPr>
            <p:ph type="sldNum" sz="quarter" idx="10"/>
          </p:nvPr>
        </p:nvSpPr>
        <p:spPr/>
        <p:txBody>
          <a:bodyPr/>
          <a:lstStyle/>
          <a:p>
            <a:fld id="{75693FD4-8F83-4EF7-AC3F-0DC0388986B0}" type="slidenum">
              <a:rPr lang="en-US" smtClean="0"/>
              <a:pPr/>
              <a:t>13</a:t>
            </a:fld>
            <a:endParaRPr lang="en-US" dirty="0"/>
          </a:p>
        </p:txBody>
      </p:sp>
    </p:spTree>
    <p:extLst>
      <p:ext uri="{BB962C8B-B14F-4D97-AF65-F5344CB8AC3E}">
        <p14:creationId xmlns:p14="http://schemas.microsoft.com/office/powerpoint/2010/main" val="353565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smtClean="0"/>
              <a:t>Use lower fat cooking methods such as baking &amp; stir frying.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smtClean="0"/>
              <a:t>Instead of butter, flavour foods with garlic, lemon, vinegars, herbs and spices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smtClean="0"/>
              <a:t>Limit foods covered with gravy, sauces or sour cream</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smtClean="0"/>
              <a:t>Ask for dressings and sauces on the side and use sparingly.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smtClean="0"/>
              <a:t>Consider sharing a large portion with someone else or taking half the meal home for tomorrow’s lunch</a:t>
            </a:r>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pPr eaLnBrk="1" hangingPunct="1">
              <a:defRPr/>
            </a:pPr>
            <a:endParaRPr lang="en-US" sz="1200" dirty="0" smtClean="0"/>
          </a:p>
        </p:txBody>
      </p:sp>
      <p:sp>
        <p:nvSpPr>
          <p:cNvPr id="4" name="Slide Number Placeholder 3"/>
          <p:cNvSpPr>
            <a:spLocks noGrp="1"/>
          </p:cNvSpPr>
          <p:nvPr>
            <p:ph type="sldNum" sz="quarter" idx="10"/>
          </p:nvPr>
        </p:nvSpPr>
        <p:spPr/>
        <p:txBody>
          <a:bodyPr/>
          <a:lstStyle/>
          <a:p>
            <a:fld id="{75693FD4-8F83-4EF7-AC3F-0DC0388986B0}" type="slidenum">
              <a:rPr lang="en-US" smtClean="0"/>
              <a:pPr/>
              <a:t>14</a:t>
            </a:fld>
            <a:endParaRPr lang="en-US" dirty="0"/>
          </a:p>
        </p:txBody>
      </p:sp>
    </p:spTree>
    <p:extLst>
      <p:ext uri="{BB962C8B-B14F-4D97-AF65-F5344CB8AC3E}">
        <p14:creationId xmlns:p14="http://schemas.microsoft.com/office/powerpoint/2010/main" val="3633160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Do you have any questions about today’s presentation?</a:t>
            </a:r>
            <a:r>
              <a:rPr lang="en-CA" baseline="0" dirty="0" smtClean="0"/>
              <a:t> </a:t>
            </a:r>
          </a:p>
          <a:p>
            <a:endParaRPr lang="en-CA" baseline="0" dirty="0" smtClean="0"/>
          </a:p>
          <a:p>
            <a:r>
              <a:rPr lang="en-CA" baseline="0" dirty="0" smtClean="0"/>
              <a:t>Are there other topics you’d like to hear about at future sessions? If so, please let me know. </a:t>
            </a:r>
          </a:p>
          <a:p>
            <a:endParaRPr lang="en-CA" baseline="0" dirty="0" smtClean="0"/>
          </a:p>
          <a:p>
            <a:r>
              <a:rPr lang="en-CA" baseline="0" dirty="0" smtClean="0"/>
              <a:t>Now, let’s </a:t>
            </a:r>
            <a:r>
              <a:rPr lang="en-CA" baseline="0" dirty="0" smtClean="0"/>
              <a:t>play a game called: ‘Which has more fat?’</a:t>
            </a: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endParaRPr lang="en-CA" dirty="0" smtClean="0"/>
          </a:p>
          <a:p>
            <a:endParaRPr lang="en-CA" dirty="0" smtClean="0"/>
          </a:p>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15</a:t>
            </a:fld>
            <a:endParaRPr lang="en-US" dirty="0"/>
          </a:p>
        </p:txBody>
      </p:sp>
    </p:spTree>
    <p:extLst>
      <p:ext uri="{BB962C8B-B14F-4D97-AF65-F5344CB8AC3E}">
        <p14:creationId xmlns:p14="http://schemas.microsoft.com/office/powerpoint/2010/main" val="2777645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Here’s an outline of what we will talk about during</a:t>
            </a:r>
            <a:r>
              <a:rPr lang="en-CA" baseline="0" dirty="0" smtClean="0"/>
              <a:t> today’s presentation. </a:t>
            </a:r>
            <a:endParaRPr lang="en-CA" dirty="0" smtClean="0"/>
          </a:p>
          <a:p>
            <a:endParaRPr lang="en-CA" dirty="0" smtClean="0"/>
          </a:p>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2</a:t>
            </a:fld>
            <a:endParaRPr lang="en-US" dirty="0"/>
          </a:p>
        </p:txBody>
      </p:sp>
    </p:spTree>
    <p:extLst>
      <p:ext uri="{BB962C8B-B14F-4D97-AF65-F5344CB8AC3E}">
        <p14:creationId xmlns:p14="http://schemas.microsoft.com/office/powerpoint/2010/main" val="606717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0E5116C-BA2A-4385-BC3F-4B4DD73C0319}" type="slidenum">
              <a:rPr lang="en-CA" altLang="en-US" smtClean="0"/>
              <a:pPr eaLnBrk="1" hangingPunct="1">
                <a:spcBef>
                  <a:spcPct val="0"/>
                </a:spcBef>
              </a:pPr>
              <a:t>3</a:t>
            </a:fld>
            <a:endParaRPr lang="en-CA" altLang="en-US" smtClean="0"/>
          </a:p>
        </p:txBody>
      </p:sp>
      <p:sp>
        <p:nvSpPr>
          <p:cNvPr id="78851" name="Rectangle 2"/>
          <p:cNvSpPr>
            <a:spLocks noGrp="1" noRot="1" noChangeAspect="1" noChangeArrowheads="1" noTextEdit="1"/>
          </p:cNvSpPr>
          <p:nvPr>
            <p:ph type="sldImg"/>
          </p:nvPr>
        </p:nvSpPr>
        <p:spPr>
          <a:xfrm>
            <a:off x="1143000" y="684213"/>
            <a:ext cx="4572000" cy="3429000"/>
          </a:xfrm>
          <a:ln/>
        </p:spPr>
      </p:sp>
      <p:sp>
        <p:nvSpPr>
          <p:cNvPr id="78852" name="Rectangle 3"/>
          <p:cNvSpPr>
            <a:spLocks noGrp="1" noChangeArrowheads="1"/>
          </p:cNvSpPr>
          <p:nvPr>
            <p:ph type="body" idx="1"/>
          </p:nvPr>
        </p:nvSpPr>
        <p:spPr>
          <a:xfrm>
            <a:off x="685800" y="4341813"/>
            <a:ext cx="5486400" cy="4117975"/>
          </a:xfrm>
          <a:noFill/>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Fat is important for our overall health. Fat is essential to your health because it supports a number of your body's functions and helps to</a:t>
            </a:r>
            <a:r>
              <a:rPr lang="en-CA" baseline="0" dirty="0" smtClean="0"/>
              <a:t> fight diseases, </a:t>
            </a:r>
            <a:r>
              <a:rPr lang="en-US" altLang="en-US" dirty="0" smtClean="0"/>
              <a:t>line and insulate our nerves, protect vital organs, insulate our bodies against environmental temperature changes. </a:t>
            </a:r>
          </a:p>
          <a:p>
            <a:endParaRPr lang="en-CA" dirty="0" smtClean="0"/>
          </a:p>
          <a:p>
            <a:r>
              <a:rPr lang="en-CA" dirty="0" smtClean="0"/>
              <a:t>Fats tend to get a bad reputation, but not all fats are created equal. Some fats are important to keep our heart healthy while others should be limited.  </a:t>
            </a:r>
          </a:p>
          <a:p>
            <a:endParaRPr lang="en-CA" altLang="en-US" b="1" u="sng" dirty="0" smtClean="0">
              <a:latin typeface="Arial" pitchFamily="34" charset="0"/>
            </a:endParaRPr>
          </a:p>
          <a:p>
            <a:pPr>
              <a:buFont typeface="Wingdings" pitchFamily="2" charset="2"/>
              <a:buChar char="§"/>
            </a:pPr>
            <a:r>
              <a:rPr lang="en-US" altLang="en-US" sz="2400" dirty="0" smtClean="0"/>
              <a:t>Helps us use vitamins </a:t>
            </a:r>
            <a:r>
              <a:rPr lang="en-US" altLang="en-US" sz="2000" dirty="0" smtClean="0"/>
              <a:t>A, D, E &amp; K – </a:t>
            </a:r>
            <a:r>
              <a:rPr lang="en-CA" sz="2000" dirty="0" smtClean="0"/>
              <a:t>These</a:t>
            </a:r>
            <a:r>
              <a:rPr lang="en-CA" sz="2000" baseline="0" dirty="0" smtClean="0"/>
              <a:t> </a:t>
            </a:r>
            <a:r>
              <a:rPr lang="en-CA" sz="2000" dirty="0" smtClean="0"/>
              <a:t>vitamins must have fat to dissolve so they can be used by your body.</a:t>
            </a:r>
            <a:endParaRPr lang="en-US" altLang="en-US" sz="2000" dirty="0" smtClean="0"/>
          </a:p>
          <a:p>
            <a:pPr>
              <a:buFont typeface="Wingdings" pitchFamily="2" charset="2"/>
              <a:buChar char="§"/>
            </a:pPr>
            <a:r>
              <a:rPr lang="en-US" altLang="en-US" sz="2400" dirty="0" smtClean="0"/>
              <a:t>Is the main form of stored energy - </a:t>
            </a:r>
            <a:r>
              <a:rPr lang="en-CA" sz="2400" dirty="0" smtClean="0"/>
              <a:t>Our body uses the fat we eat, and fats we make from other nutrients in our bodies,  to provide the energy for most of our life-functions. </a:t>
            </a: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CA" sz="2400" b="0" dirty="0" smtClean="0"/>
              <a:t>Essential fatty acids</a:t>
            </a:r>
            <a:r>
              <a:rPr lang="en-CA" sz="2400" b="0" baseline="0" dirty="0" smtClean="0"/>
              <a:t> </a:t>
            </a:r>
            <a:r>
              <a:rPr lang="en-CA" sz="2400" dirty="0" smtClean="0"/>
              <a:t>are essential for growth development and cell functions, but cannot be made by our body’s processes</a:t>
            </a: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CA" sz="2400" b="0" dirty="0" smtClean="0"/>
              <a:t>We need fat to maintain healthy skin and other tissues.  All our body cells need to contain some fats  as essential parts of cell membranes, controlling what goes in and out of our cells.</a:t>
            </a:r>
          </a:p>
          <a:p>
            <a:pPr>
              <a:buFont typeface="Wingdings" pitchFamily="2" charset="2"/>
              <a:buChar char="§"/>
            </a:pPr>
            <a:endParaRPr lang="en-US" altLang="en-US" sz="2400" dirty="0" smtClean="0"/>
          </a:p>
          <a:p>
            <a:pPr>
              <a:buFont typeface="Wingdings" pitchFamily="2" charset="2"/>
              <a:buNone/>
            </a:pPr>
            <a:r>
              <a:rPr lang="en-US" altLang="en-US" sz="2400" dirty="0" smtClean="0"/>
              <a:t>Fat also:</a:t>
            </a:r>
          </a:p>
          <a:p>
            <a:pPr>
              <a:buFont typeface="Wingdings" pitchFamily="2" charset="2"/>
              <a:buChar char="§"/>
            </a:pPr>
            <a:r>
              <a:rPr lang="en-US" altLang="en-US" sz="2400" dirty="0" smtClean="0"/>
              <a:t>Adds taste to our food</a:t>
            </a:r>
            <a:endParaRPr lang="en-US" altLang="en-US" sz="2400" b="1" i="1" dirty="0" smtClean="0"/>
          </a:p>
          <a:p>
            <a:pPr>
              <a:buFont typeface="Wingdings" pitchFamily="2" charset="2"/>
              <a:buChar char="§"/>
            </a:pPr>
            <a:r>
              <a:rPr lang="en-US" altLang="en-US" sz="2400" dirty="0" smtClean="0"/>
              <a:t>Can help you feel full longer.</a:t>
            </a:r>
            <a:r>
              <a:rPr lang="en-US" altLang="en-US" sz="2400" baseline="0" dirty="0" smtClean="0"/>
              <a:t> </a:t>
            </a:r>
            <a:r>
              <a:rPr lang="en-US" altLang="en-US" dirty="0" smtClean="0"/>
              <a:t>Fat can delay feelings of hunger since fats are digested more slowly than carbohydrates and proteins. </a:t>
            </a:r>
            <a:endParaRPr lang="en-CA" dirty="0" smtClean="0"/>
          </a:p>
          <a:p>
            <a:endParaRPr lang="en-US" altLang="en-US" b="1" u="sng" dirty="0" smtClean="0">
              <a:latin typeface="Arial" pitchFamily="34" charset="0"/>
            </a:endParaRPr>
          </a:p>
          <a:p>
            <a:endParaRPr lang="en-US" altLang="en-US" b="1" u="sng" dirty="0" smtClean="0">
              <a:latin typeface="Arial" pitchFamily="34" charset="0"/>
            </a:endParaRPr>
          </a:p>
          <a:p>
            <a:endParaRPr lang="en-US" altLang="en-US" b="1" u="sng" dirty="0" smtClean="0">
              <a:latin typeface="Arial" pitchFamily="34" charset="0"/>
            </a:endParaRPr>
          </a:p>
          <a:p>
            <a:endParaRPr lang="en-US" altLang="en-US" b="1" dirty="0" smtClean="0">
              <a:latin typeface="Arial" pitchFamily="34" charset="0"/>
            </a:endParaRPr>
          </a:p>
          <a:p>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r>
              <a:rPr lang="en-CA" dirty="0" smtClean="0"/>
              <a:t>Saturated fat is a type of fat naturally found in foods.  It is usually hard at room temperature and opaque.  Opaque means you cannot see through it.</a:t>
            </a:r>
            <a:endParaRPr lang="en-US" altLang="en-US" dirty="0" smtClean="0"/>
          </a:p>
          <a:p>
            <a:pPr marL="228600" indent="-228600"/>
            <a:endParaRPr lang="en-US" altLang="en-US" dirty="0" smtClean="0"/>
          </a:p>
          <a:p>
            <a:pPr marL="228600" indent="-228600"/>
            <a:r>
              <a:rPr lang="en-CA" dirty="0" smtClean="0"/>
              <a:t>Some saturated fats have been linked to a higher risk of heart disease. This is because too much saturated fat raises LDL cholesterol, which is the “bad cholesterol.” Higher LDL cholesterol levels can lead to plaque build up in your arteries.</a:t>
            </a:r>
          </a:p>
          <a:p>
            <a:pPr marL="228600" indent="-228600"/>
            <a:endParaRPr lang="en-CA" altLang="en-US" dirty="0" smtClean="0"/>
          </a:p>
          <a:p>
            <a:pPr marL="228600" indent="-228600"/>
            <a:r>
              <a:rPr lang="en-CA" dirty="0" smtClean="0"/>
              <a:t>Saturated fat should be limited to no more than 10 percent of your daily calorie intake</a:t>
            </a:r>
            <a:r>
              <a:rPr lang="en-CA" baseline="0" dirty="0" smtClean="0"/>
              <a:t>. If you have diabetes, no more than 7% of your total energy daily intake should come from saturated fat since people with diabetes are at greater risk of developing cardiovascular diseases. </a:t>
            </a:r>
          </a:p>
          <a:p>
            <a:pPr marL="228600" indent="-228600"/>
            <a:endParaRPr lang="en-CA" baseline="0" dirty="0" smtClean="0"/>
          </a:p>
          <a:p>
            <a:pPr marL="228600" indent="-228600"/>
            <a:r>
              <a:rPr lang="en-CA" dirty="0" smtClean="0"/>
              <a:t>Replace saturated fat with healthier monounsaturated and polyunsaturated fats.</a:t>
            </a:r>
            <a:endParaRPr lang="en-CA" baseline="0" dirty="0" smtClean="0"/>
          </a:p>
          <a:p>
            <a:pPr marL="228600" indent="-228600"/>
            <a:endParaRPr lang="en-US" altLang="en-US" dirty="0" smtClean="0"/>
          </a:p>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4</a:t>
            </a:fld>
            <a:endParaRPr lang="en-US" dirty="0"/>
          </a:p>
        </p:txBody>
      </p:sp>
    </p:spTree>
    <p:extLst>
      <p:ext uri="{BB962C8B-B14F-4D97-AF65-F5344CB8AC3E}">
        <p14:creationId xmlns:p14="http://schemas.microsoft.com/office/powerpoint/2010/main" val="383288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is a type of fat that occurs naturally in some foods (meat, milk and butter) in small amounts. But most trans fats are made from oils through a food processing method called partial hydrogenation where the liquid oil is changed into a solid fat. These partially hydrogenated trans fats can increase unhealthy LDL cholesterol and lower healthy high-density lipoprotein (HDL) cholesterol. This can increase your risk of cardiovascular disease. The trans fat found naturally in foods is different than manufactured trans fat and does not increase your risk of heart disease.</a:t>
            </a:r>
          </a:p>
          <a:p>
            <a:endParaRPr lang="en-CA" dirty="0" smtClean="0"/>
          </a:p>
          <a:p>
            <a:r>
              <a:rPr lang="en-CA" dirty="0" smtClean="0"/>
              <a:t>To avoid trans fat, check food labels and look for the amount of trans fat listed. Also, check ingredient lists and avoid foods</a:t>
            </a:r>
            <a:r>
              <a:rPr lang="en-CA" baseline="0" dirty="0" smtClean="0"/>
              <a:t> that include </a:t>
            </a:r>
            <a:r>
              <a:rPr lang="en-CA" dirty="0" smtClean="0"/>
              <a:t>"partially hydrogenated“ in the ingredient list. </a:t>
            </a:r>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Trans fat adds texture and flavour to food and are most often found in commercially baked goods, fried foods and processed foods like packaged salty snacks and convenience foods including frozen foods.   </a:t>
            </a:r>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5</a:t>
            </a:fld>
            <a:endParaRPr lang="en-US" dirty="0"/>
          </a:p>
        </p:txBody>
      </p:sp>
    </p:spTree>
    <p:extLst>
      <p:ext uri="{BB962C8B-B14F-4D97-AF65-F5344CB8AC3E}">
        <p14:creationId xmlns:p14="http://schemas.microsoft.com/office/powerpoint/2010/main" val="3834129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Monounsaturated fat is a healthy fat naturally found in olive and canola oil, non-hydrogenated margarines, avocados and nuts like almonds, pistachios, pecans and cashews. </a:t>
            </a:r>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Studies show that eating foods rich in monounsaturated fatty acids improves blood cholesterol levels, which can decrease your risk of heart disease. Research also shows that these fatty acids may benefit insulin levels and blood sugar control, which can be especially helpful if you have type 2 diabetes.</a:t>
            </a:r>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r>
              <a:rPr lang="en-CA" dirty="0" smtClean="0"/>
              <a:t>You should replace</a:t>
            </a:r>
            <a:r>
              <a:rPr lang="en-CA" baseline="0" dirty="0" smtClean="0"/>
              <a:t> the saturated fats in your diet with monounsaturated and polyunsaturated fats. </a:t>
            </a:r>
            <a:endParaRPr lang="en-CA" dirty="0" smtClean="0"/>
          </a:p>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6</a:t>
            </a:fld>
            <a:endParaRPr lang="en-US" dirty="0"/>
          </a:p>
        </p:txBody>
      </p:sp>
    </p:spTree>
    <p:extLst>
      <p:ext uri="{BB962C8B-B14F-4D97-AF65-F5344CB8AC3E}">
        <p14:creationId xmlns:p14="http://schemas.microsoft.com/office/powerpoint/2010/main" val="1776867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is a type of fat found mostly in plant-based foods and oils. Evidence shows that eating foods rich in polyunsaturated fatty acids improves blood cholesterol levels, and can lower bad cholesterol levels (LDL cholesterol) which can decrease your risk of heart disease. These fatty acids may also help decrease the risk of type 2 diabetes.</a:t>
            </a:r>
          </a:p>
          <a:p>
            <a:endParaRPr lang="en-CA" dirty="0" smtClean="0"/>
          </a:p>
          <a:p>
            <a:r>
              <a:rPr lang="en-CA" dirty="0" smtClean="0"/>
              <a:t>Foods made up mostly of monounsaturated and polyunsaturated fats are liquid at room temperature, such as olive oil, safflower oil, peanut oil and corn oil.</a:t>
            </a:r>
          </a:p>
          <a:p>
            <a:endParaRPr lang="en-CA" dirty="0" smtClean="0"/>
          </a:p>
          <a:p>
            <a:r>
              <a:rPr lang="en-CA" dirty="0" smtClean="0"/>
              <a:t>Polyunsaturated fats can help reduce </a:t>
            </a:r>
            <a:r>
              <a:rPr lang="en-CA" dirty="0" smtClean="0">
                <a:hlinkClick r:id="rId3"/>
              </a:rPr>
              <a:t>bad cholesterol levels</a:t>
            </a:r>
            <a:r>
              <a:rPr lang="en-CA" dirty="0" smtClean="0"/>
              <a:t> in your blood which can lower your </a:t>
            </a:r>
            <a:r>
              <a:rPr lang="en-CA" dirty="0" smtClean="0">
                <a:hlinkClick r:id="rId4"/>
              </a:rPr>
              <a:t>risk of heart disease and stroke</a:t>
            </a:r>
            <a:r>
              <a:rPr lang="en-CA" dirty="0" smtClean="0"/>
              <a:t>. They also provide nutrients to help develop and maintain your body’s cells. Oils rich in polyunsaturated fats also contribute vitamin E to the diet, an antioxidant vitamin most Americans need more of.</a:t>
            </a:r>
          </a:p>
          <a:p>
            <a:r>
              <a:rPr lang="en-CA" dirty="0" smtClean="0"/>
              <a:t>Oils rich in polyunsaturated fats also provide essential fats that your body needs but can’t produce itself – such as omega-6 and omega-3 fatty acids. You must get essential fats through food. Omega-6 and omega-3 fatty acids are important for many functions in the body.</a:t>
            </a:r>
          </a:p>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7</a:t>
            </a:fld>
            <a:endParaRPr lang="en-US" dirty="0"/>
          </a:p>
        </p:txBody>
      </p:sp>
    </p:spTree>
    <p:extLst>
      <p:ext uri="{BB962C8B-B14F-4D97-AF65-F5344CB8AC3E}">
        <p14:creationId xmlns:p14="http://schemas.microsoft.com/office/powerpoint/2010/main" val="2940974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Omega-3 fats are healthy fats with many health benefits for adult and children. </a:t>
            </a:r>
            <a:r>
              <a:rPr lang="en-CA" b="0" dirty="0" smtClean="0"/>
              <a:t>This</a:t>
            </a:r>
            <a:r>
              <a:rPr lang="en-CA" b="1" dirty="0" smtClean="0"/>
              <a:t> </a:t>
            </a:r>
            <a:r>
              <a:rPr lang="en-CA" dirty="0" smtClean="0"/>
              <a:t>type of polyunsaturated fat is especially beneficial to your heart and appears to decrease the risk of coronary artery disease. It can help prevent clotting of blood, reducing the risk of stroke and also helps lower triglycerides, a type of blood fat linked to heart disease.</a:t>
            </a:r>
          </a:p>
          <a:p>
            <a:endParaRPr lang="en-CA" dirty="0" smtClean="0"/>
          </a:p>
          <a:p>
            <a:r>
              <a:rPr lang="en-CA" dirty="0" smtClean="0"/>
              <a:t>In infants, omega-3 fats help with brain, nerve and eye development.  </a:t>
            </a:r>
          </a:p>
          <a:p>
            <a:r>
              <a:rPr lang="en-CA" dirty="0" smtClean="0"/>
              <a:t>Research is currently being done to see if omega-3 fats play a role in lowering the risk of cancer, dementia, Alzheimer’s disease and depression.</a:t>
            </a:r>
          </a:p>
          <a:p>
            <a:endParaRPr lang="en-CA" dirty="0" smtClean="0"/>
          </a:p>
          <a:p>
            <a:r>
              <a:rPr lang="en-CA" dirty="0" smtClean="0"/>
              <a:t>Sources include: </a:t>
            </a:r>
          </a:p>
          <a:p>
            <a:pPr marL="171450" indent="-171450">
              <a:buFont typeface="Arial" panose="020B0604020202020204" pitchFamily="34" charset="0"/>
              <a:buChar char="•"/>
            </a:pPr>
            <a:r>
              <a:rPr lang="en-CA" dirty="0" smtClean="0"/>
              <a:t>some types of fatty fish</a:t>
            </a:r>
            <a:r>
              <a:rPr lang="en-CA" baseline="0" dirty="0" smtClean="0"/>
              <a:t> </a:t>
            </a:r>
            <a:r>
              <a:rPr lang="en-CA" dirty="0" smtClean="0"/>
              <a:t>(salmon, tuna, trout, mackerel, sardines and herring) </a:t>
            </a:r>
          </a:p>
          <a:p>
            <a:pPr marL="171450" indent="-171450">
              <a:buFont typeface="Arial" panose="020B0604020202020204" pitchFamily="34" charset="0"/>
              <a:buChar char="•"/>
            </a:pPr>
            <a:r>
              <a:rPr lang="en-CA" dirty="0" smtClean="0"/>
              <a:t>oils (canola, flaxseed, soybean) </a:t>
            </a:r>
          </a:p>
          <a:p>
            <a:pPr marL="171450" indent="-171450">
              <a:buFont typeface="Arial" panose="020B0604020202020204" pitchFamily="34" charset="0"/>
              <a:buChar char="•"/>
            </a:pPr>
            <a:r>
              <a:rPr lang="en-CA" dirty="0" smtClean="0"/>
              <a:t>Some soft margarines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smtClean="0"/>
              <a:t>flaxseed (ground)</a:t>
            </a:r>
          </a:p>
          <a:p>
            <a:pPr marL="171450" indent="-171450">
              <a:buFont typeface="Arial" panose="020B0604020202020204" pitchFamily="34" charset="0"/>
              <a:buChar char="•"/>
            </a:pPr>
            <a:r>
              <a:rPr lang="en-CA" dirty="0" smtClean="0"/>
              <a:t>nuts (walnuts, pecans, pine nuts) </a:t>
            </a:r>
          </a:p>
          <a:p>
            <a:pPr marL="171450" indent="-171450">
              <a:buFont typeface="Arial" panose="020B0604020202020204" pitchFamily="34" charset="0"/>
              <a:buChar char="•"/>
            </a:pPr>
            <a:r>
              <a:rPr lang="en-CA" dirty="0" smtClean="0"/>
              <a:t>seeds (sunflower)</a:t>
            </a:r>
          </a:p>
          <a:p>
            <a:pPr marL="171450" indent="-171450">
              <a:buFont typeface="Arial" panose="020B0604020202020204" pitchFamily="34" charset="0"/>
              <a:buChar char="•"/>
            </a:pPr>
            <a:r>
              <a:rPr lang="en-CA" dirty="0" smtClean="0"/>
              <a:t>added to eggs, milk products and some juices</a:t>
            </a:r>
          </a:p>
          <a:p>
            <a:endParaRPr lang="en-CA" dirty="0" smtClean="0"/>
          </a:p>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8</a:t>
            </a:fld>
            <a:endParaRPr lang="en-US" dirty="0"/>
          </a:p>
        </p:txBody>
      </p:sp>
    </p:spTree>
    <p:extLst>
      <p:ext uri="{BB962C8B-B14F-4D97-AF65-F5344CB8AC3E}">
        <p14:creationId xmlns:p14="http://schemas.microsoft.com/office/powerpoint/2010/main" val="1888644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Another type of polyunsaturated fat is omega-6. Omega-6 fatty acids are essential fatty acids. They are necessary for human health, but the body cannot make them. You have to get them through food. Along with omega-3 fatty acids, omega-6 fatty acids play a crucial role in brain function, and normal growth and development. It also helps lower LDL cholesterol, but in large amounts it's thought to also lower the good HDL cholesterol. </a:t>
            </a:r>
          </a:p>
          <a:p>
            <a:r>
              <a:rPr lang="en-CA" dirty="0" smtClean="0"/>
              <a:t>Omega-6s help stimulate skin and hair growth, maintain bone health, regulate metabolism, and maintain the reproductive system.</a:t>
            </a:r>
          </a:p>
          <a:p>
            <a:endParaRPr lang="en-CA" dirty="0" smtClean="0"/>
          </a:p>
          <a:p>
            <a:r>
              <a:rPr lang="en-CA" dirty="0" smtClean="0"/>
              <a:t>Sources</a:t>
            </a:r>
            <a:r>
              <a:rPr lang="en-CA" baseline="0" dirty="0" smtClean="0"/>
              <a:t> include: </a:t>
            </a:r>
          </a:p>
          <a:p>
            <a:pPr marL="628650" lvl="1" indent="-171450">
              <a:buFont typeface="Arial" panose="020B0604020202020204" pitchFamily="34" charset="0"/>
              <a:buChar char="•"/>
            </a:pPr>
            <a:r>
              <a:rPr lang="en-CA" dirty="0" smtClean="0"/>
              <a:t>Sunflower oil</a:t>
            </a:r>
          </a:p>
          <a:p>
            <a:pPr marL="628650" lvl="1" indent="-171450">
              <a:buFont typeface="Arial" panose="020B0604020202020204" pitchFamily="34" charset="0"/>
              <a:buChar char="•"/>
            </a:pPr>
            <a:r>
              <a:rPr lang="en-CA" dirty="0" smtClean="0"/>
              <a:t>Safflower oil </a:t>
            </a:r>
          </a:p>
          <a:p>
            <a:pPr marL="628650" lvl="1" indent="-171450">
              <a:buFont typeface="Arial" panose="020B0604020202020204" pitchFamily="34" charset="0"/>
              <a:buChar char="•"/>
            </a:pPr>
            <a:r>
              <a:rPr lang="en-CA" dirty="0" smtClean="0"/>
              <a:t>Soy oil</a:t>
            </a:r>
          </a:p>
          <a:p>
            <a:pPr marL="628650" lvl="1" indent="-171450">
              <a:buFont typeface="Arial" panose="020B0604020202020204" pitchFamily="34" charset="0"/>
              <a:buChar char="•"/>
            </a:pPr>
            <a:r>
              <a:rPr lang="en-CA" dirty="0" smtClean="0"/>
              <a:t>Sesame oil and </a:t>
            </a:r>
          </a:p>
          <a:p>
            <a:pPr marL="628650" lvl="1" indent="-171450">
              <a:buFont typeface="Arial" panose="020B0604020202020204" pitchFamily="34" charset="0"/>
              <a:buChar char="•"/>
            </a:pPr>
            <a:r>
              <a:rPr lang="en-CA" dirty="0" smtClean="0"/>
              <a:t>Corn oil</a:t>
            </a:r>
          </a:p>
          <a:p>
            <a:endParaRPr lang="en-CA"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9</a:t>
            </a:fld>
            <a:endParaRPr lang="en-US" dirty="0"/>
          </a:p>
        </p:txBody>
      </p:sp>
    </p:spTree>
    <p:extLst>
      <p:ext uri="{BB962C8B-B14F-4D97-AF65-F5344CB8AC3E}">
        <p14:creationId xmlns:p14="http://schemas.microsoft.com/office/powerpoint/2010/main" val="32828653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2/24/2016</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CA"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CA" alt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6E3D0604-4E52-41D0-BD4C-B98D20FCECC8}" type="slidenum">
              <a:rPr lang="en-CA" altLang="en-US"/>
              <a:pPr/>
              <a:t>‹#›</a:t>
            </a:fld>
            <a:endParaRPr lang="en-CA" altLang="en-US"/>
          </a:p>
        </p:txBody>
      </p:sp>
    </p:spTree>
    <p:extLst>
      <p:ext uri="{BB962C8B-B14F-4D97-AF65-F5344CB8AC3E}">
        <p14:creationId xmlns:p14="http://schemas.microsoft.com/office/powerpoint/2010/main" val="3647756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2/24/2016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2/24/2016</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6.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hyperlink" Target="https://www.google.ca/url?sa=i&amp;rct=j&amp;q=&amp;esrc=s&amp;source=images&amp;cd=&amp;cad=rja&amp;uact=8&amp;ved=0ahUKEwiw-cizlozLAhUMs4MKHSSzCTEQjRwIBw&amp;url=https://www.nlm.nih.gov/medlineplus/dietaryfats.html&amp;psig=AFQjCNHmS-KVV9f5xjRKAL3kOMMqeoZisw&amp;ust=1456257989291588" TargetMode="Externa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ih6Pfnjo7LAhUksYMKHXPjCDIQjRwIBw&amp;url=http://healthybeginningspreschoolers.ca/for-early-learning-practitioners/healthy-eating-and-sugar-sweetened-beverages/&amp;bvm=bv.114733917,d.amc&amp;psig=AFQjCNFELIW7fhR-dFgpvikAUXR4QDLJhg&amp;ust=1456324772553091" TargetMode="External"/><Relationship Id="rId2" Type="http://schemas.openxmlformats.org/officeDocument/2006/relationships/hyperlink" Target="http://www.google.ca/url?sa=i&amp;rct=j&amp;q=&amp;esrc=s&amp;source=images&amp;cd=&amp;cad=rja&amp;uact=8&amp;ved=0ahUKEwifmvfHjo7LAhWnkoMKHd_jBDIQjRwIBw&amp;url=http://www.thebigboot.com/woo-hoo-its-sunshine/&amp;bvm=bv.114733917,d.amc&amp;psig=AFQjCNGroZTWYecomy1a37ov1vgI00eNLw&amp;ust=1456324733066289" TargetMode="Externa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igpLXv3o7LAhXkzoMKHcggBjIQjRwIBw&amp;url=http://gymflow100.com/being-overweight-and-having-diabetes/&amp;bvm=bv.114733917,d.amc&amp;psig=AFQjCNF5ypAsrTdk1Kjcsgf2AlCPQBzMcg&amp;ust=1456346287017945"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juhf3n4I7LAhWkmoMKHb7NADMQjRwIBw&amp;url=http://www.chicagotribune.com/lifestyles/health/sns-health-self-magazine-fat-swaps-20130730-003-photo.html&amp;bvm=bv.114733917,d.amc&amp;psig=AFQjCNEJoASPRTE3t3k2_-o-QNHPs1tL1g&amp;ust=1456346815607815"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9.jpe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21.jpeg"/><Relationship Id="rId4" Type="http://schemas.openxmlformats.org/officeDocument/2006/relationships/hyperlink" Target="https://www.google.ca/url?sa=i&amp;rct=j&amp;q=&amp;esrc=s&amp;source=images&amp;cd=&amp;cad=rja&amp;uact=8&amp;ved=0ahUKEwjEza2x4I7LAhULnoMKHdnEAzMQjRwIBw&amp;url=https://www.tes.com/lessons/k2e_OliZCMCOvw/cheese&amp;bvm=bv.114733917,d.amc&amp;psig=AFQjCNHtFVl03eV1vurETVxUtsT1XqhgEQ&amp;ust=1456346701943560"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iYz4_p447LAhWhk4MKHbKADzMQjRwIBw&amp;url=http://www.carvelbrentwood.com/cones.html&amp;bvm=bv.114733917,d.amc&amp;psig=AFQjCNE6_-DMS-kI7RTO3ctbYWIoYhXKfg&amp;ust=1456347568381090"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iosK2Jg4zLAhWknIMKHRUMBjEQjRwIBw&amp;url=http://slash9.tv/live/sunset-terrazza-mark-fanciulli/&amp;bvm=bv.114733917,d.amc&amp;psig=AFQjCNHk5XVlXMH7F3Fg1XlXmn1FMzNlCw&amp;ust=1456252902656821"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a/url?sa=i&amp;rct=j&amp;q=&amp;esrc=s&amp;source=images&amp;cd=&amp;cad=rja&amp;uact=8&amp;ved=0ahUKEwjE6q6bl4zLAhXIgYMKHUHUCTEQjRwIBw&amp;url=https://www.adclinic.com/heart-health-on-your-plate-how-to-eat-to-prevent-heart-disease/&amp;psig=AFQjCNHmS-KVV9f5xjRKAL3kOMMqeoZisw&amp;ust=1456257989291588"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iMnejVl4zLAhWCn4MKHYQmDDEQjRwIBw&amp;url=http://balancedbodyahc.com/downtown-toronto-health-services/&amp;bvm=bv.114733917,d.amc&amp;psig=AFQjCNGZg1YgWD7cIIdiVxnWk1HSRbBB6g&amp;ust=1456258452472119"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irtrObmYzLAhWBk4MKHUBNCTEQjRwIBw&amp;url=http://fabulousfoods.com/articles/29301/how-to-store-and-cook-with-butter&amp;bvm=bv.114733917,d.amc&amp;psig=AFQjCNFQIiXT-G7IJc59fi3GDdNRdA4U7w&amp;ust=1456258872046433"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0.jpeg"/><Relationship Id="rId5" Type="http://schemas.openxmlformats.org/officeDocument/2006/relationships/hyperlink" Target="http://www.google.ca/url?sa=i&amp;rct=j&amp;q=&amp;esrc=s&amp;source=images&amp;cd=&amp;cad=rja&amp;uact=8&amp;ved=0ahUKEwigguOwmYzLAhUquYMKHVP7DDEQjRwIBw&amp;url=http://eightmilecreekfarm.com/product/bacon/&amp;bvm=bv.114733917,d.amc&amp;psig=AFQjCNG4LcIjWALvTzrQ4uVqgCzMqHyRFw&amp;ust=1456258920914757" TargetMode="Externa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jF7qvtoIzLAhXCk4MKHWdABTMQjRwIBw&amp;url=http://www.eatfunfoods.com/Foods-French_Fries.html&amp;psig=AFQjCNFZvjhMD55bo9uP6idAzMAySMxt7Q&amp;ust=1456260927238133"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j-vZiboozLAhVIv4MKHab1DzIQjRwIBw&amp;url=http://www.organiclifestylemagazine.com/health-benefits-of-avocados&amp;psig=AFQjCNHGV1yIqM6cI8C7hb5kkbG-Qe3kmQ&amp;ust=1456261292850293"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3.jpeg"/><Relationship Id="rId5" Type="http://schemas.openxmlformats.org/officeDocument/2006/relationships/hyperlink" Target="https://www.google.ca/url?sa=i&amp;rct=j&amp;q=&amp;esrc=s&amp;source=images&amp;cd=&amp;cad=rja&amp;uact=8&amp;ved=0ahUKEwiQ1aCqoozLAhWplIMKHaR0BzEQjRwIBw&amp;url=https://en.wikipedia.org/wiki/Olive&amp;psig=AFQjCNGCU2q18MmLx0sc2RfFpvrqhN24_w&amp;ust=1456261322073595" TargetMode="Externa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a/url?sa=i&amp;rct=j&amp;q=&amp;esrc=s&amp;source=images&amp;cd=&amp;cad=rja&amp;uact=8&amp;ved=0ahUKEwifhd2E_o3LAhXHg4MKHeAKBToQjRwIBw&amp;url=https://lawrenceparkhealth.com/simply-salmon/&amp;bvm=bv.114733917,d.amc&amp;psig=AFQjCNFbh68WMFB0tCgR7BdlqRL_vrYKvg&amp;ust=1456320296904467"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jWjMD5ho7LAhXp74MKHVOoBTEQjRwIBw&amp;url=http://www.youngisthan.in/food/which-oil-to-use-for-what-kind-of-cooking/104&amp;bvm=bv.114733917,d.amc&amp;psig=AFQjCNHXvqjy2MBP6oskYHHZJDscs7HRgA&amp;ust=1456322691959650"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a/url?sa=i&amp;rct=j&amp;q=&amp;esrc=s&amp;source=images&amp;cd=&amp;cad=rja&amp;uact=8&amp;ved=0ahUKEwiK9-qkjY7LAhXMloMKHZl0DDEQjRwIBw&amp;url=http://www.sagerfoods.com/products/oils/corn-oil.html&amp;bvm=bv.114733917,d.amc&amp;psig=AFQjCNF1YNZqE9YmvGIYUYwtdJjOTU9UFw&amp;ust=1456324355542116"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s://www.nlm.nih.gov/medlineplus/images/oliveoil.jp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3848" y="3031598"/>
            <a:ext cx="3816424" cy="381642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custDataLst>
              <p:tags r:id="rId2"/>
            </p:custDataLst>
          </p:nvPr>
        </p:nvSpPr>
        <p:spPr/>
        <p:txBody>
          <a:bodyPr/>
          <a:lstStyle/>
          <a:p>
            <a:r>
              <a:rPr lang="en-US" dirty="0" smtClean="0"/>
              <a:t>Fat</a:t>
            </a:r>
            <a:endParaRPr lang="en-US" dirty="0"/>
          </a:p>
        </p:txBody>
      </p:sp>
      <p:sp>
        <p:nvSpPr>
          <p:cNvPr id="3" name="Subtitle 2"/>
          <p:cNvSpPr>
            <a:spLocks noGrp="1"/>
          </p:cNvSpPr>
          <p:nvPr>
            <p:ph type="subTitle" idx="1"/>
            <p:custDataLst>
              <p:tags r:id="rId3"/>
            </p:custDataLst>
          </p:nvPr>
        </p:nvSpPr>
        <p:spPr/>
        <p:txBody>
          <a:bodyPr>
            <a:normAutofit/>
          </a:bodyPr>
          <a:lstStyle/>
          <a:p>
            <a:r>
              <a:rPr lang="en-US" sz="2400" dirty="0" smtClean="0">
                <a:latin typeface="+mn-lt"/>
              </a:rPr>
              <a:t>ADI Presentation </a:t>
            </a:r>
          </a:p>
          <a:p>
            <a:r>
              <a:rPr lang="en-US" sz="2400" dirty="0" smtClean="0">
                <a:latin typeface="+mn-lt"/>
              </a:rPr>
              <a:t>2016</a:t>
            </a:r>
            <a:endParaRPr lang="en-US" sz="2400" dirty="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CA" smtClean="0"/>
              <a:t>Pop Quiz:</a:t>
            </a:r>
          </a:p>
        </p:txBody>
      </p:sp>
      <p:sp>
        <p:nvSpPr>
          <p:cNvPr id="23555" name="Rectangle 3"/>
          <p:cNvSpPr>
            <a:spLocks noGrp="1" noChangeArrowheads="1"/>
          </p:cNvSpPr>
          <p:nvPr>
            <p:ph type="body" idx="1"/>
          </p:nvPr>
        </p:nvSpPr>
        <p:spPr/>
        <p:txBody>
          <a:bodyPr/>
          <a:lstStyle/>
          <a:p>
            <a:pPr marL="609600" indent="-609600" eaLnBrk="1" hangingPunct="1">
              <a:lnSpc>
                <a:spcPct val="90000"/>
              </a:lnSpc>
              <a:buFont typeface="Wingdings" pitchFamily="2" charset="2"/>
              <a:buNone/>
              <a:defRPr/>
            </a:pPr>
            <a:r>
              <a:rPr lang="en-CA" dirty="0" smtClean="0"/>
              <a:t>You should eat less of…</a:t>
            </a:r>
          </a:p>
          <a:p>
            <a:pPr marL="609600" indent="-609600" eaLnBrk="1" hangingPunct="1">
              <a:lnSpc>
                <a:spcPct val="90000"/>
              </a:lnSpc>
              <a:buFont typeface="Wingdings" pitchFamily="2" charset="2"/>
              <a:buAutoNum type="alphaLcParenR"/>
              <a:defRPr/>
            </a:pPr>
            <a:r>
              <a:rPr lang="en-US" dirty="0" smtClean="0"/>
              <a:t>Trans fats</a:t>
            </a:r>
          </a:p>
          <a:p>
            <a:pPr marL="609600" indent="-609600" eaLnBrk="1" hangingPunct="1">
              <a:lnSpc>
                <a:spcPct val="90000"/>
              </a:lnSpc>
              <a:buFont typeface="Wingdings" pitchFamily="2" charset="2"/>
              <a:buAutoNum type="alphaLcParenR"/>
              <a:defRPr/>
            </a:pPr>
            <a:r>
              <a:rPr lang="en-US" dirty="0" smtClean="0"/>
              <a:t>Saturated fats</a:t>
            </a:r>
          </a:p>
          <a:p>
            <a:pPr marL="609600" indent="-609600" eaLnBrk="1" hangingPunct="1">
              <a:lnSpc>
                <a:spcPct val="90000"/>
              </a:lnSpc>
              <a:buFont typeface="Wingdings" pitchFamily="2" charset="2"/>
              <a:buAutoNum type="alphaLcParenR"/>
              <a:defRPr/>
            </a:pPr>
            <a:r>
              <a:rPr lang="en-US" dirty="0" smtClean="0"/>
              <a:t>Omega 3 fats</a:t>
            </a:r>
          </a:p>
          <a:p>
            <a:pPr marL="609600" indent="-609600" eaLnBrk="1" hangingPunct="1">
              <a:lnSpc>
                <a:spcPct val="90000"/>
              </a:lnSpc>
              <a:buFont typeface="Wingdings" pitchFamily="2" charset="2"/>
              <a:buAutoNum type="alphaLcParenR"/>
              <a:defRPr/>
            </a:pPr>
            <a:r>
              <a:rPr lang="en-US" dirty="0" smtClean="0"/>
              <a:t>a and b</a:t>
            </a:r>
          </a:p>
          <a:p>
            <a:pPr marL="609600" indent="-609600" eaLnBrk="1" hangingPunct="1">
              <a:lnSpc>
                <a:spcPct val="90000"/>
              </a:lnSpc>
              <a:buFont typeface="Wingdings" pitchFamily="2" charset="2"/>
              <a:buAutoNum type="alphaLcParenR"/>
              <a:defRPr/>
            </a:pPr>
            <a:endParaRPr lang="en-US" dirty="0" smtClean="0"/>
          </a:p>
          <a:p>
            <a:pPr marL="609600" indent="-609600" eaLnBrk="1" hangingPunct="1">
              <a:lnSpc>
                <a:spcPct val="90000"/>
              </a:lnSpc>
              <a:buFont typeface="Wingdings" pitchFamily="2" charset="2"/>
              <a:buNone/>
              <a:defRPr/>
            </a:pPr>
            <a:endParaRPr lang="en-US" dirty="0" smtClean="0"/>
          </a:p>
          <a:p>
            <a:pPr marL="609600" indent="-609600" eaLnBrk="1" hangingPunct="1">
              <a:lnSpc>
                <a:spcPct val="90000"/>
              </a:lnSpc>
              <a:buFont typeface="Wingdings" pitchFamily="2" charset="2"/>
              <a:buNone/>
              <a:defRPr/>
            </a:pPr>
            <a:r>
              <a:rPr lang="en-US" dirty="0" smtClean="0"/>
              <a:t>Answer:  d</a:t>
            </a:r>
          </a:p>
          <a:p>
            <a:pPr marL="609600" indent="-609600" eaLnBrk="1" hangingPunct="1">
              <a:lnSpc>
                <a:spcPct val="90000"/>
              </a:lnSpc>
              <a:buFont typeface="Wingdings" pitchFamily="2" charset="2"/>
              <a:buNone/>
              <a:defRPr/>
            </a:pPr>
            <a:endParaRPr lang="en-CA" dirty="0" smtClean="0"/>
          </a:p>
        </p:txBody>
      </p:sp>
      <p:sp>
        <p:nvSpPr>
          <p:cNvPr id="2" name="AutoShape 2" descr="data:image/jpeg;base64,/9j/4AAQSkZJRgABAQAAAQABAAD/2wCEAAkGBxISEhUQEhIVFhMVFRcVEBAVFhUVFhUVFhUWFhUVFRUYHSggGBolGxUVITEhJSkrLi4vFx8zODMsNyguLisBCgoKDg0OGxAQGi8mHyYtLS0tLS0vLS0tLS0tLS0tLS0tLS0tLS0tLS0tLS0tLS0rLS0tLS0tLS0tLS0tLS0tLf/AABEIALEBHAMBIgACEQEDEQH/xAAcAAABBQEBAQAAAAAAAAAAAAAFAgMEBgcBAAj/xAA+EAABBAAFAgQDBQcCBQUAAAABAAIDEQQFEiExBkETIlFhMnGBB0KRobEUIzNSwdHwFXI0c7Lh8UNTgsLS/8QAGQEAAwEBAQAAAAAAAAAAAAAAAgMEAQAF/8QAKREAAgMAAgIBAwQCAwAAAAAAAAECAxEhMQQSQRMiMhRRYcFxkTOB0f/aAAwDAQACEQMRAD8Ay0BdXguheueUepKAXgEsBEjNPAJYC8AlgI0gTwCcAXAEsBEjjoS2hcaE40IgRTQno020J5gWo4fYEohIYpDBaI7RsMSTEpjIk94FrcOB4YlBikmJKbEiwzRiNimRtXGwp5kayUdGQs9SNiG9kmKLZSnwqXHhPKgaUUc5ez0EvjUScIziIqQqRq5cgshOauBqkOYk6Vxmlj+zzDXjYHua7QHkBwG2vQ4tBP4FbYWAmys7yfPGYXAQAsDpCS7SG39+mk1VuqvdaLHJYB9QvJ8pty3P4/0ej4+JZ/2MTykGuyhZnLGY3ayAGi3X6Ub2U3GTBjS5x4+Q/VZx1J1Gx7XsBon4hdB3F8d6S6a3N8B2WKC5J82YxTeGIYvGsuYSzbSKI9tPrus7z+Z8Ur4A+2tNGjse9H1omt1cOjcSyCKeUzBsYqozd2bIIN8/qqPnkA1ySNc3Z9OZe5JslzR/L/cL0K4+smvginLYp/IElG6aITzk2QnMUJASngDg2u6UkoWcQQlBJCUEtBMUEoBcCUEQIpqcakNTgRowW0JYCQ1OgIkYdATgCS0JxoRIw60J5gTYCdYESO0eaE8wJtgUhgRJHEqCipsUSgRhF8vcDsVlnC0KHPA1Ng7FhMsw6s8GFtMYrLtJvsUmN3wxsqvkCjDp+HDIgzDKfg8IFsrcRigBBhNwiT8HQRSDAW8bKRjMPpBKnndrQ6NazSkZnH2Ql8SseLiskofJhlVCXBNKPIGdCmnspE521sFCkYjAH487maGNDtoyCywPu8b8q6YL7SGAMD4nXsJCCNzW7m+m/b3WePamyEqdEJ9oONso9M0TH9dwzCnR0O972Bexrvxus+x+K1Pc4cEkjtz8k05Nlq6FUYfidKyU+zzsS7Tps6eSOyjvVkwvR2JkjEwaNBAIdY+EgHUPXY8colP0/hBEWiTXM268E6tbRvq0cjmz6BC7ImqEgB0l09+2T+GSQ1rS55HND02Vvh+zyGN7dUoe0inNdYIceDtwNjz7JfSo/Y4HStAJNunaXUWtB0tsdv8AurDluYvlp0cFNaW6nudQAN2GivPv+qltsnrzoorhHOeyo4n7LpDIdEzQzkAg38lWsV0TiI3Fj3MYQdgS42Ozhpadv7Lc8JiI3WwOt/3m35h8x2UbFNdq20/UFJXkz+Rjoh8HzEEoLgSwFYiQ6AlgLzQnA1EA2caE4FwBKCNGCmp1qaanWBEjh1qcYEhoTrESMFhqcYFxida1EjBTApUTU0xqlQtRI5j0bFNw0e6ZhYiOHYhmw4oOZVMNg78VYBgA9tfgqzhGK15LPXlPC829NcxLqnvDBLssLXUQpOHwRVnmwocL7puHDV2SP1DaG/SQPy/BUSSFDzyP7o+qs7GABCsRhtRJKCNmy9mbKKUcRS5MHaG41g4H4q1ZmwfC3j9UBxGHJ7L0K5byySazhFbmiUOViskmWuPalFly8DlPVsSd1srj40yYkaxEQHZD5QmJ6C1hDcxILU88InknT8uIlbFpLQXEOeWmhXI+fssk1Fazkm+EWj7L3yP8WGzpDQWnkAu2J32ugFcMyyqIRSfuwSRqc4eUktFcjjYAfROdN9PMwfiCOR7mO0kMfR0kXZBAHO23spOZa/DeI61kHTfH1Xj22KVmx6PSrr9YYzHcoibFi2xztk0PI0tcN3AuBbqvYjiz81skgGkULBHZUHqeaOV0TxG5sjCWBo2DQHeaqHfej2R057FHA5zX7R0HB5p1kcb8u5/BNu2eMXVkG0Qcc8QzGYEint8R4bZAdsNRPb9KT2Z9QGN9FnI1CnN4Njv8k5BH40Wt/milHm51HtuewH9kLz/pPDSyBz5ZQQ0DYk3RO5v5oF679wXPwYeEsJLQlhWoiFtCdAXcNGXGgLPonZABx6I0AxteXl0BEjhTE8xNNCdaESOHWp9gTLGp9gRoxjjQnmBNtCejaiQJJhapcbEzh2qdHGsbGrMHYGInho1Hw+HJ7Itg8I70SZyQcIk3BQo7gYlFwOCcjuDwhCgtsWFkIPSXh+E6uNFLqhZSeUfEQl2w4UhIkkpcjGDZMqad3FQ8RhWNHlaFNxeYV2QPG5mVTCM5CZSiiDjQUGnjUjF49xQyXFlWxrZM5rRjExoRiY0QnxJQzESkqquLQiySYT6ShwxnH7TXh0dnEBpJ/mvtz+S2LBxsDGeHWgNAZXGkcUVhWVytErPE+DUNfyvdaxJnkULIywtERO9EGgbN/qovNrbks3+ijxZpJ6GMVitA1VbRzXKjTztI8R+zWjc9t+/0VaZ1THO+RpNNb8Js7trfYc7oFnecmDVHr8Rr2lpj4DQeNx7JEPGk3j7GyvXfwQMx6jMUjx4YcdVtF+UH+bbfvwh2WdTSRueHta5srre2tr00C0HgoBK8k2m5JSeV6H0o5mEX1Jdm6dM404iPWYgxgaGtHIJHcdq/qiUsG/Y/NZb9nvUUjJmwPeTEW6I2HgEvBFe+55WmYrNomO0ucAefovNurcZ4i2qxSjyfM7WpWhLY1dpegQhPpckYmEg1UjSd9IoGyL7WLH1UfNJQ6V5HqmsNMWEEdk28brV+5m8HWpYCbCejCNAi2NTrWrrGp0BEjjrAnWhJCW1EjB5gUiNMMUiMIkYTICiWGQ2FT4XgcpcxsAzhXI3giqxFjQOFKZj3HvSllW2URmkXfD4hreSpsOYA7AKlYWa+Sj+AdXmdx+qlnSkURsbLHG+9ynEMgxWsgDhEHvACklFpjovRaZxLdlHlxO6eixAcP1W+rXJ2p8ALHlAcWVYs2hrccKs4tyupeoltWAvEobOVPxLkNnKugiORElKhSlSZSokieuhLGXFe/aHVV7dlx6bcFhwpuKc02DR9U1JOTyUlwTTlhp5yRS7a8hZo9FiHBukbbh1jmx7ohieoJ36S55trA0nYl1feJPcoeyUBumu93smSULimam0IyfBMle2N0miyBdXzQ29fkpWf9PSYUBznNc1zi0PbxYur9LAQSJ9EEK79IZo+RwiIvg71w111R+fISJauUNST4KUEpa51L0RHLhjNCA2a/Fl7h5PxUTdVvsFlE0Oklt3S6uxT6MnBwfI2ApELU1G20Sw7BSchZxkadEakRgLsmyJM1kal1qS5y8HI0AyTGn2uUNjk80okYTGSp5rlEYVIjW4cmSonKfA9QIwp+GAG5/BKmNiw1gaHmdx6Ih+2avl2Cr/jEqXhJNwFLKHyURn8Fwyh33lNxWJGwQjCzUAAo2KxZ1FR+ntLSn2yOE/FYgBMR40tNoXPiVHdiU5VcCvbGWmXEhzb7FVrNIqshew2PrYnZKnltZCDgzZSU0V/EOQ+ZFcbF6IXI1XwZFPghShRJAp0rFEkCehLIr00SnnhMOWM3Rt6acnHJsoWcNr1rpSo4i6/YE7+wtAEhslcXiuErDQc0KZgp3MOppoqM1WfGdG4qGNs3kc0tLnaT8AAunagNyOw9Ck6l2HjfQWwvWGIbCLf30ni+Ow9P7Ko406nud6knb3TVFeDkUYpdIxyb7Ow8qbCVCapUTwjBJ8b0jES7JkvAUZ8lrUjdF60tpUdqeajQDH2lPMKTh4HOumk1yQOPn+CJDJcQGCQwv0FuoP0mtI732CLUuzMbI8alxBKy/AvkPljc+t3BoJ2+nCuDOm43QCaMi2NJe29TibuiKFEXXyHCydsYtJhwqcugBh4trKW5qlfs5ouIOkbB1bX6E/JNJqjE3MENU/Auo2oDlJifSRdDFwHHsNx4hRHPskqO2fZJEik9cKF9w7I9cYwuIA5KYlekMxBBsJiTaEz4ZOdlstgBvPG4HHzS4YXm2lpsc7cdlNwucF7T4rQR2cflX1RfLs3ZTW6diQ0cd+SfZInOa7Q2MIv5K1HgnPdp78G9q7b+i5nnT7oadVtqyR29b+vdFc3b4cpEZuxq1WDsiWDxYdEWzOFGgA69v8AKKx2yWSXRqri9i+zNZ46tDJgrjnmBj+JjhW23qCOQqvioaV9U1JENkXFgx6YepUrVGcExgDDkhymw4F72uc0WG/F9fburV070iySNz8QSLGpgYWveQLsaRZH4JU7IwWsZCDk8RRVKwmFc8gNIBO25re6/qrxnfS0TYw3DuYdVkucdNDsNZ5PtsqM2R8ZIBLTZBo1x225QRsU1qClBxfJzNsulge5krSCDueQTzseCoCM5pjnTRsDrtpJ773Q7/L80ILCtW5yc8+CFCaI2v2W0dMYaWeHVMbY5thp0kHnS4AcUOxUTCdM4TEVPGG6tw9vIfVUS3hrvkrHlk9H9nc0h2kcOsgcX61tyoLbdWIrrrx8lF+0DAxRtjMekOaAxwHcafiPv2VBpaV1t081okla97nVbte7Y2k24ihqvj6LN6VFD2PZPcskeCW0rgCUqEKHOybSgFykRx1qO9OZI/ESxto+G5+hz+wNai2/WkDatN6RwsTw0YSZ4cDG+Vh0lo3J1AbHtp+qXbP0jodcPaQX6HwrWmUNhLYtZaA/zG2gA2Ttdg8equMsbHsdG7djgWlvsRVIJgCI5DGy/M4lznuLi4lxNAbBvPYI8OV5F0vaWnp1LI4QMnylmEaWNJIJsF3xV2G222/4qc6NhBpoojkAWN90pzWuG69A0N8o/H1S3Jt6+w0kuF0DMFlLGsOHkZqZrc5hO/PBJHdUTNMEYpXRkcHbvsdxv8itRbL5qQzNskjltx2caGurIo39O4+qt8by/SbcumJtp9o8fBmkgpI1q8SdJtJbpfbe+rnvxSBZz0++FwvcHZrgOaHCv/VVz4TJJUzitA7pNkqGS9lcco6Zi8IOmY8uI8zSRtvsW6dx72rLDg4m0WxsBADQQ0WAOBajs8uC4S0dXRPvSjS9Nz6A7SS8mvDHNUTZ/D62FNy7pBxB8a2mxVEEaRzx3Kt0ziRTTv8A53UGfGva0tI39VP+psaxDXTDdY7HlELYwzs0FrT6auT7lAZ+lXNkthuKiQ2/NdbDji1DbjJXOoO29LRNmcvbTCeNiVic49M1+ku0VycSxSeE1tna6Bsn0/8AC9Pi3vBjeaIoi9t+aPv5irfjMH47G/zAhweDpcCLo8e6q+bZM6Ia3u3JNHmwB94jhxVNdsZ99k9lco9dADF62+qixYaSU6WMc4+gBO3r8kSikbsHiweBxutA6eeDGHCjsACOw9Cf85Trb3UtwTXUrHmmNYyEtJBFEbEHkFQxGCQCaBO5q6967rSevcj1ETxN3O0te5oO/H9VQc2y+SB5ZI0g9jvRHq09wn1XRsin8ibKnXLB79gcyQMika/U0W9osNDhve21d64U/p1pglM0hPhghjix23Y3tufu1Xr9FXsNi3RklvcUdux9PThSIcV9zU4Rkg0N9xW9fRdKLaw2MknpY88y6bW9rH6wHOdG0HkO3d5ePX1VSkwTgXEitJAcw7O3vt9FaM8y8YdoxOHnL2k04uOoh3cg+5CDSZqSx5cQZHVTwN631Xfrf5e6XW368f8AgyaW8gbEOrZM2uyFNpgs03A5xhxplBa0SHcagHAjyi233r8kUxufsjnAo63MAaexF7ebj1/NZxmXTE8bgSPINP7wDYE8j6LQemMkMbR4pa8UC1hBNE/e33F7bLz5xglulkJSfA39osoMMbiSDRAcAS066Ba76DlZng8F4mqiBpaXH3A5r3Wn/aNhpPAjjjiBa4051fAR8NHtdlZdh4ZWvcGBxLbDtIPHBtO8Z/YKvX3jRgPYEqZgsuLjqeC1gNPdsKP190fy3JmCAPmbTnyaWPDj5RtsWg0e9KdjcoiEb3wy+I+2Ncw0KsO1UN7Hv7FO+ouhf032UVyQSjTckkAe6SKStBLNAB3H3j6tHelDiyfESOaxkLy54Ba2qtp4cL+778D1R+6/cD1YPL1qn2eYVrMOyVxa0OJJdTfMQ7ytLwdiLaaNcHblUnL+h8ZL5nNELK2kmOlpPAAqzd+y0Hpzo12HiDZ5jJpf4jImavDDqBBLa34PPtSm8i2LjmlNNck9wP42EDdpojcEdqQv/WJYjRF2bJ3+SCZv1axni4ctmY8imyOYG0dJNua6jRNDgcpeVZzDIWYWZ7vFBDNbQ0sLnAUHHnYnTYPoplW81oe5pvEy5szqJzQCaJHbf/Cp0OJaWWDw0Efhtys5ztnhSuja6659r3o/RcwebOA0ajpPvws+hq1G/Wx4y6Mz3SQHNJcex2O/+H8E/iM4oEAbn8lTmYoOIv15B7+qK4CF8pN2a59UTqiuWCrZPhBfK8W+R5HcCwSjnhtfp1taSNxwaPqCq9h8tljc14Ldwb342PbuiuDY9puwWkbdq9dkizN1MdXvyEHKPK48Ebk0O4+afdfZM+IRskoaJeHfUqt5294P0Vnkl2Q3H4LXwjg8YE1qKL4jgbCXHMbRnGZOW9vwSctyzzbj/uqPdYJ9WFMhxknBFtRPHxtnY6M7WNj6H1TEcdAUPnSdkYCKJ3/AJDfOoalxhQs3i8I+Ds7Tw/Tvvv8A4VZejp2tgd7Hff24AVezrAkO1AcmyAbq9+OyldKvLXU4bE0CeLHoFdZkqiKH22lnzLFhjNRHl+96gep+pVWzZuHxhbbzQY4xtbXxfy2e5pE82wcjoHOc4hxJpmwD/p2+SouWYnw5bra/g7fL2QUV8OUXyhl1nKTXDI2edK4jDtEjmgsIuwR5fmgcVd/ort1pmplDAXgmt2tsVfqe6C5PkXjSRMvZ5t1dmdyHbi9jsVdXY/T2mSWQXvkAZJi3Fnh35AbDe1oe5y1vCfZ9hbJcXuBJ0t1UAD8Nkbkgd7TmX9DYaHEidriQz4YXU7zVVknkc7fmkvy6/gYvGs+THnNTeha1PkMGKxGl48IsJcYmsaNRNWXO7ja690TPR2BHGGb9XP8A/wBLH5cF2gl40n0TIsE1sbwGXYLtJ7uO/fvaFRGWNx8RmmnUw2CHiudkYhxRI+Gh7EJnNmeJFbCNQNtJNURyvPT55LGv2JWDzFr/ACn0SP8AR8MTrDG2bs7b3ubVXkY8DU40W8kH9VJwmLeaF2ONlvrnTB997Qcx+QwTNa3Q3yWGdtIPPCqONyMwyNM9Oa116mWHaeznBu9aid+yteFnLXep7qH1TjnMY1xIo7AUOUVc5ReGTjFrRnDYeCZzJRI4Nqo49Zb5zTmk6CC75EqTn2YNgYLa0OIc1jxVt1VddxtR/BUOXq2aGe2NZorzN0itW24r2AUXGdROxUrQ+tOvUL+7exFn7vsm/Sbab6A+okuOyQ/M3uJGtxDd2guJ3vetubU/DdT4gfu72GxsAEVySeVMzrIhiGiaB8bAGtDWmo2jjcFvPB2Ivj2oljunYNDXNtsjoyC5nwudW5eDuQTyfb1ROcM5RihL4YLZ1GHH96I3CiPOxrzRHw2RYCkZRgcIZon4XDxsl0tfG4ukaw08xzspxcCQy3ChzXzVSlyaRo3I3eWM32cQSCd+G7HdWzJMN4DsMY5A5ruWSHUA5xA8aJux0uAIvssnGKX2mwbb5HOpMBI6Z8gbdmrA7AUOPYBAp8I5vIK1oQgm0JztuHYS6ahq49OK4Sq72uMDnTvOmfYdxCuGV4mOJmrxGl5G4HbnbdUvMMTGHuDTsOChuIzA9iq5Q90Txl6M13AZzG8APLb9PZT35hE3ewDX5LE4s5c3unZc+c7kqeXjLex8b2bZh5g/zNNhLLTyfos16T6wZES2W9J7+iKZj1t/7dc7H2SHTLcQ1Wxzkt05DQXONAck8IZN1Hh43eG54BPFEHbkHbhQcozuPGNEMrLJ59CPcfihGL+z5xJeyRo85IjGqms+7ubJPqihXDcseAznLNgtLq57Hd/8KjYzFwwUHuq+Nv7LMuqRicLIGiamgjQGnTwOQ0cC7H0QIZ3LY8R3iAEnz2eeaP1tOh4nst3gVLyceZybTiscxrbBG41D3vilUsT1LI50obu1oBaPUAG7Van6xkfH4bmtDRQawNoCu4QL/UD5jfPKbV4ub7C7PJ3oK4rM3yPLi42T6/krj0plUjYxOdYO7mAVVNsbtO5JPy4WZtn3tbYMSIY42MddNA1UBYrn2JTPKl6xUY/Ivx4+0nKQSOGDmgS0SW0QeaI3+vuqpj+jGSy/u3eExrRWlpdqPrqvlEHyufbybo/ki2CmGimjTV7fPe1BGcq+Uy1xjPhozjMui8XpLmhshB3DTuRvuNVX8vfujvRvTE0TXGamEkOjo29pFiz2r2IRrG9QeH5S3f1C7h+oGO+LY0mTvtlHGLjTXGWhHKYnMZpe/U7U46trLb2sAAA1XAQ3NJ3Me4t2BHP9lHlzcajXHYpjM82aWEAdvzSlF7o1yWYMZfjAZwXOp3f0I9FYnSD+cfIlZnisaWO1DdL/ANaJ3s/VNlVvIqNmFmyzEB7LDrut/wCnzUpsGrzHYDlVTprXGLPF7D3+St2Mm1wlo+J9t7jcg+iXJYw4vUUvOpZLc5rrs0O9ncUhbsViIXNkDyWBzbIFCyBYuu/Cm4roqSmkTXuC9pGmvU8ndWLD5PE+F2EkdbiS5j6oi9m2O5HCf9SMV+4n0k3+w7FnLAA9xoHg+54BHPdB+s+oYZYWxFjjKHeUi7BO21c/d290Lz7IZg4sbJqDNh5XN0gjkmtwK2q+U9F09FAwSHF/vCf3eqPRfYlp1FwFX5lijBY9NcpPUU6ed1FsgLXN2IcCDdWAQdx2UHxSrX1hnLMS1vlBe0EeKBpsbUK9BW1qnEpyba5FtchzC59KGiMkuY26YSasjY1dWFYsu6pmkhdBK+mUNMgaPKRuL9jwqI0qVDiCAR2P+f1XNJna0WkzveBhzKCAT4Wk+VxJ5e6rq2/S+yu+V4eSONjDI0+H8IAadGp25DqF23bhZVhce5nw1d2HVuDRG34q19K4SYls1ktaRdHU4DgHT6bkb+6Cxag4M0WHPWAiJx8ziQDYrUXUBSrXW+II1McDqrYk6hZ7hDMY6SbEyPDHBrTRa4gaHMFGyDuea+am9R4HXAHajrHteodgD6pMYqLTGyk2mjP79SnDigG6aHsUPxElFRHzqvSbCeZ17x0OEy8ZULYSQXgmRTDG+6rMMiM5ZP5h81mm4aP0lEIzqcD7FXWKyddkoLkWAa+EEHfkHjsrBFDTQPZQ2S1lcI4jO+s54cS5rt26dQcSD6UDXzFLPMSylqXVGTNYx0jvhDXX87sG+5vb6rLMV3pen4zThweden7ckYuXg5NuXAU8USGuWt9PvOLwkThepo8OTbSLYKFeu1b+trKcrwpmlZEDRedIJBO542G62PobLX4eAwvPmEpdp2B0kUDQ7EtPKl8uS9f5KPGT9v4F4BpivV9CkjN2tuyp2fxhsRO1/qqBPi6O6jgvfkqk/XglZ5jA51g7dkDmxLxwTsu42bURS7BpGzuO6euEJfLGY8+e07pcmcl6EZwGXbP/AChIxBHdFwYH8Ti1F/aUKdi7SDil2mYavgvjj+f9CjDeWf7l5eUkuyiIuT76hSfxW/T9QvLyxBMa6z/hu/8Ah/1BZ7nvMf8Ay2/1Xl5Pp6FWdgbEcIeVxeTxKFhONXl5ccOxcrS/s2+F/wAivLyC38GHX+SJ/wD6mL/3j9Apjf4Uvy/+oXl5Tvr/AF/Q5GP5x/Ef/uP6oY5eXlUic4lBcXlho/EieA5C8vLDUbp0j/w7PkUYj7rq8oZdssj0im/aT/BZ/u/ospxPJXl5ep4n/Eed5X5kJyQuryoEFh6E/wCOw/8AvP8A0uW1t/iu/wCWz/qkXV5ed5n5L/H9l3i/i/8AIK6v+BqzvF8rq8gq6Dt7I0HKTmHBXF5N+RIDxPCFyLi8tOG3JJXl5ccf/9k=">
            <a:hlinkClick r:id="rId2"/>
          </p:cNvPr>
          <p:cNvSpPr>
            <a:spLocks noChangeAspect="1" noChangeArrowheads="1"/>
          </p:cNvSpPr>
          <p:nvPr/>
        </p:nvSpPr>
        <p:spPr bwMode="auto">
          <a:xfrm>
            <a:off x="38100" y="-2925763"/>
            <a:ext cx="9315450" cy="5819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4100" name="Picture 4" descr="http://healthybeginningspreschoolers.ca/wp-content/uploads/2013/11/Family-eating-together.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4063" y="2492896"/>
            <a:ext cx="3705225" cy="1695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2751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blinds(horizontal)">
                                      <p:cBhvr>
                                        <p:cTn id="7" dur="500"/>
                                        <p:tgtEl>
                                          <p:spTgt spid="2355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blinds(horizontal)">
                                      <p:cBhvr>
                                        <p:cTn id="10" dur="500"/>
                                        <p:tgtEl>
                                          <p:spTgt spid="2355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animEffect transition="in" filter="blinds(horizontal)">
                                      <p:cBhvr>
                                        <p:cTn id="13" dur="500"/>
                                        <p:tgtEl>
                                          <p:spTgt spid="2355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3555">
                                            <p:txEl>
                                              <p:pRg st="3" end="3"/>
                                            </p:txEl>
                                          </p:spTgt>
                                        </p:tgtEl>
                                        <p:attrNameLst>
                                          <p:attrName>style.visibility</p:attrName>
                                        </p:attrNameLst>
                                      </p:cBhvr>
                                      <p:to>
                                        <p:strVal val="visible"/>
                                      </p:to>
                                    </p:set>
                                    <p:animEffect transition="in" filter="blinds(horizontal)">
                                      <p:cBhvr>
                                        <p:cTn id="16" dur="500"/>
                                        <p:tgtEl>
                                          <p:spTgt spid="23555">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3555">
                                            <p:txEl>
                                              <p:pRg st="4" end="4"/>
                                            </p:txEl>
                                          </p:spTgt>
                                        </p:tgtEl>
                                        <p:attrNameLst>
                                          <p:attrName>style.visibility</p:attrName>
                                        </p:attrNameLst>
                                      </p:cBhvr>
                                      <p:to>
                                        <p:strVal val="visible"/>
                                      </p:to>
                                    </p:set>
                                    <p:animEffect transition="in" filter="blinds(horizontal)">
                                      <p:cBhvr>
                                        <p:cTn id="19" dur="500"/>
                                        <p:tgtEl>
                                          <p:spTgt spid="23555">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3555">
                                            <p:txEl>
                                              <p:pRg st="7" end="7"/>
                                            </p:txEl>
                                          </p:spTgt>
                                        </p:tgtEl>
                                        <p:attrNameLst>
                                          <p:attrName>style.visibility</p:attrName>
                                        </p:attrNameLst>
                                      </p:cBhvr>
                                      <p:to>
                                        <p:strVal val="visible"/>
                                      </p:to>
                                    </p:set>
                                    <p:animEffect transition="in" filter="blinds(horizontal)">
                                      <p:cBhvr>
                                        <p:cTn id="24" dur="500"/>
                                        <p:tgtEl>
                                          <p:spTgt spid="235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How much fat should I </a:t>
            </a:r>
            <a:r>
              <a:rPr lang="en-CA" dirty="0" smtClean="0"/>
              <a:t>eat </a:t>
            </a:r>
            <a:r>
              <a:rPr lang="en-CA" dirty="0"/>
              <a:t>daily?</a:t>
            </a:r>
          </a:p>
        </p:txBody>
      </p:sp>
      <p:sp>
        <p:nvSpPr>
          <p:cNvPr id="3" name="Content Placeholder 2"/>
          <p:cNvSpPr>
            <a:spLocks noGrp="1"/>
          </p:cNvSpPr>
          <p:nvPr>
            <p:ph idx="1"/>
          </p:nvPr>
        </p:nvSpPr>
        <p:spPr>
          <a:xfrm>
            <a:off x="762000" y="1596413"/>
            <a:ext cx="8077200" cy="5072947"/>
          </a:xfrm>
        </p:spPr>
        <p:txBody>
          <a:bodyPr/>
          <a:lstStyle/>
          <a:p>
            <a:r>
              <a:rPr lang="en-CA" dirty="0" smtClean="0"/>
              <a:t>Men: 90 grams per day</a:t>
            </a:r>
          </a:p>
          <a:p>
            <a:r>
              <a:rPr lang="en-CA" dirty="0" smtClean="0"/>
              <a:t>Women: 60 grams per day</a:t>
            </a:r>
            <a:endParaRPr lang="en-CA" dirty="0"/>
          </a:p>
          <a:p>
            <a:endParaRPr lang="en-CA" dirty="0" smtClean="0"/>
          </a:p>
          <a:p>
            <a:r>
              <a:rPr lang="en-CA" dirty="0"/>
              <a:t>Fat is high in calories</a:t>
            </a:r>
          </a:p>
          <a:p>
            <a:r>
              <a:rPr lang="en-CA" dirty="0"/>
              <a:t>If you eat too many calories you will gain </a:t>
            </a:r>
            <a:r>
              <a:rPr lang="en-CA" dirty="0" smtClean="0"/>
              <a:t>weight</a:t>
            </a:r>
          </a:p>
          <a:p>
            <a:endParaRPr lang="en-CA" dirty="0"/>
          </a:p>
          <a:p>
            <a:r>
              <a:rPr lang="en-CA" dirty="0" smtClean="0"/>
              <a:t>Excess weight is linked to poor health</a:t>
            </a:r>
          </a:p>
          <a:p>
            <a:endParaRPr lang="en-CA" dirty="0"/>
          </a:p>
          <a:p>
            <a:endParaRPr lang="en-CA" dirty="0"/>
          </a:p>
        </p:txBody>
      </p:sp>
      <p:pic>
        <p:nvPicPr>
          <p:cNvPr id="5122" name="Picture 2" descr="http://gymflow100.com/wp-content/uploads/overweight.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372200" y="1772816"/>
            <a:ext cx="2660577" cy="198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777111"/>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www.trbimg.com/img-51f86c5d/turbine/sns-health-self-magazine-fat-swaps-20130730-003/636/636x358">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555776" y="4167647"/>
            <a:ext cx="4617740" cy="2599295"/>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p:txBody>
          <a:bodyPr/>
          <a:lstStyle/>
          <a:p>
            <a:pPr>
              <a:defRPr/>
            </a:pPr>
            <a:endParaRPr lang="en-CA" dirty="0"/>
          </a:p>
        </p:txBody>
      </p:sp>
      <p:sp>
        <p:nvSpPr>
          <p:cNvPr id="6" name="Content Placeholder 5"/>
          <p:cNvSpPr>
            <a:spLocks noGrp="1"/>
          </p:cNvSpPr>
          <p:nvPr>
            <p:ph idx="1"/>
          </p:nvPr>
        </p:nvSpPr>
        <p:spPr/>
        <p:txBody>
          <a:bodyPr/>
          <a:lstStyle/>
          <a:p>
            <a:pPr marL="0" indent="0" algn="ctr">
              <a:buFont typeface="Wingdings" pitchFamily="2" charset="2"/>
              <a:buNone/>
              <a:defRPr/>
            </a:pPr>
            <a:r>
              <a:rPr lang="en-CA" sz="4500" b="1" dirty="0" smtClean="0">
                <a:solidFill>
                  <a:srgbClr val="FF0000"/>
                </a:solidFill>
              </a:rPr>
              <a:t>Each teaspoon of fat </a:t>
            </a:r>
          </a:p>
          <a:p>
            <a:pPr marL="0" indent="0" algn="ctr">
              <a:buFont typeface="Wingdings" pitchFamily="2" charset="2"/>
              <a:buNone/>
              <a:defRPr/>
            </a:pPr>
            <a:r>
              <a:rPr lang="en-CA" sz="4500" b="1" dirty="0" smtClean="0">
                <a:solidFill>
                  <a:srgbClr val="FF0000"/>
                </a:solidFill>
              </a:rPr>
              <a:t>= 4 grams of fat </a:t>
            </a:r>
          </a:p>
          <a:p>
            <a:pPr marL="0" indent="0" algn="ctr">
              <a:buFont typeface="Wingdings" pitchFamily="2" charset="2"/>
              <a:buNone/>
              <a:defRPr/>
            </a:pPr>
            <a:r>
              <a:rPr lang="en-CA" sz="4500" b="1" dirty="0" smtClean="0">
                <a:solidFill>
                  <a:srgbClr val="FF0000"/>
                </a:solidFill>
              </a:rPr>
              <a:t>= 36 </a:t>
            </a:r>
            <a:r>
              <a:rPr lang="en-CA" sz="4500" b="1" smtClean="0">
                <a:solidFill>
                  <a:srgbClr val="FF0000"/>
                </a:solidFill>
              </a:rPr>
              <a:t>calories</a:t>
            </a:r>
            <a:r>
              <a:rPr lang="en-CA" sz="4500" b="1" smtClean="0">
                <a:solidFill>
                  <a:srgbClr val="FF0000"/>
                </a:solidFill>
              </a:rPr>
              <a:t>!</a:t>
            </a:r>
            <a:endParaRPr lang="en-CA" sz="4500" b="1" dirty="0">
              <a:solidFill>
                <a:srgbClr val="FF0000"/>
              </a:solidFill>
            </a:endParaRPr>
          </a:p>
        </p:txBody>
      </p:sp>
    </p:spTree>
    <p:extLst>
      <p:ext uri="{BB962C8B-B14F-4D97-AF65-F5344CB8AC3E}">
        <p14:creationId xmlns:p14="http://schemas.microsoft.com/office/powerpoint/2010/main" val="3719420711"/>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55576" y="253701"/>
            <a:ext cx="8077200" cy="1143000"/>
          </a:xfrm>
        </p:spPr>
        <p:txBody>
          <a:bodyPr/>
          <a:lstStyle/>
          <a:p>
            <a:pPr eaLnBrk="1" hangingPunct="1">
              <a:defRPr/>
            </a:pPr>
            <a:r>
              <a:rPr lang="en-CA" dirty="0" smtClean="0"/>
              <a:t>Tips for choosing healthy fats</a:t>
            </a:r>
          </a:p>
        </p:txBody>
      </p:sp>
      <p:sp>
        <p:nvSpPr>
          <p:cNvPr id="22531" name="Rectangle 3"/>
          <p:cNvSpPr>
            <a:spLocks noGrp="1" noChangeArrowheads="1"/>
          </p:cNvSpPr>
          <p:nvPr>
            <p:ph type="body" idx="1"/>
          </p:nvPr>
        </p:nvSpPr>
        <p:spPr>
          <a:xfrm>
            <a:off x="611560" y="1600200"/>
            <a:ext cx="8424936" cy="5257800"/>
          </a:xfrm>
        </p:spPr>
        <p:txBody>
          <a:bodyPr>
            <a:normAutofit/>
          </a:bodyPr>
          <a:lstStyle/>
          <a:p>
            <a:pPr eaLnBrk="1" hangingPunct="1">
              <a:defRPr/>
            </a:pPr>
            <a:r>
              <a:rPr lang="en-US" sz="2800" dirty="0" smtClean="0"/>
              <a:t>Use soft tub non-hydrogenated margarine instead of hard margarines</a:t>
            </a:r>
          </a:p>
          <a:p>
            <a:pPr>
              <a:defRPr/>
            </a:pPr>
            <a:r>
              <a:rPr lang="en-US" sz="2800" dirty="0"/>
              <a:t>Use oil instead of shortening, lard and hard margarine</a:t>
            </a:r>
          </a:p>
          <a:p>
            <a:pPr eaLnBrk="1" hangingPunct="1">
              <a:defRPr/>
            </a:pPr>
            <a:r>
              <a:rPr lang="en-US" sz="2800" dirty="0" smtClean="0"/>
              <a:t>Choose meat alternatives such as beans and lentils as part of your meals instead of processed meats like bologna, hot dogs, bacon and sausage</a:t>
            </a:r>
          </a:p>
          <a:p>
            <a:pPr eaLnBrk="1" hangingPunct="1">
              <a:defRPr/>
            </a:pPr>
            <a:r>
              <a:rPr lang="en-US" sz="2800" dirty="0" smtClean="0"/>
              <a:t>Choose low fat dairy instead of full fat dairy products</a:t>
            </a:r>
          </a:p>
          <a:p>
            <a:pPr eaLnBrk="1" hangingPunct="1">
              <a:buFont typeface="Wingdings" pitchFamily="2" charset="2"/>
              <a:buNone/>
              <a:defRPr/>
            </a:pPr>
            <a:r>
              <a:rPr lang="en-US" sz="2800" dirty="0" smtClean="0"/>
              <a:t>		- </a:t>
            </a:r>
            <a:r>
              <a:rPr lang="en-US" sz="2000" dirty="0" smtClean="0"/>
              <a:t>Skim, 1% or 2% milk</a:t>
            </a:r>
          </a:p>
          <a:p>
            <a:pPr eaLnBrk="1" hangingPunct="1">
              <a:buFont typeface="Wingdings" pitchFamily="2" charset="2"/>
              <a:buNone/>
              <a:defRPr/>
            </a:pPr>
            <a:r>
              <a:rPr lang="en-US" sz="2000" dirty="0" smtClean="0"/>
              <a:t>		- Low fat yogurt (&lt;2%)</a:t>
            </a:r>
          </a:p>
          <a:p>
            <a:pPr eaLnBrk="1" hangingPunct="1">
              <a:buFont typeface="Wingdings" pitchFamily="2" charset="2"/>
              <a:buNone/>
              <a:defRPr/>
            </a:pPr>
            <a:r>
              <a:rPr lang="en-US" sz="2000" dirty="0" smtClean="0"/>
              <a:t>		- Light part-skim cheese (&lt;20%)</a:t>
            </a:r>
          </a:p>
          <a:p>
            <a:pPr eaLnBrk="1" hangingPunct="1">
              <a:defRPr/>
            </a:pPr>
            <a:endParaRPr lang="en-CA" sz="2800" dirty="0" smtClean="0"/>
          </a:p>
        </p:txBody>
      </p:sp>
      <p:pic>
        <p:nvPicPr>
          <p:cNvPr id="14341" name="Picture 5" descr="MCj0434750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288" y="10814"/>
            <a:ext cx="1763712"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http://d2txptfrafnk5s.cloudfront.net/wp-content/uploads/Cheese..jpg">
            <a:hlinkClick r:id="rId4"/>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724128" y="5069138"/>
            <a:ext cx="2183474" cy="1454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198179"/>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http://www.carvelbrentwood.com/images/Straw%20Hand%20Dip%20Cone.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084328" y="2636912"/>
            <a:ext cx="1655830" cy="3600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CA" dirty="0"/>
              <a:t>Ways to cut down on fat</a:t>
            </a:r>
            <a:br>
              <a:rPr lang="en-CA" dirty="0"/>
            </a:br>
            <a:endParaRPr lang="en-CA" dirty="0"/>
          </a:p>
        </p:txBody>
      </p:sp>
      <p:sp>
        <p:nvSpPr>
          <p:cNvPr id="3" name="Content Placeholder 2"/>
          <p:cNvSpPr>
            <a:spLocks noGrp="1"/>
          </p:cNvSpPr>
          <p:nvPr>
            <p:ph idx="1"/>
          </p:nvPr>
        </p:nvSpPr>
        <p:spPr>
          <a:xfrm>
            <a:off x="762000" y="1268761"/>
            <a:ext cx="8077200" cy="4625016"/>
          </a:xfrm>
        </p:spPr>
        <p:txBody>
          <a:bodyPr>
            <a:normAutofit fontScale="92500"/>
          </a:bodyPr>
          <a:lstStyle/>
          <a:p>
            <a:r>
              <a:rPr lang="en-CA" dirty="0" smtClean="0"/>
              <a:t>Use lower fat cooking methods </a:t>
            </a:r>
            <a:endParaRPr lang="en-CA" dirty="0" smtClean="0"/>
          </a:p>
          <a:p>
            <a:r>
              <a:rPr lang="en-CA" dirty="0" smtClean="0"/>
              <a:t>Flavour </a:t>
            </a:r>
            <a:r>
              <a:rPr lang="en-CA" dirty="0"/>
              <a:t>foods with garlic, </a:t>
            </a:r>
            <a:r>
              <a:rPr lang="en-CA" dirty="0" smtClean="0"/>
              <a:t>lemon, </a:t>
            </a:r>
            <a:r>
              <a:rPr lang="en-CA" dirty="0"/>
              <a:t>herbs </a:t>
            </a:r>
            <a:r>
              <a:rPr lang="en-CA" dirty="0" smtClean="0"/>
              <a:t>&amp; spices</a:t>
            </a:r>
            <a:endParaRPr lang="en-CA" dirty="0" smtClean="0"/>
          </a:p>
          <a:p>
            <a:r>
              <a:rPr lang="en-CA" dirty="0" smtClean="0"/>
              <a:t>Trim </a:t>
            </a:r>
            <a:r>
              <a:rPr lang="en-CA" dirty="0"/>
              <a:t>visible fat from meat </a:t>
            </a:r>
            <a:endParaRPr lang="en-CA" dirty="0"/>
          </a:p>
          <a:p>
            <a:r>
              <a:rPr lang="en-CA" dirty="0" smtClean="0"/>
              <a:t>Remove </a:t>
            </a:r>
            <a:r>
              <a:rPr lang="en-CA" dirty="0"/>
              <a:t>skin from </a:t>
            </a:r>
            <a:r>
              <a:rPr lang="en-CA" dirty="0" smtClean="0"/>
              <a:t>poultry</a:t>
            </a:r>
            <a:endParaRPr lang="en-CA" dirty="0"/>
          </a:p>
          <a:p>
            <a:r>
              <a:rPr lang="en-CA" dirty="0" smtClean="0"/>
              <a:t>Limit </a:t>
            </a:r>
            <a:r>
              <a:rPr lang="en-CA" dirty="0"/>
              <a:t>foods covered with </a:t>
            </a:r>
            <a:r>
              <a:rPr lang="en-CA" dirty="0" smtClean="0"/>
              <a:t>gravy or </a:t>
            </a:r>
            <a:r>
              <a:rPr lang="en-CA" dirty="0"/>
              <a:t>sauces </a:t>
            </a:r>
            <a:endParaRPr lang="en-CA" dirty="0" smtClean="0"/>
          </a:p>
          <a:p>
            <a:r>
              <a:rPr lang="en-CA" dirty="0" smtClean="0"/>
              <a:t>Ask </a:t>
            </a:r>
            <a:r>
              <a:rPr lang="en-CA" dirty="0"/>
              <a:t>for dressings and sauces on the side </a:t>
            </a:r>
            <a:endParaRPr lang="en-CA" dirty="0" smtClean="0"/>
          </a:p>
          <a:p>
            <a:r>
              <a:rPr lang="en-CA" dirty="0" smtClean="0"/>
              <a:t>Eat smaller portions</a:t>
            </a:r>
            <a:endParaRPr lang="en-CA" dirty="0" smtClean="0"/>
          </a:p>
          <a:p>
            <a:r>
              <a:rPr lang="en-US" dirty="0"/>
              <a:t>Limit ice cream, coffee cream &amp; whipping cream</a:t>
            </a:r>
          </a:p>
          <a:p>
            <a:endParaRPr lang="en-CA" dirty="0"/>
          </a:p>
          <a:p>
            <a:endParaRPr lang="en-CA" dirty="0"/>
          </a:p>
        </p:txBody>
      </p:sp>
    </p:spTree>
    <p:extLst>
      <p:ext uri="{BB962C8B-B14F-4D97-AF65-F5344CB8AC3E}">
        <p14:creationId xmlns:p14="http://schemas.microsoft.com/office/powerpoint/2010/main" val="2985183995"/>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THANK YOU!</a:t>
            </a:r>
            <a:endParaRPr lang="en-CA" dirty="0"/>
          </a:p>
        </p:txBody>
      </p:sp>
      <p:sp>
        <p:nvSpPr>
          <p:cNvPr id="3" name="Content Placeholder 2"/>
          <p:cNvSpPr>
            <a:spLocks noGrp="1"/>
          </p:cNvSpPr>
          <p:nvPr>
            <p:ph idx="1"/>
          </p:nvPr>
        </p:nvSpPr>
        <p:spPr/>
        <p:txBody>
          <a:bodyPr/>
          <a:lstStyle/>
          <a:p>
            <a:endParaRPr lang="en-CA"/>
          </a:p>
        </p:txBody>
      </p:sp>
      <p:pic>
        <p:nvPicPr>
          <p:cNvPr id="1028" name="Picture 4" descr="https://encrypted-tbn0.gstatic.com/images?q=tbn:ANd9GcSV5kv15TehwXo2VZ0nht4C_BOCpa2nJeL6RsLZpuYMw4c3LVUrCQ">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2132856"/>
            <a:ext cx="6132612" cy="409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241216"/>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Outline</a:t>
            </a:r>
            <a:endParaRPr lang="en-CA" dirty="0"/>
          </a:p>
        </p:txBody>
      </p:sp>
      <p:sp>
        <p:nvSpPr>
          <p:cNvPr id="5" name="Content Placeholder 4"/>
          <p:cNvSpPr>
            <a:spLocks noGrp="1"/>
          </p:cNvSpPr>
          <p:nvPr>
            <p:ph idx="1"/>
          </p:nvPr>
        </p:nvSpPr>
        <p:spPr>
          <a:xfrm>
            <a:off x="762000" y="1596413"/>
            <a:ext cx="8077200" cy="4568891"/>
          </a:xfrm>
        </p:spPr>
        <p:txBody>
          <a:bodyPr>
            <a:normAutofit fontScale="85000" lnSpcReduction="20000"/>
          </a:bodyPr>
          <a:lstStyle/>
          <a:p>
            <a:r>
              <a:rPr lang="en-CA" dirty="0" smtClean="0"/>
              <a:t>The role of fat</a:t>
            </a:r>
          </a:p>
          <a:p>
            <a:r>
              <a:rPr lang="en-CA" dirty="0"/>
              <a:t>H</a:t>
            </a:r>
            <a:r>
              <a:rPr lang="en-CA" dirty="0" smtClean="0"/>
              <a:t>armful fats</a:t>
            </a:r>
          </a:p>
          <a:p>
            <a:pPr lvl="1"/>
            <a:r>
              <a:rPr lang="en-CA" dirty="0" smtClean="0"/>
              <a:t>Saturated fats</a:t>
            </a:r>
          </a:p>
          <a:p>
            <a:pPr lvl="1"/>
            <a:r>
              <a:rPr lang="en-CA" dirty="0" smtClean="0"/>
              <a:t>Trans fats</a:t>
            </a:r>
          </a:p>
          <a:p>
            <a:r>
              <a:rPr lang="en-CA" dirty="0"/>
              <a:t>H</a:t>
            </a:r>
            <a:r>
              <a:rPr lang="en-CA" dirty="0" smtClean="0"/>
              <a:t>ealthy fats</a:t>
            </a:r>
          </a:p>
          <a:p>
            <a:pPr lvl="1"/>
            <a:r>
              <a:rPr lang="en-CA" dirty="0" smtClean="0"/>
              <a:t>Monounsaturated fatty acids</a:t>
            </a:r>
          </a:p>
          <a:p>
            <a:pPr lvl="1"/>
            <a:r>
              <a:rPr lang="en-CA" dirty="0" smtClean="0"/>
              <a:t>Polyunsaturated fatty acids</a:t>
            </a:r>
          </a:p>
          <a:p>
            <a:pPr lvl="2"/>
            <a:r>
              <a:rPr lang="en-CA" dirty="0" smtClean="0"/>
              <a:t>Omega-3 fatty acids</a:t>
            </a:r>
          </a:p>
          <a:p>
            <a:pPr lvl="2"/>
            <a:r>
              <a:rPr lang="en-CA" dirty="0" smtClean="0"/>
              <a:t>Omega-6 fatty acids</a:t>
            </a:r>
          </a:p>
          <a:p>
            <a:r>
              <a:rPr lang="en-CA" dirty="0" smtClean="0"/>
              <a:t>How much fat should I eat daily?</a:t>
            </a:r>
          </a:p>
          <a:p>
            <a:r>
              <a:rPr lang="en-CA" dirty="0" smtClean="0"/>
              <a:t>Tips for choosing healthy fats</a:t>
            </a:r>
          </a:p>
          <a:p>
            <a:r>
              <a:rPr lang="en-CA" dirty="0" smtClean="0"/>
              <a:t>Ways to cut down on fat</a:t>
            </a:r>
          </a:p>
          <a:p>
            <a:endParaRPr lang="en-CA" dirty="0"/>
          </a:p>
        </p:txBody>
      </p:sp>
      <p:pic>
        <p:nvPicPr>
          <p:cNvPr id="20482" name="Picture 2" descr="http://adclinic-wpengine.netdna-ssl.com/wp-content/uploads/2012/01/olive-oil.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991607" y="836712"/>
            <a:ext cx="3903253" cy="25967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2400702"/>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116013" y="301625"/>
            <a:ext cx="6248400" cy="914400"/>
          </a:xfrm>
        </p:spPr>
        <p:txBody>
          <a:bodyPr/>
          <a:lstStyle/>
          <a:p>
            <a:r>
              <a:rPr lang="en-CA" sz="4000" dirty="0"/>
              <a:t>The role of fat</a:t>
            </a:r>
          </a:p>
        </p:txBody>
      </p:sp>
      <p:sp>
        <p:nvSpPr>
          <p:cNvPr id="307203" name="Rectangle 3"/>
          <p:cNvSpPr>
            <a:spLocks noGrp="1" noChangeArrowheads="1"/>
          </p:cNvSpPr>
          <p:nvPr>
            <p:ph type="body" sz="half" idx="1"/>
          </p:nvPr>
        </p:nvSpPr>
        <p:spPr>
          <a:xfrm>
            <a:off x="899592" y="1484784"/>
            <a:ext cx="7777162" cy="4618037"/>
          </a:xfrm>
        </p:spPr>
        <p:txBody>
          <a:bodyPr/>
          <a:lstStyle/>
          <a:p>
            <a:pPr>
              <a:buFont typeface="Wingdings" pitchFamily="2" charset="2"/>
              <a:buChar char="§"/>
            </a:pPr>
            <a:r>
              <a:rPr lang="en-US" altLang="en-US" sz="2400" dirty="0" smtClean="0"/>
              <a:t>Important for our overall health</a:t>
            </a:r>
          </a:p>
          <a:p>
            <a:pPr>
              <a:buFont typeface="Wingdings" pitchFamily="2" charset="2"/>
              <a:buChar char="§"/>
            </a:pPr>
            <a:r>
              <a:rPr lang="en-US" altLang="en-US" sz="2400" dirty="0" smtClean="0"/>
              <a:t>Helps us use vitamins </a:t>
            </a:r>
          </a:p>
          <a:p>
            <a:pPr lvl="1">
              <a:buFont typeface="Wingdings" pitchFamily="2" charset="2"/>
              <a:buChar char="§"/>
            </a:pPr>
            <a:r>
              <a:rPr lang="en-US" altLang="en-US" sz="2000" dirty="0" smtClean="0"/>
              <a:t>A, D, E &amp; K</a:t>
            </a:r>
          </a:p>
          <a:p>
            <a:pPr>
              <a:buFont typeface="Wingdings" pitchFamily="2" charset="2"/>
              <a:buChar char="§"/>
            </a:pPr>
            <a:r>
              <a:rPr lang="en-US" altLang="en-US" sz="2400" dirty="0" smtClean="0"/>
              <a:t>Is the main form of stored energy</a:t>
            </a:r>
          </a:p>
          <a:p>
            <a:pPr>
              <a:buFont typeface="Wingdings" pitchFamily="2" charset="2"/>
              <a:buChar char="§"/>
            </a:pPr>
            <a:r>
              <a:rPr lang="en-US" altLang="en-US" sz="2400" dirty="0" smtClean="0"/>
              <a:t>Adds taste to our food</a:t>
            </a:r>
            <a:endParaRPr lang="en-US" altLang="en-US" sz="2400" b="1" i="1" dirty="0" smtClean="0"/>
          </a:p>
          <a:p>
            <a:pPr>
              <a:buFont typeface="Wingdings" pitchFamily="2" charset="2"/>
              <a:buChar char="§"/>
            </a:pPr>
            <a:r>
              <a:rPr lang="en-US" altLang="en-US" sz="2400" dirty="0" smtClean="0"/>
              <a:t>Can help you feel full longer</a:t>
            </a:r>
          </a:p>
          <a:p>
            <a:pPr marL="0" indent="0">
              <a:buNone/>
            </a:pPr>
            <a:endParaRPr lang="en-CA" sz="2400" dirty="0" smtClean="0"/>
          </a:p>
          <a:p>
            <a:pPr marL="0" indent="0">
              <a:buNone/>
            </a:pPr>
            <a:endParaRPr lang="en-CA" sz="2400" dirty="0" smtClean="0"/>
          </a:p>
          <a:p>
            <a:pPr marL="0" indent="0" algn="ctr">
              <a:buNone/>
            </a:pPr>
            <a:r>
              <a:rPr lang="en-CA" sz="2400" b="1" i="1" dirty="0" smtClean="0">
                <a:solidFill>
                  <a:srgbClr val="C00000"/>
                </a:solidFill>
              </a:rPr>
              <a:t>The </a:t>
            </a:r>
            <a:r>
              <a:rPr lang="en-CA" sz="2400" b="1" i="1" dirty="0">
                <a:solidFill>
                  <a:srgbClr val="C00000"/>
                </a:solidFill>
              </a:rPr>
              <a:t>type of fat you choose to eat can </a:t>
            </a:r>
            <a:endParaRPr lang="en-CA" sz="2400" b="1" i="1" dirty="0" smtClean="0">
              <a:solidFill>
                <a:srgbClr val="C00000"/>
              </a:solidFill>
            </a:endParaRPr>
          </a:p>
          <a:p>
            <a:pPr marL="0" indent="0" algn="ctr">
              <a:buNone/>
            </a:pPr>
            <a:r>
              <a:rPr lang="en-CA" sz="2400" b="1" i="1" dirty="0" smtClean="0">
                <a:solidFill>
                  <a:srgbClr val="C00000"/>
                </a:solidFill>
              </a:rPr>
              <a:t>affect </a:t>
            </a:r>
            <a:r>
              <a:rPr lang="en-CA" sz="2400" b="1" i="1" dirty="0">
                <a:solidFill>
                  <a:srgbClr val="C00000"/>
                </a:solidFill>
              </a:rPr>
              <a:t>your heart health</a:t>
            </a:r>
          </a:p>
          <a:p>
            <a:pPr>
              <a:buFont typeface="Wingdings" pitchFamily="2" charset="2"/>
              <a:buChar char="§"/>
            </a:pPr>
            <a:endParaRPr lang="en-US" altLang="en-US" sz="2400" dirty="0" smtClean="0"/>
          </a:p>
        </p:txBody>
      </p:sp>
      <p:sp>
        <p:nvSpPr>
          <p:cNvPr id="4" name="AutoShape 2" descr="data:image/jpeg;base64,/9j/4AAQSkZJRgABAQAAAQABAAD/2wCEAAkGBxMQEhASEhAQERUXEhIQFRUVFxUQEBUTFRcWFxYVGBUYHSogGBolHRcVITEhJystLi4uFx8zODMsNygtLisBCgoKDg0OGxAQGi0hHiYtKystLS4tKy0tLS8tLS0uLS0tLS0tLSstLS8tLSsuLi0tLS0rLSstLS0tLS0vNzc1N//AABEIAMIBAwMBIgACEQEDEQH/xAAcAAEAAgMBAQEAAAAAAAAAAAAABQYDBAcCAQj/xABEEAACAgEBBAYGBggFAwUAAAABAgADEQQFEiExBhNBUWFxByIygZGhFEJScrHBFSMzU2KCkqJDsrPR8BdzgxY0RdPh/8QAGwEBAAIDAQEAAAAAAAAAAAAAAAECAwQFBgf/xAAsEQEAAgIABAUDAwUAAAAAAAAAAQIDEQQSIUEFEyIxUWGB0bHh8AYyQkOh/9oADAMBAAIRAxEAPwDuMREBERAREQEREBERAREQEREBERARE+MwHMgQPsT4DnlPsBERAREQEREBERAREQEREBERAREQEREBERAREQEREBERAREQEg+kPSenRjDHfsxkVqePmx+qPn4TT6a9Jxo03KyDcwyO3cX7RHf3D/h4/q9W1jFmYkkkkk5JJ7Se2amfieT0193oPCfBZ4mPNy9Kdvr+yz7W6c6q8kI5rX7Nfq/3e1IhqL7fWYk+JJJ+Jmts+xV4mSN+2sLuiaPNNutpepjBXB6MGOIRy6q2hspY6HvVip+Ut3Rv0i2IQmq/WJy3wMWL4kD2h8/PlKJqbS5zMAbErTLak+mWXPwODiacuWsTPz3+0v0hptQtqq6MHVhkMOIImWcV6F9LX0TbjZelj6y9qn7S+Ph2zsmm1SWItqMGRl3g3Zjv8J1cOaMkfV4PxHw3JweTU9az7T/O7NErO2Om+l0+Qrdc3cns+9+XwzKbr+n+ruOKQtQ/hG83vZs/ICRfiKV77W4bwfis8bivLHzPT93WInFW23r+f0i4fzHHw5Te2b6QtVSQLt29e0MAj48GUfiDMccXTvEw27/07xGt0tW0/G/5DrkSJ6P9IKdam9U3Ee0jcHXzHaPEcJLTai0TG4cPJivjtNLxqY7ERElQiIgIiICIiAiIgIiICIiAiIgIiICa+0NWtNdlrckUsfHHIeZ5e+bEp3pP1vV6ZKwf2j8fFUGfxKymS3LWZbHCYfOzVx/M/wDO7l+3NpNfa9jnLMxY/kB4AYHukaWnlzxM8zjTuZ2+mUmtKxWvSIfXtnlGmMrme1WRpM5IZgZ5sECfZbTH5jHW/ZJWjbdwrGm6xuqyWC5wu8eee8duOWeMiXWfa2kbmF+WmTXNG/z8rFsvZhdj1km0prq7pC17Y/VL2MBjzkdqNos3bLxatY6NS+HLlt6p1Cc1+0V7MSu6uzeOZiNhM+ZlLWmzZxY64vZs7K2lZp7FsqYq6nIPYR2gjtB7p3TozttNbQtq8D7Lrz3XHMeXaPAz8/Wy7+i7ahq1PVk+paN0js3xkqfxH802OFyTS3L2lyPHeDrnwzliPVX9O8fh1+IidR4QiIgIiICIiAiIgIiICIiAiIgIiICc69LB46Yfw2H4lf8AadFlC9K9HqaazsDOh82AI/ytMOePRLoeFW1xVfv+kuWvXPPVzZM84nN09t5ktfq56CTLEnSJuxbsbsyQY0jnYWWeQsysJ4YSswy48j4xmMmejPgWV5WfzQGewJ9VJkVZaKsVsrxuZknsWzqrK3H1XV/6SD+U01E3NFUWZVHMkKPMnEtWOrXy5N1mJ9nfogCJ13zwiIgIiICIiAiIgIiICIMgtqdMdBpiRdrtMjDmvWK1n9C5b5QJ2JzzW+mXZdedxtRf/wBupl/1d2Qt3p0qJxRs++w9gd0rPwUNA67E5B/1V2lZ+y2Hf4erfcPiqCff/W3SF/Y2Oi/epvU/3OIHXpA9ONn/AEjR2gDLJi5fNOJ/t3h75QP/AFL0lP8A8ZSP5cf5rJ5fpJ0l7dnUe81//ZItG40yYsk47xeO07VQ8DBM2dZpbU3DdV1LsoZkyGCntwQSMcOHGapnLmNTqXusd4vSL19pfMxmeGnwNCZlkJngtPD2TVs1Ak6U5m7vT4ZGnXAds+fpRe+OVXzdJLE+gTQr2gp5MJtJbmTyo8/bOJ6ExBp96yRpMX2zrLP0E2ebtXVw4IeubyTiP7t0SqC3E7N0C2IdNRvuuLLcMwPNV+qvnxyfPHZMmGnNZp+I8T5WGfmekLPEROg8iREQEREBERARMGt1iUVvba6oiAszHgAJxrbnTLX7atfTbNDabTrnrLyercp2s9n+EvgOPnygdD6VekDQbOyt12/aP8Gr9bdnuIHBP5iJz+30lbW2kxTZez+rXiOsYdc47iWOK0Pg2Zt9EvR3pa8MKTtGzmbLM1aAHtxkb13wIPhOkUbJYqFsuIUDAqoH0akDuBX1/wC4Dwgcl1HQHaOr47V2wKw2P1Rc2Z8BSpVAfLMmNleijZyf4Ov1f3saWv3ew2PeZ0/SaCqrPV1omeZAAY+bcz75swKhoehemrx1ezdn145NYDqrB/UoOf5pOU7OsUYFy1jupqrrHwffknEDR/RgPtXah/8AyGv/AEt2fP0RV2q7/fsss/zMZvxAj/0Jpu3Tac+daE/MTIuydOOWnoHlWg/KbkQKn036OLdpy1Vaq9eXwoC7y/WGBzPDI8vGcisXE/RM5N6QOjv0ezrUX9VYSRjkj8yvl2j3jsmpxGP/ACh6HwbjP9Fvt+FJaYmmZhMbia0O3edNLUNNGyb96yK1924PE8B/vMla7aOfNy1mZa+osxn59w//AHwklsfobrNWA4AprPENZ6m8O8KAWPwx4yb6CdHkZV1mpAK8TRW3EHB43MO3JHDs7fs46BVtBHPBgfxm7THWHnM/F5Mk9J1DnrejGwDhrBn7hA+OfykRrtk6vQcbF6yvtdPWUefaPeBOwEyP2lraalzdbVWp4euyqD4YPOXtSssOPiMlJ3WXNaNTvgFTkGbVNZM1tfVRVeH0t1dlNhwyowbqnPI45hT3/wCwnUOinQW1Ql91dZOd4UWFlyOwuQDu/dIPj3TTthnm1DvYfEaeVz26T8Kj0b25s/SakHWtZ6mGULW1tYfs3yvHhwOAD48sHsOyemWg1eBRrdO5P1S4Sz+hsN8pGbS2Js+7P0zZqUk87AgCnx6+nBHm2JAbQ9DmgvG/p7rKs8sFb6vyY/1TZpSKxqHE4niL5781vt9HT4nGB0H2zs7jotW1qDkivgY8abPV+GZIbL9Jer07iraGkOe1gppt8yjcD8pdrurxNDY+2KdWm/S+8O0Hg6nuZTym/AREQEREDkXpd2o199ehViK0Astx2sRvcfJeXi0s/Q/oiFpr69AqDDppx7AP7y395YfHgOXgKp0pKabbiPf+ydqXJPLd3VU58ARn3TsAOYADHAcBy8J9ieDcvLeX4iB7iAYgIiICIiAiIgJrbR0Kait6rBlWGD3juI7iOc2Yj3TEzWdx7uC9JtjvormqfiOaN2OnYR+Y7DIdjO9dKej6a+k1t6rDLVvjJRvzU9o/MCcG2npLNNa9Ny7jqcEdhHYwPap5gzn5cfJP0et4HjI4nHqf7o9/y1bpX76ev1VVPZkKcc8H1nP9IPwk+7TS6J6frNdqD9iq5h8Ur/BzM3DxuWh4rblpFfmf0XylDf8AWCKAERBwG6owAPsqB/znJbZGx6AHZ7VFnJFJ4D+M/kPfIYo1eOBEhtRZlmOTnM2+WIcO2W0xrsmulW7oVFhcWMx3UVcFnbsH/O4yb6Mei1L8araha65wG6kMyV1LzCEqck9+CBxPPnKlsTTizaOzFuHq102a9s8ct1jV1/Dq1PvPfO5aralNC1ddalZsYIgY4L2MMhFHaYU32U3b/oj0F6N1CNpLceq6M7rns3kZuXlg+M2fRx0hvsOo2frhjV6XALfvqT7Ng7+a5PDIZTwJIEntHpjVUAQjv8FH5znG29rfTdraGzTE6ayyu7RO+8eIUdahJXBxnPwEgdslS2vtzZmndw2v0+luU4cV2KHDdz1DIJ8xmRydC7n/AGm07W8EQsPiWMonT3oBqL9UiaanWXha/wBZdbuKjuT6oRuGQBn+qEr5ofSloDYKm1db54C1UsrU+BDLgHyM0ek3pP2S6Gso+uPHCrWwUHwdwMeaymbF9C+pZ0N/V0rkFsv1jgDuVeBPvnQdN6MNFpz1io1zZ3iLCN0+QUD55gQfosuuv1LWpS1GnVXGCd44bJVSe3BxgeE6zNbZ4QVqK0VFHAKoChfDAmzCCIiAiJUvSdtp9Joia2KNY4pDjgVBBLEHsOBj3wKJ6bdt6JmStLDZqUyrCsbwQcxl+QbORu8Tx44wJTdL072s9dWlpuetVXcRUUPqGHYC+C3DsxjhLJ6P/R0NcW1FxK0hyvD9paQeKqfqpyyeZOQOWZ2bZGxdPpF3NPRXUO3dHrH7zc2PiTA/P6dDtta0ZsTVuD+/fB+FxzPf/RraB4mury6yvPy4T9DajVKnDme4f84TFv2NyAUSdD87noBtbQ5epdVVjjnT2b3v3amz8pJ7E9Km0dEdzVKNZWDglvUuX+YDn94HzndTpC3tOT8x8zI3U9FNNYd5qKi32t0BviBmBGdF/SVs/X7qpeKbWIUVXYrYseAVTndck8gDnwlxnPNpdEDRYbtNpmJx7dN25eM88JblTy7CMz3sjpfqK3FVyjUcQN0r9F1y5P1qXO7b5o2T3QOgRNLZ+1Kr89W/rDgyHKWKe5kPETdkBERATBfqlTmZ61BOOEqe2usOcZlZlkpSJ90xqNvIvaJSenDUa5BkhbUz1dnbj7Dd6n5c+/Mdq6rSe2R1lL/ZMx26xqW7h1jtFq9JU2/KEqwwR/z3ibvo1CnaprblfTfWPvYFo/0zN/amgNo4o2RyI5iV6xbdBfptUqtmuxXGeG8VOSue5l3lkYa8lmbxDPGbHE94dxv2UtwwW3cEDiPZI7PI982B0C0bevuMCSTwbhnPZ4Q1qayuq+m3dWxFcHGQVYZ7PmD2ibml1RpTd6wuc5BI9UeHYcfh8puT1cVzPpns1tBtHRNk7lmnt0yn+Ku02qCe8ixF8wZl2/tlhrqNS2Xr3UKg4IXA3WC9xHE+/wAZaemug/SemNLharFYW1WKxcJaucEHdBwckHwOeYE5vXt4UBtLtGl62HDeCllPc6FQcHyyPwlFl01pV1YKQyuOsrI+OJTtmaR22jQoBDUrdqWHdvgV1g9x9o+RE+bA6TCmzd0iPrrDkVJ1boiseTsWA4DngfEc51LoL0QbTpbfqXFuq1D9de/MA/VrU9y5+fdiVmVq++0lsRrOGcyxCeK6gvITzZqUXmwkR0WtPN7M0+McTEmpDcuM9lM8/hJV0waFMbx7CczagRBJERCCV/p1sI6/R2UqAWyHQE4yy9mew4J4ywRA/NWzdr7R2Nay1s+AcvRaD8Sh/wAyn3zqHRb0uaPVYTUZ0lvL1stUT9/6v82AO+XPbewdPrU3L6lfHstysU96uOInPLPRndpNSup0jVahQrLuWlqb8Ng4W2vGHGBhuHMgg5gdC2NXlTYxV2ZnORxA9YgAe6Sc5no9a1Nx3Ws09x4tVeRQ9nL6+OpvzgDeYK+OTS6bO26j4rtPU2/YdTVveK5JBHkT5wJiIiAmntLZdOpXduqSwdm8OI8m5j3TciBUNo9GLUw1L9eq+ylrFNQg7qtSOI8FfKzxs7pHbW3VWK9pHOuwCrWqO8L7N44c0OT3S5TU2lsyrUruXVrYOzPtKe9WHFT4iEvmztp1agE1uGxwZfZdT2hlPETclL2l0evpIesvqVXkd4V6+sfw28rQOPquPKZdk9KWAItzcq+26qa9RV/3tOeIH8S5XhzhC3zFZp1bmBPml1KWqHrdXU8ipyJmhMTpoWbJrP1RMJ2HX3CSsx6i5a1Z3YKqqXZjyCqMkn3CRqFue3yi22DX9kSC6T9F6tRRZS43cjKsOauPZYeR+WZW6PTlpm1IrOkuWgnHXll3wM432pxwUcz6xOOzPCX3pHYVUkAnykTC1bzPSXFujHSG3Ytz6PWKxoLFgygsayT+0QfWrbmQOIOTjOROpUX13ILKbEtRuToQ6n3ic96Taiu8FHr3scjyZT3g9kqGm2VqanLaSzUVk/uy6k/e3ODe8S0WVtj+HbykgOle29LpExqAlrEepRhbLHP3TwVf4jw8+U53q22wRi3V6hF8zW39oDTT0GyQjb7Eu5OSzcST3+fjzk7U0nejz3vedQK1Qk4SqsblNS9yqOG9gnLYycnvxOybCOoKjfOPDmZz7opdxAA+AnW9noAi8OyV0vzRrUPh0xb2iYGz07RmbURpXml5SsLyAE9RElBERAREQEREBERA1tfs+rULuXVpYvcwzjxB5g+Ileu6NWUqV07rdVz+jaj10H3H5qZaogUvS6zqWCCy3RP2U6j9bpm+5YTwHkfdJxdsPX+3pZR+8r/W1eZ7VHnJPU6dLFKuiup5hgGHwMhm2C9PHSXtUP3T5to92fWT3GBL6XWV2jNbq48DxHmOYmeVHVFVOdVpn0zfv6SWrz37yjK/zAzf09uoVQ1N1Wqr7N4gNjuDjgT4tjygT8SHTpAinF9dtB72Bas+TjnJLT6lLBlHVx/CQ34QM0i9r7Cq1OGYNXavsXVncuQ+DDmPA8JKRAod1V+gcvYQgJ/9zWv6h/DU0D2Cf3i9/GWrZ21hZuhwEcgEYO9W4PJkccGB7JIsoIIIBBGCDxBHdKrrdm/QSXrUvpCSbaefUb3tW1fwdrJ7xCVrmLVadbUetxvI6tWw7CrAgj4EzS2bq8NbS7ZNYV1cn2qXzuMT3gqyk9u7ntmLaO2wgIpra98ZUKPV889o8uHeRCZrMS5PqvRPUmtrrFzOWs60LwCrpw9fquMZLEdeM/wry4ztxGeYzKZs36TVqEa6tWuuJZzzWqvAArBBwW4ZJHAYAG9xMukFtdmH6JX+7T+kTIKwOAAHunqIVQ21OjlV+c8JCU+jvThskk+EukQIzZ+wqKPYrHnJOIgIiICIiAiIgIiICIiAiIgIiICIiAIkTqej9RYvXvad/t1Hcz5r7Le8SWiBBMNXVkMlerTtK4pux4qfVb5SOuq0VreuH0lvZvb2mcHwPsS3TxbSrjDKrDuIBHwMCupsfUpg0bQtK91ipqM/zkj8Jsq2tQcTRd4BWrb4nhOD9Lemeq020tYums6muu5qVrQBU9T1SSBgkkgnnLt6O+nup1/XLY7VtUtZyFW1H394ciAV9n7R5wnToJ12u7NJT77Sv4I0wWXbQYEGilc8CBZ1ox45rr/Ga36Z1ecJX1v/AIWUfHrMTFq79Zej/SMaOhQTYQy9cw7hus2AeXHHPtg19WxsWhbcBsjAKLu7iruocAKQzuoHdvDGR3ycxTpwT6qZ4n7TH8WPnmVbovsg6gjUfrNPUqmqhEbDGvOWd27Sx/Idktmm2bVWchct9piXf4mBr6StrbOuZSqgYQH2vM90k4iEEREBERAREQEREBERAREQEREBERAREQEREBERAREQEREDjPTXoroE11r2vqz1h690q6sAM5JbDMDkE9mOHfLT0K/R2kD/AETTapGfdDsVttZt3O7xyQMbx5Y5y8PpkY7xRCe8qCfjMgGOXCBEPtJ2/ZaO5z32btKf3HPymudh2allbWOpUHK0V5FIP8RPF5YIgfFUAAAAAcABwAE+xEBERAREQEREBERAREQEREBERAREQEREBERAREQEREBERAREQEREBERAREQEREBERAREQEREBERAREQEREBERA//2Q==">
            <a:hlinkClick r:id="rId3"/>
          </p:cNvPr>
          <p:cNvSpPr>
            <a:spLocks noChangeAspect="1" noChangeArrowheads="1"/>
          </p:cNvSpPr>
          <p:nvPr/>
        </p:nvSpPr>
        <p:spPr bwMode="auto">
          <a:xfrm>
            <a:off x="38100" y="-2789238"/>
            <a:ext cx="7762875" cy="58197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3076" name="Picture 4" descr="http://balancedbodyahc.com/wp-content/uploads/2016/02/Naturopath-heart-health.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580112" y="660674"/>
            <a:ext cx="3161111" cy="2369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8495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cdn.womensunitedonline.com/fabulousfoods.com/articles/1291400614_butter.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415191" y="3284984"/>
            <a:ext cx="2403632" cy="1596258"/>
          </a:xfrm>
          <a:prstGeom prst="rect">
            <a:avLst/>
          </a:prstGeom>
          <a:noFill/>
          <a:extLst>
            <a:ext uri="{909E8E84-426E-40DD-AFC4-6F175D3DCCD1}">
              <a14:hiddenFill xmlns:a14="http://schemas.microsoft.com/office/drawing/2010/main">
                <a:solidFill>
                  <a:srgbClr val="FFFFFF"/>
                </a:solidFill>
              </a14:hiddenFill>
            </a:ext>
          </a:extLst>
        </p:spPr>
      </p:pic>
      <p:sp>
        <p:nvSpPr>
          <p:cNvPr id="21506" name="Rectangle 2"/>
          <p:cNvSpPr>
            <a:spLocks noGrp="1" noChangeArrowheads="1"/>
          </p:cNvSpPr>
          <p:nvPr>
            <p:ph type="title"/>
          </p:nvPr>
        </p:nvSpPr>
        <p:spPr/>
        <p:txBody>
          <a:bodyPr/>
          <a:lstStyle/>
          <a:p>
            <a:pPr eaLnBrk="1" hangingPunct="1">
              <a:defRPr/>
            </a:pPr>
            <a:r>
              <a:rPr lang="en-CA" dirty="0" smtClean="0"/>
              <a:t>Harmful fats: </a:t>
            </a:r>
            <a:r>
              <a:rPr lang="en-CA" dirty="0"/>
              <a:t>s</a:t>
            </a:r>
            <a:r>
              <a:rPr lang="en-CA" dirty="0" smtClean="0"/>
              <a:t>aturated </a:t>
            </a:r>
            <a:r>
              <a:rPr lang="en-CA" dirty="0"/>
              <a:t>f</a:t>
            </a:r>
            <a:r>
              <a:rPr lang="en-CA" dirty="0" smtClean="0"/>
              <a:t>ats</a:t>
            </a:r>
          </a:p>
        </p:txBody>
      </p:sp>
      <p:sp>
        <p:nvSpPr>
          <p:cNvPr id="21507" name="Rectangle 3"/>
          <p:cNvSpPr>
            <a:spLocks noGrp="1" noChangeArrowheads="1"/>
          </p:cNvSpPr>
          <p:nvPr>
            <p:ph type="body" idx="1"/>
          </p:nvPr>
        </p:nvSpPr>
        <p:spPr>
          <a:xfrm>
            <a:off x="539553" y="1412775"/>
            <a:ext cx="8136904" cy="4495800"/>
          </a:xfrm>
        </p:spPr>
        <p:txBody>
          <a:bodyPr>
            <a:normAutofit/>
          </a:bodyPr>
          <a:lstStyle/>
          <a:p>
            <a:pPr eaLnBrk="1" hangingPunct="1">
              <a:defRPr/>
            </a:pPr>
            <a:r>
              <a:rPr lang="en-CA" dirty="0" smtClean="0"/>
              <a:t>Naturally found in foods</a:t>
            </a:r>
          </a:p>
          <a:p>
            <a:pPr eaLnBrk="1" hangingPunct="1">
              <a:defRPr/>
            </a:pPr>
            <a:r>
              <a:rPr lang="en-CA" dirty="0" smtClean="0"/>
              <a:t>Raises our bad blood cholesterol</a:t>
            </a:r>
          </a:p>
          <a:p>
            <a:pPr eaLnBrk="1" hangingPunct="1">
              <a:defRPr/>
            </a:pPr>
            <a:r>
              <a:rPr lang="en-CA" dirty="0" smtClean="0"/>
              <a:t>Food that have saturated fats include:</a:t>
            </a:r>
            <a:endParaRPr lang="en-CA" dirty="0"/>
          </a:p>
          <a:p>
            <a:pPr lvl="1"/>
            <a:r>
              <a:rPr lang="en-CA" dirty="0"/>
              <a:t>Fatty cuts of </a:t>
            </a:r>
            <a:r>
              <a:rPr lang="en-CA" dirty="0" smtClean="0"/>
              <a:t>meat</a:t>
            </a:r>
            <a:endParaRPr lang="en-CA" dirty="0"/>
          </a:p>
          <a:p>
            <a:pPr lvl="1"/>
            <a:r>
              <a:rPr lang="en-CA" dirty="0"/>
              <a:t>Poultry with the skin on</a:t>
            </a:r>
          </a:p>
          <a:p>
            <a:pPr lvl="1"/>
            <a:r>
              <a:rPr lang="en-CA" dirty="0"/>
              <a:t>Lard, shortening and butter</a:t>
            </a:r>
          </a:p>
          <a:p>
            <a:pPr lvl="1"/>
            <a:r>
              <a:rPr lang="en-CA" dirty="0"/>
              <a:t>Higher fat milk, cheeses and </a:t>
            </a:r>
            <a:r>
              <a:rPr lang="en-CA" dirty="0" smtClean="0"/>
              <a:t>yogurts</a:t>
            </a:r>
          </a:p>
          <a:p>
            <a:pPr lvl="1"/>
            <a:r>
              <a:rPr lang="en-CA" dirty="0" smtClean="0"/>
              <a:t>Palm kernel oil</a:t>
            </a:r>
            <a:r>
              <a:rPr lang="en-CA" dirty="0"/>
              <a:t> </a:t>
            </a:r>
            <a:endParaRPr lang="en-CA" dirty="0" smtClean="0"/>
          </a:p>
          <a:p>
            <a:pPr lvl="1"/>
            <a:endParaRPr lang="en-CA" dirty="0"/>
          </a:p>
          <a:p>
            <a:pPr eaLnBrk="1" hangingPunct="1">
              <a:defRPr/>
            </a:pPr>
            <a:endParaRPr lang="en-CA" dirty="0" smtClean="0"/>
          </a:p>
        </p:txBody>
      </p:sp>
      <p:sp>
        <p:nvSpPr>
          <p:cNvPr id="12292" name="Text Box 4"/>
          <p:cNvSpPr txBox="1">
            <a:spLocks noChangeArrowheads="1"/>
          </p:cNvSpPr>
          <p:nvPr/>
        </p:nvSpPr>
        <p:spPr bwMode="auto">
          <a:xfrm rot="1500000">
            <a:off x="6285095" y="1951348"/>
            <a:ext cx="26638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CA" altLang="en-US" sz="2800" b="1" dirty="0">
                <a:solidFill>
                  <a:schemeClr val="folHlink"/>
                </a:solidFill>
              </a:rPr>
              <a:t>Limit These!</a:t>
            </a:r>
          </a:p>
        </p:txBody>
      </p:sp>
      <p:sp>
        <p:nvSpPr>
          <p:cNvPr id="12296" name="Text Box 8"/>
          <p:cNvSpPr txBox="1">
            <a:spLocks noChangeArrowheads="1"/>
          </p:cNvSpPr>
          <p:nvPr/>
        </p:nvSpPr>
        <p:spPr bwMode="auto">
          <a:xfrm>
            <a:off x="1006013" y="5892769"/>
            <a:ext cx="3979778"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CA" altLang="en-US" sz="2000" b="1" i="1" dirty="0" smtClean="0">
                <a:solidFill>
                  <a:srgbClr val="7030A0"/>
                </a:solidFill>
              </a:rPr>
              <a:t>These </a:t>
            </a:r>
            <a:r>
              <a:rPr lang="en-CA" altLang="en-US" sz="2000" b="1" i="1" dirty="0">
                <a:solidFill>
                  <a:srgbClr val="7030A0"/>
                </a:solidFill>
              </a:rPr>
              <a:t>fats are </a:t>
            </a:r>
            <a:r>
              <a:rPr lang="en-CA" altLang="en-US" sz="2000" b="1" i="1" dirty="0" smtClean="0">
                <a:solidFill>
                  <a:srgbClr val="7030A0"/>
                </a:solidFill>
              </a:rPr>
              <a:t>usually hard </a:t>
            </a:r>
          </a:p>
          <a:p>
            <a:pPr algn="ctr" eaLnBrk="1" hangingPunct="1">
              <a:spcBef>
                <a:spcPct val="50000"/>
              </a:spcBef>
            </a:pPr>
            <a:r>
              <a:rPr lang="en-CA" altLang="en-US" sz="2000" b="1" i="1" dirty="0" smtClean="0">
                <a:solidFill>
                  <a:srgbClr val="7030A0"/>
                </a:solidFill>
              </a:rPr>
              <a:t>at </a:t>
            </a:r>
            <a:r>
              <a:rPr lang="en-CA" altLang="en-US" sz="2000" b="1" i="1" dirty="0">
                <a:solidFill>
                  <a:srgbClr val="7030A0"/>
                </a:solidFill>
              </a:rPr>
              <a:t>room temperature!</a:t>
            </a:r>
          </a:p>
        </p:txBody>
      </p:sp>
      <p:pic>
        <p:nvPicPr>
          <p:cNvPr id="9220" name="Picture 4" descr="http://eightmilecreekfarm.com/wp-content/uploads/2015/03/improvKitchen_howToCookBacon_00.jpg">
            <a:hlinkClick r:id="rId5"/>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6988675" y="5157192"/>
            <a:ext cx="1587873" cy="1587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396935"/>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CA" dirty="0" smtClean="0"/>
              <a:t>Harmful fats: </a:t>
            </a:r>
            <a:r>
              <a:rPr lang="en-CA" dirty="0"/>
              <a:t>t</a:t>
            </a:r>
            <a:r>
              <a:rPr lang="en-CA" dirty="0" smtClean="0"/>
              <a:t>rans </a:t>
            </a:r>
            <a:r>
              <a:rPr lang="en-CA" dirty="0"/>
              <a:t>f</a:t>
            </a:r>
            <a:r>
              <a:rPr lang="en-CA" dirty="0" smtClean="0"/>
              <a:t>ats</a:t>
            </a:r>
          </a:p>
        </p:txBody>
      </p:sp>
      <p:sp>
        <p:nvSpPr>
          <p:cNvPr id="19459" name="Rectangle 3"/>
          <p:cNvSpPr>
            <a:spLocks noGrp="1" noChangeArrowheads="1"/>
          </p:cNvSpPr>
          <p:nvPr>
            <p:ph type="body" idx="1"/>
          </p:nvPr>
        </p:nvSpPr>
        <p:spPr>
          <a:xfrm>
            <a:off x="539552" y="1600200"/>
            <a:ext cx="7992888" cy="4852988"/>
          </a:xfrm>
        </p:spPr>
        <p:txBody>
          <a:bodyPr>
            <a:normAutofit/>
          </a:bodyPr>
          <a:lstStyle/>
          <a:p>
            <a:pPr>
              <a:defRPr/>
            </a:pPr>
            <a:r>
              <a:rPr lang="en-CA" sz="2800" dirty="0"/>
              <a:t>These </a:t>
            </a:r>
            <a:r>
              <a:rPr lang="en-CA" sz="2800" dirty="0" smtClean="0"/>
              <a:t>fats are </a:t>
            </a:r>
            <a:r>
              <a:rPr lang="en-CA" sz="2800" dirty="0"/>
              <a:t>made through a process called “hydrogenation” – when oil is made solid</a:t>
            </a:r>
          </a:p>
          <a:p>
            <a:pPr eaLnBrk="1" hangingPunct="1">
              <a:defRPr/>
            </a:pPr>
            <a:r>
              <a:rPr lang="en-CA" sz="2800" dirty="0" smtClean="0"/>
              <a:t>Raises our bad cholesterol</a:t>
            </a:r>
          </a:p>
          <a:p>
            <a:pPr eaLnBrk="1" hangingPunct="1">
              <a:defRPr/>
            </a:pPr>
            <a:r>
              <a:rPr lang="en-CA" sz="2800" dirty="0" smtClean="0"/>
              <a:t>Aim to have 0 trans fats in your diet</a:t>
            </a:r>
          </a:p>
          <a:p>
            <a:pPr eaLnBrk="1" hangingPunct="1">
              <a:defRPr/>
            </a:pPr>
            <a:r>
              <a:rPr lang="en-CA" sz="2800" dirty="0" smtClean="0"/>
              <a:t>Comes from … </a:t>
            </a:r>
          </a:p>
          <a:p>
            <a:pPr eaLnBrk="1" hangingPunct="1">
              <a:buFont typeface="Wingdings" pitchFamily="2" charset="2"/>
              <a:buNone/>
              <a:defRPr/>
            </a:pPr>
            <a:r>
              <a:rPr lang="en-CA" sz="2800" dirty="0" smtClean="0"/>
              <a:t>		</a:t>
            </a:r>
            <a:r>
              <a:rPr lang="en-CA" sz="2400" dirty="0" smtClean="0"/>
              <a:t>- </a:t>
            </a:r>
            <a:r>
              <a:rPr lang="en-US" sz="2400" dirty="0" smtClean="0"/>
              <a:t>hard margarines		- </a:t>
            </a:r>
            <a:r>
              <a:rPr lang="en-US" sz="2400" dirty="0" err="1" smtClean="0"/>
              <a:t>french</a:t>
            </a:r>
            <a:r>
              <a:rPr lang="en-US" sz="2400" dirty="0" smtClean="0"/>
              <a:t> fries</a:t>
            </a:r>
          </a:p>
          <a:p>
            <a:pPr eaLnBrk="1" hangingPunct="1">
              <a:buFont typeface="Wingdings" pitchFamily="2" charset="2"/>
              <a:buNone/>
              <a:defRPr/>
            </a:pPr>
            <a:r>
              <a:rPr lang="en-US" sz="2400" dirty="0" smtClean="0"/>
              <a:t>		- commercial baking		- microwave popcorn</a:t>
            </a:r>
          </a:p>
          <a:p>
            <a:pPr eaLnBrk="1" hangingPunct="1">
              <a:buFont typeface="Wingdings" pitchFamily="2" charset="2"/>
              <a:buNone/>
              <a:defRPr/>
            </a:pPr>
            <a:r>
              <a:rPr lang="en-US" sz="2400" dirty="0" smtClean="0"/>
              <a:t>		- processed foods		- pre-packaged foods </a:t>
            </a:r>
          </a:p>
          <a:p>
            <a:pPr eaLnBrk="1" hangingPunct="1">
              <a:buFont typeface="Wingdings" pitchFamily="2" charset="2"/>
              <a:buNone/>
              <a:defRPr/>
            </a:pPr>
            <a:r>
              <a:rPr lang="en-US" sz="2400" dirty="0" smtClean="0"/>
              <a:t>		- deep fried foods		(chips and cookies)</a:t>
            </a:r>
            <a:endParaRPr lang="en-CA" sz="2400" dirty="0" smtClean="0"/>
          </a:p>
        </p:txBody>
      </p:sp>
      <p:sp>
        <p:nvSpPr>
          <p:cNvPr id="13316" name="Text Box 6"/>
          <p:cNvSpPr txBox="1">
            <a:spLocks noChangeArrowheads="1"/>
          </p:cNvSpPr>
          <p:nvPr/>
        </p:nvSpPr>
        <p:spPr bwMode="auto">
          <a:xfrm rot="1200000">
            <a:off x="6398698" y="615651"/>
            <a:ext cx="26638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CA" altLang="en-US" sz="2800" b="1" dirty="0">
                <a:solidFill>
                  <a:schemeClr val="folHlink"/>
                </a:solidFill>
              </a:rPr>
              <a:t>Avoid    These!</a:t>
            </a:r>
          </a:p>
        </p:txBody>
      </p:sp>
      <p:sp>
        <p:nvSpPr>
          <p:cNvPr id="13317" name="Text Box 7"/>
          <p:cNvSpPr txBox="1">
            <a:spLocks noChangeArrowheads="1"/>
          </p:cNvSpPr>
          <p:nvPr/>
        </p:nvSpPr>
        <p:spPr bwMode="auto">
          <a:xfrm>
            <a:off x="1958065" y="6132125"/>
            <a:ext cx="56068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CA" altLang="en-US" sz="2000" b="1" i="1" dirty="0">
                <a:solidFill>
                  <a:srgbClr val="7030A0"/>
                </a:solidFill>
              </a:rPr>
              <a:t>Hint: Look for ‘trans fat free’ on the label!</a:t>
            </a:r>
          </a:p>
        </p:txBody>
      </p:sp>
      <p:pic>
        <p:nvPicPr>
          <p:cNvPr id="8194" name="Picture 2" descr="http://www.eatfunfoods.com/img-French-Fries-french-fries-35339414-490-390.pn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948264" y="2780928"/>
            <a:ext cx="1809431"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5316946"/>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62000" y="269632"/>
            <a:ext cx="8274496" cy="1143000"/>
          </a:xfrm>
        </p:spPr>
        <p:txBody>
          <a:bodyPr>
            <a:normAutofit/>
          </a:bodyPr>
          <a:lstStyle/>
          <a:p>
            <a:pPr eaLnBrk="1" hangingPunct="1">
              <a:defRPr/>
            </a:pPr>
            <a:r>
              <a:rPr lang="en-CA" dirty="0" smtClean="0"/>
              <a:t>Healthy fats: monounsaturated fats</a:t>
            </a:r>
          </a:p>
        </p:txBody>
      </p:sp>
      <p:sp>
        <p:nvSpPr>
          <p:cNvPr id="18435" name="Rectangle 3"/>
          <p:cNvSpPr>
            <a:spLocks noGrp="1" noChangeArrowheads="1"/>
          </p:cNvSpPr>
          <p:nvPr>
            <p:ph type="body" idx="1"/>
          </p:nvPr>
        </p:nvSpPr>
        <p:spPr>
          <a:xfrm>
            <a:off x="519113" y="1556792"/>
            <a:ext cx="8229600" cy="4924425"/>
          </a:xfrm>
        </p:spPr>
        <p:txBody>
          <a:bodyPr/>
          <a:lstStyle/>
          <a:p>
            <a:pPr eaLnBrk="1" hangingPunct="1">
              <a:lnSpc>
                <a:spcPct val="90000"/>
              </a:lnSpc>
              <a:defRPr/>
            </a:pPr>
            <a:r>
              <a:rPr lang="en-CA" dirty="0" smtClean="0"/>
              <a:t>Helps to lower our blood cholesterol and keeps our heart healthy</a:t>
            </a:r>
          </a:p>
          <a:p>
            <a:pPr eaLnBrk="1" hangingPunct="1">
              <a:lnSpc>
                <a:spcPct val="90000"/>
              </a:lnSpc>
              <a:defRPr/>
            </a:pPr>
            <a:r>
              <a:rPr lang="en-CA" dirty="0" smtClean="0"/>
              <a:t>Comes from </a:t>
            </a:r>
            <a:r>
              <a:rPr lang="en-CA" u="sng" dirty="0" smtClean="0"/>
              <a:t>PLANT SOURCES</a:t>
            </a:r>
          </a:p>
          <a:p>
            <a:pPr eaLnBrk="1" hangingPunct="1">
              <a:lnSpc>
                <a:spcPct val="90000"/>
              </a:lnSpc>
              <a:buFont typeface="Wingdings" pitchFamily="2" charset="2"/>
              <a:buNone/>
              <a:defRPr/>
            </a:pPr>
            <a:endParaRPr lang="en-CA" u="sng" dirty="0" smtClean="0"/>
          </a:p>
          <a:p>
            <a:pPr eaLnBrk="1" hangingPunct="1">
              <a:lnSpc>
                <a:spcPct val="90000"/>
              </a:lnSpc>
              <a:buFont typeface="Wingdings" pitchFamily="2" charset="2"/>
              <a:buNone/>
              <a:defRPr/>
            </a:pPr>
            <a:r>
              <a:rPr lang="en-CA" dirty="0" smtClean="0"/>
              <a:t>			- Canola oil</a:t>
            </a:r>
          </a:p>
          <a:p>
            <a:pPr eaLnBrk="1" hangingPunct="1">
              <a:lnSpc>
                <a:spcPct val="90000"/>
              </a:lnSpc>
              <a:buFont typeface="Wingdings" pitchFamily="2" charset="2"/>
              <a:buNone/>
              <a:defRPr/>
            </a:pPr>
            <a:r>
              <a:rPr lang="en-CA" dirty="0" smtClean="0"/>
              <a:t>			- Olive oil</a:t>
            </a:r>
          </a:p>
          <a:p>
            <a:pPr eaLnBrk="1" hangingPunct="1">
              <a:lnSpc>
                <a:spcPct val="90000"/>
              </a:lnSpc>
              <a:buFont typeface="Wingdings" pitchFamily="2" charset="2"/>
              <a:buNone/>
              <a:defRPr/>
            </a:pPr>
            <a:r>
              <a:rPr lang="en-CA" dirty="0" smtClean="0"/>
              <a:t>			- Nuts</a:t>
            </a:r>
          </a:p>
          <a:p>
            <a:pPr eaLnBrk="1" hangingPunct="1">
              <a:lnSpc>
                <a:spcPct val="90000"/>
              </a:lnSpc>
              <a:buFont typeface="Wingdings" pitchFamily="2" charset="2"/>
              <a:buNone/>
              <a:defRPr/>
            </a:pPr>
            <a:r>
              <a:rPr lang="en-CA" dirty="0" smtClean="0"/>
              <a:t>			- Avocado </a:t>
            </a:r>
          </a:p>
          <a:p>
            <a:pPr eaLnBrk="1" hangingPunct="1">
              <a:lnSpc>
                <a:spcPct val="90000"/>
              </a:lnSpc>
              <a:buFont typeface="Wingdings" pitchFamily="2" charset="2"/>
              <a:buNone/>
              <a:defRPr/>
            </a:pPr>
            <a:r>
              <a:rPr lang="en-CA" dirty="0" smtClean="0"/>
              <a:t>			- Olives</a:t>
            </a:r>
          </a:p>
        </p:txBody>
      </p:sp>
      <p:sp>
        <p:nvSpPr>
          <p:cNvPr id="10244" name="Text Box 4"/>
          <p:cNvSpPr txBox="1">
            <a:spLocks noChangeArrowheads="1"/>
          </p:cNvSpPr>
          <p:nvPr/>
        </p:nvSpPr>
        <p:spPr bwMode="auto">
          <a:xfrm rot="-1500000">
            <a:off x="-252413" y="4292600"/>
            <a:ext cx="2663826"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CA" altLang="en-US" sz="2400" b="1">
                <a:solidFill>
                  <a:schemeClr val="folHlink"/>
                </a:solidFill>
              </a:rPr>
              <a:t>Try to eat        ¼ cup nuts           2-3x / week!</a:t>
            </a:r>
          </a:p>
        </p:txBody>
      </p:sp>
      <p:pic>
        <p:nvPicPr>
          <p:cNvPr id="11266" name="Picture 2" descr="http://lghttp.32478.nexcesscdn.net/80E972/organiclifestylemagazine/wp-content/uploads/2013/09/avocado.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139952" y="5087214"/>
            <a:ext cx="2769538" cy="1800200"/>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https://upload.wikimedia.org/wikipedia/commons/6/64/Olives_in_bowl.jpg">
            <a:hlinkClick r:id="rId5"/>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6444208" y="3374157"/>
            <a:ext cx="2274439"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400958"/>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RzMItHA9fbzmD_0QrtUrOeVVDvMQIyL1T7F71O6GD_98j4iaSJow">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0169" y="3075825"/>
            <a:ext cx="5715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CA" dirty="0" smtClean="0"/>
              <a:t>Healthy fats: polyunsaturated fats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Mostly found in plant-based foods and oils</a:t>
            </a:r>
          </a:p>
          <a:p>
            <a:r>
              <a:rPr lang="en-CA" dirty="0"/>
              <a:t>Helps to lower our </a:t>
            </a:r>
            <a:r>
              <a:rPr lang="en-CA" dirty="0" smtClean="0"/>
              <a:t>bad cholesterol </a:t>
            </a:r>
            <a:r>
              <a:rPr lang="en-CA" dirty="0"/>
              <a:t>and keeps our heart healthy</a:t>
            </a:r>
          </a:p>
          <a:p>
            <a:r>
              <a:rPr lang="en-CA" dirty="0" smtClean="0"/>
              <a:t>They include omega-3 and </a:t>
            </a:r>
            <a:r>
              <a:rPr lang="en-CA" dirty="0"/>
              <a:t>omega-6 </a:t>
            </a:r>
            <a:r>
              <a:rPr lang="en-CA" dirty="0" smtClean="0"/>
              <a:t>fats</a:t>
            </a:r>
            <a:endParaRPr lang="en-CA" dirty="0"/>
          </a:p>
          <a:p>
            <a:r>
              <a:rPr lang="en-CA" dirty="0" smtClean="0"/>
              <a:t>Sources of polyunsaturated fats include: </a:t>
            </a:r>
          </a:p>
          <a:p>
            <a:pPr lvl="1"/>
            <a:r>
              <a:rPr lang="en-CA" dirty="0"/>
              <a:t>soybean </a:t>
            </a:r>
            <a:r>
              <a:rPr lang="en-CA" dirty="0" smtClean="0"/>
              <a:t>oil</a:t>
            </a:r>
            <a:endParaRPr lang="en-CA" dirty="0"/>
          </a:p>
          <a:p>
            <a:pPr lvl="1"/>
            <a:r>
              <a:rPr lang="en-CA" dirty="0"/>
              <a:t>corn </a:t>
            </a:r>
            <a:r>
              <a:rPr lang="en-CA" dirty="0" smtClean="0"/>
              <a:t>oil</a:t>
            </a:r>
            <a:endParaRPr lang="en-CA" dirty="0"/>
          </a:p>
          <a:p>
            <a:pPr lvl="1"/>
            <a:r>
              <a:rPr lang="en-CA" dirty="0"/>
              <a:t>sunflower </a:t>
            </a:r>
            <a:r>
              <a:rPr lang="en-CA" dirty="0" smtClean="0"/>
              <a:t>oil</a:t>
            </a:r>
          </a:p>
          <a:p>
            <a:pPr lvl="1"/>
            <a:r>
              <a:rPr lang="en-CA" dirty="0" smtClean="0"/>
              <a:t>fatty </a:t>
            </a:r>
            <a:r>
              <a:rPr lang="en-CA" dirty="0"/>
              <a:t>fish </a:t>
            </a:r>
            <a:r>
              <a:rPr lang="en-CA" dirty="0" smtClean="0"/>
              <a:t>(salmon</a:t>
            </a:r>
            <a:r>
              <a:rPr lang="en-CA" dirty="0"/>
              <a:t>, mackerel, herring and </a:t>
            </a:r>
            <a:r>
              <a:rPr lang="en-CA" dirty="0" smtClean="0"/>
              <a:t>trout)</a:t>
            </a:r>
            <a:r>
              <a:rPr lang="en-CA" dirty="0"/>
              <a:t> </a:t>
            </a:r>
          </a:p>
          <a:p>
            <a:endParaRPr lang="en-CA" dirty="0"/>
          </a:p>
        </p:txBody>
      </p:sp>
    </p:spTree>
    <p:extLst>
      <p:ext uri="{BB962C8B-B14F-4D97-AF65-F5344CB8AC3E}">
        <p14:creationId xmlns:p14="http://schemas.microsoft.com/office/powerpoint/2010/main" val="2202627818"/>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0"/>
            <a:ext cx="8229600" cy="1143000"/>
          </a:xfrm>
        </p:spPr>
        <p:txBody>
          <a:bodyPr/>
          <a:lstStyle/>
          <a:p>
            <a:pPr eaLnBrk="1" hangingPunct="1">
              <a:defRPr/>
            </a:pPr>
            <a:r>
              <a:rPr lang="en-CA" dirty="0" smtClean="0"/>
              <a:t>Healthy fats: omega-3 </a:t>
            </a:r>
            <a:r>
              <a:rPr lang="en-CA" dirty="0"/>
              <a:t>f</a:t>
            </a:r>
            <a:r>
              <a:rPr lang="en-CA" dirty="0" smtClean="0"/>
              <a:t>ats</a:t>
            </a:r>
          </a:p>
        </p:txBody>
      </p:sp>
      <p:sp>
        <p:nvSpPr>
          <p:cNvPr id="20483" name="Rectangle 3"/>
          <p:cNvSpPr>
            <a:spLocks noGrp="1" noChangeArrowheads="1"/>
          </p:cNvSpPr>
          <p:nvPr>
            <p:ph type="body" idx="1"/>
          </p:nvPr>
        </p:nvSpPr>
        <p:spPr>
          <a:xfrm>
            <a:off x="457200" y="1052513"/>
            <a:ext cx="8229600" cy="5043487"/>
          </a:xfrm>
        </p:spPr>
        <p:txBody>
          <a:bodyPr>
            <a:normAutofit lnSpcReduction="10000"/>
          </a:bodyPr>
          <a:lstStyle/>
          <a:p>
            <a:pPr eaLnBrk="1" hangingPunct="1">
              <a:defRPr/>
            </a:pPr>
            <a:r>
              <a:rPr lang="en-CA" sz="2500" dirty="0" smtClean="0"/>
              <a:t>Many health benefits</a:t>
            </a:r>
          </a:p>
          <a:p>
            <a:pPr lvl="1">
              <a:defRPr/>
            </a:pPr>
            <a:r>
              <a:rPr lang="en-CA" sz="2500" dirty="0" smtClean="0"/>
              <a:t>Adults: </a:t>
            </a:r>
          </a:p>
          <a:p>
            <a:pPr lvl="2">
              <a:defRPr/>
            </a:pPr>
            <a:r>
              <a:rPr lang="en-CA" sz="2500" dirty="0" smtClean="0"/>
              <a:t>Helps </a:t>
            </a:r>
            <a:r>
              <a:rPr lang="en-CA" sz="2500" dirty="0"/>
              <a:t>to lower </a:t>
            </a:r>
            <a:r>
              <a:rPr lang="en-CA" sz="2500" dirty="0" smtClean="0"/>
              <a:t>blood </a:t>
            </a:r>
            <a:r>
              <a:rPr lang="en-CA" sz="2500" dirty="0"/>
              <a:t>cholesterol and keep </a:t>
            </a:r>
            <a:r>
              <a:rPr lang="en-CA" sz="2500" dirty="0" smtClean="0"/>
              <a:t>the heart </a:t>
            </a:r>
            <a:r>
              <a:rPr lang="en-CA" sz="2500" dirty="0"/>
              <a:t>healthy</a:t>
            </a:r>
          </a:p>
          <a:p>
            <a:pPr lvl="1">
              <a:defRPr/>
            </a:pPr>
            <a:r>
              <a:rPr lang="en-CA" sz="2500" dirty="0" smtClean="0"/>
              <a:t>Infants: </a:t>
            </a:r>
          </a:p>
          <a:p>
            <a:pPr lvl="2">
              <a:defRPr/>
            </a:pPr>
            <a:r>
              <a:rPr lang="en-CA" sz="2500" dirty="0"/>
              <a:t>H</a:t>
            </a:r>
            <a:r>
              <a:rPr lang="en-CA" sz="2500" dirty="0" smtClean="0"/>
              <a:t>elps </a:t>
            </a:r>
            <a:r>
              <a:rPr lang="en-CA" sz="2500" dirty="0"/>
              <a:t>with brain, nerve and eye development</a:t>
            </a:r>
            <a:endParaRPr lang="en-CA" sz="2500" dirty="0" smtClean="0"/>
          </a:p>
          <a:p>
            <a:pPr eaLnBrk="1" hangingPunct="1">
              <a:defRPr/>
            </a:pPr>
            <a:r>
              <a:rPr lang="en-CA" sz="2500" dirty="0" smtClean="0"/>
              <a:t>Sources include:</a:t>
            </a:r>
            <a:endParaRPr lang="en-CA" sz="2500" dirty="0"/>
          </a:p>
          <a:p>
            <a:pPr lvl="1">
              <a:defRPr/>
            </a:pPr>
            <a:r>
              <a:rPr lang="en-CA" sz="2500" dirty="0" smtClean="0"/>
              <a:t>Fatty fish (mackerel, salmon, tuna, trout, sardines)</a:t>
            </a:r>
          </a:p>
          <a:p>
            <a:pPr lvl="1">
              <a:defRPr/>
            </a:pPr>
            <a:r>
              <a:rPr lang="en-CA" sz="2500" dirty="0" smtClean="0"/>
              <a:t>Canola </a:t>
            </a:r>
            <a:r>
              <a:rPr lang="en-CA" sz="2500" dirty="0"/>
              <a:t>oil</a:t>
            </a:r>
          </a:p>
          <a:p>
            <a:pPr lvl="1">
              <a:defRPr/>
            </a:pPr>
            <a:r>
              <a:rPr lang="en-CA" sz="2500" dirty="0" smtClean="0"/>
              <a:t>Nuts and seeds</a:t>
            </a:r>
          </a:p>
          <a:p>
            <a:pPr lvl="1">
              <a:defRPr/>
            </a:pPr>
            <a:r>
              <a:rPr lang="en-CA" sz="2500" dirty="0" smtClean="0"/>
              <a:t>Soft margarines</a:t>
            </a:r>
          </a:p>
          <a:p>
            <a:pPr eaLnBrk="1" hangingPunct="1">
              <a:buFont typeface="Wingdings" pitchFamily="2" charset="2"/>
              <a:buNone/>
              <a:defRPr/>
            </a:pPr>
            <a:r>
              <a:rPr lang="en-CA" sz="2800" dirty="0" smtClean="0"/>
              <a:t>			</a:t>
            </a:r>
          </a:p>
        </p:txBody>
      </p:sp>
      <p:sp>
        <p:nvSpPr>
          <p:cNvPr id="11268" name="Text Box 4"/>
          <p:cNvSpPr txBox="1">
            <a:spLocks noChangeArrowheads="1"/>
          </p:cNvSpPr>
          <p:nvPr/>
        </p:nvSpPr>
        <p:spPr bwMode="auto">
          <a:xfrm rot="21169740">
            <a:off x="6725525" y="592396"/>
            <a:ext cx="2316163"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CA" altLang="en-US" sz="2200" b="1" dirty="0" smtClean="0">
                <a:solidFill>
                  <a:schemeClr val="folHlink"/>
                </a:solidFill>
              </a:rPr>
              <a:t>Add </a:t>
            </a:r>
            <a:r>
              <a:rPr lang="en-CA" altLang="en-US" sz="2200" b="1" dirty="0">
                <a:solidFill>
                  <a:schemeClr val="folHlink"/>
                </a:solidFill>
              </a:rPr>
              <a:t>ground flax seed to your </a:t>
            </a:r>
            <a:r>
              <a:rPr lang="en-CA" altLang="en-US" sz="2200" b="1" dirty="0" smtClean="0">
                <a:solidFill>
                  <a:schemeClr val="folHlink"/>
                </a:solidFill>
              </a:rPr>
              <a:t>baking!</a:t>
            </a:r>
            <a:endParaRPr lang="en-CA" altLang="en-US" sz="2200" b="1" dirty="0">
              <a:solidFill>
                <a:schemeClr val="folHlink"/>
              </a:solidFill>
            </a:endParaRPr>
          </a:p>
        </p:txBody>
      </p:sp>
      <p:pic>
        <p:nvPicPr>
          <p:cNvPr id="2050" name="Picture 2" descr="http://www.youngisthan.in/beta/userfiles/images3/margarine.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561201" y="4869160"/>
            <a:ext cx="2208451" cy="1735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1097631"/>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Healthy fats: omega-6 fats</a:t>
            </a:r>
            <a:endParaRPr lang="en-CA" dirty="0"/>
          </a:p>
        </p:txBody>
      </p:sp>
      <p:sp>
        <p:nvSpPr>
          <p:cNvPr id="3" name="Content Placeholder 2"/>
          <p:cNvSpPr>
            <a:spLocks noGrp="1"/>
          </p:cNvSpPr>
          <p:nvPr>
            <p:ph idx="1"/>
          </p:nvPr>
        </p:nvSpPr>
        <p:spPr>
          <a:xfrm>
            <a:off x="762000" y="1596413"/>
            <a:ext cx="8077200" cy="5144955"/>
          </a:xfrm>
        </p:spPr>
        <p:txBody>
          <a:bodyPr>
            <a:normAutofit fontScale="92500" lnSpcReduction="10000"/>
          </a:bodyPr>
          <a:lstStyle/>
          <a:p>
            <a:r>
              <a:rPr lang="en-CA" dirty="0" smtClean="0"/>
              <a:t>Essential fatty acids</a:t>
            </a:r>
          </a:p>
          <a:p>
            <a:r>
              <a:rPr lang="en-CA" dirty="0" smtClean="0"/>
              <a:t>Necessary for human health – cannot be made by the body (need to get it from food)</a:t>
            </a:r>
          </a:p>
          <a:p>
            <a:r>
              <a:rPr lang="en-CA" dirty="0" smtClean="0"/>
              <a:t>Play a role in brain function, normal growth and development</a:t>
            </a:r>
          </a:p>
          <a:p>
            <a:r>
              <a:rPr lang="en-CA" dirty="0" smtClean="0"/>
              <a:t>Sources include: </a:t>
            </a:r>
          </a:p>
          <a:p>
            <a:pPr lvl="1"/>
            <a:r>
              <a:rPr lang="en-CA" dirty="0" smtClean="0"/>
              <a:t>Sunflower oil</a:t>
            </a:r>
          </a:p>
          <a:p>
            <a:pPr lvl="1"/>
            <a:r>
              <a:rPr lang="en-CA" dirty="0" smtClean="0"/>
              <a:t>Safflower oil </a:t>
            </a:r>
          </a:p>
          <a:p>
            <a:pPr lvl="1"/>
            <a:r>
              <a:rPr lang="en-CA" dirty="0" smtClean="0"/>
              <a:t>Soy oil</a:t>
            </a:r>
          </a:p>
          <a:p>
            <a:pPr lvl="1"/>
            <a:r>
              <a:rPr lang="en-CA" dirty="0" smtClean="0"/>
              <a:t>Sesame oil and </a:t>
            </a:r>
          </a:p>
          <a:p>
            <a:pPr lvl="1"/>
            <a:r>
              <a:rPr lang="en-CA" dirty="0" smtClean="0"/>
              <a:t>Corn oil</a:t>
            </a:r>
            <a:endParaRPr lang="en-CA" dirty="0"/>
          </a:p>
        </p:txBody>
      </p:sp>
      <p:pic>
        <p:nvPicPr>
          <p:cNvPr id="3074" name="Picture 2" descr="http://www.sagerfoods.com/documents/images/produits/presentation/huiles/huile-mais.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3573016"/>
            <a:ext cx="3838575" cy="306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024207"/>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1784</Words>
  <Application>Microsoft Office PowerPoint</Application>
  <PresentationFormat>On-screen Show (4:3)</PresentationFormat>
  <Paragraphs>233</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Training</vt:lpstr>
      <vt:lpstr>Fat</vt:lpstr>
      <vt:lpstr>Outline</vt:lpstr>
      <vt:lpstr>The role of fat</vt:lpstr>
      <vt:lpstr>Harmful fats: saturated fats</vt:lpstr>
      <vt:lpstr>Harmful fats: trans fats</vt:lpstr>
      <vt:lpstr>Healthy fats: monounsaturated fats</vt:lpstr>
      <vt:lpstr>Healthy fats: polyunsaturated fats</vt:lpstr>
      <vt:lpstr>Healthy fats: omega-3 fats</vt:lpstr>
      <vt:lpstr>Healthy fats: omega-6 fats</vt:lpstr>
      <vt:lpstr>Pop Quiz:</vt:lpstr>
      <vt:lpstr>How much fat should I eat daily?</vt:lpstr>
      <vt:lpstr>PowerPoint Presentation</vt:lpstr>
      <vt:lpstr>Tips for choosing healthy fats</vt:lpstr>
      <vt:lpstr>Ways to cut down on fat </vt:lpstr>
      <vt:lpstr>THANK YOU!</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2016-02-22T18:27:54Z</dcterms:created>
  <dcterms:modified xsi:type="dcterms:W3CDTF">2016-02-24T22:05:30Z</dcterms:modified>
</cp:coreProperties>
</file>