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
  </p:notesMasterIdLst>
  <p:sldIdLst>
    <p:sldId id="256" r:id="rId2"/>
    <p:sldId id="262" r:id="rId3"/>
    <p:sldId id="263" r:id="rId4"/>
    <p:sldId id="266" r:id="rId5"/>
    <p:sldId id="258" r:id="rId6"/>
    <p:sldId id="261" r:id="rId7"/>
    <p:sldId id="265" r:id="rId8"/>
    <p:sldId id="264" r:id="rId9"/>
    <p:sldId id="267" r:id="rId10"/>
    <p:sldId id="270"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00" autoAdjust="0"/>
  </p:normalViewPr>
  <p:slideViewPr>
    <p:cSldViewPr>
      <p:cViewPr varScale="1">
        <p:scale>
          <a:sx n="82" d="100"/>
          <a:sy n="82" d="100"/>
        </p:scale>
        <p:origin x="-245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DF7AE1-9ED1-414B-8BD6-3721E65A8097}" type="datetimeFigureOut">
              <a:rPr lang="en-CA" smtClean="0"/>
              <a:t>2017-06-08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4E3F24-D7D4-4A16-96A2-56DFCC432E9A}" type="slidenum">
              <a:rPr lang="en-CA" smtClean="0"/>
              <a:t>‹#›</a:t>
            </a:fld>
            <a:endParaRPr lang="en-CA"/>
          </a:p>
        </p:txBody>
      </p:sp>
    </p:spTree>
    <p:extLst>
      <p:ext uri="{BB962C8B-B14F-4D97-AF65-F5344CB8AC3E}">
        <p14:creationId xmlns:p14="http://schemas.microsoft.com/office/powerpoint/2010/main" val="56786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Today I will present</a:t>
            </a:r>
            <a:r>
              <a:rPr lang="en-CA" baseline="0" dirty="0" smtClean="0"/>
              <a:t> on ‘Fibre’. </a:t>
            </a:r>
          </a:p>
          <a:p>
            <a:endParaRPr lang="en-CA" baseline="0" dirty="0" smtClean="0"/>
          </a:p>
          <a:p>
            <a:r>
              <a:rPr lang="en-CA" baseline="0" dirty="0" smtClean="0"/>
              <a:t>The presentation will last about 15-20 minutes and then we will do an activity called: “Fill up on Fibre”, OR: “Which food has more fibre?” </a:t>
            </a:r>
            <a:endParaRPr lang="en-CA" dirty="0" smtClean="0"/>
          </a:p>
          <a:p>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1</a:t>
            </a:fld>
            <a:endParaRPr lang="en-CA"/>
          </a:p>
        </p:txBody>
      </p:sp>
    </p:spTree>
    <p:extLst>
      <p:ext uri="{BB962C8B-B14F-4D97-AF65-F5344CB8AC3E}">
        <p14:creationId xmlns:p14="http://schemas.microsoft.com/office/powerpoint/2010/main" val="3175442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High-fiber foods are good for your health. But</a:t>
            </a:r>
            <a:r>
              <a:rPr lang="en-CA" baseline="0" dirty="0" smtClean="0"/>
              <a:t> you want to i</a:t>
            </a:r>
            <a:r>
              <a:rPr lang="en-CA" dirty="0" smtClean="0"/>
              <a:t>ncrease fiber in your diet gradually over a period of a few weeks. This allows the natural bacteria in your digestive system to adjust to the change. Otherwise adding too much fiber too quickly can lead to discomfort, intestinal gas, abdominal bloating,</a:t>
            </a:r>
            <a:r>
              <a:rPr lang="en-CA" baseline="0" dirty="0" smtClean="0"/>
              <a:t> </a:t>
            </a:r>
            <a:r>
              <a:rPr lang="en-CA" dirty="0" smtClean="0"/>
              <a:t>cramping and diarrhea. </a:t>
            </a:r>
          </a:p>
          <a:p>
            <a:endParaRPr lang="en-CA" dirty="0" smtClean="0"/>
          </a:p>
          <a:p>
            <a:r>
              <a:rPr lang="en-CA" dirty="0" smtClean="0"/>
              <a:t>Drink plenty of water. Fiber works best when it absorbs water, making your stool soft and bulky.</a:t>
            </a:r>
            <a:r>
              <a:rPr lang="en-CA" baseline="0" dirty="0" smtClean="0"/>
              <a:t> When too little water is drank, constipation may occur. </a:t>
            </a:r>
          </a:p>
          <a:p>
            <a:r>
              <a:rPr lang="en-CA" baseline="0" dirty="0" smtClean="0"/>
              <a:t>You n</a:t>
            </a:r>
            <a:r>
              <a:rPr lang="en-CA" altLang="en-US" sz="2400" dirty="0" smtClean="0"/>
              <a:t>eed to drink 6-8 cups of fluid each day for the fibre to work best. </a:t>
            </a:r>
          </a:p>
          <a:p>
            <a:endParaRPr lang="en-CA" b="1" dirty="0" smtClean="0"/>
          </a:p>
          <a:p>
            <a:endParaRPr lang="en-CA" b="1" dirty="0" smtClean="0"/>
          </a:p>
        </p:txBody>
      </p:sp>
      <p:sp>
        <p:nvSpPr>
          <p:cNvPr id="4" name="Slide Number Placeholder 3"/>
          <p:cNvSpPr>
            <a:spLocks noGrp="1"/>
          </p:cNvSpPr>
          <p:nvPr>
            <p:ph type="sldNum" sz="quarter" idx="10"/>
          </p:nvPr>
        </p:nvSpPr>
        <p:spPr/>
        <p:txBody>
          <a:bodyPr/>
          <a:lstStyle/>
          <a:p>
            <a:fld id="{B34E3F24-D7D4-4A16-96A2-56DFCC432E9A}" type="slidenum">
              <a:rPr lang="en-CA" smtClean="0"/>
              <a:t>10</a:t>
            </a:fld>
            <a:endParaRPr lang="en-CA"/>
          </a:p>
        </p:txBody>
      </p:sp>
    </p:spTree>
    <p:extLst>
      <p:ext uri="{BB962C8B-B14F-4D97-AF65-F5344CB8AC3E}">
        <p14:creationId xmlns:p14="http://schemas.microsoft.com/office/powerpoint/2010/main" val="1837999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You can easily make small changes to your diet to include more fibre. This</a:t>
            </a:r>
            <a:r>
              <a:rPr lang="en-CA" baseline="0" dirty="0" smtClean="0"/>
              <a:t> slide includes a low and high fibre meal plan. The meals look very similar, yet the amount of fibre is quite different between both meals. </a:t>
            </a:r>
          </a:p>
          <a:p>
            <a:endParaRPr lang="en-CA" baseline="0" dirty="0" smtClean="0"/>
          </a:p>
          <a:p>
            <a:r>
              <a:rPr lang="en-CA" baseline="0" dirty="0" smtClean="0"/>
              <a:t>With just breakfast, the person eating a high fibre meal has already reached almost ½ of his or her fibre requirements for the day. The changes in the diet are not huge, but the amount of fibre in the diet are. </a:t>
            </a:r>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11</a:t>
            </a:fld>
            <a:endParaRPr lang="en-CA"/>
          </a:p>
        </p:txBody>
      </p:sp>
    </p:spTree>
    <p:extLst>
      <p:ext uri="{BB962C8B-B14F-4D97-AF65-F5344CB8AC3E}">
        <p14:creationId xmlns:p14="http://schemas.microsoft.com/office/powerpoint/2010/main" val="78033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Do you have any questions about today’s presentation?</a:t>
            </a:r>
            <a:r>
              <a:rPr lang="en-CA" baseline="0" dirty="0" smtClean="0"/>
              <a:t> </a:t>
            </a:r>
          </a:p>
          <a:p>
            <a:endParaRPr lang="en-CA" baseline="0" dirty="0" smtClean="0"/>
          </a:p>
          <a:p>
            <a:r>
              <a:rPr lang="en-CA" baseline="0" dirty="0" smtClean="0"/>
              <a:t>Are there other topics you’d like to hear about at future sessions? If so, please let me know. </a:t>
            </a:r>
          </a:p>
          <a:p>
            <a:endParaRPr lang="en-CA" baseline="0" dirty="0" smtClean="0"/>
          </a:p>
          <a:p>
            <a:r>
              <a:rPr lang="en-CA" baseline="0" dirty="0" smtClean="0"/>
              <a:t>Now, let’s do one of the activities: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“Fill up on Fibre” OR: “Which food has more fibre?” </a:t>
            </a:r>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D83308B4-3E85-4AE8-9F32-BFE944E64A59}" type="slidenum">
              <a:rPr lang="en-CA" smtClean="0"/>
              <a:t>12</a:t>
            </a:fld>
            <a:endParaRPr lang="en-CA"/>
          </a:p>
        </p:txBody>
      </p:sp>
    </p:spTree>
    <p:extLst>
      <p:ext uri="{BB962C8B-B14F-4D97-AF65-F5344CB8AC3E}">
        <p14:creationId xmlns:p14="http://schemas.microsoft.com/office/powerpoint/2010/main" val="104447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They all contain fibre. </a:t>
            </a:r>
          </a:p>
          <a:p>
            <a:endParaRPr lang="en-CA" dirty="0" smtClean="0"/>
          </a:p>
          <a:p>
            <a:r>
              <a:rPr lang="en-CA" dirty="0" smtClean="0"/>
              <a:t>Dietary fiber, also known as roughage or bulk, is a carbohydrate</a:t>
            </a:r>
            <a:r>
              <a:rPr lang="en-CA" baseline="0" dirty="0" smtClean="0"/>
              <a:t> that </a:t>
            </a:r>
            <a:r>
              <a:rPr lang="en-CA" dirty="0" smtClean="0"/>
              <a:t>includes the parts of plant foods your body can't digest or absorb. Unlike other food components, such as fats, proteins or carbohydrates — which your body breaks down and absorbs — fiber isn't digested by your body. Instead, it passes relatively intact through your stomach, small intestine and colon and out of your body.</a:t>
            </a:r>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2</a:t>
            </a:fld>
            <a:endParaRPr lang="en-CA"/>
          </a:p>
        </p:txBody>
      </p:sp>
    </p:spTree>
    <p:extLst>
      <p:ext uri="{BB962C8B-B14F-4D97-AF65-F5344CB8AC3E}">
        <p14:creationId xmlns:p14="http://schemas.microsoft.com/office/powerpoint/2010/main" val="131994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Here’s an outline of what we will talk about during</a:t>
            </a:r>
            <a:r>
              <a:rPr lang="en-CA" baseline="0" dirty="0" smtClean="0"/>
              <a:t> today’s presentation. </a:t>
            </a:r>
            <a:endParaRPr lang="en-CA" dirty="0" smtClean="0"/>
          </a:p>
          <a:p>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3</a:t>
            </a:fld>
            <a:endParaRPr lang="en-CA"/>
          </a:p>
        </p:txBody>
      </p:sp>
    </p:spTree>
    <p:extLst>
      <p:ext uri="{BB962C8B-B14F-4D97-AF65-F5344CB8AC3E}">
        <p14:creationId xmlns:p14="http://schemas.microsoft.com/office/powerpoint/2010/main" val="80602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high-fiber diet has many benefits, which include:</a:t>
            </a:r>
          </a:p>
          <a:p>
            <a:r>
              <a:rPr lang="en-CA" b="1" dirty="0" smtClean="0"/>
              <a:t>Keeps you regular.</a:t>
            </a:r>
            <a:r>
              <a:rPr lang="en-CA" dirty="0" smtClean="0"/>
              <a:t> Dietary fiber increases the weight and size of your stool and softens it. A bulky stool is easier to pass, decreasing your chance of constipation. If you have loose, watery stools, fiber may help to solidify the stool because it absorbs water and adds bulk to stool.</a:t>
            </a:r>
          </a:p>
          <a:p>
            <a:endParaRPr lang="en-CA" b="1" dirty="0" smtClean="0"/>
          </a:p>
          <a:p>
            <a:r>
              <a:rPr lang="en-CA" b="1" dirty="0" smtClean="0"/>
              <a:t>Lowers your cholesterol.</a:t>
            </a:r>
            <a:r>
              <a:rPr lang="en-CA" dirty="0" smtClean="0"/>
              <a:t> Soluble fiber found in beans, oats, flaxseed and oat bran may help lower total blood cholesterol levels by lowering low-density lipoprotein, or "bad," cholesterol levels. Studies also have shown that high-fiber foods may have other heart-health benefits, such as reducing blood pressure. We will discuss soluble and insoluble fibre</a:t>
            </a:r>
            <a:r>
              <a:rPr lang="en-CA" baseline="0" dirty="0" smtClean="0"/>
              <a:t> in the next couple of slides. </a:t>
            </a:r>
          </a:p>
          <a:p>
            <a:endParaRPr lang="en-CA" b="1" baseline="0" dirty="0" smtClean="0"/>
          </a:p>
          <a:p>
            <a:r>
              <a:rPr lang="en-CA" b="1" dirty="0" smtClean="0"/>
              <a:t>Helps control blood sugar levels.</a:t>
            </a:r>
            <a:r>
              <a:rPr lang="en-CA" dirty="0" smtClean="0"/>
              <a:t> In people with diabetes, fiber — particularly soluble fiber — can slow the absorption of sugar and help improve blood sugar levels. A healthy diet that includes insoluble fiber may also reduce the risk of developing type 2 diabetes. </a:t>
            </a:r>
            <a:r>
              <a:rPr lang="en-CA" altLang="en-US" dirty="0" smtClean="0"/>
              <a:t>Sugar levels don’t rise as rapidly if the food eaten is higher in fibre compared to being</a:t>
            </a:r>
            <a:r>
              <a:rPr lang="en-CA" altLang="en-US" baseline="0" dirty="0" smtClean="0"/>
              <a:t> a low fibre food, since it t</a:t>
            </a:r>
            <a:r>
              <a:rPr lang="en-CA" altLang="en-US" dirty="0" smtClean="0"/>
              <a:t>akes longer for food to digest if it is higher in fibre. For example, it takes our body longer to digest a whole apple compared to digesting apple juice.</a:t>
            </a:r>
            <a:r>
              <a:rPr lang="en-CA" altLang="en-US" baseline="0" dirty="0" smtClean="0"/>
              <a:t> </a:t>
            </a:r>
            <a:endParaRPr lang="en-CA" altLang="en-US" dirty="0" smtClean="0"/>
          </a:p>
          <a:p>
            <a:endParaRPr lang="en-CA" dirty="0" smtClean="0"/>
          </a:p>
          <a:p>
            <a:endParaRPr lang="en-CA" dirty="0" smtClean="0"/>
          </a:p>
          <a:p>
            <a:r>
              <a:rPr lang="en-CA" b="1" dirty="0" smtClean="0"/>
              <a:t>Helps to achieve</a:t>
            </a:r>
            <a:r>
              <a:rPr lang="en-CA" b="1" baseline="0" dirty="0" smtClean="0"/>
              <a:t> a</a:t>
            </a:r>
            <a:r>
              <a:rPr lang="en-CA" b="1" dirty="0" smtClean="0"/>
              <a:t> healthy weight.</a:t>
            </a:r>
            <a:r>
              <a:rPr lang="en-CA" dirty="0" smtClean="0"/>
              <a:t> High-fiber foods tend to be more filling than low-fiber foods, so you're likely to eat less and stay satisfied longer. And high-fiber foods tend to take longer to eat and to be less "energy dense," which means they have fewer calories for the same volume of food.</a:t>
            </a:r>
          </a:p>
          <a:p>
            <a:endParaRPr lang="en-CA" dirty="0" smtClean="0"/>
          </a:p>
          <a:p>
            <a:r>
              <a:rPr lang="en-CA" dirty="0" smtClean="0"/>
              <a:t>Another benefit of fiber is prevention of colon</a:t>
            </a:r>
            <a:r>
              <a:rPr lang="en-CA" baseline="0" dirty="0" smtClean="0"/>
              <a:t> </a:t>
            </a:r>
            <a:r>
              <a:rPr lang="en-CA" dirty="0" smtClean="0"/>
              <a:t> cancer. However, the evidence that fiber reduces colon cancer is mixed.</a:t>
            </a:r>
          </a:p>
          <a:p>
            <a:pPr marL="0" marR="0" indent="0" algn="l" defTabSz="914400" rtl="0" eaLnBrk="1" fontAlgn="auto" latinLnBrk="0" hangingPunct="1">
              <a:lnSpc>
                <a:spcPct val="100000"/>
              </a:lnSpc>
              <a:spcBef>
                <a:spcPts val="0"/>
              </a:spcBef>
              <a:spcAft>
                <a:spcPts val="0"/>
              </a:spcAft>
              <a:buClrTx/>
              <a:buSzTx/>
              <a:buFontTx/>
              <a:buNone/>
              <a:tabLst/>
              <a:defRPr/>
            </a:pPr>
            <a:r>
              <a:rPr lang="en-CA" altLang="en-US" dirty="0" smtClean="0">
                <a:latin typeface="Arial" pitchFamily="34" charset="0"/>
              </a:rPr>
              <a:t>Studies also show that diets high in fiber, especially cereal fiber are associated with a decreased risk of cardiovascular disease.   </a:t>
            </a:r>
          </a:p>
          <a:p>
            <a:endParaRPr lang="en-CA" dirty="0" smtClean="0"/>
          </a:p>
          <a:p>
            <a:r>
              <a:rPr lang="en-CA" dirty="0" smtClean="0"/>
              <a:t/>
            </a:r>
            <a:br>
              <a:rPr lang="en-CA" dirty="0" smtClean="0"/>
            </a:br>
            <a:r>
              <a:rPr lang="en-CA" dirty="0" smtClean="0"/>
              <a:t> </a:t>
            </a:r>
          </a:p>
          <a:p>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4</a:t>
            </a:fld>
            <a:endParaRPr lang="en-CA"/>
          </a:p>
        </p:txBody>
      </p:sp>
    </p:spTree>
    <p:extLst>
      <p:ext uri="{BB962C8B-B14F-4D97-AF65-F5344CB8AC3E}">
        <p14:creationId xmlns:p14="http://schemas.microsoft.com/office/powerpoint/2010/main" val="869189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There are two main types of fibre: soluble and insoluble</a:t>
            </a:r>
            <a:r>
              <a:rPr lang="en-CA" baseline="0" dirty="0" smtClean="0"/>
              <a:t> fibre. </a:t>
            </a:r>
            <a:endParaRPr lang="en-CA" dirty="0" smtClean="0"/>
          </a:p>
          <a:p>
            <a:endParaRPr lang="en-CA" b="1" dirty="0" smtClean="0"/>
          </a:p>
          <a:p>
            <a:r>
              <a:rPr lang="en-CA" dirty="0" smtClean="0">
                <a:effectLst/>
              </a:rPr>
              <a:t>Soluble fibre is the soft fibre that </a:t>
            </a:r>
            <a:r>
              <a:rPr lang="en-CA" dirty="0" smtClean="0"/>
              <a:t>dissolves in water to form a gel-like material. </a:t>
            </a:r>
            <a:endParaRPr lang="en-CA" dirty="0" smtClean="0">
              <a:effectLst/>
            </a:endParaRPr>
          </a:p>
          <a:p>
            <a:endParaRPr lang="en-CA" dirty="0" smtClean="0">
              <a:effectLst/>
            </a:endParaRPr>
          </a:p>
          <a:p>
            <a:r>
              <a:rPr lang="en-CA" dirty="0" smtClean="0">
                <a:effectLst/>
              </a:rPr>
              <a:t>It helps control blood glucose (sugar) and reduces cholesterol. It also helps in managing diarrhea. Soluble fibre is present in oat bran, oatmeal, legumes (dried beans and lentils) and fruits such as apples and strawberries. </a:t>
            </a:r>
            <a:endParaRPr lang="en-CA" b="1" dirty="0" smtClean="0"/>
          </a:p>
          <a:p>
            <a:endParaRPr lang="en-CA" b="1" dirty="0" smtClean="0"/>
          </a:p>
          <a:p>
            <a:endParaRPr lang="en-CA" b="1" dirty="0" smtClean="0"/>
          </a:p>
          <a:p>
            <a:r>
              <a:rPr lang="en-CA" dirty="0" smtClean="0"/>
              <a:t>Aim for at least 10 grams of soluble fibre every day. </a:t>
            </a:r>
          </a:p>
        </p:txBody>
      </p:sp>
      <p:sp>
        <p:nvSpPr>
          <p:cNvPr id="4" name="Slide Number Placeholder 3"/>
          <p:cNvSpPr>
            <a:spLocks noGrp="1"/>
          </p:cNvSpPr>
          <p:nvPr>
            <p:ph type="sldNum" sz="quarter" idx="10"/>
          </p:nvPr>
        </p:nvSpPr>
        <p:spPr/>
        <p:txBody>
          <a:bodyPr/>
          <a:lstStyle/>
          <a:p>
            <a:fld id="{B34E3F24-D7D4-4A16-96A2-56DFCC432E9A}" type="slidenum">
              <a:rPr lang="en-CA" smtClean="0"/>
              <a:t>5</a:t>
            </a:fld>
            <a:endParaRPr lang="en-CA"/>
          </a:p>
        </p:txBody>
      </p:sp>
    </p:spTree>
    <p:extLst>
      <p:ext uri="{BB962C8B-B14F-4D97-AF65-F5344CB8AC3E}">
        <p14:creationId xmlns:p14="http://schemas.microsoft.com/office/powerpoint/2010/main" val="246183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dirty="0" smtClean="0"/>
              <a:t>Insoluble</a:t>
            </a:r>
            <a:r>
              <a:rPr lang="en-CA" dirty="0" smtClean="0"/>
              <a:t> fiber promotes the movement of material through your digestive system and increases stool bulk, so it can be of benefit to those who struggle with constipation or irregular stools. Whole-wheat flour, wheat bran, nuts, beans and vegetables, such as cauliflower, green beans and potatoes, are good sources of insoluble fiber.</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It is important to eat a variety of fibre-rich foods to get the health benefits of both types of fibre.</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Most plant-based foods, such as oatmeal and beans, contain both soluble and insoluble fiber. However, the amount of each type varies in different plant foods. To receive the greatest health benefit, eat a wide variety of high-fiber foods.</a:t>
            </a:r>
          </a:p>
          <a:p>
            <a:endParaRPr lang="en-CA" dirty="0" smtClean="0"/>
          </a:p>
        </p:txBody>
      </p:sp>
      <p:sp>
        <p:nvSpPr>
          <p:cNvPr id="4" name="Slide Number Placeholder 3"/>
          <p:cNvSpPr>
            <a:spLocks noGrp="1"/>
          </p:cNvSpPr>
          <p:nvPr>
            <p:ph type="sldNum" sz="quarter" idx="10"/>
          </p:nvPr>
        </p:nvSpPr>
        <p:spPr/>
        <p:txBody>
          <a:bodyPr/>
          <a:lstStyle/>
          <a:p>
            <a:fld id="{B34E3F24-D7D4-4A16-96A2-56DFCC432E9A}" type="slidenum">
              <a:rPr lang="en-CA" smtClean="0"/>
              <a:t>6</a:t>
            </a:fld>
            <a:endParaRPr lang="en-CA"/>
          </a:p>
        </p:txBody>
      </p:sp>
    </p:spTree>
    <p:extLst>
      <p:ext uri="{BB962C8B-B14F-4D97-AF65-F5344CB8AC3E}">
        <p14:creationId xmlns:p14="http://schemas.microsoft.com/office/powerpoint/2010/main" val="1916485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sz="1200" b="0" i="0" u="none" strike="noStrike" kern="1200" dirty="0" smtClean="0">
                <a:solidFill>
                  <a:schemeClr val="tx1"/>
                </a:solidFill>
                <a:effectLst/>
                <a:latin typeface="+mn-lt"/>
                <a:ea typeface="+mn-ea"/>
                <a:cs typeface="+mn-cs"/>
              </a:rPr>
              <a:t>The amount</a:t>
            </a:r>
            <a:r>
              <a:rPr lang="en-CA" sz="1200" b="0" i="0" u="none" strike="noStrike" kern="1200" baseline="0" dirty="0" smtClean="0">
                <a:solidFill>
                  <a:schemeClr val="tx1"/>
                </a:solidFill>
                <a:effectLst/>
                <a:latin typeface="+mn-lt"/>
                <a:ea typeface="+mn-ea"/>
                <a:cs typeface="+mn-cs"/>
              </a:rPr>
              <a:t> of fibre you need per day depends on your age and your gender and whether or not you have diabetes. </a:t>
            </a:r>
          </a:p>
          <a:p>
            <a:pPr rtl="0" eaLnBrk="1" fontAlgn="t" latinLnBrk="0" hangingPunct="1"/>
            <a:r>
              <a:rPr lang="en-CA" sz="1200" b="0" i="0" u="none" strike="noStrike" kern="1200" baseline="0" dirty="0" smtClean="0">
                <a:solidFill>
                  <a:schemeClr val="tx1"/>
                </a:solidFill>
                <a:effectLst/>
                <a:latin typeface="+mn-lt"/>
                <a:ea typeface="+mn-ea"/>
                <a:cs typeface="+mn-cs"/>
              </a:rPr>
              <a:t>Here are the fibre recommendations for men and women. Please note that people with diabetes should be getting 25-50 grams of fibre each day. </a:t>
            </a:r>
          </a:p>
          <a:p>
            <a:pPr rtl="0" eaLnBrk="1" fontAlgn="t" latinLnBrk="0" hangingPunct="1"/>
            <a:endParaRPr lang="en-CA" sz="1200" b="0" i="0" u="none" strike="noStrike" kern="1200" baseline="0" dirty="0" smtClean="0">
              <a:solidFill>
                <a:schemeClr val="tx1"/>
              </a:solidFill>
              <a:effectLst/>
              <a:latin typeface="+mn-lt"/>
              <a:ea typeface="+mn-ea"/>
              <a:cs typeface="+mn-cs"/>
            </a:endParaRPr>
          </a:p>
          <a:p>
            <a:pPr rtl="0" eaLnBrk="1" fontAlgn="t" latinLnBrk="0" hangingPunct="1"/>
            <a:r>
              <a:rPr lang="en-CA" sz="1200" b="0" i="0" u="none" strike="noStrike" kern="1200" baseline="0" dirty="0" smtClean="0">
                <a:solidFill>
                  <a:schemeClr val="tx1"/>
                </a:solidFill>
                <a:effectLst/>
                <a:latin typeface="+mn-lt"/>
                <a:ea typeface="+mn-ea"/>
                <a:cs typeface="+mn-cs"/>
              </a:rPr>
              <a:t>Typically Canadians get about 15 grams of fibre per day – about ½ the amount that we should be getting. </a:t>
            </a:r>
          </a:p>
          <a:p>
            <a:pPr rtl="0" eaLnBrk="1" fontAlgn="t" latinLnBrk="0" hangingPunct="1"/>
            <a:endParaRPr lang="en-CA" sz="1200" b="0" i="0" u="none" strike="noStrike" kern="1200" baseline="0" dirty="0" smtClean="0">
              <a:solidFill>
                <a:schemeClr val="tx1"/>
              </a:solidFill>
              <a:effectLst/>
              <a:latin typeface="+mn-lt"/>
              <a:ea typeface="+mn-ea"/>
              <a:cs typeface="+mn-cs"/>
            </a:endParaRPr>
          </a:p>
          <a:p>
            <a:pPr rtl="0" eaLnBrk="1" fontAlgn="t" latinLnBrk="0" hangingPunct="1"/>
            <a:r>
              <a:rPr lang="en-CA" sz="1200" b="0" i="0" u="none" strike="noStrike" kern="1200" baseline="0" dirty="0" smtClean="0">
                <a:solidFill>
                  <a:schemeClr val="tx1"/>
                </a:solidFill>
                <a:effectLst/>
                <a:latin typeface="+mn-lt"/>
                <a:ea typeface="+mn-ea"/>
                <a:cs typeface="+mn-cs"/>
              </a:rPr>
              <a:t>In the next few slides I’ll share with you ways that you can increase the amount of fibre in your diet. </a:t>
            </a:r>
            <a:endParaRPr lang="en-CA" sz="1200" b="0" i="0" u="none" strike="noStrike" kern="1200" dirty="0" smtClean="0">
              <a:solidFill>
                <a:schemeClr val="tx1"/>
              </a:solidFill>
              <a:effectLst/>
              <a:latin typeface="+mn-lt"/>
              <a:ea typeface="+mn-ea"/>
              <a:cs typeface="+mn-cs"/>
            </a:endParaRPr>
          </a:p>
          <a:p>
            <a:pPr rtl="0" eaLnBrk="1" fontAlgn="t" latinLnBrk="0" hangingPunct="1"/>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1" i="0" u="none" strike="noStrike" kern="1200" dirty="0" smtClean="0">
                <a:solidFill>
                  <a:schemeClr val="tx1"/>
                </a:solidFill>
                <a:effectLst/>
                <a:latin typeface="+mn-lt"/>
                <a:ea typeface="+mn-ea"/>
                <a:cs typeface="+mn-cs"/>
              </a:rPr>
              <a:t>Recommended grams of fibre per day</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0" i="0" u="none" strike="noStrike" kern="1200" dirty="0" smtClean="0">
                <a:solidFill>
                  <a:schemeClr val="tx1"/>
                </a:solidFill>
                <a:effectLst/>
                <a:latin typeface="+mn-lt"/>
                <a:ea typeface="+mn-ea"/>
                <a:cs typeface="+mn-cs"/>
              </a:rPr>
              <a:t>Children 1-3 years old	19 grams</a:t>
            </a:r>
          </a:p>
          <a:p>
            <a:pPr rtl="0" eaLnBrk="1" fontAlgn="t" latinLnBrk="0" hangingPunct="1"/>
            <a:r>
              <a:rPr lang="en-CA" sz="1200" b="0" i="0" u="none" strike="noStrike" kern="1200" dirty="0" smtClean="0">
                <a:solidFill>
                  <a:schemeClr val="tx1"/>
                </a:solidFill>
                <a:effectLst/>
                <a:latin typeface="+mn-lt"/>
                <a:ea typeface="+mn-ea"/>
                <a:cs typeface="+mn-cs"/>
              </a:rPr>
              <a:t>Children 4-8 years old	25 grams</a:t>
            </a:r>
          </a:p>
          <a:p>
            <a:pPr rtl="0" eaLnBrk="1" fontAlgn="t" latinLnBrk="0" hangingPunct="1"/>
            <a:r>
              <a:rPr lang="en-CA" sz="1200" b="0" i="0" u="none" strike="noStrike" kern="1200" dirty="0" smtClean="0">
                <a:solidFill>
                  <a:schemeClr val="tx1"/>
                </a:solidFill>
                <a:effectLst/>
                <a:latin typeface="+mn-lt"/>
                <a:ea typeface="+mn-ea"/>
                <a:cs typeface="+mn-cs"/>
              </a:rPr>
              <a:t>Boys 9-13 years old	31 grams</a:t>
            </a:r>
          </a:p>
          <a:p>
            <a:pPr rtl="0" eaLnBrk="1" fontAlgn="t" latinLnBrk="0" hangingPunct="1"/>
            <a:r>
              <a:rPr lang="en-CA" sz="1200" b="0" i="0" u="none" strike="noStrike" kern="1200" dirty="0" smtClean="0">
                <a:solidFill>
                  <a:schemeClr val="tx1"/>
                </a:solidFill>
                <a:effectLst/>
                <a:latin typeface="+mn-lt"/>
                <a:ea typeface="+mn-ea"/>
                <a:cs typeface="+mn-cs"/>
              </a:rPr>
              <a:t>Boys 14-18 years old	38 grams</a:t>
            </a:r>
          </a:p>
          <a:p>
            <a:pPr rtl="0" eaLnBrk="1" fontAlgn="t" latinLnBrk="0" hangingPunct="1"/>
            <a:r>
              <a:rPr lang="en-CA" sz="1200" b="0" i="0" u="none" strike="noStrike" kern="1200" dirty="0" smtClean="0">
                <a:solidFill>
                  <a:schemeClr val="tx1"/>
                </a:solidFill>
                <a:effectLst/>
                <a:latin typeface="+mn-lt"/>
                <a:ea typeface="+mn-ea"/>
                <a:cs typeface="+mn-cs"/>
              </a:rPr>
              <a:t>Girls 9-13 years old	26 grams</a:t>
            </a:r>
          </a:p>
          <a:p>
            <a:pPr rtl="0" eaLnBrk="1" fontAlgn="t" latinLnBrk="0" hangingPunct="1"/>
            <a:r>
              <a:rPr lang="en-CA" sz="1200" b="0" i="0" u="none" strike="noStrike" kern="1200" dirty="0" smtClean="0">
                <a:solidFill>
                  <a:schemeClr val="tx1"/>
                </a:solidFill>
                <a:effectLst/>
                <a:latin typeface="+mn-lt"/>
                <a:ea typeface="+mn-ea"/>
                <a:cs typeface="+mn-cs"/>
              </a:rPr>
              <a:t>Girls 14-18 years old	26 grams</a:t>
            </a:r>
          </a:p>
          <a:p>
            <a:pPr rtl="0" eaLnBrk="1" fontAlgn="t" latinLnBrk="0" hangingPunct="1"/>
            <a:r>
              <a:rPr lang="en-CA" sz="1200" b="0" i="0" u="none" strike="noStrike" kern="1200" dirty="0" smtClean="0">
                <a:solidFill>
                  <a:schemeClr val="tx1"/>
                </a:solidFill>
                <a:effectLst/>
                <a:latin typeface="+mn-lt"/>
                <a:ea typeface="+mn-ea"/>
                <a:cs typeface="+mn-cs"/>
              </a:rPr>
              <a:t>Men 19-50 years old	38 grams</a:t>
            </a:r>
          </a:p>
          <a:p>
            <a:pPr rtl="0" eaLnBrk="1" fontAlgn="t" latinLnBrk="0" hangingPunct="1"/>
            <a:r>
              <a:rPr lang="en-CA" sz="1200" b="0" i="0" u="none" strike="noStrike" kern="1200" dirty="0" smtClean="0">
                <a:solidFill>
                  <a:schemeClr val="tx1"/>
                </a:solidFill>
                <a:effectLst/>
                <a:latin typeface="+mn-lt"/>
                <a:ea typeface="+mn-ea"/>
                <a:cs typeface="+mn-cs"/>
              </a:rPr>
              <a:t>Men 51 and over	30 grams</a:t>
            </a:r>
          </a:p>
          <a:p>
            <a:pPr rtl="0" eaLnBrk="1" fontAlgn="t" latinLnBrk="0" hangingPunct="1"/>
            <a:r>
              <a:rPr lang="en-CA" sz="1200" b="0" i="0" u="none" strike="noStrike" kern="1200" dirty="0" smtClean="0">
                <a:solidFill>
                  <a:schemeClr val="tx1"/>
                </a:solidFill>
                <a:effectLst/>
                <a:latin typeface="+mn-lt"/>
                <a:ea typeface="+mn-ea"/>
                <a:cs typeface="+mn-cs"/>
              </a:rPr>
              <a:t>Women 19-50 years old	25 grams</a:t>
            </a:r>
          </a:p>
          <a:p>
            <a:pPr rtl="0" eaLnBrk="1" fontAlgn="t" latinLnBrk="0" hangingPunct="1"/>
            <a:r>
              <a:rPr lang="en-CA" sz="1200" b="0" i="0" u="none" strike="noStrike" kern="1200" dirty="0" smtClean="0">
                <a:solidFill>
                  <a:schemeClr val="tx1"/>
                </a:solidFill>
                <a:effectLst/>
                <a:latin typeface="+mn-lt"/>
                <a:ea typeface="+mn-ea"/>
                <a:cs typeface="+mn-cs"/>
              </a:rPr>
              <a:t>Women 51 and over	21 grams</a:t>
            </a:r>
          </a:p>
          <a:p>
            <a:pPr rtl="0" eaLnBrk="1" fontAlgn="t" latinLnBrk="0" hangingPunct="1"/>
            <a:r>
              <a:rPr lang="en-CA" sz="1200" b="0" i="0" u="none" strike="noStrike" kern="1200" dirty="0" smtClean="0">
                <a:solidFill>
                  <a:schemeClr val="tx1"/>
                </a:solidFill>
                <a:effectLst/>
                <a:latin typeface="+mn-lt"/>
                <a:ea typeface="+mn-ea"/>
                <a:cs typeface="+mn-cs"/>
              </a:rPr>
              <a:t>Pregnant women	28 grams</a:t>
            </a:r>
          </a:p>
          <a:p>
            <a:pPr rtl="0" eaLnBrk="1" fontAlgn="t" latinLnBrk="0" hangingPunct="1"/>
            <a:r>
              <a:rPr lang="en-CA" sz="1200" b="0" i="0" u="none" strike="noStrike" kern="1200" dirty="0" smtClean="0">
                <a:solidFill>
                  <a:schemeClr val="tx1"/>
                </a:solidFill>
                <a:effectLst/>
                <a:latin typeface="+mn-lt"/>
                <a:ea typeface="+mn-ea"/>
                <a:cs typeface="+mn-cs"/>
              </a:rPr>
              <a:t>Breastfeeding women	29 grams</a:t>
            </a:r>
            <a:endParaRPr lang="en-CA"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4E3F24-D7D4-4A16-96A2-56DFCC432E9A}" type="slidenum">
              <a:rPr lang="en-CA" smtClean="0"/>
              <a:t>7</a:t>
            </a:fld>
            <a:endParaRPr lang="en-CA"/>
          </a:p>
        </p:txBody>
      </p:sp>
    </p:spTree>
    <p:extLst>
      <p:ext uri="{BB962C8B-B14F-4D97-AF65-F5344CB8AC3E}">
        <p14:creationId xmlns:p14="http://schemas.microsoft.com/office/powerpoint/2010/main" val="225455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Here are some ideas for adding more fiber to your meals and snacks.</a:t>
            </a:r>
            <a:r>
              <a:rPr lang="en-CA" baseline="0" dirty="0" smtClean="0"/>
              <a:t> </a:t>
            </a:r>
          </a:p>
          <a:p>
            <a:endParaRPr lang="en-CA" b="1" baseline="0" dirty="0" smtClean="0"/>
          </a:p>
          <a:p>
            <a:pPr marL="171450" indent="-171450">
              <a:buFont typeface="Arial" panose="020B0604020202020204" pitchFamily="34" charset="0"/>
              <a:buChar char="•"/>
            </a:pPr>
            <a:r>
              <a:rPr lang="en-CA" dirty="0" smtClean="0"/>
              <a:t>For breakfast choose a high-fiber breakfast cereal — 5 or more grams of fiber a serving. Opt for cereals with "whole grain," "bran" or "fiber" in the name. Or add a few tablespoons of unprocessed wheat bran to your favorite cereal.</a:t>
            </a:r>
          </a:p>
          <a:p>
            <a:pPr marL="171450" indent="-171450">
              <a:buFont typeface="Arial" panose="020B0604020202020204" pitchFamily="34" charset="0"/>
              <a:buChar char="•"/>
            </a:pPr>
            <a:r>
              <a:rPr lang="en-CA" b="0" dirty="0" smtClean="0"/>
              <a:t>Switch to whole grains. </a:t>
            </a:r>
            <a:r>
              <a:rPr lang="en-CA" dirty="0" smtClean="0"/>
              <a:t>Consume at least half of all grains as whole grains. Look for breads that list whole wheat, whole-wheat flour or another whole grain as the first ingredient on the label and have least 2 grams of dietary fiber a serving. Experiment with oats,</a:t>
            </a:r>
            <a:r>
              <a:rPr lang="en-CA" baseline="0" dirty="0" smtClean="0"/>
              <a:t> </a:t>
            </a:r>
            <a:r>
              <a:rPr lang="en-CA" dirty="0" smtClean="0"/>
              <a:t>brown rice, wild rice, barley, whole-wheat pasta and bulgur wheat.</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2000" dirty="0" smtClean="0"/>
              <a:t>Add whole wheat flour, corn meal, bran flakes or rolled oats to bannock</a:t>
            </a:r>
          </a:p>
          <a:p>
            <a:pPr marL="171450" indent="-171450">
              <a:buFont typeface="Arial" panose="020B0604020202020204" pitchFamily="34" charset="0"/>
              <a:buChar char="•"/>
            </a:pPr>
            <a:r>
              <a:rPr lang="en-CA" dirty="0" smtClean="0"/>
              <a:t>Substitute whole-grain flour for half or all of the white flour when baking. Try adding crushed bran cereal, unprocessed wheat bran or uncooked oatmeal to muffins, cakes and cookies.</a:t>
            </a:r>
          </a:p>
          <a:p>
            <a:pPr marL="171450" indent="-171450">
              <a:buFont typeface="Arial" panose="020B0604020202020204" pitchFamily="34" charset="0"/>
              <a:buChar char="•"/>
            </a:pPr>
            <a:r>
              <a:rPr lang="en-CA" b="0" dirty="0" smtClean="0"/>
              <a:t>Include more legumes in your diet. </a:t>
            </a:r>
            <a:r>
              <a:rPr lang="en-CA" dirty="0" smtClean="0"/>
              <a:t>Beans, peas and lentils are excellent sources of fiber. Add kidney beans to canned soup or a green salad. Or make nachos with refried black beans, lots of fresh veggies, whole-wheat tortilla chips and salsa.</a:t>
            </a:r>
          </a:p>
          <a:p>
            <a:pPr marL="171450" indent="-171450">
              <a:buFont typeface="Arial" panose="020B0604020202020204" pitchFamily="34" charset="0"/>
              <a:buChar char="•"/>
            </a:pPr>
            <a:r>
              <a:rPr lang="en-CA" b="0" dirty="0" smtClean="0"/>
              <a:t>Eat more fruit and vegetables. </a:t>
            </a:r>
            <a:r>
              <a:rPr lang="en-CA" dirty="0" smtClean="0"/>
              <a:t>Fruits and vegetables are rich in fiber, as well as vitamins and minerals. Try to eat five or more servings daily. Choose whole vegetables and fruit instead of juice. </a:t>
            </a:r>
          </a:p>
          <a:p>
            <a:pPr marL="171450" indent="-171450">
              <a:buFont typeface="Arial" panose="020B0604020202020204" pitchFamily="34" charset="0"/>
              <a:buChar char="•"/>
            </a:pPr>
            <a:r>
              <a:rPr lang="en-CA" dirty="0" smtClean="0">
                <a:effectLst/>
              </a:rPr>
              <a:t>Eat the skins and seeds of vegetables and fruit.</a:t>
            </a:r>
          </a:p>
          <a:p>
            <a:pPr marL="171450" indent="-171450">
              <a:buFont typeface="Arial" panose="020B0604020202020204" pitchFamily="34" charset="0"/>
              <a:buChar char="•"/>
            </a:pPr>
            <a:r>
              <a:rPr lang="en-CA" dirty="0" smtClean="0">
                <a:effectLst/>
              </a:rPr>
              <a:t>Try having fruit as a snack, or as dessert.  </a:t>
            </a:r>
          </a:p>
          <a:p>
            <a:pPr marL="171450" indent="-171450">
              <a:buFont typeface="Arial" panose="020B0604020202020204" pitchFamily="34" charset="0"/>
              <a:buChar char="•"/>
            </a:pPr>
            <a:r>
              <a:rPr lang="en-CA" sz="2000" dirty="0" smtClean="0"/>
              <a:t>Add ground flax seeds to yogurt,</a:t>
            </a:r>
            <a:r>
              <a:rPr lang="en-CA" sz="2000" baseline="0" dirty="0" smtClean="0"/>
              <a:t> cereals, salads or baked goods. </a:t>
            </a:r>
            <a:endParaRPr lang="en-CA" sz="2000" dirty="0" smtClean="0"/>
          </a:p>
          <a:p>
            <a:pPr marL="171450" indent="-171450">
              <a:buFont typeface="Arial" panose="020B0604020202020204" pitchFamily="34" charset="0"/>
              <a:buChar char="•"/>
            </a:pPr>
            <a:r>
              <a:rPr lang="en-CA" sz="2000" dirty="0" smtClean="0"/>
              <a:t>Add nuts to salads and baked goods. </a:t>
            </a:r>
            <a:endParaRPr lang="en-CA" altLang="en-US" sz="2000" dirty="0" smtClean="0"/>
          </a:p>
          <a:p>
            <a:pPr marL="171450" indent="-171450">
              <a:buFont typeface="Arial" panose="020B0604020202020204" pitchFamily="34" charset="0"/>
              <a:buChar char="•"/>
            </a:pPr>
            <a:r>
              <a:rPr lang="en-CA" altLang="en-US" sz="2000" dirty="0" smtClean="0"/>
              <a:t>Use bran, oats to mix into ground meat. </a:t>
            </a:r>
          </a:p>
          <a:p>
            <a:pPr marL="171450" indent="-171450">
              <a:buFont typeface="Arial" panose="020B0604020202020204" pitchFamily="34" charset="0"/>
              <a:buChar char="•"/>
            </a:pPr>
            <a:endParaRPr lang="en-CA" dirty="0" smtClean="0">
              <a:effectLst/>
            </a:endParaRPr>
          </a:p>
          <a:p>
            <a:pPr marL="171450" indent="-171450">
              <a:buFont typeface="Arial" panose="020B0604020202020204" pitchFamily="34" charset="0"/>
              <a:buChar char="•"/>
            </a:pPr>
            <a:endParaRPr lang="en-CA" dirty="0" smtClean="0"/>
          </a:p>
          <a:p>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8</a:t>
            </a:fld>
            <a:endParaRPr lang="en-CA"/>
          </a:p>
        </p:txBody>
      </p:sp>
    </p:spTree>
    <p:extLst>
      <p:ext uri="{BB962C8B-B14F-4D97-AF65-F5344CB8AC3E}">
        <p14:creationId xmlns:p14="http://schemas.microsoft.com/office/powerpoint/2010/main" val="936522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smtClean="0">
                <a:effectLst/>
              </a:rPr>
              <a:t>One great way to make sure that you’re getting enough fibre in your diet is to read the nutrition food labels. </a:t>
            </a:r>
          </a:p>
          <a:p>
            <a:pPr marL="0" indent="0">
              <a:buFontTx/>
              <a:buNone/>
            </a:pPr>
            <a:endParaRPr lang="en-CA" dirty="0" smtClean="0">
              <a:effectLst/>
            </a:endParaRPr>
          </a:p>
          <a:p>
            <a:r>
              <a:rPr lang="en-CA" dirty="0" smtClean="0"/>
              <a:t>When reading food labels, look for breads, bagels, English muffins, pitas, tortillas and wraps with 2 to 4 grams of fibre per serving on the Nutrition Label.</a:t>
            </a:r>
          </a:p>
          <a:p>
            <a:endParaRPr lang="en-CA" dirty="0" smtClean="0"/>
          </a:p>
          <a:p>
            <a:r>
              <a:rPr lang="en-CA" dirty="0" smtClean="0"/>
              <a:t>Read the ingredient lists and</a:t>
            </a:r>
            <a:r>
              <a:rPr lang="en-CA" baseline="0" dirty="0" smtClean="0"/>
              <a:t> look for ingredients such as bran, whole grain, whole wheat and oatmeal for the grain products. </a:t>
            </a:r>
            <a:endParaRPr lang="en-CA" dirty="0" smtClean="0"/>
          </a:p>
        </p:txBody>
      </p:sp>
      <p:sp>
        <p:nvSpPr>
          <p:cNvPr id="4" name="Slide Number Placeholder 3"/>
          <p:cNvSpPr>
            <a:spLocks noGrp="1"/>
          </p:cNvSpPr>
          <p:nvPr>
            <p:ph type="sldNum" sz="quarter" idx="10"/>
          </p:nvPr>
        </p:nvSpPr>
        <p:spPr/>
        <p:txBody>
          <a:bodyPr/>
          <a:lstStyle/>
          <a:p>
            <a:fld id="{B34E3F24-D7D4-4A16-96A2-56DFCC432E9A}" type="slidenum">
              <a:rPr lang="en-CA" smtClean="0"/>
              <a:t>9</a:t>
            </a:fld>
            <a:endParaRPr lang="en-CA"/>
          </a:p>
        </p:txBody>
      </p:sp>
    </p:spTree>
    <p:extLst>
      <p:ext uri="{BB962C8B-B14F-4D97-AF65-F5344CB8AC3E}">
        <p14:creationId xmlns:p14="http://schemas.microsoft.com/office/powerpoint/2010/main" val="474464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7E87C0-A475-4E0B-8790-DE0A756F8225}" type="datetimeFigureOut">
              <a:rPr lang="en-CA" smtClean="0"/>
              <a:t>2017-06-08</a:t>
            </a:fld>
            <a:endParaRPr lang="en-C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C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F8BD8CA-6451-4E9C-8985-6F86E5CF2965}" type="slidenum">
              <a:rPr lang="en-CA" smtClean="0"/>
              <a:t>‹#›</a:t>
            </a:fld>
            <a:endParaRPr lang="en-C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E87C0-A475-4E0B-8790-DE0A756F8225}" type="datetimeFigureOut">
              <a:rPr lang="en-CA" smtClean="0"/>
              <a:t>2017-06-08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8BD8CA-6451-4E9C-8985-6F86E5CF2965}"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E87C0-A475-4E0B-8790-DE0A756F8225}" type="datetimeFigureOut">
              <a:rPr lang="en-CA" smtClean="0"/>
              <a:t>2017-06-08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8BD8CA-6451-4E9C-8985-6F86E5CF2965}"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7E87C0-A475-4E0B-8790-DE0A756F8225}" type="datetimeFigureOut">
              <a:rPr lang="en-CA" smtClean="0"/>
              <a:t>2017-06-08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8BD8CA-6451-4E9C-8985-6F86E5CF2965}"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7E87C0-A475-4E0B-8790-DE0A756F8225}" type="datetimeFigureOut">
              <a:rPr lang="en-CA" smtClean="0"/>
              <a:t>2017-06-08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8BD8CA-6451-4E9C-8985-6F86E5CF2965}"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47E87C0-A475-4E0B-8790-DE0A756F8225}" type="datetimeFigureOut">
              <a:rPr lang="en-CA" smtClean="0"/>
              <a:t>2017-06-08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8BD8CA-6451-4E9C-8985-6F86E5CF2965}" type="slidenum">
              <a:rPr lang="en-CA" smtClean="0"/>
              <a:t>‹#›</a:t>
            </a:fld>
            <a:endParaRPr lang="en-CA"/>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7E87C0-A475-4E0B-8790-DE0A756F8225}" type="datetimeFigureOut">
              <a:rPr lang="en-CA" smtClean="0"/>
              <a:t>2017-06-08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8BD8CA-6451-4E9C-8985-6F86E5CF2965}"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7E87C0-A475-4E0B-8790-DE0A756F8225}" type="datetimeFigureOut">
              <a:rPr lang="en-CA" smtClean="0"/>
              <a:t>2017-06-08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8BD8CA-6451-4E9C-8985-6F86E5CF2965}"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E87C0-A475-4E0B-8790-DE0A756F8225}" type="datetimeFigureOut">
              <a:rPr lang="en-CA" smtClean="0"/>
              <a:t>2017-06-08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F8BD8CA-6451-4E9C-8985-6F86E5CF2965}"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7E87C0-A475-4E0B-8790-DE0A756F8225}" type="datetimeFigureOut">
              <a:rPr lang="en-CA" smtClean="0"/>
              <a:t>2017-06-08</a:t>
            </a:fld>
            <a:endParaRPr lang="en-CA"/>
          </a:p>
        </p:txBody>
      </p:sp>
      <p:sp>
        <p:nvSpPr>
          <p:cNvPr id="7" name="Slide Number Placeholder 6"/>
          <p:cNvSpPr>
            <a:spLocks noGrp="1"/>
          </p:cNvSpPr>
          <p:nvPr>
            <p:ph type="sldNum" sz="quarter" idx="12"/>
          </p:nvPr>
        </p:nvSpPr>
        <p:spPr/>
        <p:txBody>
          <a:bodyPr/>
          <a:lstStyle/>
          <a:p>
            <a:fld id="{3F8BD8CA-6451-4E9C-8985-6F86E5CF2965}" type="slidenum">
              <a:rPr lang="en-CA" smtClean="0"/>
              <a:t>‹#›</a:t>
            </a:fld>
            <a:endParaRPr lang="en-C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C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7E87C0-A475-4E0B-8790-DE0A756F8225}" type="datetimeFigureOut">
              <a:rPr lang="en-CA" smtClean="0"/>
              <a:t>2017-06-08</a:t>
            </a:fld>
            <a:endParaRPr lang="en-C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CA"/>
          </a:p>
        </p:txBody>
      </p:sp>
      <p:sp>
        <p:nvSpPr>
          <p:cNvPr id="7" name="Slide Number Placeholder 6"/>
          <p:cNvSpPr>
            <a:spLocks noGrp="1"/>
          </p:cNvSpPr>
          <p:nvPr>
            <p:ph type="sldNum" sz="quarter" idx="12"/>
          </p:nvPr>
        </p:nvSpPr>
        <p:spPr/>
        <p:txBody>
          <a:bodyPr/>
          <a:lstStyle/>
          <a:p>
            <a:fld id="{3F8BD8CA-6451-4E9C-8985-6F86E5CF2965}"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7E87C0-A475-4E0B-8790-DE0A756F8225}" type="datetimeFigureOut">
              <a:rPr lang="en-CA" smtClean="0"/>
              <a:t>2017-06-08</a:t>
            </a:fld>
            <a:endParaRPr lang="en-C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C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F8BD8CA-6451-4E9C-8985-6F86E5CF2965}"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J8db9sP_KAhVKk4MKHSdOAJcQjRwIBw&amp;url=http://townofmorris.ca/public-notice-discoloration-of-drinking-water/&amp;bvm=bv.114195076,d.amc&amp;psig=AFQjCNF8RmmQthbIod7CuL3ye3ngD7ViFA&amp;ust=145581857403192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dlYXUrP_KAhWkw4MKHTH4DrcQjRwIBw&amp;url=http://www.med.monash.edu.au/cecs/gastro/prebiotic/&amp;bvm=bv.114195076,d.amc&amp;psig=AFQjCNGLKiDcIwDMlw9cd4yPY9QeKtTVhw&amp;ust=1455805748800961"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google.ca/url?sa=i&amp;rct=j&amp;q=&amp;esrc=s&amp;source=images&amp;cd=&amp;cad=rja&amp;uact=8&amp;ved=0ahUKEwiR4a7hgP_KAhVproMKHdA-AZwQjRwIBw&amp;url=http://canadianprairiegarden.com/select-your-puree/chick-peas/&amp;bvm=bv.114195076,d.amc&amp;psig=AFQjCNHxNF67NUo9ftJNYfStcXfSw_8OXQ&amp;ust=1455805636233280" TargetMode="External"/><Relationship Id="rId7" Type="http://schemas.openxmlformats.org/officeDocument/2006/relationships/hyperlink" Target="http://www.google.ca/url?sa=i&amp;rct=j&amp;q=&amp;esrc=s&amp;source=images&amp;cd=&amp;cad=rja&amp;uact=8&amp;ved=0ahUKEwiavpf_gP_KAhWHw4MKHfgqC3gQjRwIBw&amp;url=http://www.health.com/health/gallery/0,,20680738_5,00.html&amp;bvm=bv.114195076,d.amc&amp;psig=AFQjCNEcY8EPz_WAgT4sn1Y6ZSOdJuTDqA&amp;ust=145580569172505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google.ca/url?sa=i&amp;rct=j&amp;q=&amp;esrc=s&amp;source=images&amp;cd=&amp;cad=rja&amp;uact=8&amp;ved=0ahUKEwiOqJnsgP_KAhUpl4MKHc5HAJsQjRwIBw&amp;url=http://mashable.com/2012/01/09/apple-company-fruit-comparison/&amp;bvm=bv.114195076,d.amc&amp;psig=AFQjCNFzYyJ52pQWRr8RN0sKnqZ-VrX_yg&amp;ust=1455805659735333"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9yJaqgf_KAhXHvIMKHYyGCeMQjRwIBw&amp;url=http://www.msupa.com/38_ARE_YOU_CONSUMING_ENOUGH_FIBER_IN_YOUR_DIET?_HERE_ARE_3_SIGNS_TO_TELL_IF_YOU_ARE_NOT.&amp;bvm=bv.114195076,d.amc&amp;psig=AFQjCNGLKiDcIwDMlw9cd4yPY9QeKtTVhw&amp;ust=145580574880096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_lOO-gv_KAhUkkIMKHbOzAoQQjRwIBw&amp;url=http://www.hingoraniclinic.co.uk/acupuncture-loose-weight-treatment-burton-on-trent.html&amp;psig=AFQjCNHgZThwbPYeiPChpXhhVTxF10neFw&amp;ust=145580606916635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0ahUKEwjGo8nMhf_KAhUls4MKHYunDvkQjRwIBw&amp;url=https://heartuniverseorg.wordpress.com/2015/09/15/strawberry/&amp;bvm=bv.114195076,d.amc&amp;psig=AFQjCNFdESpmkFddGFlckvvaGrcZ5Qy6EQ&amp;ust=145580693332530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4_q-mpP_KAhXCbRQKHbJ1D-QQjRwIBw&amp;url=http://shop.honeyville.com/red-wheat-bran-50lb.html&amp;bvm=bv.114195076,d.amc&amp;psig=AFQjCNHZhxFXGrJdmUib5QFJzupVoYhE4Q&amp;ust=145581517364868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google.ca/url?sa=i&amp;rct=j&amp;q=&amp;esrc=s&amp;source=images&amp;cd=&amp;cad=rja&amp;uact=8&amp;ved=0ahUKEwirp4m4pP_KAhUFXhQKHVDBB2EQjRwIBw&amp;url=http://greenbeanleadership.com/chapter-one/&amp;bvm=bv.114195076,d.amc&amp;psig=AFQjCNFm-m8uiZpddSHboFt26bHDEqywBw&amp;ust=1455815211136013"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HueTpp__KAhXEvxQKHSklB1gQjRwIBw&amp;url=http://www.chicken.ca/health/view/28/fibre-up-for-heart-health&amp;bvm=bv.114195076,d.amc&amp;psig=AFQjCNEkLPRpg59uESxOr2iIdnBtwjfkJg&amp;ust=145581609680105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k4Lfoq__KAhWDuIMKHXiqBJoQjRwIBw&amp;url=http://www.fibrefoods.net/high-fibre-foods&amp;bvm=bv.114195076,d.amc&amp;psig=AFQjCNE7-OjRBZdgbF65I-tH3fdQYV64MQ&amp;ust=145581719193810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9uvCBrf_KAhVEu4MKHbjUAp4QjRwIBw&amp;url=http://www.sugar.ca/Nutrition-Information-Service/Health-professionals/Nutrition-Labelling-and-Claims-on-Food-Products.aspx&amp;bvm=bv.114195076,d.amc&amp;psig=AFQjCNHP1GCd0qNH7UBErHPUzq9PtuePEg&amp;ust=145581751323733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Fibre!</a:t>
            </a:r>
            <a:endParaRPr lang="en-CA" dirty="0"/>
          </a:p>
        </p:txBody>
      </p:sp>
      <p:sp>
        <p:nvSpPr>
          <p:cNvPr id="3" name="Subtitle 2"/>
          <p:cNvSpPr>
            <a:spLocks noGrp="1"/>
          </p:cNvSpPr>
          <p:nvPr>
            <p:ph type="subTitle" idx="1"/>
          </p:nvPr>
        </p:nvSpPr>
        <p:spPr/>
        <p:txBody>
          <a:bodyPr/>
          <a:lstStyle/>
          <a:p>
            <a:r>
              <a:rPr lang="en-CA" dirty="0" smtClean="0"/>
              <a:t>ADI presentation</a:t>
            </a:r>
          </a:p>
          <a:p>
            <a:r>
              <a:rPr lang="en-CA" smtClean="0"/>
              <a:t>2017</a:t>
            </a:r>
            <a:endParaRPr lang="en-CA" dirty="0"/>
          </a:p>
        </p:txBody>
      </p:sp>
    </p:spTree>
    <p:extLst>
      <p:ext uri="{BB962C8B-B14F-4D97-AF65-F5344CB8AC3E}">
        <p14:creationId xmlns:p14="http://schemas.microsoft.com/office/powerpoint/2010/main" val="1069018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Too much, too quickly?</a:t>
            </a:r>
            <a:endParaRPr lang="en-CA" dirty="0"/>
          </a:p>
        </p:txBody>
      </p:sp>
      <p:sp>
        <p:nvSpPr>
          <p:cNvPr id="3" name="Content Placeholder 2"/>
          <p:cNvSpPr>
            <a:spLocks noGrp="1"/>
          </p:cNvSpPr>
          <p:nvPr>
            <p:ph idx="1"/>
          </p:nvPr>
        </p:nvSpPr>
        <p:spPr/>
        <p:txBody>
          <a:bodyPr/>
          <a:lstStyle/>
          <a:p>
            <a:r>
              <a:rPr lang="en-CA" dirty="0"/>
              <a:t>Increase the fibre in your diet slowly to avoid gas, bloating and </a:t>
            </a:r>
            <a:r>
              <a:rPr lang="en-CA" dirty="0" smtClean="0"/>
              <a:t>diarrhea</a:t>
            </a:r>
            <a:endParaRPr lang="en-CA" dirty="0"/>
          </a:p>
          <a:p>
            <a:r>
              <a:rPr lang="en-CA" dirty="0"/>
              <a:t>Divide fibre-containing foods throughout the day at both meals and </a:t>
            </a:r>
            <a:r>
              <a:rPr lang="en-CA" dirty="0" smtClean="0"/>
              <a:t>snacks</a:t>
            </a:r>
            <a:endParaRPr lang="en-CA" dirty="0"/>
          </a:p>
          <a:p>
            <a:r>
              <a:rPr lang="en-CA" dirty="0"/>
              <a:t>Drink plenty of </a:t>
            </a:r>
            <a:r>
              <a:rPr lang="en-CA" dirty="0" smtClean="0"/>
              <a:t>water</a:t>
            </a:r>
            <a:endParaRPr lang="en-CA" dirty="0"/>
          </a:p>
          <a:p>
            <a:endParaRPr lang="en-CA" dirty="0"/>
          </a:p>
        </p:txBody>
      </p:sp>
      <p:pic>
        <p:nvPicPr>
          <p:cNvPr id="10242" name="Picture 2" descr="https://encrypted-tbn3.gstatic.com/images?q=tbn:ANd9GcTgyCNX9Yd75vyBSVebpmVXJ2qIiZy1WHUsKLHjdCVmzBDkqbF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149080"/>
            <a:ext cx="3352437"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522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7024744" cy="1143000"/>
          </a:xfrm>
        </p:spPr>
        <p:txBody>
          <a:bodyPr>
            <a:normAutofit fontScale="90000"/>
          </a:bodyPr>
          <a:lstStyle/>
          <a:p>
            <a:r>
              <a:rPr lang="en-CA" dirty="0" smtClean="0"/>
              <a:t>Sample low vs high fibre meal</a:t>
            </a:r>
            <a:endParaRPr lang="en-CA" dirty="0"/>
          </a:p>
        </p:txBody>
      </p:sp>
      <p:sp>
        <p:nvSpPr>
          <p:cNvPr id="3" name="Content Placeholder 2"/>
          <p:cNvSpPr>
            <a:spLocks noGrp="1"/>
          </p:cNvSpPr>
          <p:nvPr>
            <p:ph sz="quarter" idx="13"/>
          </p:nvPr>
        </p:nvSpPr>
        <p:spPr>
          <a:xfrm>
            <a:off x="1042416" y="1484784"/>
            <a:ext cx="3419856" cy="4321656"/>
          </a:xfrm>
        </p:spPr>
        <p:txBody>
          <a:bodyPr>
            <a:normAutofit lnSpcReduction="10000"/>
          </a:bodyPr>
          <a:lstStyle/>
          <a:p>
            <a:pPr marL="68580" indent="0">
              <a:buNone/>
            </a:pPr>
            <a:r>
              <a:rPr lang="en-CA" b="1" u="sng" dirty="0" smtClean="0"/>
              <a:t>Low fibre:</a:t>
            </a:r>
          </a:p>
          <a:p>
            <a:r>
              <a:rPr lang="en-CA" dirty="0" smtClean="0"/>
              <a:t>¾ cups corn flakes </a:t>
            </a:r>
            <a:r>
              <a:rPr lang="en-CA" b="1" dirty="0" smtClean="0">
                <a:solidFill>
                  <a:srgbClr val="FF0000"/>
                </a:solidFill>
              </a:rPr>
              <a:t>(0.8 g)</a:t>
            </a:r>
          </a:p>
          <a:p>
            <a:r>
              <a:rPr lang="en-CA" dirty="0" smtClean="0"/>
              <a:t>1 cup of milk </a:t>
            </a:r>
            <a:r>
              <a:rPr lang="en-CA" b="1" dirty="0" smtClean="0">
                <a:solidFill>
                  <a:srgbClr val="FF0000"/>
                </a:solidFill>
              </a:rPr>
              <a:t>(0 g)</a:t>
            </a:r>
          </a:p>
          <a:p>
            <a:r>
              <a:rPr lang="en-CA" dirty="0" smtClean="0"/>
              <a:t>1 slice white toast </a:t>
            </a:r>
            <a:r>
              <a:rPr lang="en-CA" b="1" dirty="0" smtClean="0">
                <a:solidFill>
                  <a:srgbClr val="FF0000"/>
                </a:solidFill>
              </a:rPr>
              <a:t>(0.9 g)</a:t>
            </a:r>
          </a:p>
          <a:p>
            <a:r>
              <a:rPr lang="en-CA" dirty="0" smtClean="0"/>
              <a:t>15 ml jam </a:t>
            </a:r>
            <a:r>
              <a:rPr lang="en-CA" b="1" dirty="0" smtClean="0">
                <a:solidFill>
                  <a:srgbClr val="FF0000"/>
                </a:solidFill>
              </a:rPr>
              <a:t>(0.2 g)</a:t>
            </a:r>
          </a:p>
          <a:p>
            <a:r>
              <a:rPr lang="en-CA" dirty="0" smtClean="0"/>
              <a:t>½ cup orange juice </a:t>
            </a:r>
            <a:r>
              <a:rPr lang="en-CA" b="1" dirty="0" smtClean="0">
                <a:solidFill>
                  <a:srgbClr val="FF0000"/>
                </a:solidFill>
              </a:rPr>
              <a:t>(0.5 g)</a:t>
            </a:r>
          </a:p>
          <a:p>
            <a:pPr marL="68580" indent="0">
              <a:buNone/>
            </a:pPr>
            <a:endParaRPr lang="en-CA" dirty="0" smtClean="0"/>
          </a:p>
          <a:p>
            <a:pPr marL="68580" indent="0">
              <a:buNone/>
            </a:pPr>
            <a:r>
              <a:rPr lang="en-CA" b="1" dirty="0" smtClean="0">
                <a:solidFill>
                  <a:srgbClr val="FF0000"/>
                </a:solidFill>
              </a:rPr>
              <a:t>Total</a:t>
            </a:r>
            <a:r>
              <a:rPr lang="en-CA" b="1" smtClean="0">
                <a:solidFill>
                  <a:srgbClr val="FF0000"/>
                </a:solidFill>
              </a:rPr>
              <a:t>: 2.4 </a:t>
            </a:r>
            <a:r>
              <a:rPr lang="en-CA" b="1" dirty="0" smtClean="0">
                <a:solidFill>
                  <a:srgbClr val="FF0000"/>
                </a:solidFill>
              </a:rPr>
              <a:t>grams</a:t>
            </a:r>
            <a:endParaRPr lang="en-CA" b="1" dirty="0">
              <a:solidFill>
                <a:srgbClr val="FF0000"/>
              </a:solidFill>
            </a:endParaRPr>
          </a:p>
        </p:txBody>
      </p:sp>
      <p:sp>
        <p:nvSpPr>
          <p:cNvPr id="4" name="Content Placeholder 3"/>
          <p:cNvSpPr>
            <a:spLocks noGrp="1"/>
          </p:cNvSpPr>
          <p:nvPr>
            <p:ph sz="quarter" idx="14"/>
          </p:nvPr>
        </p:nvSpPr>
        <p:spPr>
          <a:xfrm>
            <a:off x="4645152" y="1484784"/>
            <a:ext cx="3419856" cy="4321655"/>
          </a:xfrm>
        </p:spPr>
        <p:txBody>
          <a:bodyPr>
            <a:normAutofit lnSpcReduction="10000"/>
          </a:bodyPr>
          <a:lstStyle/>
          <a:p>
            <a:pPr marL="68580" indent="0">
              <a:buNone/>
            </a:pPr>
            <a:r>
              <a:rPr lang="en-CA" b="1" u="sng" dirty="0" smtClean="0"/>
              <a:t>High fibre:</a:t>
            </a:r>
          </a:p>
          <a:p>
            <a:r>
              <a:rPr lang="en-CA" dirty="0" smtClean="0"/>
              <a:t>½ cup bran flakes </a:t>
            </a:r>
            <a:r>
              <a:rPr lang="en-CA" b="1" dirty="0" smtClean="0">
                <a:solidFill>
                  <a:srgbClr val="FF0000"/>
                </a:solidFill>
              </a:rPr>
              <a:t>(5 g)</a:t>
            </a:r>
          </a:p>
          <a:p>
            <a:r>
              <a:rPr lang="en-CA" dirty="0" smtClean="0"/>
              <a:t>1 cup of milk </a:t>
            </a:r>
            <a:r>
              <a:rPr lang="en-CA" b="1" dirty="0" smtClean="0">
                <a:solidFill>
                  <a:srgbClr val="FF0000"/>
                </a:solidFill>
              </a:rPr>
              <a:t>(0 g)</a:t>
            </a:r>
          </a:p>
          <a:p>
            <a:r>
              <a:rPr lang="en-CA" dirty="0" smtClean="0"/>
              <a:t>1 slice whole wheat toast </a:t>
            </a:r>
            <a:r>
              <a:rPr lang="en-CA" b="1" dirty="0" smtClean="0">
                <a:solidFill>
                  <a:srgbClr val="FF0000"/>
                </a:solidFill>
              </a:rPr>
              <a:t>(3.2 g)</a:t>
            </a:r>
          </a:p>
          <a:p>
            <a:r>
              <a:rPr lang="en-CA" dirty="0" smtClean="0"/>
              <a:t>15 ml peanut butter </a:t>
            </a:r>
            <a:r>
              <a:rPr lang="en-CA" b="1" dirty="0" smtClean="0">
                <a:solidFill>
                  <a:srgbClr val="FF0000"/>
                </a:solidFill>
              </a:rPr>
              <a:t>(0.9 g)</a:t>
            </a:r>
          </a:p>
          <a:p>
            <a:r>
              <a:rPr lang="en-CA" dirty="0" smtClean="0"/>
              <a:t>1 orange </a:t>
            </a:r>
            <a:r>
              <a:rPr lang="en-CA" b="1" dirty="0" smtClean="0">
                <a:solidFill>
                  <a:srgbClr val="FF0000"/>
                </a:solidFill>
              </a:rPr>
              <a:t>(3.1 g)</a:t>
            </a:r>
          </a:p>
          <a:p>
            <a:endParaRPr lang="en-CA" b="1" dirty="0">
              <a:solidFill>
                <a:srgbClr val="FF0000"/>
              </a:solidFill>
            </a:endParaRPr>
          </a:p>
          <a:p>
            <a:pPr marL="68580" indent="0">
              <a:buNone/>
            </a:pPr>
            <a:r>
              <a:rPr lang="en-CA" b="1" dirty="0" smtClean="0">
                <a:solidFill>
                  <a:srgbClr val="FF0000"/>
                </a:solidFill>
              </a:rPr>
              <a:t>Total: 12.2 grams</a:t>
            </a:r>
            <a:endParaRPr lang="en-CA" b="1" dirty="0">
              <a:solidFill>
                <a:srgbClr val="FF0000"/>
              </a:solidFill>
            </a:endParaRPr>
          </a:p>
        </p:txBody>
      </p:sp>
      <p:sp>
        <p:nvSpPr>
          <p:cNvPr id="5" name="Down Arrow 4"/>
          <p:cNvSpPr/>
          <p:nvPr/>
        </p:nvSpPr>
        <p:spPr>
          <a:xfrm>
            <a:off x="251520" y="1556792"/>
            <a:ext cx="864096" cy="22322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Up Arrow 5"/>
          <p:cNvSpPr/>
          <p:nvPr/>
        </p:nvSpPr>
        <p:spPr>
          <a:xfrm>
            <a:off x="8100392" y="1536647"/>
            <a:ext cx="837260" cy="223224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Tree>
    <p:extLst>
      <p:ext uri="{BB962C8B-B14F-4D97-AF65-F5344CB8AC3E}">
        <p14:creationId xmlns:p14="http://schemas.microsoft.com/office/powerpoint/2010/main" val="265367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183880" cy="1051560"/>
          </a:xfrm>
        </p:spPr>
        <p:txBody>
          <a:bodyPr/>
          <a:lstStyle/>
          <a:p>
            <a:pPr algn="ctr"/>
            <a:r>
              <a:rPr lang="en-CA" dirty="0" smtClean="0"/>
              <a:t>Thank you</a:t>
            </a:r>
            <a:endParaRPr lang="en-CA" dirty="0"/>
          </a:p>
        </p:txBody>
      </p:sp>
      <p:pic>
        <p:nvPicPr>
          <p:cNvPr id="8194" name="Picture 2" descr="https://encrypted-tbn0.gstatic.com/images?q=tbn:ANd9GcRq2UqCjfBeASuD3d-CZ9WGu3PJw5jnt1EeIfef1XTRBIXYFkE9">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924944"/>
            <a:ext cx="6667500" cy="218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42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question for you…. </a:t>
            </a:r>
            <a:endParaRPr lang="en-CA" dirty="0"/>
          </a:p>
        </p:txBody>
      </p:sp>
      <p:sp>
        <p:nvSpPr>
          <p:cNvPr id="3" name="Content Placeholder 2"/>
          <p:cNvSpPr>
            <a:spLocks noGrp="1"/>
          </p:cNvSpPr>
          <p:nvPr>
            <p:ph idx="1"/>
          </p:nvPr>
        </p:nvSpPr>
        <p:spPr/>
        <p:txBody>
          <a:bodyPr/>
          <a:lstStyle/>
          <a:p>
            <a:pPr marL="68580" indent="0" algn="ctr">
              <a:buNone/>
            </a:pPr>
            <a:endParaRPr lang="en-CA" b="1" dirty="0" smtClean="0"/>
          </a:p>
          <a:p>
            <a:pPr marL="68580" indent="0" algn="ctr">
              <a:buNone/>
            </a:pPr>
            <a:r>
              <a:rPr lang="en-CA" sz="3000" b="1" i="1" dirty="0" smtClean="0">
                <a:solidFill>
                  <a:srgbClr val="7030A0"/>
                </a:solidFill>
              </a:rPr>
              <a:t>What </a:t>
            </a:r>
            <a:r>
              <a:rPr lang="en-CA" sz="3000" b="1" i="1" dirty="0">
                <a:solidFill>
                  <a:srgbClr val="7030A0"/>
                </a:solidFill>
              </a:rPr>
              <a:t>do chickpeas, apples and almonds have in common? </a:t>
            </a:r>
          </a:p>
        </p:txBody>
      </p:sp>
      <p:pic>
        <p:nvPicPr>
          <p:cNvPr id="1026" name="Picture 2" descr="http://canadianprairiegarden.com/wp-content/uploads/2013/08/chickpea-transparent.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314" y="4365104"/>
            <a:ext cx="2469249"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ack.1.mshcdn.com/media/ZgkyMDEyLzEyLzA0L2MyL2FwcGxlc3RvYXBwLmNEYi5qcGcKcAl0aHVtYgk5NTB4NTM0IwplCWpwZw/3d398564/722/apples-to-apple-the-goofiest-infographic-you-ll-ever-see--5d6190cc40.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7944" y="4480392"/>
            <a:ext cx="2664296" cy="1497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2.timeinc.net/health/img/mag/2013/04/almonds-for-eyes-400x400.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3933056"/>
            <a:ext cx="1577752" cy="1577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59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Fibre’s role</a:t>
            </a:r>
          </a:p>
          <a:p>
            <a:r>
              <a:rPr lang="en-CA" dirty="0" smtClean="0"/>
              <a:t>Different types of fibre</a:t>
            </a:r>
          </a:p>
          <a:p>
            <a:r>
              <a:rPr lang="en-CA" dirty="0" smtClean="0"/>
              <a:t>How much fibre do you need? </a:t>
            </a:r>
          </a:p>
          <a:p>
            <a:r>
              <a:rPr lang="en-CA" dirty="0"/>
              <a:t>Which foods have fibre</a:t>
            </a:r>
          </a:p>
          <a:p>
            <a:r>
              <a:rPr lang="en-CA" dirty="0" smtClean="0"/>
              <a:t>How to get more fibre in your diet</a:t>
            </a:r>
          </a:p>
          <a:p>
            <a:pPr lvl="1"/>
            <a:r>
              <a:rPr lang="en-CA" dirty="0" smtClean="0"/>
              <a:t>Vegetables and fruit</a:t>
            </a:r>
          </a:p>
          <a:p>
            <a:pPr lvl="1"/>
            <a:r>
              <a:rPr lang="en-CA" dirty="0" smtClean="0"/>
              <a:t>Grain products</a:t>
            </a:r>
          </a:p>
          <a:p>
            <a:pPr lvl="1"/>
            <a:r>
              <a:rPr lang="en-CA" dirty="0" smtClean="0"/>
              <a:t>Meat alternatives </a:t>
            </a:r>
            <a:endParaRPr lang="en-CA" dirty="0"/>
          </a:p>
        </p:txBody>
      </p:sp>
      <p:pic>
        <p:nvPicPr>
          <p:cNvPr id="2050" name="Picture 2" descr="http://www.medindia.net/patients/lifestyleandwellness/images/High-fiber-food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908720"/>
            <a:ext cx="3243026"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016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Fibre’s role</a:t>
            </a:r>
            <a:endParaRPr lang="en-CA" dirty="0"/>
          </a:p>
        </p:txBody>
      </p:sp>
      <p:sp>
        <p:nvSpPr>
          <p:cNvPr id="3" name="Content Placeholder 2"/>
          <p:cNvSpPr>
            <a:spLocks noGrp="1"/>
          </p:cNvSpPr>
          <p:nvPr>
            <p:ph idx="1"/>
          </p:nvPr>
        </p:nvSpPr>
        <p:spPr/>
        <p:txBody>
          <a:bodyPr/>
          <a:lstStyle/>
          <a:p>
            <a:r>
              <a:rPr lang="en-CA" dirty="0" smtClean="0"/>
              <a:t>Keeps </a:t>
            </a:r>
            <a:r>
              <a:rPr lang="en-CA" dirty="0"/>
              <a:t>you regular</a:t>
            </a:r>
          </a:p>
          <a:p>
            <a:r>
              <a:rPr lang="en-CA" dirty="0" smtClean="0"/>
              <a:t>Lowers </a:t>
            </a:r>
            <a:r>
              <a:rPr lang="en-CA" dirty="0"/>
              <a:t>your </a:t>
            </a:r>
            <a:r>
              <a:rPr lang="en-CA" dirty="0" smtClean="0"/>
              <a:t>cholesterol</a:t>
            </a:r>
            <a:endParaRPr lang="en-CA" dirty="0"/>
          </a:p>
          <a:p>
            <a:r>
              <a:rPr lang="en-CA" dirty="0" smtClean="0"/>
              <a:t>Controls </a:t>
            </a:r>
            <a:r>
              <a:rPr lang="en-CA" dirty="0"/>
              <a:t>your blood glucose (blood sugar</a:t>
            </a:r>
            <a:r>
              <a:rPr lang="en-CA" dirty="0" smtClean="0"/>
              <a:t>)</a:t>
            </a:r>
          </a:p>
          <a:p>
            <a:r>
              <a:rPr lang="en-CA" dirty="0"/>
              <a:t>Helps to </a:t>
            </a:r>
            <a:r>
              <a:rPr lang="en-CA" dirty="0" smtClean="0"/>
              <a:t>achieve a </a:t>
            </a:r>
            <a:r>
              <a:rPr lang="en-CA" dirty="0"/>
              <a:t>healthy body weight </a:t>
            </a:r>
          </a:p>
          <a:p>
            <a:r>
              <a:rPr lang="en-CA" dirty="0" smtClean="0"/>
              <a:t>May protect against colon cancer</a:t>
            </a:r>
            <a:endParaRPr lang="en-CA" dirty="0"/>
          </a:p>
          <a:p>
            <a:r>
              <a:rPr lang="en-CA" dirty="0" smtClean="0"/>
              <a:t>May lower </a:t>
            </a:r>
            <a:r>
              <a:rPr lang="en-CA" dirty="0"/>
              <a:t>your risk of heart </a:t>
            </a:r>
            <a:r>
              <a:rPr lang="en-CA" dirty="0" smtClean="0"/>
              <a:t>disease</a:t>
            </a:r>
            <a:endParaRPr lang="en-CA" dirty="0"/>
          </a:p>
        </p:txBody>
      </p:sp>
      <p:pic>
        <p:nvPicPr>
          <p:cNvPr id="3074" name="Picture 2" descr="http://www.hingoraniclinic.co.uk/assets/images/loosing-weight-using-acupunctur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692696"/>
            <a:ext cx="3494008" cy="233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898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99592" y="620688"/>
            <a:ext cx="7024744" cy="1143000"/>
          </a:xfrm>
        </p:spPr>
        <p:txBody>
          <a:bodyPr/>
          <a:lstStyle/>
          <a:p>
            <a:r>
              <a:rPr lang="en-CA" dirty="0" smtClean="0"/>
              <a:t>Soluble fibre</a:t>
            </a:r>
            <a:endParaRPr lang="en-CA" dirty="0"/>
          </a:p>
        </p:txBody>
      </p:sp>
      <p:sp>
        <p:nvSpPr>
          <p:cNvPr id="7" name="Content Placeholder 6"/>
          <p:cNvSpPr>
            <a:spLocks noGrp="1"/>
          </p:cNvSpPr>
          <p:nvPr>
            <p:ph idx="1"/>
          </p:nvPr>
        </p:nvSpPr>
        <p:spPr>
          <a:xfrm>
            <a:off x="1043608" y="1954312"/>
            <a:ext cx="7200800" cy="3508977"/>
          </a:xfrm>
        </p:spPr>
        <p:txBody>
          <a:bodyPr>
            <a:normAutofit lnSpcReduction="10000"/>
          </a:bodyPr>
          <a:lstStyle/>
          <a:p>
            <a:r>
              <a:rPr lang="en-CA" dirty="0" smtClean="0"/>
              <a:t>Soft fibre that helps to:</a:t>
            </a:r>
          </a:p>
          <a:p>
            <a:pPr lvl="1"/>
            <a:r>
              <a:rPr lang="en-CA" dirty="0" smtClean="0"/>
              <a:t>lower </a:t>
            </a:r>
            <a:r>
              <a:rPr lang="en-CA" dirty="0"/>
              <a:t>cholesterol and </a:t>
            </a:r>
            <a:endParaRPr lang="en-CA" dirty="0" smtClean="0"/>
          </a:p>
          <a:p>
            <a:pPr lvl="1"/>
            <a:r>
              <a:rPr lang="en-CA" dirty="0" smtClean="0"/>
              <a:t>control </a:t>
            </a:r>
            <a:r>
              <a:rPr lang="en-CA" dirty="0"/>
              <a:t>blood </a:t>
            </a:r>
            <a:r>
              <a:rPr lang="en-CA" dirty="0" smtClean="0"/>
              <a:t>glucose</a:t>
            </a:r>
          </a:p>
          <a:p>
            <a:pPr lvl="1"/>
            <a:r>
              <a:rPr lang="en-CA" dirty="0" smtClean="0"/>
              <a:t>Manage diarrhea</a:t>
            </a:r>
          </a:p>
          <a:p>
            <a:r>
              <a:rPr lang="en-CA" dirty="0" smtClean="0"/>
              <a:t>Found in:</a:t>
            </a:r>
          </a:p>
          <a:p>
            <a:pPr lvl="1"/>
            <a:r>
              <a:rPr lang="en-CA" dirty="0" smtClean="0"/>
              <a:t>some </a:t>
            </a:r>
            <a:r>
              <a:rPr lang="en-CA" dirty="0"/>
              <a:t>fruits </a:t>
            </a:r>
            <a:r>
              <a:rPr lang="en-CA" dirty="0" smtClean="0"/>
              <a:t>(apples, oranges, strawberries)</a:t>
            </a:r>
          </a:p>
          <a:p>
            <a:pPr lvl="1"/>
            <a:r>
              <a:rPr lang="en-CA" dirty="0" smtClean="0"/>
              <a:t>vegetables (carrots</a:t>
            </a:r>
            <a:r>
              <a:rPr lang="en-CA" dirty="0"/>
              <a:t>, </a:t>
            </a:r>
            <a:r>
              <a:rPr lang="en-CA" dirty="0" smtClean="0"/>
              <a:t>peas, okra </a:t>
            </a:r>
            <a:r>
              <a:rPr lang="en-CA" dirty="0"/>
              <a:t>and </a:t>
            </a:r>
            <a:r>
              <a:rPr lang="en-CA" dirty="0" smtClean="0"/>
              <a:t>eggplant)</a:t>
            </a:r>
          </a:p>
          <a:p>
            <a:pPr lvl="1"/>
            <a:r>
              <a:rPr lang="en-CA" dirty="0" smtClean="0"/>
              <a:t>oats</a:t>
            </a:r>
            <a:r>
              <a:rPr lang="en-CA" dirty="0"/>
              <a:t>, barley, psyllium, and </a:t>
            </a:r>
            <a:endParaRPr lang="en-CA" dirty="0" smtClean="0"/>
          </a:p>
          <a:p>
            <a:pPr lvl="1"/>
            <a:r>
              <a:rPr lang="en-CA" dirty="0" smtClean="0"/>
              <a:t>legumes (beans </a:t>
            </a:r>
            <a:r>
              <a:rPr lang="en-CA" dirty="0"/>
              <a:t>and </a:t>
            </a:r>
            <a:r>
              <a:rPr lang="en-CA" dirty="0" smtClean="0"/>
              <a:t>lentils)</a:t>
            </a:r>
            <a:endParaRPr lang="en-CA" dirty="0"/>
          </a:p>
          <a:p>
            <a:endParaRPr lang="en-CA" dirty="0"/>
          </a:p>
        </p:txBody>
      </p:sp>
      <p:pic>
        <p:nvPicPr>
          <p:cNvPr id="4098" name="Picture 2" descr="https://heartuniverseorg.files.wordpress.com/2015/09/strawberry1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908720"/>
            <a:ext cx="2802197"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052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Insoluble fibre</a:t>
            </a:r>
            <a:endParaRPr lang="en-CA" dirty="0"/>
          </a:p>
        </p:txBody>
      </p:sp>
      <p:sp>
        <p:nvSpPr>
          <p:cNvPr id="3" name="Content Placeholder 2"/>
          <p:cNvSpPr>
            <a:spLocks noGrp="1"/>
          </p:cNvSpPr>
          <p:nvPr>
            <p:ph idx="1"/>
          </p:nvPr>
        </p:nvSpPr>
        <p:spPr/>
        <p:txBody>
          <a:bodyPr>
            <a:normAutofit lnSpcReduction="10000"/>
          </a:bodyPr>
          <a:lstStyle/>
          <a:p>
            <a:r>
              <a:rPr lang="en-CA" dirty="0" smtClean="0"/>
              <a:t>Promotes the movement of material through your digestive system</a:t>
            </a:r>
          </a:p>
          <a:p>
            <a:pPr lvl="1"/>
            <a:r>
              <a:rPr lang="en-CA" dirty="0" smtClean="0"/>
              <a:t>Helps </a:t>
            </a:r>
            <a:r>
              <a:rPr lang="en-CA" dirty="0"/>
              <a:t>to keep you </a:t>
            </a:r>
            <a:r>
              <a:rPr lang="en-CA" dirty="0" smtClean="0"/>
              <a:t>regular</a:t>
            </a:r>
          </a:p>
          <a:p>
            <a:r>
              <a:rPr lang="en-CA" dirty="0" smtClean="0"/>
              <a:t>Found in: </a:t>
            </a:r>
          </a:p>
          <a:p>
            <a:pPr lvl="1"/>
            <a:r>
              <a:rPr lang="en-CA" dirty="0" smtClean="0"/>
              <a:t>some </a:t>
            </a:r>
            <a:r>
              <a:rPr lang="en-CA" dirty="0"/>
              <a:t>vegetables </a:t>
            </a:r>
            <a:r>
              <a:rPr lang="en-CA" dirty="0" smtClean="0"/>
              <a:t>(cauliflower, green beans, potatoes)</a:t>
            </a:r>
            <a:endParaRPr lang="en-CA" dirty="0"/>
          </a:p>
          <a:p>
            <a:pPr lvl="1"/>
            <a:r>
              <a:rPr lang="en-CA" dirty="0"/>
              <a:t>s</a:t>
            </a:r>
            <a:r>
              <a:rPr lang="en-CA" dirty="0" smtClean="0"/>
              <a:t>ome fruit</a:t>
            </a:r>
          </a:p>
          <a:p>
            <a:pPr lvl="1"/>
            <a:r>
              <a:rPr lang="en-CA" dirty="0" smtClean="0"/>
              <a:t>whole </a:t>
            </a:r>
            <a:r>
              <a:rPr lang="en-CA" dirty="0"/>
              <a:t>grains and wheat </a:t>
            </a:r>
            <a:r>
              <a:rPr lang="en-CA" dirty="0" smtClean="0"/>
              <a:t>bran</a:t>
            </a:r>
          </a:p>
          <a:p>
            <a:pPr lvl="1"/>
            <a:r>
              <a:rPr lang="en-CA" dirty="0" smtClean="0"/>
              <a:t>nuts</a:t>
            </a:r>
            <a:endParaRPr lang="en-CA" dirty="0"/>
          </a:p>
          <a:p>
            <a:pPr marL="68580" indent="0">
              <a:buNone/>
            </a:pPr>
            <a:endParaRPr lang="en-CA" dirty="0"/>
          </a:p>
        </p:txBody>
      </p:sp>
      <p:pic>
        <p:nvPicPr>
          <p:cNvPr id="5122" name="Picture 2" descr="http://media.honeyville.com/media/catalog/product/cache/2/image/9df78eab33525d08d6e5fb8d27136e95/r/e/red-wheat-bran-honeyville-9new.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260648"/>
            <a:ext cx="1944216" cy="19442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MSEhUTExMVFRUVFRUXFhgXGBcVFxgXFxgXFxgVGBoYHiggGBolGxUVJjEiJSkrLi4uFx8zODMsNygtLisBCgoKDg0OGhAQGy0lICUtLS0tLS4tLS0uLS0tLS0tLS0tLS0tLS0tLS0tLS0tLSstLS0tLS0tLS0tLS0tLS0tLf/AABEIALgBEQMBIgACEQEDEQH/xAAbAAEAAgMBAQAAAAAAAAAAAAAABQYCAwQHAf/EAD0QAAIBAgMFBgQEBQIHAQAAAAABAgMRBAUhBhIxQVETImFxgZEyocHRQlKx8CMzYnLhgpIHFUNTotLxJP/EABkBAQADAQEAAAAAAAAAAAAAAAABAgMEBf/EACQRAQEAAgEEAgIDAQAAAAAAAAABAhEDEiExQQRRExQyYdGB/9oADAMBAAIRAxEAPwD3EAAAAAAAAAAAAAAAAAAAAABy4jMaVP46kI+bV/Yjau1eGWim5f2xf1sVueM802nAVmptdH8FKUvN7v0ZI5NnSrtxcdySV7X3rrzsVnLjbqVG4lQAaJAAAAAAAAAAAAAAAAAAAAAAAAAAAAAAAAAAAPk5JK7aSXN6IgM62qpULxhapPon3V5v6Io+YZ3WxEu/PT8q0ivQxz5scVblIvWZbV0KWkX2kv6eHv8Aa5Us12mr1+7HuRfKP1fMiVSub6e9HhH3/wAnLny55KXK1jTwj+KUjfRoq/dV78P/AIbcLRi3/FnupdFvP0XBepZMuzPB0fghU3vzOKbfrfT5FcMJfN0iRqy3Z2pPWp3I9Ob9OXqWbAZdToruLXm3q2Rktq6C5VP9q+5pltjQV+7PTj8P3OrD8WHtpNRZAUrHbaylpRgl4y1ftwXzIavjMRWd51Je9l7LQZfIxnady5R6Jicyo0/jqQj5tX9jTDO8O+FWPvb9Tz6GXrmdMcLFeRT9m/SvW9Ap4+lL4akH5SX3OhHnksPE3YXMpYd9xrWy3JPRt8NL6efmTPkz2mZbX0GFKe9FPqk/czOpcAAAAAAAAAAAAAAAABw5hm9Gh/Mmk/yrWXsirZhtw72pQS8Zav2Wi+Znny44eai2RdweW4ravEy/6rXlaP6Ii5Z7Wl8VWb85NmP7ePqK9cexVcRCPxSjHzaX6nDVz7DR0daHpr+h5FUzLxN9FNrem2lyXN+Pgv34lP27fER1vU3tHhrNqqnbon7K64lL2h2qnWvCneFPouMv7n9Cu4nE30SSS4JcDhxOKUdFrJ6JLr0K58+WURc3VOtzfubcEpT1Wker5+SNeDy9ye9Ud3yiuC8+rJulSUeKMLnIqxo0OnubpyhHxOTF45RTs9Ss5rnttL3lyS+vQjvfIseIzSMdLJEdiM+tz9iqPHTqPRavgtWTeW5e13ptOXJLVR8+r/QjsO6lWnUs5txi+C4Sf/qiRo4dy5WX7/dzLAYC7uyUdorQmTZtpoUFHiboVOS48iIzPOowe7Fb0vkvNn3JNpKlH8FOV+bT3vJO+i9C0ynjwRaMFlFaer7i/q4+3H3sTOFyWlH4t6b9l8tfmRmA2wpS/mQlHytJfR/IsOCzOhU+CpFvo9H7M6+PDj9d2s6XRh4wirRio+SscOKyClUr9vK7e7aUdN2TSajJ87pN8CWPjVzouMs1V9oTfq4TipVaHJrWdNdH+ZeJLYTFQqxUoSUk+n16GW61wd/B/ciqmEcK0Z0VuuUrVI/hlHW8lbRMpq4ePH1/n+ITIANQAAAAAAAAFznxFaSX8OG/Lxe7Feb4+yZG/wDJ51XfFVN9cqUbxpLzXGf+rTwK2/Qyx+02GpRk+0VRw4wp/wASV+lo8PUpWZ7a4qtF9jSnTh1Sbl6y5eh6RTw8YrdilGK4KPdS9EaK+XQlxcvcrljlfaLHjU8XUlq4u/O927mmUpeR61W2Uw8uMX7mh7F4T/t38zky+Lb7V6HkNarbn8zlliL8Hd+Ccv0PZ1shhVwpR9iubTSo0X2VKEVJfE0lp4LxK5fHxwm6i4SKjgcIorenrLlF8I+fWXhy/Tr7Nz1v6sw8zjzHM1BWjx5GUjPbTmmOUFux1k3bQ7Mkytx789Zv/wAV08zTk2Xu/aT1k+Hh/ks9CmkrvkVyySypQUUcWOx2to6t/ux9rynOahBXk+Xh9CWwOTRpK8u9N8XyXgvuX4eK5d6nHG1QM2o4qbajHdj56v7EfRyOs+KR6hVwsbOUtEuLIarNTbUfh/X93N+Xowi9kiGyrKlDV6vqvp4FhwuB9jdgMv8AxPodVao/hiru9klxZyye6yYTqKC09CsZ/m1RNwhCbXOSXyj9z0HKslt3qnenyXKP3fifcfjMHT0qThf8se/L1Ub29Tqx4e28+zSYfbx6Na3GM15xl9jOOOj+Zepf8XneFf8ALw7l4yagvZXZAYqqqj1hBLol9XdmWfHxosiMoY2XLUmcDjpc428zVhsMlZJJX6KxuUVpqZTD6VWTAbTVaatfeS5S1Xz1R3y2zm/hpRT8W39ipSrRUXbw+R8WMSba8/obTkzxmtrdVWqe1GJfBQX+lv6ml7TYn88f9sSClmTs1bSxyVMU2yby37OqrG9rMQuM0/OK+h1UNr6z4qm/R/RlQddvkZ06cnw4+BH5c/VN1dJbV1bfBT95fc0T2tr8o0l7/cr9PK68lpTqP/TL7G2Oz+J/7VT2f1J/Jy37TvJNU9o8S3xp28kWPJM1dZNSSU1xtwfiij0dn8Vf+VP5fVlj2eyatTqKc+6ueqd9NFoW48+WZTtU472tQPh9O9cAAAAAD42fGzRicRGEXKTtGKu34EWp0jto84WHpOV++9ILx6+SPLqlVzk23q3dnXn+ayxFVzei4RXSPI4VPci5M8/ky/Jl/THO7acwrqEfE0YTJm6axNb/AKkrUY9UviqP+m2i67yfDjIbKZC8bWdSqv4FN6r88vyLw6vxXXSW2qxSqYjcj8NKO5pw3vxW+S9BZrHqv/CTU25MJE6cRVtFvkjClGyMaNF1qsaX4Y6zfSK+rehzYY9WWlPPZO7O4Hs6faS+Opr5R5L6v/B21WuLdkfa9dJNtpRS1fJIqeZZjKvKyuqUXoucn1f2PQzzx4sdN7ZjGzH4yVaVl3aafDr4s6sJg7K7/fA14HDc5HViKys+SXPlbqcXfK9WTG3ZicUopt6JLW/CxCUdqpRu6VJbzuu0qu9l/TBfq36HDjsc681FaQXC/wCJ9X76H2nSjzL4yzuR0VcfiMR/NrTa/Ku5DycY2TXnczo5da3CKfy0PmGqpOyRulJ9Rf77pfOwgk7u5yXty/fU6+wvxOmhlk5fDBvz0RMlviGrUanJpeBlGg2yxYfZmtLi1FeGrJOhscvxNvzNJwZXyt0KZOMFo3fwWpilfhGXsejUNlqUfwo7aWSU1+FGs+PFumPMHQqv4afv/wDDSqeMpy3owXpdO3S/+D12OWQXJGX/AC6HQn9eJkked4P/APSoxnhJJq1505ODT6tab3uW/C4acUkr6Lol720Jylh4x4JI2luPhmHdKNoqp4ndSb5mwG2gABIAAAAABi2fWzVOVtXokRamMa9ZRi5SaSSu2+CR5rtTtP273Kd1TT/3Pq/A2bY7Rds+ypt9muL/ADPr5dCsQiuL4I4uXl6r04+GWefqM6fWT0NeGw08bXjQpaJazlyjHnJ+PQ5cdWcpKnTTbk1GKWrbeiS8T0nZ3LKWAw/8SUYydpVZyaScuib5Ll/krx4dV16RjNurFVKeBwyjTSSit2nHrJ8315tvzKTQp63erer83q2SGf5nHE1VuPepwXdfBNvVy/Rehro09DP5Ge7qeIZ3dJySXkiAe2sMNGUKdNzquT3m3aPSKVruVl5cWSebV1SpSb6NlG2bwXbVHVktN5tX6t8SvFeidSsuluoZhiMRH+M0k9dyKsl0vxbfqSmDw6NGGocFyJCmrcCvfK7pbt0ylfTgkV7Ncw7S8YX3V/5Nc/IkMwm5/wAOCevxNc/6V9TZluy9WX4bJ82bY4ZXwmY2q7Cg2+DJHDYNvzvwWrLxgNkYrWbv5aInsJlNOn8MUjbHgt8rzBQsFs/Vlwhbxlp8idwmyN/5kr+C0RbowS5GRvjw4xbUROEyCjDhFfqSMMPFcEjaDTUS+KKPoBIAAAAAAAAAAAAAAAAHxn0wkyKPkmULbfaPjQpPThUkuf8ASvDqT+1ma9jSai+/O6Xgucv31PIq9S7/AHc5Ofkv8YrnlrtHVRhvavgcuZYq3dXLmMbmijBRitXxet/IqebY294J/wBz+iMZPUY+XbR2qnQqOVBQc0nFTkt7dvxcE9L+Nn8xhqtfHVl2tSdR8ZOT0ivBcF6FcU+SR6fstlXY01f4nrN+PReCJzvTjpfwlcJht1WOl34L1M4IXsm2cut1SqftdXdSSoLg9Zf29PUk8nwajFJK374EPgo9pVlVf4paf28F+hbMJRaS8Vr4FpOqkdcae6vEmMlytzTlLg9PHxt0OXLcK6s0vVvwLphaCikkrJHXwce+98L4Y+3PgcppwXdikSMKaRlFGR2SNQAFgAAAAAAAAAAAAAAAAAAAAAAABzY7FwpQlUqSUYQTlJvkkUbMf+K+BhF9k51ZLluunH1c7fJMt2eYCOIoVKEm0qkXFtcVfg/c89xKlQ7mYYCnXitI4mlCOqXB1VpZ8NdPIxzysqURm+fzxEVUm7SnFO3KMXqkvcrNbFdNWdM5xrTce0pUr8HN7qS6LqddXZ3c+CpvO2s1HRvpHXXzOS45ZXcY9NyVnHYiSVuM3xfT/JFdgy0PZ+o3p87nXh9lJP4m/RWJx47EzCq/s5lu/XgraR7z9OHzaPTqCtoROXZTGi3aOuib59bEvT0Mea6ulcuzc3fT92I7aWq401Tj8VTu+nN/T1JTBK/e9iBxk+2xDa1jDuL04/P9DOeNqM8ny7TwJ2FO7sjKlSUIpFg2cy2/8SS/t8X1N+PC26Xxm0pkuX9lBXXeer+xKRiIozPRxxkmo2AAWAAAAAAAAAAAAAAAAAAAAAAAAAAAc8kV3afBvESo4fhCcnOr13Kdu76ykvYs7iYumUym4sgauV00kowirJJWitEuCOGeVXepZqkTmlEjUELDLILkYYuhGEHK3BEzKBB7TTtS85L6lc7042ovhWE7u75mUYbzsvU5u31JLAUrK/U8uzd7ua9zH1Ozoya0dt1eb0X78CNyjC7qudePqdpNQXCOrfLe/wAfc3U4rRIvod2WYWVWaXLn5F6w1FRSS0SVkR+R5f2cFf4nx+xMRR6HDx9M3fLbGaEj6AbrAAAAAAAAAAAAAAAAAAAAAAAAAAAAAAYyMjCRFTGioamjc0YtEJc9RFa2yajQu+U1+jLRNFE/4lYtSpKjBOU1OEmk7WjezT8WmZcn8UZeFdyt9rJvhGPFkniMw03afk5fb7kRh1eKgvhXzfVkrSpRirczgvns5myhDdSsWbZnK96XaSWi4efUjchyx1Za/CuL+iL7hqKikkrJHRwce+9aYY+2yETMA7Y0AASAAAAAAAAAAAAAAAAAAAAAAAAAAAAAAYSRmfLEUamjXJm6aInP8xWGw9Wu1vdnByS6vkvexW9lnHn2dwoRcd5Oq43jHnZ6bzXJfqecyxvecm7yd+Ot23x8eZz4+ck7Te9Xl368uP8AElq4L+mCtFLwZpoUJNrTU4ubK2scr3deEn7lgyLLZ1pcNOb8D7s/s3Oesk4x8ePoi/4DBRpxUYqyX7uOLht73wjHD7ZYDBxpxUYqyR2JHyKMjvk01AASAAAAAAAAAAAAAAAAAAAAAAAAAAAAAAAAAAAxmjhzPLI16U6U77s1Z2dn5p9bgEWbTtFZdsZh6MbRjdvjKfek/HUlMPk1KHCEb+SAI6Ih1wopG1RAJ0PoAJAAAAAAAAAAAAAAAAAAAAAAAAAAAAAAAAAAAf/Z">
            <a:hlinkClick r:id="rId5"/>
          </p:cNvPr>
          <p:cNvSpPr>
            <a:spLocks noChangeAspect="1" noChangeArrowheads="1"/>
          </p:cNvSpPr>
          <p:nvPr/>
        </p:nvSpPr>
        <p:spPr bwMode="auto">
          <a:xfrm>
            <a:off x="38100" y="-1760538"/>
            <a:ext cx="5429250" cy="3667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126" name="Picture 6" descr="http://greenbeanleadership.com/wp-content/uploads/2012/09/green-beans-570px.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7091" y="4365104"/>
            <a:ext cx="2878449"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58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hicken.ca/assets/Health/fibr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4725144"/>
            <a:ext cx="4258203" cy="17903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3568" y="188640"/>
            <a:ext cx="7920880" cy="1143000"/>
          </a:xfrm>
        </p:spPr>
        <p:txBody>
          <a:bodyPr>
            <a:normAutofit/>
          </a:bodyPr>
          <a:lstStyle/>
          <a:p>
            <a:r>
              <a:rPr lang="en-CA" dirty="0" smtClean="0"/>
              <a:t>How much fibre do you need?</a:t>
            </a:r>
            <a:endParaRPr lang="en-CA" dirty="0"/>
          </a:p>
        </p:txBody>
      </p:sp>
      <p:sp>
        <p:nvSpPr>
          <p:cNvPr id="3" name="Content Placeholder 2"/>
          <p:cNvSpPr>
            <a:spLocks noGrp="1"/>
          </p:cNvSpPr>
          <p:nvPr>
            <p:ph idx="1"/>
          </p:nvPr>
        </p:nvSpPr>
        <p:spPr>
          <a:xfrm>
            <a:off x="1043608" y="1340768"/>
            <a:ext cx="7200916" cy="3508977"/>
          </a:xfrm>
        </p:spPr>
        <p:txBody>
          <a:bodyPr/>
          <a:lstStyle/>
          <a:p>
            <a:r>
              <a:rPr lang="en-CA" dirty="0" smtClean="0"/>
              <a:t>Men (under 50 years old)  - 38 grams/day</a:t>
            </a:r>
          </a:p>
          <a:p>
            <a:r>
              <a:rPr lang="en-CA" dirty="0" smtClean="0"/>
              <a:t>Men (over 50 years old)  - 30 grams/day</a:t>
            </a:r>
          </a:p>
          <a:p>
            <a:endParaRPr lang="en-CA" dirty="0"/>
          </a:p>
          <a:p>
            <a:r>
              <a:rPr lang="en-CA" dirty="0" smtClean="0"/>
              <a:t>Women (under 50 years old) – 25 grams/day</a:t>
            </a:r>
          </a:p>
          <a:p>
            <a:r>
              <a:rPr lang="en-CA" dirty="0" smtClean="0"/>
              <a:t>Women (over 50 years old) – 21grams/day</a:t>
            </a:r>
          </a:p>
          <a:p>
            <a:endParaRPr lang="en-CA" dirty="0"/>
          </a:p>
          <a:p>
            <a:pPr marL="68580" indent="0" algn="ctr">
              <a:buNone/>
            </a:pPr>
            <a:r>
              <a:rPr lang="en-CA" b="1" i="1" dirty="0" smtClean="0"/>
              <a:t>People with diabetes – 25-50 grams/day</a:t>
            </a:r>
            <a:endParaRPr lang="en-CA" b="1" i="1" dirty="0"/>
          </a:p>
        </p:txBody>
      </p:sp>
    </p:spTree>
    <p:extLst>
      <p:ext uri="{BB962C8B-B14F-4D97-AF65-F5344CB8AC3E}">
        <p14:creationId xmlns:p14="http://schemas.microsoft.com/office/powerpoint/2010/main" val="639172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48680"/>
            <a:ext cx="7024744" cy="1143000"/>
          </a:xfrm>
        </p:spPr>
        <p:txBody>
          <a:bodyPr>
            <a:normAutofit/>
          </a:bodyPr>
          <a:lstStyle/>
          <a:p>
            <a:r>
              <a:rPr lang="en-CA" dirty="0" smtClean="0"/>
              <a:t>Boost up your fibre</a:t>
            </a:r>
            <a:endParaRPr lang="en-CA" dirty="0"/>
          </a:p>
        </p:txBody>
      </p:sp>
      <p:sp>
        <p:nvSpPr>
          <p:cNvPr id="3" name="Content Placeholder 2"/>
          <p:cNvSpPr>
            <a:spLocks noGrp="1"/>
          </p:cNvSpPr>
          <p:nvPr>
            <p:ph idx="1"/>
          </p:nvPr>
        </p:nvSpPr>
        <p:spPr>
          <a:xfrm>
            <a:off x="1043492" y="1844824"/>
            <a:ext cx="6777317" cy="4752528"/>
          </a:xfrm>
        </p:spPr>
        <p:txBody>
          <a:bodyPr>
            <a:normAutofit/>
          </a:bodyPr>
          <a:lstStyle/>
          <a:p>
            <a:r>
              <a:rPr lang="en-CA" dirty="0" smtClean="0"/>
              <a:t>Choose a high-fibre breakfast cereal</a:t>
            </a:r>
          </a:p>
          <a:p>
            <a:r>
              <a:rPr lang="en-CA" dirty="0" smtClean="0"/>
              <a:t>Eat at least ½ of all grains as whole grains</a:t>
            </a:r>
          </a:p>
          <a:p>
            <a:r>
              <a:rPr lang="en-CA" dirty="0" smtClean="0"/>
              <a:t>Include more legumes in your diet</a:t>
            </a:r>
          </a:p>
          <a:p>
            <a:pPr lvl="1"/>
            <a:r>
              <a:rPr lang="en-CA" dirty="0" smtClean="0"/>
              <a:t>Add barley, beans and lentils to soups, salads and casseroles </a:t>
            </a:r>
          </a:p>
          <a:p>
            <a:r>
              <a:rPr lang="en-CA" dirty="0" smtClean="0"/>
              <a:t>Eat more vegetables and fruit</a:t>
            </a:r>
          </a:p>
          <a:p>
            <a:pPr lvl="1"/>
            <a:r>
              <a:rPr lang="en-CA" dirty="0" smtClean="0"/>
              <a:t>Eat the skins and seeds</a:t>
            </a:r>
          </a:p>
          <a:p>
            <a:pPr lvl="1"/>
            <a:r>
              <a:rPr lang="en-CA" dirty="0" smtClean="0"/>
              <a:t>Include dried fruit in your diet</a:t>
            </a:r>
          </a:p>
          <a:p>
            <a:r>
              <a:rPr lang="en-CA" dirty="0" smtClean="0"/>
              <a:t>Add ground flax seeds to yogurt or cereal</a:t>
            </a:r>
          </a:p>
          <a:p>
            <a:r>
              <a:rPr lang="en-CA" dirty="0" smtClean="0"/>
              <a:t>Add nuts to salads and baked goods</a:t>
            </a:r>
          </a:p>
          <a:p>
            <a:endParaRPr lang="en-CA" dirty="0" smtClean="0"/>
          </a:p>
          <a:p>
            <a:endParaRPr lang="en-CA" dirty="0" smtClean="0"/>
          </a:p>
          <a:p>
            <a:endParaRPr lang="en-CA" dirty="0"/>
          </a:p>
        </p:txBody>
      </p:sp>
      <p:sp>
        <p:nvSpPr>
          <p:cNvPr id="4" name="AutoShape 2" descr="data:image/jpeg;base64,/9j/4AAQSkZJRgABAQAAAQABAAD/2wCEAAkGBxQSEhUUExQVFRQUFxoVGBcYFRgcHRcdHBccFxgXGBocHiggGBwmHBYXITEhJSkrLi4vGR8zODMsNygtLisBCgoKDg0OGxAQGywlICU0LywyMCwsLCwsNDQsLCwsLCwvLCwsLCwsLCwsLCwsLCw0LCwsLCwsLCwsLCwsLCwsLP/AABEIAOMA3gMBIgACEQEDEQH/xAAbAAABBQEBAAAAAAAAAAAAAAAFAAEDBAYCB//EADsQAAIBAwMCBQIEBQIGAwEBAAECEQADIQQSMQVBBhMiUWEycUKBkaEUI1KxwWJyBxUWM9HhkvDxgiT/xAAZAQADAQEBAAAAAAAAAAAAAAAAAQIEAwX/xAArEQACAgICAgIBAwMFAAAAAAAAAQIRAyESMSJBBFGBEzJhkdHwI0JSoeH/2gAMAwEAAhEDEQA/APbgKelNKgQqVKlQAqakaYmgBUxNcO8VVuaoe9AFh7kVANQDVDVa4Qc0Bs9ZtlwA/wBXE4HwJ96iU4rstY21o2S3K630Gt9QEc0O6h13ZmYExTcklbEoNukaZ9QBgmpA9YbxJ1S4q27traUI9TRO0zifYHA/Wi/ReurdXOGAEr7f+sc1Kypui3hko2aPdTg0A0XiG3cXcDjI/QxV1Opp71aafRzcWgmDXU1VsakMJBqcNTESTSFcTXQNAjumpUqAFSpUqAEKemAp6AFSpqVACpUqU0DEaRNNNMTQIcmq2o1QUZNRa7WhBk15/wCJvEhQNBEjEn6VJ4x3/tXPJkUFs648bn0HuueJUtKSzQBmPxH7CstpPGiXLhtgOMEyYP5ELMSO9Zrym1JLXbhCcjB3MCefe2M8nt+tcXOs27E27Y2kkRswQRzvbk+8msbzyb0bo/Hgls2l7rKgHaSzDOVbaJ7k9/sKzA1kksw222c7Wjbulpjb3GM0CfqFy8rPuKpJYgEn0jlz7DHFVdbri6pJ9KQqCeBmZH3M/pSac/3FxjGHR6EnVCFIY8CeeO8E/wD3FDdf1FILXD6ZCrEnMH4yIn4oP0vqW6bLkQQcMPqlY2yeMTQTrFgJclixtMISHYbZOVPzI4qdvwfoOKW0blvEG5AkAgrt25kiDP7Amgmk6j5LFUZobAGeOP2mhfR7ZW6St53GzCbfVnH1A8RNQdUvI90J5bbMMGDQQeYB9xg1bk26EoqP5Cun6jqVuRbDFFgYdSMqDyTB+R2miel8QXxt3hkJ/EQIjsSobHP7UN6EyhSqCQXbuGOQCRPJnA9qqae3bKhS9wCYI80d5HMc4rnbujpxXs9N8K9afafMKmciJ3c98RERx71qbPVVI5rw3T6yzauAC5dUxgi80n7iYIrS/wDPmG31iCfbc8EEj0gZiMn2PatEc/FU0zJP4/J2j1NOoqe9XrNyRXjmj8TkEy+9+ApMA/IESp+PmvSfDXURdsq8bZkQT7GDyBXbHlU3RwyYHBWH5pTUatXYNdjgdV1XArqgB6alSpgKaVKlSAVMaRpqAEag1VzapMxAJJPb5NTE1T1+1kZXyrAgj3BpO/Q0eddW641xmKkwAWBHsPqPuMHH3rMeSCPOf1yfQjMCFMSpI7t/b271reqam3prbWrILFydzkST98RA/TFYZ9eVRobJETEFRMYPEGK8+UG5eT2epjdR8Vopda6y+EtyD9JYc/Mt+uKHp0Nja3M5TcJE53KPqLHlZPH2or0zpaBhcf1KcqrYBzliO6xx71x1PWAsQqwiHEEANB3D4Ix+dJS9QOnH3IHtpiiAP6Fb0CPYAbpj4gfY1ytp7rNctqNlv0xmJiZPMYHek/UkvMGv7MZj1GScxg94AP37UZ6d4osIiWFUKJMC2pPJPP4pz78U3yS0tk2r70ZTWXXtn5mQRBicdq1lzp+/SubynedsgH6TMz7TkH9aJeTYvEsLaMyidynacTOBGeMxQfqHTr1olkZr1oGSqyrJPuv4iBAkTUPIpUuhqHG7AvTf5SvvYYbI3Q20LIjvEmabR9SshN13ezuSY3EACTg++Ktv0P8AiZu2WW0rwsNOBMeo9jg4PM1d0mns6NCwG5sK7ssjMYUEQFJP5jmurlH8kJS69E3T9bZs2Fb/ALW93dUbBP8ASYPbAP8A/VC36fbPqOnf1mSVJG4n1RBIg5xVPq3VLt4qQoBTIe2DgBQo4+n5iM0fGou2tGIZXdQC4aSZ3SSPf7nualpx37ZSaeqFo9bptPYDLstsYgbZMg5BOWmI7x7V0vXmvCLNg7Jw7ttVSPackYmPv70G0/idUaHt7W3S2PzIzOJgx+9XL2sU2/MsETuhwxBCg4DRwM0nj3tApp9MOaO2LbJcLAuCYmAAe+0CMfOa0n/Uptug3+YCBJUQEPBULyfck+9ecaW3dJZvTeMEkzEAHnGBgE1fDLOGZHk7Vbk/Zu+COKcbj7CSUuz2jo/iBLgwQe3+KP2bwNeFaHVXVE/SwyCPiSVM5HPHetZ0HxeceZH+5TI+5HaMT7Vohn/5GTJ8Z9xPUAa7BoL0/q6vGRmi6NNaE76MjTXZ3SpqVMQ9MaQpUAPXNPUV9oBNAwZ13qq2E3E/vWJ8ReKSGgAkceywOSTUPVNc2rvhEhixKrIMDMFiIyImuvGXQgq+agXy1HqXvIxvgmGHGO0YrFkyTlbj0jdjxQi0p9sx2q6qztKAuf6gCFEcBZiTHxH3qHS9P35vREzsAJa4BMAnnbgz9qiu6ltoKBT7njbHcz7+w96p63qd1QFuDYzDbuTMCNshTkGJHtXHi+l/6anS2P4o6q8C3bJ2gkTtA57KOQMfnQLS9GvuQbspbLDcXYgxImAJI59qgu3NpVg7Nt43ZB+AO3JrRdLsX9WQ23y7cAFiSWuAf07uVmAT8iu37I6OD4zlv+hJd8M2WfdbVwqyDuYm2fkscjBmKsNoLGkVnwMfXyzTGFz6R+5or1jW+QgtW18x2ligQwomN7D7ntWbTw7e1N7zNW+0NmFgtGOFEhRFcYyclcno6S8dQWwTress5HlbhBENugjnP70R6T4nvAk3tzAfiUiYOI28HMHscVT8TdLFggWyCCYHqXdHbcAf3iru/SC2A1tATAYLduTP4jM4/Pmuz4uK0c1y5bf9gz0y7blLklg9zIWQGwQoYAxyOSO4oHqbZTWOjOzoH3qxn1mZQCZBIYgdxioFITeLDwp2sQWJDEGV2cGeJzV7SaW7fD71UIiyWXKyoJOw8hzH6gTUJcW2dX5f5oJ6fV+Rcub7IBONywZBG4yYxxIx+lW966oSAV7FkIzJxEj1YHf9qj1qL/D3JALKssSdv/6cgce4rL6SxcAFy2xQIBJKEKJwPUcc/vXNRUtlSkaTW9HAX1ol1D+KJcD4CnBzmD+QqpY8O3Cu7T+nEFbm1RcA9z79uPzrjwwLlxvNZiqA7OMXCecnEAjLe9aXX6pAty219LUgAsGWVG4QASI45XmDQ3KLoNSVnn93R3bOVW4rGAVgkHniOftUmm1Ny6myWALTwCQRxBOR/wCqL2vEqWy1p7m9JjeokMO25TMsAexqW6AudIvmHdDW1bcoB9RIuYjPYk115P2jmor7INLeGPMuMThRlR8DdAk1pel2rIncPwyfUQQe20wJmKoHopuFHuqm5TKhQIUbZi4w5Ez9+KpdauK+oHlQFsIFuQANzH8MDJAyJ/8AIqYytlNaNBoequv/AGw26RENO7MAMD9M/HxXoHgjxAdQNrrB27uQRzBivJem60XX2hgrWgplg0sewkdhwPeRW88M9bRLqW2MOzFIAGDOe/E4xIkGqxOpd0cs0Lj1Z6YDT1BZvg1NW880VPSpqBiqHUxtIJgEEfqIqagfi3Vm3p3IMEwoPsWO2f3qZtJNscVboAdE0du1fb17yFwAIVZOSPckbRQ/xx1kC01sKWkdu0EH/FZzQ9Wa0RLAtlGyDBO0iI7R3n3oL4h1qsCxJ3MMT3HH7zI/I1jWVKFR9m/9Judy9FLWWDc9QPlgQS474kfBPGe1UmV7wcX2IQiUYoc8jOQPY0RvW7DMAwZ2Chjak5PpELHcYHzWms20uW2tuglRmD9U/wBJA9h/5rjKfHo0VfZ55p+hosTvunsqocnt+XGeK2a39TcQIttEACiVl9m0H42g/rx3ptVonsIfICkYBtxtxEiTlgef/VAf+bai6CjsLM8n0hgJztnHNNtz2JJR6QSua+zpDvuOWusBJGXiO5POPkUB1fia5euMLJa1bJMH0l4juff4BolovD+njfcbewG4qzEjHvtImTjJIzR3Rvo7TOtpkR2XaNttHM4wsZ54Ig0JxXSbZMlJu26Rh9fbC3dvqfcAyLnef9wyZ7wPerfTPCNxwz6gi2oPeN3GeSAIAGD71odN0x21H8YVVCRsW1ucF8Eb2OZGPfOBipNS8OWv3Pp4XlJ5IRBwQe59xVPK+oh+mruQO/6dsM+21bfYg3eYbjDzAMECexJPHtU2t1SWnTTQEwrn6iIALbTxE7Qp+8zV3w/1IXUe9m3bDwh2biAvJIzu+oY+aCf8gvau9cuhoDSR6D6QBC7jgcAccVCu3zZTWvBBHV3E1DLYtnk7rhX+nnA+cD86seKtX6F04bZvHrMGET/aO5IK8fNceHND/B2Xa6o3lpYrJJjgfAH6GpLRF7LhSpEbAQBjtkSCAO3sKm0nrpDp1se9qvL06LY2Nd2hUUE8RBYg9gYx3mqWm8NrE6ljdYx6ZIWZBBJIz34NUfFIfTbLiKBbuNsAaZVgAe5yIPIxUOm811LeWWXB33GAAHwIkKT7V0UXxtPsnkuVGnmwiOoto6HdhVXYAcGfsePyoM/Wo22NOu0/TO3Cju2BnBNDOuXbjbEZ9quQgVYAiRM9yPvWk8PWBaTzWOQItkjhVMBiPhQPvPxUtKMbexq26Rxc0q2kDNdafpAJEu2IBHCjcOAe5qvbJsXGZFZ7ZB37JZA0mQHj1QBGfn2qNNMdXc3EF0teoHcOIJLFSQDJHsTEUc0Ur6PN2sUKhQyt5YPBPde1S3WitldNfabaSFKngkZBgkQDwfkfNEtAtpDKBAZ5WCZABORkAyTJFYYaNfLUltrK/bg/Ij2MUY6ffMEAA3EG3iZMYJj7z8cVfFdpk7qmei9B6+z3FiWQuEGRnO0x8yD+Qr0SvI/+G9oM9lmLfywzfE/0n2+ufnNes22kVswSbTtmD5EYxkkjukKemruZhjQTxX01tRYKK20zJPeB2B+8UaNR3FkH7VMo2qKi3Fpo8Hs6f+Y5cghHYiTtn8DGIk4wM9qy3VdU125IXDNAxE59/wDNbfxSr2G8klGuH04Bj1DJyM/VP5VmLend9RZVtyWEi2S3LFRtwFBIzXnw022etLaVC6cRp1e63qKkAyCSzcld3YD455q83ia21tf4izsVxuGEKtkiJgFZAwe8Uc1fhyzqLWxMLMBlcn1cM7L3PPArLeJuiahbYGxb1sZXyzO0KDMrzwRzMZpRcZvYpaWg7put2bSFi5Zd0TkwP6Vb34jMGo9To9JrLY2Ek4JMjcpGJYcgkQZrN+GOgC+ovB1WG9NuW+pT9RAH6fvR/V3tHcMi8ti+JkKxEQRHJ7+wJn2NEopPxuwjJ1bKn/J7Nu2bWpRUPAvAnP8AucH08jB9jXHVfDKbbbWhtJAUkEESMBhGcgAz81pbjuiKLw81CSGuLgsIBl1PpPJypExxUOjRSm1GItqFKgjKwD+Y44P+a582tplJL6MlovErgql8lIwrkYGSYMQOe9WLvQGvXQ9qCrKPMKyRByHxwTI+KXUNTbs3Sl635tu56+AwGSGHM9hkGrHSuqBXFizcARlJUKMjMlSe0DMf2rq7rlFEa6Zf0PRr2nVrenJdIJG8CFIaSRB+oiRNddR/jQsJp1twCxYwwaBnYI455nnNDbvXNTbuiw7K+7l2tqZScfTDDtweabXeMP4cqrW0ulQFK72AK9wTyp44NJRm2vY3OMYv1Rzqr+qvfygp8yFDkrAX2UMcCRnHMUCsbmukXrR/kE+glhtgQSY4/qnvFGLHiK55/m3FBBhSigQgg7QI52ycnmT70R12stENfCK8Aq6N+IEFUJ98mqtxdUKlLZVs3rKkG9AVcq9wl9oJ+lFbAzJn3FQ3+qtduC1ZBTcBFy4pBgeqQhxEgxzxXPhvoJY7rpVgoBgsfSI3AnBG4TwcCm6xeN68tq0pDIJ3DA2n+nnEn9aXjyrsrdX0QdG6IzX/ADLrm6iEZkyTGAO8D2HEUd1fU1/irVgEYJNxgfphWYWl4yJWTz2q7asCzYEMNwGHEzwfXkQYJB/OKwwU2dSvmkSNzbxkNIOcj3OfaiP+o22KS4UkazxNp0HlJO3cu7EqWyp2kkjgE4J+KS+GSgfymKtdgqGUwf8AYQTxnOR6qC+IfM1hRrSu4tIVYiBE9+ZM4NTdG68+nQi4GDIohWkcdxM5Mdu9Li+Kp/gOXltEXVbV3TpuuowJeR6fSSAY2GIOSP3pdGvBdzEEsVILBTIBRt5Y8DJHPxR/ReItPfDpchRdj0sPTyNxnMEjvTafootMXtMVtuvqtuZU/wCxgSSM4mmp0vJbE1btMsdH1zpatusSLaDCmQJAKnbzMgyRM4r17wxqmuWQXEOIDLM7TEj9iK8TvebZAt5ADKJjtIx84r1r/h2P/wDO7RAa6SM8+kfp7R8V2wOpUn2cPkK4W/RqhTxSFIVsMBGD+R9q4c12apa/UhFJPagZgP8AiDo0FzzEIF1wRk5lV/DxyAQRPvWPtLgX2jcFCAHBDEbW+wO0/vRTr5bWalOSFJYR2AUkmTgQJoZr+pm3YZoUFAcmGPqEKRv7zPH+a8zJTl4nrYrjBKRn9X1K4urTyS48tpaCQHG4MRzkCI+a0V7r7Nst7RF0TuDENa/DxOCcmD9+9C/B2jO13viA7IN5gFFaTAnInnH9Ipk07blcY3XQRPHbiJOAIpy43X0EU+37OeoaS9BQuQj3DlYUhSCWJEckKP1FTP4Stam0HXerKCDiNwVtsjGDEGD71a8QakKQWJZt6qvAltpGyPv7+9DF0d6wXZmW4LgltrRcQzjYO69s85pRbaVOhyS+rE1u/pkW3aUiAQZZhuE/iRsHtke1N0fquoGqTzxNtpSFUASYAPz3HNQaLpGo1im4t6Fn078cE43fkY+1OvhjUptfzl9Lbv8AuH8OTAjbnPJq/HabVkO30v8Ass+MNI1vYAdpXHGIPZYABHBmByaznRNcwvpbjeDcA9PIBaGK4Pae1emX9LZvoDdA2FSrFsgEGRmcHdiqlzwpaBF2zNh1gptBhyp5J/KaiGZJcWhzxtyTTBvX+hvfdDa3elW3HcF9OI3FuPp7Z+KoX/DO/d/JW3DhQ3mbtxGSVjMERz70RvajWeZ/MDG2u6fICb37j6j9PMkfvTp4o3M+1fJYQpUqCwnEmSAPjH7UJzS0VUfZ3o/DSFfUS3J52KMcZGe3eiLaZLe1EtoUKkMFLTBYAE84xWA6j4pvPHl3XU9gDEQcQBgYj96NeD9RcYl7jG7ceF9RmAMhfbuf1FE8UlHlJkwyqUqSO+r33SbQOwAFwd8h9rH0sOw9x3minTuq2bim5bRmcqDtBAO4DviAO1VvFGmVyd6sq2yHaANwDEKwyeZE47fehVroL27k6e4WS5BCssSAJk9uRx880LjKOyny5WuiW71K8h81Szh8shPAMCE/pPx8Ua8m3r7IMym0Q8QyOMbTPwACvfmgmkZkuFbwDKzSYj0vMFTJ4JzPzV7onTrtq5ca2Q1stm1/V6ZLqR3HtHeiVJBuzpHv2gX8u3ctKxUjII9wVGI+3FWrevsOgW5uTdIAI3DnmMz/APlGGItMt3YW354jMSHMiDM7f0rH9R02olma0WlzcU2wpCAnKkDI5GKhVLsp6C1zoNgqRbRH9gpKmMiCZ54OB+lX+idH2XdguNtYbBgEKzCBuYSI3Y/TM1krfQ3N0XLLFSRuMTu5iQO4/wDIraC2yW2F52fyQWZ+N0CbbhO2f8iqbqt2S7d+ifRWvMm2wClfS6mYzn+x/L7ivT/DmiWzYS2uYGSO57mvFV6nqCS21WL4L4G7PY8EmIr17wMbh0qtdkMzFgD2GIH9+a0fHUVJ0Zfk247NCKemp62GEhuGKw/jDqudgI+ZOPsYz+lbDqpYWbhQSwUkD3IHFebaDpJ1Ts1wDYhDScsSc7R7YmT8iuGaT/bHtmnBBful0gNoOppYugH1F1KE9reS0fG49vgVXVVksQCpUMh9OTuzycnI7f2rM9WRw4MbQ9zcTM8+oT7AAAcV3ebzAYIAlbZORtDEeoH4kZ/+jLJJxSN0dSbNF0jU+ZvdREFYOZIgiRmZJNB1Xc+mK7jEgl4MFQwYEe4JEZ70U6TdUeattpNraTgRAlQGzzNBul3Lv8SUB/k22fiPUzEtgjJmQTXOK7/gtsM6lBduJJP8ktcEDvG0T3A9RPuSD7VmfF3Vtji0sNCgn4J7r2mJGcVpzq1t7YRizQA0wrMCWAPcTIxmc1ktb0W7fub/AC7m9zEtwYxyewqsVJ3IjIpNeHYRvdWf+HS3pnJxBM4QH8C5k9v0zVW3q3YKNRfvXtsHavHuASFiPiak0fhfUKyq11Vt8sEYkxwwJiAfeaLdTbTadRh7jKm7y1IXYOJ4mBI7mqbinUdiim9yJ+g9RN0shUIkbSpg7j3Mj3EiIj0j3oH1vpFyy+/TsU2naxBjcC3pJ7HMc/4qXRaVrqfxBUoBJQKT6QM7mM+onMz71prqresDdtYqPWAVnPO6JgHkfnUXwla/JTSlGmD9Hq9WFD3HslgoCvDbxMGCVbbkfaqPU+k6u86ufJUZYSY3Tkg+/vUWl6ZcJVFm0UbLoxBdfwgqAADwJPzRO95emjzPMLPH8tSbjGDhiWMCZ5wTxQ3T12OtUyqvQbpe2j7NqeoQqmSfr3H+kTjnNTdP08au2yh7ibbltnxs37NyhcAxAP8Ag11/FPfG8KdOjYaZJYRw79yY+lfeuug6604dEEMpaVbbIXZtOwTnA/elylWx0iXWIvnZJnywNoPpOSkGecDgGhKJcs6m2mwNYDRuCHA2kQewgniK5Xpt+zqEZi1yxARX27WGZUFveZAYzzHxR/WaSEBZ3tZgqAi7h8zzMe+aLUdXaYbf8FHrfS11LqfM2M1vuPq9QWewkA/4qXoNry/M07XQzIwIMEEiOOe4GaHX/EaPesi2jXntMyn0yY2x6MkFZCn8qv3nAvJd73le20HaVIP0kTg4FDjJKmTFpu0UOo6U29QIe4GyIVoXYGi1uEQPTgzyQeMVZ6F1C858u7aAIZRCko0MAQx3SPpzNXtVbKahSUDLdtQzNkKFwwyO8pQDrHXdl+3k7SYa4zM3Jj2yoHt2ql56oG1HZpOto24XbckrtUptz3Vpzn1KDPerltlvWwHgXTlZwC2YnvkkZNVet31KW3RztaDsQEkoVLfSM4IP61T6L1AXLlpACNylhP4BPpn5OTSxpdyQpvWgt0lRYvetNgY7mSTCtknjsRBngzXrHS9WtxQVrzXow/jLxtXcPbDm24/EgIBV/cf+a1HhvS37F5UYFkYGW5CwMQR2+4BrThfF/afsy51yW+0bCnpop61mIjcVmus6jyu0A+wrTEVkPHKajaCgHl5krtLzEAENjmeKicuKs6Y48nR5/qL6ubiHaNx27WjY0yBmDBEz96r6ToyWkWR5gIJkmFMw33PI5xQLrq6i2S/IlXAU/TgTK8jgZipBrXuo2xSzgDMmACIM9gIPesHB1aZ6fLdNFw6m0xazbZTuBAa2p2grDe2Yg8TwanUeUyW7YABY52ndO3czRzHpyfeqvhfp9wJcZlgyNuMgEZP23YrjX3Xtaz+IYqttJARW/CQylXYHkyT+lS+PKkylyraIuubrb6Z9OovEF3KLJURCrJHHbn2q6fEm5gg0zo7HZDmFLewIERMnkYFVj4mKOrNZ2eYAiLHpadolmIBjAOOx70dU79hwrqZBVZHpwAJyBBP5SMUSdJckJLyezJ9U6xrg621VLZfA2AGYP9TTFWelm5/Mt323Xb0+of043AccROKOdW06uAwMbW3Ntjcp/CyjPcSKD9C0Vw6p7jXd6hdqwhyrAQygQMQVP2pqScH0hONSvbJvEIVbRtgesqY2tAVSy/h5wIj+9VfAf8pbjsSd7BWET6VkE8zy3Ee/vUHX+rL/ABGzbMsLZJWAfVkiMqVJII+Kk1fTrunO5GY2t0M2MSw9ag8KYyYkU0mo8X7E6crXoNeJr62VS4rEbm2yCMjaSVB5jjPbvQm91v17tOBfubCNt1TKKBuLCGiQd3fM/lRHrVkPY/mHcvpIOTBkMCBkAbQwxyKi6dprS33HpYBbbEKIlfVJA75C4AJ4qI8Uuimm/YGu9XbeFuEXzztHp2fYjEg0UsaC2xS4shlOHVyrrysExA+xmqWk6Gty5cW5tVyWe027buBJBAzgg/nU2mtXrbqpUXZlSxlTIaAtwzDCIb8xVyr/AGsI3W0S/wDUjIBb1iDdEBxBV47eyk7ske/aq7m7q7BRrs23zkrOHLASRPMDJ4iiw0tvVWzKgeraQdrFGHKjuDjOM1n+saUabUWid9tGX1bZCqZ5WP8ATFEab1pky63tFrw5019Oz+ksrbeRtYRn0MRtad3BjtWg1HTEd1uW3YXVggsm0787g4kKROIH5GsuvipgzbWDKsbNw3EngkzwO+M8VB1DxNeLqyQqhVX3zyTOBkx+lNwnKVsXKCXiazq/Ub6r5ZVEuMSDDSETbuJyZghcKZ4NZ3qWrNu2q3gm1SXtsgy0yo5zIE4+ardB6k/8Uj3WO0I23cPSCcD+5z81oOqdDfW3NzOLZVRtUIGCbO5MgS04FJRUGrHbadHXhfTMtk3WhDdLOTDEgAbVBjmTPzRHpTQhuNuQjcjBo3Aj0k+k5Ewfn86oN0rUI1vbcBQMZRlZZlucTgT+5q9riFNsmCGYTgQGUDHfOR/8RUSp9FqzWeCwqWzdksW3IHPLDecxyOAI+K22gaRNeZ2+tFAgUSwEKp44PqPE5FbLwa+qbe18yhAIkAbW7hI5XitmKcY1BGHNCTubNSKQNKkK0mUY0P6x01dRaa05IDdwYIPYiiFcmk1aoE6dninUtLd09xkuru2nkEgxH1j+oETg1x00Ii3XUAq8bguN/ICjsCR37wK9R8VdAGrtQIF1co0T91PwRivGLG63cCn0EkqFyGt3MiM8dx+deblxOOj1cOVZFZ0viBhebTm2lnBFrdDkk52luDuzBzBgfbnp125qNQUuqSroWQNthSkboAXJgYBzg1Y1unt6m2EKFbtolldSCxeCVIEZGMr7/lUV64U8u+ozBcqf6llbtske43AEcTS8a0Wk7pkvVumefpv5WQrbpB3BSIVQBymcEftQno/UdQ7bSVcqfoeQZxkMOOZ4o81/yyt+wN1sqWvIAGZWxDT+LA/TPvQ7rnTyduosMSRBPYMCQdpB9Uww/wDNEXWgavZatPrbBJ1CJcABYPbK7iJxvXEjG2e0Cubbm6De0jwHA3KAF2ECcexmMcGah0HiIFSb1tgs7S4BKjmVeBIEHiMfNE+naa0D5mnFpCVIG0krgzLfMYjHNKf8r+wRdewJqdKlzMG3fDEg7fSxGd1v/XmStK11K/fsHTkAXtv1PgXLeQWAGN3HPGaKXrdrUE2htW6pDwQCTjkAD1QB2gjNDL3RSri4LoUp6uSABgMCW7NxQpLpjcb6CPSuntatmxcdboEkMDgzxIiRHqHMRQ/pNoHU3laQ6CyqNn0n1EERyCvbvRnashkiGQbcDbC5+2Nxj5qLRaHbqbpmLZa2dpGZUFYJ/CSAcfNJS7bCqqgN1l7gtuqKS4uQlwRhQxJxyjgkCR2+9Dv+pLzIUugsQCVbCtP+rs2QO3atFoeohnurbdfSSDvnjcPUCOxIkgzVh7Vm40OiKygMYOwtwMHKkTPzVcq00S48naZlPD/iM2BD2gx3mTuhjMkz+vetTqCuq0q7B/NgFvcbWJBJ4mDtPOD8VX6j4Yt3FBQ7ZzvUiftPDfbvVLwvfaxeaxedmIzaYcN3baD3zOc8jiqbjNco9kq4unstdF6VYujzQQSSVVCo2hww9OJmR/epNF13RLuYxbyFb+S3pycPC4M9x7AVc6Wp02oe1lVMXlB59nWeDEj7RQ7rXTLdpNQxCsJB5G6Gb1AgCWgMMz2qNOW7KbdaC1u9omtbW8sbpRt7OAQFkhVOOwzVfR9E04lbVxiQJaL5A4gT64JAgCZEmhGn8Ki9aV7W8R+LcvYASv3JII7RRNtHetAottI+knyyuFxJjBJnmMUOl0xq29l3W9Vt2IVbhdpIYZM4EE5wee/YVK2qt6iyihiXJB2DG1g20FsewmeKEjpCHUS7hAzAx8bQDPYCZx8Vp+taS3pLKi3m9eJVWM9+SJOYHc1Sx8laJcuLp9gzRJJbYQ1xSQztlRH4UJwWj9J4r1Twx09rFna59TsbhzMbgMfHHasl4K8PSVYqot24kFVO9guSfc7snPtXoYrT8fHXkZPk5L8R6elSrUZBqRp6agDhhXn/APxG6CpnUqvqEbx3O0yrLn6p/wAV6C1CfEmn32G909fEyFyRB5kCK5ZY3E64ZcZI8Z6iwssj24JIDA9yv1Os/I49oFV9X1HSXluo13yyf5tslSAu4S64wft3NS6vTHe1siBdXekqBtyQwXMDkH8/jOf13SLY9AL7lwWIx3A+33msK4Ps9J8q0FhqjYtDyiGgLvO7DgyIUnho7ijXQ3tukWJQCG23CTzllaTxnDKewFAtB1E6ZVG3eyrtWApHwGB7wOROKrazxahEPpdk5JBVoGeAV9/mhwb0kEpKPY/WdFc07m9a+kmXTHpM8j/Sag6Z1hRfXaAqkRdG0QJwCMwY5/KtVYRFVA1wuhSVcCSVIlQeCe498iaCr0hbJbyEeGeOSY9I9JGcE95+KFNU0w4O9F3q/TS+osMg2shJZhIDwpZmnPqG3ge/FZvxN1a7cvHTlyFUqW9CD1qB6iRkgfetF0zT3JuO5Y55MkfRAIWTtEL7VY6P4cRSLzZuONzMwjbiYCk8CY78dqIyUe90KUeR10JtygAD+WNwIAgyQIIBOZ7/ACJir+pQ27m47foE4+4EGQZ74/Ss/a2rqbtpfQEAcPO7+ZG6Vz9JAzPf2qXo+q2I1u4x3g3Cp2Mx3E+khuACx5MxHYVzlH2dIg3W7DaIUeX5zzP4m2+ojHaSaqdM6rdU+U11gCYUlUeP/kD+RB5oh1wJ6EQqWtsplTLW4U78DABPvM/FWE0odQWtggRLbh3MElI7COSBmut0iat2Vb/UNVYMlUZJJk29u4ZgzPx9qL9N19jVJO0BhlrYADKRMOnfkySPcin/AI3TWv5KMbgcR5e7zZjAVSPpPzP501vp2nuOb9ttjzu2k5QmJ+R3MzGal9dC73Zx/wAqusUuPdm3bO0MZkLhWBIADdueYol1axvB2iUdXTMD1AblYjg+35cVywOoR1S+2z1D0R9OdwBCwQfmak0+qZ4KFSvY7NpcqCA0YJ4GB/mobZRFpNKbfpQeWFCmFLMpPLSTwBu4AAzxXWo635eXveZHEKAfsIGTwM0Js6S5qkS5cN3+tbYVltSTO4gzukjuftFWLOntb9zqgKg4VpjGCZwX+IxPeqqPsWwn4f0T6u5uLHe2Wf8AoH2iMT+ZrbdX8Lm+1nZdhbds2iWy2SCWn8RhYjFZHQeJgCUtISXMsfc8ZY4UV6H4Uvu9mblo2jMD1TIzGYzHvx7VqxRi1xfbMmaUk+SCnT9Gtq2ttBCoIH9yT8kyatUyinFakqMTYqemp6YhU1PTUDOTXLCeeO9SVyaAPOuo+B2a/cdQCAC9oznduBgg9o3LH2rG6y/YJi4rW3nazrLJiIY9wJBER25r3MisN456KhIcQGuHafqgk5OVPpBisWbCorkjdh+Q5PjI84udOKw9l9yMJ3JBTmJKnH6R96H3EtBtuqtsoYELeAIUHtKqfT77STWg01t9OzgnyiSSBAaAMYE5Ujn781FcsrdBHoYuN20Sbd0d9jDgj2Pes6l/Q1UQWmtPbWydRbXagG9bgV2iNo24jGDmaa7eOnDWrKOFaWDFSQCB6WBmD7+wNCUtqG8u+pdASiXO6n2Y8e+fYdqn0/hZFuqyXd1uRO2fVj/SYYA/rFVxiuw8gyWTT6YersFbPMx+bCZ596n1WuULbzuBbdIgnaRBOTAPHzQbxlr0FxLMKAsM0TwB6VImMkE/nQdvEiooFtRIOZEhieSO/tQsTasl5Iq7NLfVxdLI3l27ikQyBob5P4QROYIkfNTaO5aaS7qb1piT5ZBd9rekbcAkgc0G6V1n+JsvaZI1HCwMbSfUT3AGP1o30To9vSj1IWuOJaYJGZnnJ5NTNJKn2OMm9oD9G0m0G5cBUszXWwTw0KvuOf3oCtp9bqGKt5SMQGJJhtuAdo+omOK0PjPqFxNOiqVBdzvEQxCr+hQHH5UI6ZptQ1k39hW0k5XDZAAJPIX5FdYXXL7Oc6cuP0HtJ0ewhNtXm6seY25eCJIGREggbZOTXd3V2iSrnTl7fqKk7XU7YXae5Ais8NS9q0Bp1YG5hgoJZdwgqW28kL2qvo/D15iCLDKv+qAB/nNLgu5Mp5JdJGpsa0Mm+zuZmIhPLAyOZcQA0H5mK70upuKxGLasYgtEGJYBu3p7A96j6V4SvQH3qht7m3IrblAAyzAADANEb/SlQL5al1yB6ssZklmgbV7z81D4lp/ZSvXm3lvMZwMW7cYIgLttqMA8mTxVnpvRL2ruKpMr9S2lOAs/U7Dv2zzxRjoXha5fVmK+gEbJaIO2GieRxzPJ71uvCfSDp0cMpUloy4YEDgiOBn9hXTHjcmvo5ZMsYJ12R9L8J2rarvEssGBhRgiBH3/OtIigCBgDAHtSUV0K3QhGK0edOcpPYqekKVUQKlSpUAPSpRSoAakRT01AzgrQHxjpDc0rgcgg/vHf71oKjv2QylWEhgQR7g1M48otFQlxkmYLp/h3z9MAzNuRjtkmCIBCn2jj8qyl3pty1fVHUorMFf0MFY9mweYg45zzE17IlgKAFEAYAHAqDVaRXglQWUys9iOP71nfx9KuzTH5Tt30eT+IdAbDbSLckQPqAYTO0QYZt2OJzxQvSFWFw22WxdKgEFRuDA5kcTjBAq14g6t5zvvdAiltoOcjg44yKH9J014j+XbW4zNm43oUE9vyxn5rPKEU6vRri5ON1sznVujuC24b3Ygl5afmZ+ZE/BqhpOjXLgLqAAjBTmSJwGj+mRE+9eiDQ3F/mXzYGQDGCuNpJ98O3M1x/B2WJAdL0yAVdVYLGEmQOexGfeaayyWhPFBmQ1jPYuqILG2JtsuD6vqDH8sVy3WtRcbY7mwoX6NpBcHBMkSSQTnitBd8N3VJexccEwNj/TEAhSxJ9QJP7ZoN1uzqGxctRB2loMLBz2xE1UZRfYpRfoKagr1FrZRd2zLsRwBjbjt7xWo1iqlpFMQWVW9UFcE4ETMyOe9Aei66xpbMBy1yROxRA+CzrBHuOZ710PENkswfdtbkmMHtke1cnFvrpFWujb6jo9qxpnvkvcbZ7wBOAFAnvGZrJLdu3EW3bBW4SQVlY5xAHq78z2FFLPidb1hrAkkW8Hsdvf3+aO+ANGrEu4ts6QyFSJgyN5AMZjv7V3nCLaUTipuMW5Bjwl4Z/hUm4S91lg5MLMbgB89/tRDW9AsXQoZICggbTGDyI70TFdAVqWONVRieSTldkem06ooRAFVcAAVNFICnq0qIuxRT0qQpiHpUhSpAKlSpUAPSpU1AxGlT0jQIalSpUAckVwy1IKVAGYu+EbJuNcMAs4cQgkEZ5M4/LvTdS8MW7tlktsyscq+5sH8ogHvFafbXO2uX6MPo7frT+zxnqHhHWKrW7iu6ODuKtuAMjA525kyaF9L6T/BuYtlh/Szj8iCAcmeI7V7xtrF+JfD943kuadZUuHcbiO45H4gZP61xnjlDcWaMeaMtSSMf1zWtdsqbCNYcEHcTvAE8bdomY/tVRL2q2ena05Ym1GT9RiYyfbvFexv061M+WhI4Me37Vmb/AIa1JusVuKFLEhiTkFpA2gYABj8qjLjyd9lY8uPrr8mBtaHZt820XYz9KCIORuAPzArWdD8KDUWQ+/y5Zgw8pC3EQWmD94o7Y8E2uXuXGJGYO0T/AHrQaDQpZQJbEKM5JP5kmqxfHd+QsvyVXi9ma0fgq3bcMrzDbs21k4IMkR7n9ak8E9DuafeXkBoCqY9IHAAHA5xWqAp4rQsMU00Znmk00/YwFPFPT11OIwp6VOaAGFKnpUgFSpRSoAVKlSmgB6Y0qVACpU9KgBCmNKlQAjSpUqAGpGlSpgNFRtSpUgHApopUqJFPs7FKmpU/ZJ0KelSoAVKnpUgFSilSoAVMKVKgB6VKlQAqVKlSYH//2Q==">
            <a:hlinkClick r:id="rId3"/>
          </p:cNvPr>
          <p:cNvSpPr>
            <a:spLocks noChangeAspect="1" noChangeArrowheads="1"/>
          </p:cNvSpPr>
          <p:nvPr/>
        </p:nvSpPr>
        <p:spPr bwMode="auto">
          <a:xfrm>
            <a:off x="38100" y="-1371600"/>
            <a:ext cx="280035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172" name="Picture 4" descr="http://www.fibrefoods.net/wp-content/uploads/2-bran-cereals-294x30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1329" y="95653"/>
            <a:ext cx="1925891" cy="196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842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7024744" cy="1143000"/>
          </a:xfrm>
        </p:spPr>
        <p:txBody>
          <a:bodyPr/>
          <a:lstStyle/>
          <a:p>
            <a:r>
              <a:rPr lang="en-CA" dirty="0" smtClean="0"/>
              <a:t>Read food labels</a:t>
            </a:r>
            <a:endParaRPr lang="en-CA" dirty="0"/>
          </a:p>
        </p:txBody>
      </p:sp>
      <p:sp>
        <p:nvSpPr>
          <p:cNvPr id="3" name="Content Placeholder 2"/>
          <p:cNvSpPr>
            <a:spLocks noGrp="1"/>
          </p:cNvSpPr>
          <p:nvPr>
            <p:ph idx="1"/>
          </p:nvPr>
        </p:nvSpPr>
        <p:spPr>
          <a:xfrm>
            <a:off x="683568" y="1916832"/>
            <a:ext cx="6777317" cy="3508977"/>
          </a:xfrm>
        </p:spPr>
        <p:txBody>
          <a:bodyPr>
            <a:normAutofit fontScale="92500" lnSpcReduction="10000"/>
          </a:bodyPr>
          <a:lstStyle/>
          <a:p>
            <a:r>
              <a:rPr lang="en-CA" dirty="0" smtClean="0"/>
              <a:t>Compare </a:t>
            </a:r>
            <a:r>
              <a:rPr lang="en-CA" dirty="0"/>
              <a:t>products and pick the one with the most </a:t>
            </a:r>
            <a:r>
              <a:rPr lang="en-CA" dirty="0" smtClean="0"/>
              <a:t>fibre</a:t>
            </a:r>
          </a:p>
          <a:p>
            <a:pPr lvl="1"/>
            <a:r>
              <a:rPr lang="en-CA" dirty="0" smtClean="0"/>
              <a:t>Be </a:t>
            </a:r>
            <a:r>
              <a:rPr lang="en-CA" dirty="0"/>
              <a:t>sure you are comparing the same serving </a:t>
            </a:r>
            <a:r>
              <a:rPr lang="en-CA" dirty="0" smtClean="0"/>
              <a:t>sizes</a:t>
            </a:r>
          </a:p>
          <a:p>
            <a:r>
              <a:rPr lang="en-CA" dirty="0" smtClean="0"/>
              <a:t>Check </a:t>
            </a:r>
            <a:r>
              <a:rPr lang="en-CA" dirty="0"/>
              <a:t>for grams of </a:t>
            </a:r>
            <a:r>
              <a:rPr lang="en-CA" dirty="0" smtClean="0"/>
              <a:t>fibre</a:t>
            </a:r>
          </a:p>
          <a:p>
            <a:pPr lvl="1"/>
            <a:r>
              <a:rPr lang="en-CA" dirty="0" smtClean="0"/>
              <a:t>Source of fibre – at least 2 grams</a:t>
            </a:r>
          </a:p>
          <a:p>
            <a:pPr lvl="1"/>
            <a:r>
              <a:rPr lang="en-CA" dirty="0" smtClean="0"/>
              <a:t>Good source of fibre – at least 4 grams</a:t>
            </a:r>
          </a:p>
          <a:p>
            <a:pPr lvl="1"/>
            <a:r>
              <a:rPr lang="en-CA" dirty="0" smtClean="0"/>
              <a:t>Excellent source of fibre – at least 6 grams</a:t>
            </a:r>
          </a:p>
          <a:p>
            <a:r>
              <a:rPr lang="en-CA" dirty="0" smtClean="0"/>
              <a:t>Look </a:t>
            </a:r>
            <a:r>
              <a:rPr lang="en-CA" dirty="0"/>
              <a:t>for ingredients </a:t>
            </a:r>
            <a:r>
              <a:rPr lang="en-CA" dirty="0" smtClean="0"/>
              <a:t>such </a:t>
            </a:r>
            <a:r>
              <a:rPr lang="en-CA" dirty="0"/>
              <a:t>as bran, whole grain whole </a:t>
            </a:r>
            <a:r>
              <a:rPr lang="en-CA" dirty="0" smtClean="0"/>
              <a:t>wheat or oatmeal</a:t>
            </a:r>
            <a:endParaRPr lang="en-CA" dirty="0"/>
          </a:p>
        </p:txBody>
      </p:sp>
      <p:pic>
        <p:nvPicPr>
          <p:cNvPr id="9218" name="Picture 2" descr="http://www.sugar.ca/SUGAR/media/Sugar-Main/Images/Nutritionfactstable.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9795" y="404664"/>
            <a:ext cx="1754205"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7057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671</TotalTime>
  <Words>1899</Words>
  <Application>Microsoft Office PowerPoint</Application>
  <PresentationFormat>On-screen Show (4:3)</PresentationFormat>
  <Paragraphs>188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Austin</vt:lpstr>
      <vt:lpstr>Fibre!</vt:lpstr>
      <vt:lpstr>A question for you…. </vt:lpstr>
      <vt:lpstr>Outline</vt:lpstr>
      <vt:lpstr>Fibre’s role</vt:lpstr>
      <vt:lpstr>Soluble fibre</vt:lpstr>
      <vt:lpstr>Insoluble fibre</vt:lpstr>
      <vt:lpstr>How much fibre do you need?</vt:lpstr>
      <vt:lpstr>Boost up your fibre</vt:lpstr>
      <vt:lpstr>Read food labels</vt:lpstr>
      <vt:lpstr>Too much, too quickly?</vt:lpstr>
      <vt:lpstr>Sample low vs high fibre meal</vt:lpstr>
      <vt:lpstr>Thank you</vt:lpstr>
    </vt:vector>
  </TitlesOfParts>
  <Company>Health Canada - Santé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Brigitte Pereira</dc:creator>
  <cp:lastModifiedBy>Brigitte Pereira</cp:lastModifiedBy>
  <cp:revision>20</cp:revision>
  <cp:lastPrinted>2017-06-08T17:00:32Z</cp:lastPrinted>
  <dcterms:created xsi:type="dcterms:W3CDTF">2016-02-16T20:52:26Z</dcterms:created>
  <dcterms:modified xsi:type="dcterms:W3CDTF">2017-06-08T19:59:09Z</dcterms:modified>
</cp:coreProperties>
</file>