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60" r:id="rId3"/>
    <p:sldId id="257" r:id="rId4"/>
    <p:sldId id="258" r:id="rId5"/>
    <p:sldId id="277" r:id="rId6"/>
    <p:sldId id="261" r:id="rId7"/>
    <p:sldId id="262" r:id="rId8"/>
    <p:sldId id="263" r:id="rId9"/>
    <p:sldId id="264" r:id="rId10"/>
    <p:sldId id="265" r:id="rId11"/>
    <p:sldId id="278" r:id="rId12"/>
    <p:sldId id="266" r:id="rId13"/>
    <p:sldId id="267" r:id="rId14"/>
    <p:sldId id="268" r:id="rId15"/>
    <p:sldId id="269" r:id="rId16"/>
    <p:sldId id="270" r:id="rId17"/>
    <p:sldId id="259" r:id="rId18"/>
    <p:sldId id="276"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46" autoAdjust="0"/>
  </p:normalViewPr>
  <p:slideViewPr>
    <p:cSldViewPr>
      <p:cViewPr varScale="1">
        <p:scale>
          <a:sx n="97" d="100"/>
          <a:sy n="97" d="100"/>
        </p:scale>
        <p:origin x="-20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2B87A-41E7-4605-A4F8-C202E192B412}" type="datetimeFigureOut">
              <a:rPr lang="en-CA" smtClean="0"/>
              <a:t>2017-08-08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2E52C-90B5-4617-9906-C71D24190E98}" type="slidenum">
              <a:rPr lang="en-CA" smtClean="0"/>
              <a:t>‹#›</a:t>
            </a:fld>
            <a:endParaRPr lang="en-CA"/>
          </a:p>
        </p:txBody>
      </p:sp>
    </p:spTree>
    <p:extLst>
      <p:ext uri="{BB962C8B-B14F-4D97-AF65-F5344CB8AC3E}">
        <p14:creationId xmlns:p14="http://schemas.microsoft.com/office/powerpoint/2010/main" val="4291483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Hi, My name is ____________ and today we are going to talk about how to help keep your gut healthy</a:t>
            </a:r>
          </a:p>
        </p:txBody>
      </p:sp>
      <p:sp>
        <p:nvSpPr>
          <p:cNvPr id="4" name="Slide Number Placeholder 3"/>
          <p:cNvSpPr>
            <a:spLocks noGrp="1"/>
          </p:cNvSpPr>
          <p:nvPr>
            <p:ph type="sldNum" sz="quarter" idx="10"/>
          </p:nvPr>
        </p:nvSpPr>
        <p:spPr/>
        <p:txBody>
          <a:bodyPr/>
          <a:lstStyle/>
          <a:p>
            <a:fld id="{3C82E52C-90B5-4617-9906-C71D24190E98}" type="slidenum">
              <a:rPr lang="en-CA" smtClean="0"/>
              <a:t>1</a:t>
            </a:fld>
            <a:endParaRPr lang="en-CA"/>
          </a:p>
        </p:txBody>
      </p:sp>
    </p:spTree>
    <p:extLst>
      <p:ext uri="{BB962C8B-B14F-4D97-AF65-F5344CB8AC3E}">
        <p14:creationId xmlns:p14="http://schemas.microsoft.com/office/powerpoint/2010/main" val="3796260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Probiotics are live, </a:t>
            </a:r>
            <a:r>
              <a:rPr lang="en-CA" dirty="0" smtClean="0"/>
              <a:t>non-pathogenic (not dangerous) </a:t>
            </a:r>
            <a:r>
              <a:rPr lang="en-CA" dirty="0"/>
              <a:t>microorganisms that are thought to be beneficial to the health of the </a:t>
            </a:r>
            <a:r>
              <a:rPr lang="en-CA" dirty="0" smtClean="0"/>
              <a:t>host (our</a:t>
            </a:r>
            <a:r>
              <a:rPr lang="en-CA" baseline="0" dirty="0" smtClean="0"/>
              <a:t> bodies)</a:t>
            </a:r>
            <a:r>
              <a:rPr lang="en-CA" dirty="0" smtClean="0"/>
              <a:t>. </a:t>
            </a:r>
            <a:endParaRPr lang="en-CA" dirty="0"/>
          </a:p>
          <a:p>
            <a:r>
              <a:rPr lang="en-CA" dirty="0"/>
              <a:t>When we eat probiotics, they can help with</a:t>
            </a:r>
            <a:r>
              <a:rPr lang="en-CA" baseline="0" dirty="0"/>
              <a:t> our digestion, keep us regular, and add to the balance of good bacteria in the gut so there is less room for bad bacteria to grow</a:t>
            </a:r>
            <a:endParaRPr lang="en-CA" dirty="0"/>
          </a:p>
        </p:txBody>
      </p:sp>
      <p:sp>
        <p:nvSpPr>
          <p:cNvPr id="4" name="Slide Number Placeholder 3"/>
          <p:cNvSpPr>
            <a:spLocks noGrp="1"/>
          </p:cNvSpPr>
          <p:nvPr>
            <p:ph type="sldNum" sz="quarter" idx="10"/>
          </p:nvPr>
        </p:nvSpPr>
        <p:spPr/>
        <p:txBody>
          <a:bodyPr/>
          <a:lstStyle/>
          <a:p>
            <a:fld id="{3C82E52C-90B5-4617-9906-C71D24190E98}" type="slidenum">
              <a:rPr lang="en-CA" smtClean="0"/>
              <a:t>10</a:t>
            </a:fld>
            <a:endParaRPr lang="en-CA"/>
          </a:p>
        </p:txBody>
      </p:sp>
    </p:spTree>
    <p:extLst>
      <p:ext uri="{BB962C8B-B14F-4D97-AF65-F5344CB8AC3E}">
        <p14:creationId xmlns:p14="http://schemas.microsoft.com/office/powerpoint/2010/main" val="2831616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specific </a:t>
            </a:r>
            <a:r>
              <a:rPr lang="en-CA" dirty="0" smtClean="0"/>
              <a:t>guidelines </a:t>
            </a:r>
            <a:r>
              <a:rPr lang="en-CA" dirty="0"/>
              <a:t>for a microorganism to be called a probiotic.</a:t>
            </a:r>
            <a:r>
              <a:rPr lang="en-CA" baseline="0" dirty="0"/>
              <a:t> In order for microorganisms to be considered a probiotic they must:</a:t>
            </a:r>
          </a:p>
          <a:p>
            <a:pPr marL="571500" indent="-457200">
              <a:buFont typeface="+mj-lt"/>
              <a:buAutoNum type="arabicPeriod"/>
            </a:pPr>
            <a:r>
              <a:rPr lang="en-CA" dirty="0"/>
              <a:t>Be able to survive the digestion </a:t>
            </a:r>
            <a:r>
              <a:rPr lang="en-CA" dirty="0" smtClean="0"/>
              <a:t>process. In other words, when you eat the food with the probiotic, the bacteria must be able to make</a:t>
            </a:r>
            <a:r>
              <a:rPr lang="en-CA" baseline="0" dirty="0" smtClean="0"/>
              <a:t> it all the way from your mouth, through your stomach and small intestine to your colon, where most of the other good bacteria live!</a:t>
            </a:r>
            <a:endParaRPr lang="en-CA" dirty="0"/>
          </a:p>
          <a:p>
            <a:pPr marL="571500" indent="-457200">
              <a:buFont typeface="+mj-lt"/>
              <a:buAutoNum type="arabicPeriod"/>
            </a:pPr>
            <a:r>
              <a:rPr lang="en-CA" dirty="0"/>
              <a:t>Not </a:t>
            </a:r>
            <a:r>
              <a:rPr lang="en-CA" dirty="0" smtClean="0"/>
              <a:t>toxic (it won’t make you sick)</a:t>
            </a:r>
            <a:endParaRPr lang="en-CA" dirty="0"/>
          </a:p>
          <a:p>
            <a:pPr marL="571500" indent="-457200">
              <a:buFont typeface="+mj-lt"/>
              <a:buAutoNum type="arabicPeriod"/>
            </a:pPr>
            <a:r>
              <a:rPr lang="en-CA" dirty="0"/>
              <a:t>Remain alive during transport and </a:t>
            </a:r>
            <a:r>
              <a:rPr lang="en-CA" dirty="0" smtClean="0"/>
              <a:t>storage. So that when the product is being moved to the store and to your house, the bacteria are still able to stay alive in amounts</a:t>
            </a:r>
            <a:r>
              <a:rPr lang="en-CA" baseline="0" dirty="0" smtClean="0"/>
              <a:t> that are still going to be helpful to your body</a:t>
            </a:r>
            <a:endParaRPr lang="en-CA" dirty="0"/>
          </a:p>
          <a:p>
            <a:pPr marL="571500" indent="-457200">
              <a:buFont typeface="+mj-lt"/>
              <a:buAutoNum type="arabicPeriod"/>
            </a:pPr>
            <a:r>
              <a:rPr lang="en-CA" dirty="0"/>
              <a:t>Have beneficial effects</a:t>
            </a:r>
          </a:p>
          <a:p>
            <a:pPr marL="571500" indent="-457200">
              <a:buFont typeface="+mj-lt"/>
              <a:buAutoNum type="arabicPeriod"/>
            </a:pPr>
            <a:r>
              <a:rPr lang="en-CA" dirty="0"/>
              <a:t>Help balance gut microbiota</a:t>
            </a:r>
          </a:p>
          <a:p>
            <a:pPr marL="571500" indent="-457200">
              <a:buFont typeface="+mj-lt"/>
              <a:buAutoNum type="arabicPeriod"/>
            </a:pPr>
            <a:r>
              <a:rPr lang="en-CA" dirty="0"/>
              <a:t>Help protect against bad bacteria</a:t>
            </a:r>
          </a:p>
          <a:p>
            <a:endParaRPr lang="en-CA" dirty="0"/>
          </a:p>
          <a:p>
            <a:r>
              <a:rPr lang="en-CA" dirty="0"/>
              <a:t>All of these</a:t>
            </a:r>
            <a:r>
              <a:rPr lang="en-CA" baseline="0" dirty="0"/>
              <a:t> guidelines are in place to make sure that companies are following the rules when making a product</a:t>
            </a:r>
            <a:endParaRPr lang="en-CA" dirty="0"/>
          </a:p>
        </p:txBody>
      </p:sp>
      <p:sp>
        <p:nvSpPr>
          <p:cNvPr id="4" name="Slide Number Placeholder 3"/>
          <p:cNvSpPr>
            <a:spLocks noGrp="1"/>
          </p:cNvSpPr>
          <p:nvPr>
            <p:ph type="sldNum" sz="quarter" idx="10"/>
          </p:nvPr>
        </p:nvSpPr>
        <p:spPr/>
        <p:txBody>
          <a:bodyPr/>
          <a:lstStyle/>
          <a:p>
            <a:fld id="{3C82E52C-90B5-4617-9906-C71D24190E98}" type="slidenum">
              <a:rPr lang="en-CA" smtClean="0"/>
              <a:t>11</a:t>
            </a:fld>
            <a:endParaRPr lang="en-CA"/>
          </a:p>
        </p:txBody>
      </p:sp>
    </p:spTree>
    <p:extLst>
      <p:ext uri="{BB962C8B-B14F-4D97-AF65-F5344CB8AC3E}">
        <p14:creationId xmlns:p14="http://schemas.microsoft.com/office/powerpoint/2010/main" val="1624429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find probiotics in many different forms:</a:t>
            </a:r>
          </a:p>
          <a:p>
            <a:r>
              <a:rPr lang="en-CA" dirty="0"/>
              <a:t>They are sold as supplements</a:t>
            </a:r>
          </a:p>
          <a:p>
            <a:r>
              <a:rPr lang="en-CA" dirty="0"/>
              <a:t>Added to food products</a:t>
            </a:r>
          </a:p>
          <a:p>
            <a:r>
              <a:rPr lang="en-CA" dirty="0"/>
              <a:t>And</a:t>
            </a:r>
            <a:r>
              <a:rPr lang="en-CA" baseline="0" dirty="0"/>
              <a:t> there are some foods that naturally </a:t>
            </a:r>
            <a:r>
              <a:rPr lang="en-CA" baseline="0" dirty="0" smtClean="0"/>
              <a:t>contain </a:t>
            </a:r>
            <a:r>
              <a:rPr lang="en-CA" baseline="0" dirty="0"/>
              <a:t>bacteria that work very similar to </a:t>
            </a:r>
            <a:r>
              <a:rPr lang="en-CA" baseline="0" dirty="0" smtClean="0"/>
              <a:t>probiotics. </a:t>
            </a:r>
            <a:r>
              <a:rPr lang="en-CA" baseline="0" dirty="0"/>
              <a:t>T</a:t>
            </a:r>
            <a:r>
              <a:rPr lang="en-CA" baseline="0" dirty="0" smtClean="0"/>
              <a:t>hese are called fermented foods. </a:t>
            </a:r>
            <a:r>
              <a:rPr lang="en-CA" baseline="0" dirty="0"/>
              <a:t>They are </a:t>
            </a:r>
            <a:r>
              <a:rPr lang="en-CA" baseline="0" dirty="0" smtClean="0"/>
              <a:t>also sometimes called </a:t>
            </a:r>
            <a:r>
              <a:rPr lang="en-CA" baseline="0" dirty="0"/>
              <a:t>probiotic </a:t>
            </a:r>
            <a:r>
              <a:rPr lang="en-CA" baseline="0" dirty="0" smtClean="0"/>
              <a:t>foods. Fermentation happens when a bacteria or yeast breaks down the food product in an environment with no oxygen. As it breaks down the food, the bacteria usually produce an acid, which is why fermented foods taste sour, like sauerkraut or plain yogurt.</a:t>
            </a:r>
          </a:p>
          <a:p>
            <a:r>
              <a:rPr lang="en-CA" baseline="0" dirty="0" smtClean="0"/>
              <a:t> </a:t>
            </a:r>
          </a:p>
          <a:p>
            <a:endParaRPr lang="en-CA" baseline="0" dirty="0"/>
          </a:p>
          <a:p>
            <a:r>
              <a:rPr lang="en-CA" baseline="0" dirty="0" smtClean="0"/>
              <a:t>There are many different types of bacteria used as probiotics in supplements and added to food, read the label to know what type you are getting.</a:t>
            </a:r>
          </a:p>
          <a:p>
            <a:endParaRPr lang="en-CA" baseline="0" dirty="0"/>
          </a:p>
          <a:p>
            <a:r>
              <a:rPr lang="en-CA" baseline="0" dirty="0"/>
              <a:t>It is important to know that if you are taking probiotics in any form, you have to keep taking them regularly to maintain any benefits, since the probiotic bacteria do not keep growing in the gut.</a:t>
            </a:r>
            <a:endParaRPr lang="en-CA" dirty="0"/>
          </a:p>
        </p:txBody>
      </p:sp>
      <p:sp>
        <p:nvSpPr>
          <p:cNvPr id="4" name="Slide Number Placeholder 3"/>
          <p:cNvSpPr>
            <a:spLocks noGrp="1"/>
          </p:cNvSpPr>
          <p:nvPr>
            <p:ph type="sldNum" sz="quarter" idx="10"/>
          </p:nvPr>
        </p:nvSpPr>
        <p:spPr/>
        <p:txBody>
          <a:bodyPr/>
          <a:lstStyle/>
          <a:p>
            <a:fld id="{3C82E52C-90B5-4617-9906-C71D24190E98}" type="slidenum">
              <a:rPr lang="en-CA" smtClean="0"/>
              <a:t>12</a:t>
            </a:fld>
            <a:endParaRPr lang="en-CA"/>
          </a:p>
        </p:txBody>
      </p:sp>
    </p:spTree>
    <p:extLst>
      <p:ext uri="{BB962C8B-B14F-4D97-AF65-F5344CB8AC3E}">
        <p14:creationId xmlns:p14="http://schemas.microsoft.com/office/powerpoint/2010/main" val="601808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mentioned before, there are some foods that</a:t>
            </a:r>
            <a:r>
              <a:rPr lang="en-CA" baseline="0" dirty="0"/>
              <a:t> contain live bacteria that can work like probiotics, and are helpful to our gut health. These foods are all </a:t>
            </a:r>
            <a:r>
              <a:rPr lang="en-CA" baseline="0" dirty="0" smtClean="0"/>
              <a:t>naturally fermented</a:t>
            </a:r>
            <a:r>
              <a:rPr lang="en-CA" baseline="0" dirty="0"/>
              <a:t>, and can contain many different types of bacteria.</a:t>
            </a:r>
          </a:p>
          <a:p>
            <a:r>
              <a:rPr lang="en-CA" baseline="0" dirty="0"/>
              <a:t>Some examples include: Home made </a:t>
            </a:r>
            <a:r>
              <a:rPr lang="en-CA" baseline="0" dirty="0" smtClean="0"/>
              <a:t>fermented </a:t>
            </a:r>
            <a:r>
              <a:rPr lang="en-CA" baseline="0" dirty="0"/>
              <a:t>products such as sauerkraut, </a:t>
            </a:r>
            <a:r>
              <a:rPr lang="en-CA" baseline="0" dirty="0" smtClean="0"/>
              <a:t>and </a:t>
            </a:r>
            <a:r>
              <a:rPr lang="en-CA" baseline="0" dirty="0"/>
              <a:t>pickles. Some of the bacteria in these products survive all the way to the gut, and are helpful to our health like probiotics. </a:t>
            </a:r>
            <a:r>
              <a:rPr lang="en-CA" baseline="0" dirty="0" smtClean="0"/>
              <a:t>Most of these products sold in stores are made with vinegar, are not naturally fermented and are processed at a very high heat so they do not contain any live good bacteria. Look for the words: live cultures on the ingredients label. </a:t>
            </a:r>
          </a:p>
          <a:p>
            <a:r>
              <a:rPr lang="en-CA" baseline="0" dirty="0" smtClean="0"/>
              <a:t>Also, not all fermented foods contain enough live bacteria to be helpful to our gut health.</a:t>
            </a:r>
          </a:p>
          <a:p>
            <a:endParaRPr lang="en-CA" baseline="0" dirty="0" smtClean="0"/>
          </a:p>
          <a:p>
            <a:r>
              <a:rPr lang="en-CA" baseline="0" dirty="0" smtClean="0"/>
              <a:t>** Fermented foods can offer many benefits, but were not researched in detail for the purpose of this presentation. </a:t>
            </a:r>
            <a:endParaRPr lang="en-CA" baseline="0" dirty="0"/>
          </a:p>
          <a:p>
            <a:endParaRPr lang="en-CA" baseline="0" dirty="0"/>
          </a:p>
          <a:p>
            <a:r>
              <a:rPr lang="en-CA" baseline="0" dirty="0"/>
              <a:t>Specific probiotic bacteria are often added to foods as well such as: yogurt, juice and </a:t>
            </a:r>
            <a:r>
              <a:rPr lang="en-CA" baseline="0" dirty="0" smtClean="0"/>
              <a:t>milk</a:t>
            </a:r>
          </a:p>
          <a:p>
            <a:endParaRPr lang="en-CA" baseline="0" dirty="0" smtClean="0"/>
          </a:p>
          <a:p>
            <a:r>
              <a:rPr lang="en-CA" baseline="0" dirty="0" smtClean="0"/>
              <a:t>Warning: pay attention to the amount of salt and sugar added to these products. While they do contain bacteria that are good for our gut health, they can often contain a lot of salt and sugar that is not good for our overall health!</a:t>
            </a:r>
          </a:p>
          <a:p>
            <a:r>
              <a:rPr lang="en-CA" baseline="0" dirty="0" smtClean="0"/>
              <a:t>Plain yogurt is a good choice of probiotic food because it has lots of nutrients that are healthy for our body (calcium, vitamin D) and it does not have added sugar flavoring. This way you can add your own fruit for flavor to control the amount of extra sugar.</a:t>
            </a:r>
            <a:endParaRPr lang="en-CA" dirty="0"/>
          </a:p>
        </p:txBody>
      </p:sp>
      <p:sp>
        <p:nvSpPr>
          <p:cNvPr id="4" name="Slide Number Placeholder 3"/>
          <p:cNvSpPr>
            <a:spLocks noGrp="1"/>
          </p:cNvSpPr>
          <p:nvPr>
            <p:ph type="sldNum" sz="quarter" idx="10"/>
          </p:nvPr>
        </p:nvSpPr>
        <p:spPr/>
        <p:txBody>
          <a:bodyPr/>
          <a:lstStyle/>
          <a:p>
            <a:fld id="{3C82E52C-90B5-4617-9906-C71D24190E98}" type="slidenum">
              <a:rPr lang="en-CA" smtClean="0"/>
              <a:t>13</a:t>
            </a:fld>
            <a:endParaRPr lang="en-CA"/>
          </a:p>
        </p:txBody>
      </p:sp>
    </p:spTree>
    <p:extLst>
      <p:ext uri="{BB962C8B-B14F-4D97-AF65-F5344CB8AC3E}">
        <p14:creationId xmlns:p14="http://schemas.microsoft.com/office/powerpoint/2010/main" val="4143063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Prebiotics</a:t>
            </a:r>
            <a:r>
              <a:rPr lang="en-CA" baseline="0" dirty="0"/>
              <a:t> on the other hand are</a:t>
            </a:r>
            <a:r>
              <a:rPr lang="en-CA" dirty="0"/>
              <a:t> non-digestible food ingredients that help the growth of good bacteria in the gut</a:t>
            </a:r>
          </a:p>
          <a:p>
            <a:r>
              <a:rPr lang="en-CA" dirty="0"/>
              <a:t>They are also called the “food” for probiotics</a:t>
            </a:r>
          </a:p>
          <a:p>
            <a:r>
              <a:rPr lang="en-CA" dirty="0"/>
              <a:t>It is known that the prebiotics in food help to feed good bacteria in the gut,</a:t>
            </a:r>
            <a:r>
              <a:rPr lang="en-CA" baseline="0" dirty="0"/>
              <a:t> which h</a:t>
            </a:r>
            <a:r>
              <a:rPr lang="en-CA" dirty="0"/>
              <a:t>elp good bacteria grow and multiply</a:t>
            </a:r>
          </a:p>
          <a:p>
            <a:r>
              <a:rPr lang="en-CA" dirty="0"/>
              <a:t>Prebiotics</a:t>
            </a:r>
            <a:r>
              <a:rPr lang="en-CA" baseline="0" dirty="0"/>
              <a:t> can also h</a:t>
            </a:r>
            <a:r>
              <a:rPr lang="en-CA" dirty="0"/>
              <a:t>elp with constipation</a:t>
            </a:r>
          </a:p>
          <a:p>
            <a:endParaRPr lang="en-CA" dirty="0"/>
          </a:p>
        </p:txBody>
      </p:sp>
      <p:sp>
        <p:nvSpPr>
          <p:cNvPr id="4" name="Slide Number Placeholder 3"/>
          <p:cNvSpPr>
            <a:spLocks noGrp="1"/>
          </p:cNvSpPr>
          <p:nvPr>
            <p:ph type="sldNum" sz="quarter" idx="10"/>
          </p:nvPr>
        </p:nvSpPr>
        <p:spPr/>
        <p:txBody>
          <a:bodyPr/>
          <a:lstStyle/>
          <a:p>
            <a:fld id="{3C82E52C-90B5-4617-9906-C71D24190E98}" type="slidenum">
              <a:rPr lang="en-CA" smtClean="0"/>
              <a:t>14</a:t>
            </a:fld>
            <a:endParaRPr lang="en-CA"/>
          </a:p>
        </p:txBody>
      </p:sp>
    </p:spTree>
    <p:extLst>
      <p:ext uri="{BB962C8B-B14F-4D97-AF65-F5344CB8AC3E}">
        <p14:creationId xmlns:p14="http://schemas.microsoft.com/office/powerpoint/2010/main" val="2432910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Prebiotics are found in high fibre </a:t>
            </a:r>
            <a:r>
              <a:rPr lang="en-CA" dirty="0" smtClean="0"/>
              <a:t>foods,</a:t>
            </a:r>
            <a:r>
              <a:rPr lang="en-CA" baseline="0" dirty="0" smtClean="0"/>
              <a:t> which is why they can help with constipation.</a:t>
            </a:r>
            <a:r>
              <a:rPr lang="en-CA" dirty="0" smtClean="0"/>
              <a:t> </a:t>
            </a:r>
            <a:endParaRPr lang="en-CA" dirty="0"/>
          </a:p>
          <a:p>
            <a:endParaRPr lang="en-CA" dirty="0"/>
          </a:p>
          <a:p>
            <a:r>
              <a:rPr lang="en-CA" dirty="0"/>
              <a:t>Prebiotics are also found in foods such as whole grain foods and fruits and vegetables like onions, garlic, leeks and </a:t>
            </a:r>
            <a:r>
              <a:rPr lang="en-CA" dirty="0" smtClean="0"/>
              <a:t>soybeans</a:t>
            </a:r>
          </a:p>
          <a:p>
            <a:endParaRPr lang="en-CA" dirty="0" smtClean="0"/>
          </a:p>
          <a:p>
            <a:r>
              <a:rPr lang="en-CA" dirty="0" smtClean="0"/>
              <a:t>They are food components such as inulin, pectin, resistant starch, and oligosaccharides, which is the component in breast milk that helps to feed the good gut bacteria</a:t>
            </a:r>
            <a:endParaRPr lang="en-CA" dirty="0"/>
          </a:p>
        </p:txBody>
      </p:sp>
      <p:sp>
        <p:nvSpPr>
          <p:cNvPr id="4" name="Slide Number Placeholder 3"/>
          <p:cNvSpPr>
            <a:spLocks noGrp="1"/>
          </p:cNvSpPr>
          <p:nvPr>
            <p:ph type="sldNum" sz="quarter" idx="10"/>
          </p:nvPr>
        </p:nvSpPr>
        <p:spPr/>
        <p:txBody>
          <a:bodyPr/>
          <a:lstStyle/>
          <a:p>
            <a:fld id="{3C82E52C-90B5-4617-9906-C71D24190E98}" type="slidenum">
              <a:rPr lang="en-CA" smtClean="0"/>
              <a:t>15</a:t>
            </a:fld>
            <a:endParaRPr lang="en-CA"/>
          </a:p>
        </p:txBody>
      </p:sp>
    </p:spTree>
    <p:extLst>
      <p:ext uri="{BB962C8B-B14F-4D97-AF65-F5344CB8AC3E}">
        <p14:creationId xmlns:p14="http://schemas.microsoft.com/office/powerpoint/2010/main" val="49965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Unfortunately, there is not enough research to say which form of probiotic is best. There is also no specific recommended dose</a:t>
            </a:r>
            <a:r>
              <a:rPr lang="en-CA" dirty="0" smtClean="0"/>
              <a:t>. What</a:t>
            </a:r>
            <a:r>
              <a:rPr lang="en-CA" baseline="0" dirty="0" smtClean="0"/>
              <a:t> we do know is that you need at least 100 million colony forming units (</a:t>
            </a:r>
            <a:r>
              <a:rPr lang="en-CA" baseline="0" dirty="0" err="1" smtClean="0"/>
              <a:t>cfu’s</a:t>
            </a:r>
            <a:r>
              <a:rPr lang="en-CA" baseline="0" dirty="0" smtClean="0"/>
              <a:t>) per day.</a:t>
            </a:r>
            <a:r>
              <a:rPr lang="en-CA" dirty="0" smtClean="0"/>
              <a:t> </a:t>
            </a:r>
          </a:p>
          <a:p>
            <a:endParaRPr lang="en-CA" dirty="0" smtClean="0"/>
          </a:p>
          <a:p>
            <a:r>
              <a:rPr lang="en-CA" dirty="0" smtClean="0"/>
              <a:t>What </a:t>
            </a:r>
            <a:r>
              <a:rPr lang="en-CA" dirty="0"/>
              <a:t>is known is that you have to take probiotics daily to keep them living in your gut. </a:t>
            </a:r>
          </a:p>
          <a:p>
            <a:endParaRPr lang="en-CA" dirty="0" smtClean="0"/>
          </a:p>
          <a:p>
            <a:r>
              <a:rPr lang="en-CA" dirty="0" smtClean="0"/>
              <a:t>If </a:t>
            </a:r>
            <a:r>
              <a:rPr lang="en-CA" dirty="0"/>
              <a:t>you would like to use probiotics to help treat a certain disease, </a:t>
            </a:r>
            <a:r>
              <a:rPr lang="en-CA" dirty="0" smtClean="0"/>
              <a:t>such</a:t>
            </a:r>
            <a:r>
              <a:rPr lang="en-CA" baseline="0" dirty="0" smtClean="0"/>
              <a:t> as IBS or IBD </a:t>
            </a:r>
            <a:r>
              <a:rPr lang="en-CA" dirty="0" smtClean="0"/>
              <a:t>it </a:t>
            </a:r>
            <a:r>
              <a:rPr lang="en-CA" dirty="0"/>
              <a:t>is important to check which strain could help the most</a:t>
            </a:r>
            <a:r>
              <a:rPr lang="en-CA" dirty="0" smtClean="0"/>
              <a:t>.  </a:t>
            </a:r>
            <a:endParaRPr lang="en-CA" dirty="0"/>
          </a:p>
          <a:p>
            <a:endParaRPr lang="en-CA" dirty="0" smtClean="0"/>
          </a:p>
          <a:p>
            <a:r>
              <a:rPr lang="en-CA" dirty="0" smtClean="0"/>
              <a:t>Remember</a:t>
            </a:r>
            <a:r>
              <a:rPr lang="en-CA" dirty="0"/>
              <a:t>, everyone has a different gut microbiota, so there is no guarantee that one type of probiotic will be as helpful for everyone.</a:t>
            </a:r>
          </a:p>
          <a:p>
            <a:endParaRPr lang="en-CA" dirty="0" smtClean="0"/>
          </a:p>
          <a:p>
            <a:r>
              <a:rPr lang="en-CA" dirty="0" smtClean="0"/>
              <a:t>It </a:t>
            </a:r>
            <a:r>
              <a:rPr lang="en-CA" dirty="0"/>
              <a:t>is important to always read the label so you can be aware of what you are putting into your body.</a:t>
            </a:r>
          </a:p>
          <a:p>
            <a:endParaRPr lang="en-CA" dirty="0"/>
          </a:p>
        </p:txBody>
      </p:sp>
      <p:sp>
        <p:nvSpPr>
          <p:cNvPr id="4" name="Slide Number Placeholder 3"/>
          <p:cNvSpPr>
            <a:spLocks noGrp="1"/>
          </p:cNvSpPr>
          <p:nvPr>
            <p:ph type="sldNum" sz="quarter" idx="10"/>
          </p:nvPr>
        </p:nvSpPr>
        <p:spPr/>
        <p:txBody>
          <a:bodyPr/>
          <a:lstStyle/>
          <a:p>
            <a:fld id="{3C82E52C-90B5-4617-9906-C71D24190E98}" type="slidenum">
              <a:rPr lang="en-CA" smtClean="0"/>
              <a:t>16</a:t>
            </a:fld>
            <a:endParaRPr lang="en-CA"/>
          </a:p>
        </p:txBody>
      </p:sp>
    </p:spTree>
    <p:extLst>
      <p:ext uri="{BB962C8B-B14F-4D97-AF65-F5344CB8AC3E}">
        <p14:creationId xmlns:p14="http://schemas.microsoft.com/office/powerpoint/2010/main" val="3997343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after all of that, you are probably wondering what you can actually do to keep your gut healthy!</a:t>
            </a:r>
          </a:p>
          <a:p>
            <a:endParaRPr lang="en-CA" dirty="0"/>
          </a:p>
          <a:p>
            <a:pPr marL="228600" indent="-228600">
              <a:buAutoNum type="arabicParenR"/>
            </a:pPr>
            <a:r>
              <a:rPr lang="en-CA" dirty="0"/>
              <a:t>Feed the good gut bacteria, in other words, eat prebiotics, including high fibre foods. Not only do these foods help to feed the good gut bacteria, they also help to keep you regular. Breastfeeding is important to help feed the good bacteria in infant’s gut</a:t>
            </a:r>
          </a:p>
          <a:p>
            <a:pPr marL="228600" indent="-228600">
              <a:buAutoNum type="arabicParenR"/>
            </a:pPr>
            <a:r>
              <a:rPr lang="en-CA" dirty="0"/>
              <a:t>Drink lots of water. As you increase your fibre intake it is important to also increase your water intake to help your body move the fibre through</a:t>
            </a:r>
          </a:p>
          <a:p>
            <a:pPr marL="228600" indent="-228600">
              <a:buAutoNum type="arabicParenR"/>
            </a:pPr>
            <a:r>
              <a:rPr lang="en-CA" dirty="0"/>
              <a:t>Add in extra “good” bacteria. Eating a probiotic food each day such as yogurt can help keep your gut full of good bacteria, and keep the bad ones out</a:t>
            </a:r>
            <a:r>
              <a:rPr lang="en-CA" dirty="0" smtClean="0"/>
              <a:t>!</a:t>
            </a:r>
          </a:p>
          <a:p>
            <a:pPr marL="228600" indent="-228600">
              <a:buAutoNum type="arabicParenR"/>
            </a:pPr>
            <a:endParaRPr lang="en-CA" dirty="0" smtClean="0"/>
          </a:p>
          <a:p>
            <a:pPr marL="228600" indent="-228600">
              <a:buAutoNum type="arabicParenR"/>
            </a:pPr>
            <a:r>
              <a:rPr lang="en-CA" dirty="0" smtClean="0"/>
              <a:t>Start Slow!</a:t>
            </a:r>
            <a:r>
              <a:rPr lang="en-CA" baseline="0" dirty="0" smtClean="0"/>
              <a:t> Some types of probiotic bacteria create gas. If you are not used to eating probiotic foods or high fibre foods you may want to start with eating small amounts each day to let your body get used to the new bacteria.</a:t>
            </a:r>
            <a:endParaRPr lang="en-CA" dirty="0"/>
          </a:p>
        </p:txBody>
      </p:sp>
      <p:sp>
        <p:nvSpPr>
          <p:cNvPr id="4" name="Slide Number Placeholder 3"/>
          <p:cNvSpPr>
            <a:spLocks noGrp="1"/>
          </p:cNvSpPr>
          <p:nvPr>
            <p:ph type="sldNum" sz="quarter" idx="10"/>
          </p:nvPr>
        </p:nvSpPr>
        <p:spPr/>
        <p:txBody>
          <a:bodyPr/>
          <a:lstStyle/>
          <a:p>
            <a:fld id="{3C82E52C-90B5-4617-9906-C71D24190E98}" type="slidenum">
              <a:rPr lang="en-CA" smtClean="0"/>
              <a:t>17</a:t>
            </a:fld>
            <a:endParaRPr lang="en-CA"/>
          </a:p>
        </p:txBody>
      </p:sp>
    </p:spTree>
    <p:extLst>
      <p:ext uri="{BB962C8B-B14F-4D97-AF65-F5344CB8AC3E}">
        <p14:creationId xmlns:p14="http://schemas.microsoft.com/office/powerpoint/2010/main" val="2166711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 are interested in learning more about your gut microbiota and probiotics and prebiotics, these are a few links to some helpful websites!</a:t>
            </a:r>
          </a:p>
        </p:txBody>
      </p:sp>
      <p:sp>
        <p:nvSpPr>
          <p:cNvPr id="4" name="Slide Number Placeholder 3"/>
          <p:cNvSpPr>
            <a:spLocks noGrp="1"/>
          </p:cNvSpPr>
          <p:nvPr>
            <p:ph type="sldNum" sz="quarter" idx="10"/>
          </p:nvPr>
        </p:nvSpPr>
        <p:spPr/>
        <p:txBody>
          <a:bodyPr/>
          <a:lstStyle/>
          <a:p>
            <a:fld id="{3C82E52C-90B5-4617-9906-C71D24190E98}" type="slidenum">
              <a:rPr lang="en-CA" smtClean="0"/>
              <a:t>18</a:t>
            </a:fld>
            <a:endParaRPr lang="en-CA"/>
          </a:p>
        </p:txBody>
      </p:sp>
    </p:spTree>
    <p:extLst>
      <p:ext uri="{BB962C8B-B14F-4D97-AF65-F5344CB8AC3E}">
        <p14:creationId xmlns:p14="http://schemas.microsoft.com/office/powerpoint/2010/main" val="486319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C82E52C-90B5-4617-9906-C71D24190E98}" type="slidenum">
              <a:rPr lang="en-CA" smtClean="0"/>
              <a:t>2</a:t>
            </a:fld>
            <a:endParaRPr lang="en-CA"/>
          </a:p>
        </p:txBody>
      </p:sp>
    </p:spTree>
    <p:extLst>
      <p:ext uri="{BB962C8B-B14F-4D97-AF65-F5344CB8AC3E}">
        <p14:creationId xmlns:p14="http://schemas.microsoft.com/office/powerpoint/2010/main" val="37883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Our body is a host to trillions of microscopic organisms that</a:t>
            </a:r>
            <a:r>
              <a:rPr lang="en-CA" baseline="0" dirty="0"/>
              <a:t> live on our skin, in our mouth, and nose, and intestines. Most of them live in the colon.</a:t>
            </a:r>
          </a:p>
          <a:p>
            <a:endParaRPr lang="en-CA" baseline="0" dirty="0"/>
          </a:p>
          <a:p>
            <a:r>
              <a:rPr lang="en-CA" baseline="0" dirty="0"/>
              <a:t>There are many different types of microorganisms including bacteria and viruses, all together these microbes make up a system called the GUT MICROBIOTA</a:t>
            </a:r>
          </a:p>
          <a:p>
            <a:endParaRPr lang="en-CA" baseline="0" dirty="0"/>
          </a:p>
          <a:p>
            <a:r>
              <a:rPr lang="en-CA" baseline="0" dirty="0"/>
              <a:t>These tiny microbes play many important roles in our body to keep us healthy!</a:t>
            </a:r>
          </a:p>
          <a:p>
            <a:endParaRPr lang="en-CA" baseline="0" dirty="0"/>
          </a:p>
          <a:p>
            <a:r>
              <a:rPr lang="en-CA" baseline="0" dirty="0"/>
              <a:t>We have a quick video that helps to explain what the gut microbiota is and what it does for you</a:t>
            </a:r>
            <a:endParaRPr lang="en-CA" dirty="0"/>
          </a:p>
        </p:txBody>
      </p:sp>
      <p:sp>
        <p:nvSpPr>
          <p:cNvPr id="4" name="Slide Number Placeholder 3"/>
          <p:cNvSpPr>
            <a:spLocks noGrp="1"/>
          </p:cNvSpPr>
          <p:nvPr>
            <p:ph type="sldNum" sz="quarter" idx="10"/>
          </p:nvPr>
        </p:nvSpPr>
        <p:spPr/>
        <p:txBody>
          <a:bodyPr/>
          <a:lstStyle/>
          <a:p>
            <a:fld id="{3C82E52C-90B5-4617-9906-C71D24190E98}" type="slidenum">
              <a:rPr lang="en-CA" smtClean="0"/>
              <a:t>3</a:t>
            </a:fld>
            <a:endParaRPr lang="en-CA"/>
          </a:p>
        </p:txBody>
      </p:sp>
    </p:spTree>
    <p:extLst>
      <p:ext uri="{BB962C8B-B14F-4D97-AF65-F5344CB8AC3E}">
        <p14:creationId xmlns:p14="http://schemas.microsoft.com/office/powerpoint/2010/main" val="1413824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Although there are many different types of microorganisms living in the gut, there is the most known about the gut bacteria.</a:t>
            </a:r>
            <a:r>
              <a:rPr lang="en-CA" baseline="0" dirty="0"/>
              <a:t> </a:t>
            </a:r>
            <a:r>
              <a:rPr lang="en-CA" dirty="0"/>
              <a:t>We know that the bacteria in our gut does</a:t>
            </a:r>
            <a:r>
              <a:rPr lang="en-CA" baseline="0" dirty="0"/>
              <a:t> a lot of things to help keep us healthy, this includes:</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Helping to keep our immune system strong to protect and fight off infections quicker.</a:t>
            </a:r>
          </a:p>
          <a:p>
            <a:endParaRPr lang="en-CA" baseline="0" dirty="0"/>
          </a:p>
          <a:p>
            <a:r>
              <a:rPr lang="en-CA" baseline="0" dirty="0"/>
              <a:t>Helps to digest food and make some vitamins (B12 and K), to make sure we are getting the most nutrition possible from the food we eat.</a:t>
            </a:r>
          </a:p>
          <a:p>
            <a:endParaRPr lang="en-CA" baseline="0" dirty="0"/>
          </a:p>
          <a:p>
            <a:r>
              <a:rPr lang="en-CA" baseline="0" dirty="0"/>
              <a:t>Finally, the good bacteria also works to protect us from letting bad bacteria grow in our body. When there is an imbalance of good and bad bacteria, we have a greater chance of becoming sick. </a:t>
            </a:r>
          </a:p>
          <a:p>
            <a:r>
              <a:rPr lang="en-CA" baseline="0" dirty="0"/>
              <a:t>The more good bacteria we have in our gut, the less room there is for the bad bacteria to grow and make us sick! </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It is important to have a </a:t>
            </a:r>
            <a:r>
              <a:rPr lang="en-CA" i="1" dirty="0"/>
              <a:t>Balance </a:t>
            </a:r>
            <a:r>
              <a:rPr lang="en-CA" dirty="0"/>
              <a:t>of many </a:t>
            </a:r>
            <a:r>
              <a:rPr lang="en-CA" i="1" dirty="0"/>
              <a:t>Different </a:t>
            </a:r>
            <a:r>
              <a:rPr lang="en-CA" dirty="0"/>
              <a:t>types of bacteria in the gut. Each different type</a:t>
            </a:r>
            <a:r>
              <a:rPr lang="en-CA" baseline="0" dirty="0"/>
              <a:t> of bacteria plays a special role to keep you healthy</a:t>
            </a:r>
            <a:endParaRPr lang="en-CA" dirty="0"/>
          </a:p>
          <a:p>
            <a:endParaRPr lang="en-CA" baseline="0" dirty="0"/>
          </a:p>
          <a:p>
            <a:endParaRPr lang="en-CA" baseline="0" dirty="0"/>
          </a:p>
          <a:p>
            <a:endParaRPr lang="en-CA" baseline="0" dirty="0"/>
          </a:p>
          <a:p>
            <a:endParaRPr lang="en-CA" dirty="0"/>
          </a:p>
        </p:txBody>
      </p:sp>
      <p:sp>
        <p:nvSpPr>
          <p:cNvPr id="4" name="Slide Number Placeholder 3"/>
          <p:cNvSpPr>
            <a:spLocks noGrp="1"/>
          </p:cNvSpPr>
          <p:nvPr>
            <p:ph type="sldNum" sz="quarter" idx="10"/>
          </p:nvPr>
        </p:nvSpPr>
        <p:spPr/>
        <p:txBody>
          <a:bodyPr/>
          <a:lstStyle/>
          <a:p>
            <a:fld id="{3C82E52C-90B5-4617-9906-C71D24190E98}" type="slidenum">
              <a:rPr lang="en-CA" smtClean="0"/>
              <a:t>4</a:t>
            </a:fld>
            <a:endParaRPr lang="en-CA"/>
          </a:p>
        </p:txBody>
      </p:sp>
    </p:spTree>
    <p:extLst>
      <p:ext uri="{BB962C8B-B14F-4D97-AF65-F5344CB8AC3E}">
        <p14:creationId xmlns:p14="http://schemas.microsoft.com/office/powerpoint/2010/main" val="660618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Some diseases have been linked to an imbalance in our gut bacteria:</a:t>
            </a:r>
          </a:p>
          <a:p>
            <a:r>
              <a:rPr lang="en-CA" baseline="0" dirty="0"/>
              <a:t>Colorectal Cancer</a:t>
            </a:r>
          </a:p>
          <a:p>
            <a:r>
              <a:rPr lang="en-CA" baseline="0" dirty="0"/>
              <a:t>Obesity</a:t>
            </a:r>
          </a:p>
          <a:p>
            <a:r>
              <a:rPr lang="en-CA" baseline="0" dirty="0"/>
              <a:t>Diabetes</a:t>
            </a:r>
          </a:p>
          <a:p>
            <a:r>
              <a:rPr lang="en-CA" baseline="0" dirty="0"/>
              <a:t>Allergies</a:t>
            </a:r>
          </a:p>
          <a:p>
            <a:r>
              <a:rPr lang="en-CA" baseline="0" dirty="0"/>
              <a:t>Asthma</a:t>
            </a:r>
          </a:p>
          <a:p>
            <a:r>
              <a:rPr lang="en-CA" baseline="0" dirty="0"/>
              <a:t>Irritable Bowel Syndrome (IBS)</a:t>
            </a:r>
          </a:p>
          <a:p>
            <a:r>
              <a:rPr lang="en-CA" baseline="0" dirty="0"/>
              <a:t>Inflammatory Bowel Disease (IBD)</a:t>
            </a:r>
          </a:p>
          <a:p>
            <a:endParaRPr lang="en-CA" baseline="0" dirty="0"/>
          </a:p>
          <a:p>
            <a:r>
              <a:rPr lang="en-CA" baseline="0" dirty="0"/>
              <a:t>There is still a lot of research being done to see how we can use the gut microbiota to help prevent and treat disease</a:t>
            </a:r>
          </a:p>
          <a:p>
            <a:endParaRPr lang="en-CA" dirty="0"/>
          </a:p>
        </p:txBody>
      </p:sp>
      <p:sp>
        <p:nvSpPr>
          <p:cNvPr id="4" name="Slide Number Placeholder 3"/>
          <p:cNvSpPr>
            <a:spLocks noGrp="1"/>
          </p:cNvSpPr>
          <p:nvPr>
            <p:ph type="sldNum" sz="quarter" idx="10"/>
          </p:nvPr>
        </p:nvSpPr>
        <p:spPr/>
        <p:txBody>
          <a:bodyPr/>
          <a:lstStyle/>
          <a:p>
            <a:fld id="{3C82E52C-90B5-4617-9906-C71D24190E98}" type="slidenum">
              <a:rPr lang="en-CA" smtClean="0"/>
              <a:t>5</a:t>
            </a:fld>
            <a:endParaRPr lang="en-CA"/>
          </a:p>
        </p:txBody>
      </p:sp>
    </p:spTree>
    <p:extLst>
      <p:ext uri="{BB962C8B-B14F-4D97-AF65-F5344CB8AC3E}">
        <p14:creationId xmlns:p14="http://schemas.microsoft.com/office/powerpoint/2010/main" val="201161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many different things that can affect the amount and diversity of bacteria in the gut. Each of these factors play a role into the development and diversity of your gut bacteria. For the purpose of today’s presentation,</a:t>
            </a:r>
            <a:r>
              <a:rPr lang="en-CA" baseline="0" dirty="0"/>
              <a:t> we are going to mainly focus on diet.</a:t>
            </a:r>
            <a:endParaRPr lang="en-CA" dirty="0"/>
          </a:p>
        </p:txBody>
      </p:sp>
      <p:sp>
        <p:nvSpPr>
          <p:cNvPr id="4" name="Slide Number Placeholder 3"/>
          <p:cNvSpPr>
            <a:spLocks noGrp="1"/>
          </p:cNvSpPr>
          <p:nvPr>
            <p:ph type="sldNum" sz="quarter" idx="10"/>
          </p:nvPr>
        </p:nvSpPr>
        <p:spPr/>
        <p:txBody>
          <a:bodyPr/>
          <a:lstStyle/>
          <a:p>
            <a:fld id="{3C82E52C-90B5-4617-9906-C71D24190E98}" type="slidenum">
              <a:rPr lang="en-CA" smtClean="0"/>
              <a:t>6</a:t>
            </a:fld>
            <a:endParaRPr lang="en-CA"/>
          </a:p>
        </p:txBody>
      </p:sp>
    </p:spTree>
    <p:extLst>
      <p:ext uri="{BB962C8B-B14F-4D97-AF65-F5344CB8AC3E}">
        <p14:creationId xmlns:p14="http://schemas.microsoft.com/office/powerpoint/2010/main" val="590934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When we are born, our gut does not yet have bacteria. The first few years are when we develop and grow our personalized gut microbiota.</a:t>
            </a:r>
          </a:p>
          <a:p>
            <a:pPr lvl="0"/>
            <a:r>
              <a:rPr lang="en-CA" sz="1200" kern="1200" dirty="0">
                <a:solidFill>
                  <a:schemeClr val="tx1"/>
                </a:solidFill>
                <a:effectLst/>
                <a:latin typeface="+mn-lt"/>
                <a:ea typeface="+mn-ea"/>
                <a:cs typeface="+mn-cs"/>
              </a:rPr>
              <a:t>Mode of delivery- the way we are born affects the first types of bacteria to grow in our gut. </a:t>
            </a:r>
          </a:p>
          <a:p>
            <a:r>
              <a:rPr lang="en-CA" sz="1200" kern="1200" dirty="0">
                <a:solidFill>
                  <a:schemeClr val="tx1"/>
                </a:solidFill>
                <a:effectLst/>
                <a:latin typeface="+mn-lt"/>
                <a:ea typeface="+mn-ea"/>
                <a:cs typeface="+mn-cs"/>
              </a:rPr>
              <a:t>Infants born by caesarean section have gut bacteria similar to skin</a:t>
            </a:r>
          </a:p>
          <a:p>
            <a:r>
              <a:rPr lang="en-CA" sz="1200" kern="1200" dirty="0">
                <a:solidFill>
                  <a:schemeClr val="tx1"/>
                </a:solidFill>
                <a:effectLst/>
                <a:latin typeface="+mn-lt"/>
                <a:ea typeface="+mn-ea"/>
                <a:cs typeface="+mn-cs"/>
              </a:rPr>
              <a:t>Infants born </a:t>
            </a:r>
            <a:r>
              <a:rPr lang="en-CA" sz="1200" kern="1200" dirty="0" smtClean="0">
                <a:solidFill>
                  <a:schemeClr val="tx1"/>
                </a:solidFill>
                <a:effectLst/>
                <a:latin typeface="+mn-lt"/>
                <a:ea typeface="+mn-ea"/>
                <a:cs typeface="+mn-cs"/>
              </a:rPr>
              <a:t>naturally </a:t>
            </a:r>
            <a:r>
              <a:rPr lang="en-CA" sz="1200" kern="1200" dirty="0">
                <a:solidFill>
                  <a:schemeClr val="tx1"/>
                </a:solidFill>
                <a:effectLst/>
                <a:latin typeface="+mn-lt"/>
                <a:ea typeface="+mn-ea"/>
                <a:cs typeface="+mn-cs"/>
              </a:rPr>
              <a:t>have gut bacteria similar to the </a:t>
            </a:r>
            <a:r>
              <a:rPr lang="en-CA" sz="1200" kern="1200" dirty="0" smtClean="0">
                <a:solidFill>
                  <a:schemeClr val="tx1"/>
                </a:solidFill>
                <a:effectLst/>
                <a:latin typeface="+mn-lt"/>
                <a:ea typeface="+mn-ea"/>
                <a:cs typeface="+mn-cs"/>
              </a:rPr>
              <a:t>mothers gut, giving</a:t>
            </a:r>
            <a:r>
              <a:rPr lang="en-CA" sz="1200" kern="1200" baseline="0" dirty="0" smtClean="0">
                <a:solidFill>
                  <a:schemeClr val="tx1"/>
                </a:solidFill>
                <a:effectLst/>
                <a:latin typeface="+mn-lt"/>
                <a:ea typeface="+mn-ea"/>
                <a:cs typeface="+mn-cs"/>
              </a:rPr>
              <a:t> them a great start to their gut microbiota!</a:t>
            </a:r>
            <a:r>
              <a:rPr lang="en-CA" sz="1200" kern="1200" dirty="0" smtClean="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Infant Feeding- how we are first fed helps to foster and grow the bacteria in the gut</a:t>
            </a:r>
          </a:p>
          <a:p>
            <a:r>
              <a:rPr lang="en-CA" sz="1200" kern="1200" dirty="0">
                <a:solidFill>
                  <a:schemeClr val="tx1"/>
                </a:solidFill>
                <a:effectLst/>
                <a:latin typeface="+mn-lt"/>
                <a:ea typeface="+mn-ea"/>
                <a:cs typeface="+mn-cs"/>
              </a:rPr>
              <a:t>Breast milk contains a component that helps to feed the good bacteria in the gut</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bacteria in our gut changes a lot in the first few years of life,</a:t>
            </a:r>
            <a:r>
              <a:rPr lang="en-CA" sz="1200" kern="1200" baseline="0" dirty="0">
                <a:solidFill>
                  <a:schemeClr val="tx1"/>
                </a:solidFill>
                <a:effectLst/>
                <a:latin typeface="+mn-lt"/>
                <a:ea typeface="+mn-ea"/>
                <a:cs typeface="+mn-cs"/>
              </a:rPr>
              <a:t> but once we are around 2-3 years old the gut bacteria stabilizes into what will be our own personalized gut bacteria throughout adulthood!</a:t>
            </a:r>
          </a:p>
          <a:p>
            <a:r>
              <a:rPr lang="en-CA" sz="1200" kern="1200" baseline="0" dirty="0">
                <a:solidFill>
                  <a:schemeClr val="tx1"/>
                </a:solidFill>
                <a:effectLst/>
                <a:latin typeface="+mn-lt"/>
                <a:ea typeface="+mn-ea"/>
                <a:cs typeface="+mn-cs"/>
              </a:rPr>
              <a:t>Of course, this “adult” gut bacteria can still be changed over our lifetime by medications (antibiotics), environment and what we eat.</a:t>
            </a:r>
            <a:endParaRPr lang="en-CA" dirty="0"/>
          </a:p>
        </p:txBody>
      </p:sp>
      <p:sp>
        <p:nvSpPr>
          <p:cNvPr id="4" name="Slide Number Placeholder 3"/>
          <p:cNvSpPr>
            <a:spLocks noGrp="1"/>
          </p:cNvSpPr>
          <p:nvPr>
            <p:ph type="sldNum" sz="quarter" idx="10"/>
          </p:nvPr>
        </p:nvSpPr>
        <p:spPr/>
        <p:txBody>
          <a:bodyPr/>
          <a:lstStyle/>
          <a:p>
            <a:fld id="{3C82E52C-90B5-4617-9906-C71D24190E98}" type="slidenum">
              <a:rPr lang="en-CA" smtClean="0"/>
              <a:t>7</a:t>
            </a:fld>
            <a:endParaRPr lang="en-CA"/>
          </a:p>
        </p:txBody>
      </p:sp>
    </p:spTree>
    <p:extLst>
      <p:ext uri="{BB962C8B-B14F-4D97-AF65-F5344CB8AC3E}">
        <p14:creationId xmlns:p14="http://schemas.microsoft.com/office/powerpoint/2010/main" val="269587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Antibiotics are a type of medication</a:t>
            </a:r>
            <a:r>
              <a:rPr lang="en-CA" baseline="0" dirty="0"/>
              <a:t> commonly used to treat a variety of infections. Antibiotics work to kill the bad bacteria, but they also kill some of the good bacteria! Depending on how long you are on antibiotics for, it can take time for the good bacteria to grow back.</a:t>
            </a:r>
          </a:p>
          <a:p>
            <a:endParaRPr lang="en-CA" baseline="0" dirty="0"/>
          </a:p>
          <a:p>
            <a:r>
              <a:rPr lang="en-CA" baseline="0" dirty="0"/>
              <a:t>The environment that we live in may also affect our gut bacteria. Throughout our life we are exposed to a variety of good and bad bacteria that could impact the types of bacteria in the gut. </a:t>
            </a:r>
            <a:endParaRPr lang="en-CA" dirty="0"/>
          </a:p>
        </p:txBody>
      </p:sp>
      <p:sp>
        <p:nvSpPr>
          <p:cNvPr id="4" name="Slide Number Placeholder 3"/>
          <p:cNvSpPr>
            <a:spLocks noGrp="1"/>
          </p:cNvSpPr>
          <p:nvPr>
            <p:ph type="sldNum" sz="quarter" idx="10"/>
          </p:nvPr>
        </p:nvSpPr>
        <p:spPr/>
        <p:txBody>
          <a:bodyPr/>
          <a:lstStyle/>
          <a:p>
            <a:fld id="{3C82E52C-90B5-4617-9906-C71D24190E98}" type="slidenum">
              <a:rPr lang="en-CA" smtClean="0"/>
              <a:t>8</a:t>
            </a:fld>
            <a:endParaRPr lang="en-CA"/>
          </a:p>
        </p:txBody>
      </p:sp>
    </p:spTree>
    <p:extLst>
      <p:ext uri="{BB962C8B-B14F-4D97-AF65-F5344CB8AC3E}">
        <p14:creationId xmlns:p14="http://schemas.microsoft.com/office/powerpoint/2010/main" val="987136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focus today will be on diet, and how what we eat impacts our gut bacteria and overall gut health.</a:t>
            </a:r>
          </a:p>
          <a:p>
            <a:r>
              <a:rPr lang="en-CA"/>
              <a:t>The food we eat</a:t>
            </a:r>
            <a:r>
              <a:rPr lang="en-CA" baseline="0"/>
              <a:t> helps to increase the diversity, balance of bacteria in our gut, and so much more.</a:t>
            </a:r>
          </a:p>
          <a:p>
            <a:endParaRPr lang="en-CA" baseline="0"/>
          </a:p>
          <a:p>
            <a:r>
              <a:rPr lang="en-CA" baseline="0"/>
              <a:t>Two components of food that are known to help keep the gut healthy are probiotics and prebiotics.</a:t>
            </a:r>
            <a:endParaRPr lang="en-CA" dirty="0"/>
          </a:p>
        </p:txBody>
      </p:sp>
      <p:sp>
        <p:nvSpPr>
          <p:cNvPr id="4" name="Slide Number Placeholder 3"/>
          <p:cNvSpPr>
            <a:spLocks noGrp="1"/>
          </p:cNvSpPr>
          <p:nvPr>
            <p:ph type="sldNum" sz="quarter" idx="10"/>
          </p:nvPr>
        </p:nvSpPr>
        <p:spPr/>
        <p:txBody>
          <a:bodyPr/>
          <a:lstStyle/>
          <a:p>
            <a:fld id="{3C82E52C-90B5-4617-9906-C71D24190E98}" type="slidenum">
              <a:rPr lang="en-CA" smtClean="0"/>
              <a:t>9</a:t>
            </a:fld>
            <a:endParaRPr lang="en-CA"/>
          </a:p>
        </p:txBody>
      </p:sp>
    </p:spTree>
    <p:extLst>
      <p:ext uri="{BB962C8B-B14F-4D97-AF65-F5344CB8AC3E}">
        <p14:creationId xmlns:p14="http://schemas.microsoft.com/office/powerpoint/2010/main" val="1446133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A95FB9-5505-488B-8494-852226C57E90}" type="datetimeFigureOut">
              <a:rPr lang="en-CA" smtClean="0"/>
              <a:t>2017-08-08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623C6ED-2157-4D51-91A7-CA0729980539}"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5FB9-5505-488B-8494-852226C57E90}" type="datetimeFigureOut">
              <a:rPr lang="en-CA" smtClean="0"/>
              <a:t>2017-08-08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623C6ED-2157-4D51-91A7-CA0729980539}"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5FB9-5505-488B-8494-852226C57E90}" type="datetimeFigureOut">
              <a:rPr lang="en-CA" smtClean="0"/>
              <a:t>2017-08-08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623C6ED-2157-4D51-91A7-CA0729980539}"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5FB9-5505-488B-8494-852226C57E90}" type="datetimeFigureOut">
              <a:rPr lang="en-CA" smtClean="0"/>
              <a:t>2017-08-08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623C6ED-2157-4D51-91A7-CA0729980539}"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A95FB9-5505-488B-8494-852226C57E90}" type="datetimeFigureOut">
              <a:rPr lang="en-CA" smtClean="0"/>
              <a:t>2017-08-08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623C6ED-2157-4D51-91A7-CA0729980539}"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A95FB9-5505-488B-8494-852226C57E90}" type="datetimeFigureOut">
              <a:rPr lang="en-CA" smtClean="0"/>
              <a:t>2017-08-08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623C6ED-2157-4D51-91A7-CA0729980539}"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A95FB9-5505-488B-8494-852226C57E90}" type="datetimeFigureOut">
              <a:rPr lang="en-CA" smtClean="0"/>
              <a:t>2017-08-08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623C6ED-2157-4D51-91A7-CA0729980539}"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A95FB9-5505-488B-8494-852226C57E90}" type="datetimeFigureOut">
              <a:rPr lang="en-CA" smtClean="0"/>
              <a:t>2017-08-08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623C6ED-2157-4D51-91A7-CA0729980539}"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95FB9-5505-488B-8494-852226C57E90}" type="datetimeFigureOut">
              <a:rPr lang="en-CA" smtClean="0"/>
              <a:t>2017-08-08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623C6ED-2157-4D51-91A7-CA0729980539}"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A95FB9-5505-488B-8494-852226C57E90}" type="datetimeFigureOut">
              <a:rPr lang="en-CA" smtClean="0"/>
              <a:t>2017-08-08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623C6ED-2157-4D51-91A7-CA0729980539}" type="slidenum">
              <a:rPr lang="en-CA" smtClean="0"/>
              <a:t>‹#›</a:t>
            </a:fld>
            <a:endParaRPr lang="en-CA"/>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AA95FB9-5505-488B-8494-852226C57E90}" type="datetimeFigureOut">
              <a:rPr lang="en-CA" smtClean="0"/>
              <a:t>2017-08-08</a:t>
            </a:fld>
            <a:endParaRPr lang="en-CA"/>
          </a:p>
        </p:txBody>
      </p:sp>
      <p:sp>
        <p:nvSpPr>
          <p:cNvPr id="9" name="Slide Number Placeholder 8"/>
          <p:cNvSpPr>
            <a:spLocks noGrp="1"/>
          </p:cNvSpPr>
          <p:nvPr>
            <p:ph type="sldNum" sz="quarter" idx="11"/>
          </p:nvPr>
        </p:nvSpPr>
        <p:spPr/>
        <p:txBody>
          <a:bodyPr/>
          <a:lstStyle/>
          <a:p>
            <a:fld id="{F623C6ED-2157-4D51-91A7-CA0729980539}" type="slidenum">
              <a:rPr lang="en-CA" smtClean="0"/>
              <a:t>‹#›</a:t>
            </a:fld>
            <a:endParaRPr lang="en-CA"/>
          </a:p>
        </p:txBody>
      </p:sp>
      <p:sp>
        <p:nvSpPr>
          <p:cNvPr id="10" name="Footer Placeholder 9"/>
          <p:cNvSpPr>
            <a:spLocks noGrp="1"/>
          </p:cNvSpPr>
          <p:nvPr>
            <p:ph type="ftr" sz="quarter" idx="12"/>
          </p:nvPr>
        </p:nvSpPr>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623C6ED-2157-4D51-91A7-CA0729980539}" type="slidenum">
              <a:rPr lang="en-CA" smtClean="0"/>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C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AA95FB9-5505-488B-8494-852226C57E90}" type="datetimeFigureOut">
              <a:rPr lang="en-CA" smtClean="0"/>
              <a:t>2017-08-08</a:t>
            </a:fld>
            <a:endParaRPr lang="en-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hyperlink" Target="http://uat.eatrightontario.ca/en/Articles/Probiotics/prebiotics/Prebiotics.aspx" TargetMode="External"/><Relationship Id="rId3" Type="http://schemas.openxmlformats.org/officeDocument/2006/relationships/hyperlink" Target="http://www.gutmicrobiotaforhealth.com/en/home/" TargetMode="External"/><Relationship Id="rId7" Type="http://schemas.openxmlformats.org/officeDocument/2006/relationships/hyperlink" Target="http://cdhf.ca/en/videos/pre-and-probiotic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cdhf.ca/bank/document_en/72understanding-probiotics-.pdf#zoom=100" TargetMode="External"/><Relationship Id="rId5" Type="http://schemas.openxmlformats.org/officeDocument/2006/relationships/hyperlink" Target="http://loveyourtummy.org/" TargetMode="External"/><Relationship Id="rId4" Type="http://schemas.openxmlformats.org/officeDocument/2006/relationships/hyperlink" Target="http://cdhf.ca/en/staying-healthy/your-microbiota/section/about" TargetMode="External"/><Relationship Id="rId9" Type="http://schemas.openxmlformats.org/officeDocument/2006/relationships/hyperlink" Target="http://www.eatrightontario.ca/en/Articles/Digestion/The-Pros-of-Probiotics.asp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x.doi.org/10.1016/j.jada.2007.12.009" TargetMode="External"/><Relationship Id="rId2" Type="http://schemas.openxmlformats.org/officeDocument/2006/relationships/hyperlink" Target="http://dx.doi.org.uml.idm.oclc.org/10.3390/nu7010390" TargetMode="External"/><Relationship Id="rId1" Type="http://schemas.openxmlformats.org/officeDocument/2006/relationships/slideLayout" Target="../slideLayouts/slideLayout2.xml"/><Relationship Id="rId5" Type="http://schemas.openxmlformats.org/officeDocument/2006/relationships/hyperlink" Target="http://www.pennutrition.com/KnowledgePathway.aspx?kpid=24357&amp;trid=25391&amp;trcatid=38" TargetMode="External"/><Relationship Id="rId4" Type="http://schemas.openxmlformats.org/officeDocument/2006/relationships/hyperlink" Target="https://doi-org.uml.idm.oclc.org/10.1016/j.copbio.2016.11.01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dhf.ca/en/videos/introducing-the-human-gut-microbiom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CA" dirty="0"/>
              <a:t>Eating for a Healthy Gut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073" y="3717032"/>
            <a:ext cx="1876425" cy="2438400"/>
          </a:xfrm>
          <a:prstGeom prst="rect">
            <a:avLst/>
          </a:prstGeom>
        </p:spPr>
      </p:pic>
      <p:pic>
        <p:nvPicPr>
          <p:cNvPr id="7" name="Picture 6" descr="Image result for gut health"/>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16632"/>
            <a:ext cx="2470537" cy="2376264"/>
          </a:xfrm>
          <a:prstGeom prst="rect">
            <a:avLst/>
          </a:prstGeom>
          <a:noFill/>
          <a:ln>
            <a:noFill/>
          </a:ln>
        </p:spPr>
      </p:pic>
    </p:spTree>
    <p:extLst>
      <p:ext uri="{BB962C8B-B14F-4D97-AF65-F5344CB8AC3E}">
        <p14:creationId xmlns:p14="http://schemas.microsoft.com/office/powerpoint/2010/main" val="389902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Probiotics</a:t>
            </a:r>
          </a:p>
        </p:txBody>
      </p:sp>
      <p:sp>
        <p:nvSpPr>
          <p:cNvPr id="3" name="Content Placeholder 2"/>
          <p:cNvSpPr>
            <a:spLocks noGrp="1"/>
          </p:cNvSpPr>
          <p:nvPr>
            <p:ph idx="1"/>
          </p:nvPr>
        </p:nvSpPr>
        <p:spPr/>
        <p:txBody>
          <a:bodyPr/>
          <a:lstStyle/>
          <a:p>
            <a:r>
              <a:rPr lang="en-CA" dirty="0"/>
              <a:t>Probiotics are live, non-pathogenic microorganisms that are thought to be beneficial to the health of the host</a:t>
            </a:r>
          </a:p>
          <a:p>
            <a:r>
              <a:rPr lang="en-CA" dirty="0"/>
              <a:t>Known benefits of probiotics:</a:t>
            </a:r>
          </a:p>
          <a:p>
            <a:pPr lvl="1"/>
            <a:r>
              <a:rPr lang="en-CA" dirty="0"/>
              <a:t>Helps with digestion</a:t>
            </a:r>
          </a:p>
          <a:p>
            <a:pPr lvl="1"/>
            <a:r>
              <a:rPr lang="en-CA" dirty="0"/>
              <a:t>Promotes regularity</a:t>
            </a:r>
          </a:p>
          <a:p>
            <a:pPr lvl="1"/>
            <a:r>
              <a:rPr lang="en-CA" dirty="0"/>
              <a:t>Improves nutrient absorption</a:t>
            </a:r>
          </a:p>
          <a:p>
            <a:pPr lvl="1"/>
            <a:r>
              <a:rPr lang="en-CA" dirty="0"/>
              <a:t>Helps keep a balance of “good” bacteria in the gut</a:t>
            </a:r>
          </a:p>
          <a:p>
            <a:pPr lvl="1"/>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50" y="4530120"/>
            <a:ext cx="2857500" cy="1600200"/>
          </a:xfrm>
          <a:prstGeom prst="rect">
            <a:avLst/>
          </a:prstGeom>
        </p:spPr>
      </p:pic>
    </p:spTree>
    <p:extLst>
      <p:ext uri="{BB962C8B-B14F-4D97-AF65-F5344CB8AC3E}">
        <p14:creationId xmlns:p14="http://schemas.microsoft.com/office/powerpoint/2010/main" val="415652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Probiotic </a:t>
            </a:r>
            <a:r>
              <a:rPr lang="en-CA" dirty="0" smtClean="0"/>
              <a:t>Guidelines</a:t>
            </a:r>
            <a:endParaRPr lang="en-CA" dirty="0"/>
          </a:p>
        </p:txBody>
      </p:sp>
      <p:sp>
        <p:nvSpPr>
          <p:cNvPr id="3" name="Content Placeholder 2"/>
          <p:cNvSpPr>
            <a:spLocks noGrp="1"/>
          </p:cNvSpPr>
          <p:nvPr>
            <p:ph idx="1"/>
          </p:nvPr>
        </p:nvSpPr>
        <p:spPr/>
        <p:txBody>
          <a:bodyPr/>
          <a:lstStyle/>
          <a:p>
            <a:pPr marL="114300" indent="0">
              <a:buNone/>
            </a:pPr>
            <a:r>
              <a:rPr lang="en-CA" dirty="0"/>
              <a:t>In order for microorganisms to be considered a probiotic they must:</a:t>
            </a:r>
          </a:p>
          <a:p>
            <a:pPr marL="571500" indent="-457200">
              <a:buFont typeface="+mj-lt"/>
              <a:buAutoNum type="arabicPeriod"/>
            </a:pPr>
            <a:r>
              <a:rPr lang="en-CA" dirty="0"/>
              <a:t>Be able to survive the digestion process</a:t>
            </a:r>
          </a:p>
          <a:p>
            <a:pPr marL="571500" indent="-457200">
              <a:buFont typeface="+mj-lt"/>
              <a:buAutoNum type="arabicPeriod"/>
            </a:pPr>
            <a:r>
              <a:rPr lang="en-CA" dirty="0"/>
              <a:t>Not toxic</a:t>
            </a:r>
          </a:p>
          <a:p>
            <a:pPr marL="571500" indent="-457200">
              <a:buFont typeface="+mj-lt"/>
              <a:buAutoNum type="arabicPeriod"/>
            </a:pPr>
            <a:r>
              <a:rPr lang="en-CA" dirty="0"/>
              <a:t>Remain alive during transport and storage</a:t>
            </a:r>
          </a:p>
          <a:p>
            <a:pPr marL="571500" indent="-457200">
              <a:buFont typeface="+mj-lt"/>
              <a:buAutoNum type="arabicPeriod"/>
            </a:pPr>
            <a:r>
              <a:rPr lang="en-CA" dirty="0"/>
              <a:t>Have beneficial effects</a:t>
            </a:r>
          </a:p>
          <a:p>
            <a:pPr marL="571500" indent="-457200">
              <a:buFont typeface="+mj-lt"/>
              <a:buAutoNum type="arabicPeriod"/>
            </a:pPr>
            <a:r>
              <a:rPr lang="en-CA" dirty="0"/>
              <a:t>Help balance gut microbiota</a:t>
            </a:r>
          </a:p>
          <a:p>
            <a:pPr marL="571500" indent="-457200">
              <a:buFont typeface="+mj-lt"/>
              <a:buAutoNum type="arabicPeriod"/>
            </a:pPr>
            <a:r>
              <a:rPr lang="en-CA" dirty="0"/>
              <a:t>Help protect against bad bacteria</a:t>
            </a:r>
          </a:p>
        </p:txBody>
      </p:sp>
    </p:spTree>
    <p:extLst>
      <p:ext uri="{BB962C8B-B14F-4D97-AF65-F5344CB8AC3E}">
        <p14:creationId xmlns:p14="http://schemas.microsoft.com/office/powerpoint/2010/main" val="323503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Probiotic Products</a:t>
            </a:r>
          </a:p>
        </p:txBody>
      </p:sp>
      <p:sp>
        <p:nvSpPr>
          <p:cNvPr id="3" name="Content Placeholder 2"/>
          <p:cNvSpPr>
            <a:spLocks noGrp="1"/>
          </p:cNvSpPr>
          <p:nvPr>
            <p:ph idx="1"/>
          </p:nvPr>
        </p:nvSpPr>
        <p:spPr>
          <a:xfrm>
            <a:off x="430138" y="2000820"/>
            <a:ext cx="7620000" cy="4800600"/>
          </a:xfrm>
        </p:spPr>
        <p:txBody>
          <a:bodyPr>
            <a:normAutofit/>
          </a:bodyPr>
          <a:lstStyle/>
          <a:p>
            <a:r>
              <a:rPr lang="en-CA" dirty="0"/>
              <a:t>Probiotics come in a variety of forms:</a:t>
            </a:r>
          </a:p>
          <a:p>
            <a:pPr lvl="1"/>
            <a:r>
              <a:rPr lang="en-CA" dirty="0"/>
              <a:t>Supplements (Pills, Capsules, Powders)</a:t>
            </a:r>
          </a:p>
          <a:p>
            <a:pPr lvl="1"/>
            <a:r>
              <a:rPr lang="en-CA" dirty="0" smtClean="0"/>
              <a:t>Added </a:t>
            </a:r>
            <a:r>
              <a:rPr lang="en-CA" dirty="0"/>
              <a:t>to food products</a:t>
            </a:r>
          </a:p>
          <a:p>
            <a:pPr lvl="1"/>
            <a:r>
              <a:rPr lang="en-CA" dirty="0"/>
              <a:t>Naturally occurring in food</a:t>
            </a:r>
          </a:p>
          <a:p>
            <a:pPr lvl="2"/>
            <a:r>
              <a:rPr lang="en-CA" dirty="0"/>
              <a:t>Fermented </a:t>
            </a:r>
            <a:r>
              <a:rPr lang="en-CA" dirty="0" smtClean="0"/>
              <a:t>foods: use of yeast or bacteria</a:t>
            </a:r>
          </a:p>
          <a:p>
            <a:pPr marL="777240" lvl="2" indent="0">
              <a:buNone/>
            </a:pPr>
            <a:r>
              <a:rPr lang="en-CA" dirty="0" smtClean="0"/>
              <a:t>to create flavor and preserve food </a:t>
            </a:r>
            <a:endParaRPr lang="en-CA" dirty="0"/>
          </a:p>
          <a:p>
            <a:pPr marL="411480" lvl="1" indent="0">
              <a:buNone/>
            </a:pPr>
            <a:endParaRPr lang="en-CA" dirty="0"/>
          </a:p>
          <a:p>
            <a:pPr marL="411480" lvl="1" indent="0">
              <a:buNone/>
            </a:pPr>
            <a:endParaRPr lang="en-CA" dirty="0"/>
          </a:p>
          <a:p>
            <a:pPr marL="411480" lvl="1" indent="0">
              <a:buNone/>
            </a:pPr>
            <a:endParaRPr lang="en-CA" dirty="0"/>
          </a:p>
          <a:p>
            <a:pPr marL="411480" lvl="1" indent="0">
              <a:buNone/>
            </a:pPr>
            <a:endParaRPr lang="en-CA" dirty="0" smtClean="0"/>
          </a:p>
          <a:p>
            <a:pPr marL="411480" lvl="1" indent="0">
              <a:buNone/>
            </a:pPr>
            <a:r>
              <a:rPr lang="en-CA" dirty="0" smtClean="0"/>
              <a:t>NOTE</a:t>
            </a:r>
            <a:r>
              <a:rPr lang="en-CA" dirty="0"/>
              <a:t>: Probiotics must be taken regularly, since they do not grow in the gut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196752"/>
            <a:ext cx="2686050" cy="17049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0288" y="3356992"/>
            <a:ext cx="2533650" cy="1800225"/>
          </a:xfrm>
          <a:prstGeom prst="rect">
            <a:avLst/>
          </a:prstGeom>
        </p:spPr>
      </p:pic>
    </p:spTree>
    <p:extLst>
      <p:ext uri="{BB962C8B-B14F-4D97-AF65-F5344CB8AC3E}">
        <p14:creationId xmlns:p14="http://schemas.microsoft.com/office/powerpoint/2010/main" val="3720718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Foods Containing Live Bacteria</a:t>
            </a:r>
          </a:p>
        </p:txBody>
      </p:sp>
      <p:sp>
        <p:nvSpPr>
          <p:cNvPr id="3" name="Content Placeholder 2"/>
          <p:cNvSpPr>
            <a:spLocks noGrp="1"/>
          </p:cNvSpPr>
          <p:nvPr>
            <p:ph idx="1"/>
          </p:nvPr>
        </p:nvSpPr>
        <p:spPr/>
        <p:txBody>
          <a:bodyPr>
            <a:normAutofit fontScale="85000" lnSpcReduction="20000"/>
          </a:bodyPr>
          <a:lstStyle/>
          <a:p>
            <a:pPr marL="114300" indent="0">
              <a:buNone/>
            </a:pPr>
            <a:r>
              <a:rPr lang="en-CA" dirty="0"/>
              <a:t>Naturally containing:</a:t>
            </a:r>
          </a:p>
          <a:p>
            <a:r>
              <a:rPr lang="en-CA" dirty="0"/>
              <a:t>Sauerkraut</a:t>
            </a:r>
          </a:p>
          <a:p>
            <a:r>
              <a:rPr lang="en-CA" dirty="0"/>
              <a:t>Kimchi</a:t>
            </a:r>
          </a:p>
          <a:p>
            <a:r>
              <a:rPr lang="en-CA" dirty="0"/>
              <a:t>Kefir</a:t>
            </a:r>
          </a:p>
          <a:p>
            <a:r>
              <a:rPr lang="en-CA" dirty="0" smtClean="0"/>
              <a:t>Some types of pickles </a:t>
            </a:r>
            <a:endParaRPr lang="en-CA" dirty="0"/>
          </a:p>
          <a:p>
            <a:r>
              <a:rPr lang="en-CA" dirty="0"/>
              <a:t>Yogurt</a:t>
            </a:r>
          </a:p>
          <a:p>
            <a:pPr marL="114300" indent="0">
              <a:buNone/>
            </a:pPr>
            <a:endParaRPr lang="en-CA" dirty="0"/>
          </a:p>
          <a:p>
            <a:pPr marL="114300" indent="0">
              <a:buNone/>
            </a:pPr>
            <a:endParaRPr lang="en-CA" dirty="0"/>
          </a:p>
          <a:p>
            <a:pPr marL="114300" indent="0">
              <a:buNone/>
            </a:pPr>
            <a:endParaRPr lang="en-CA" dirty="0" smtClean="0"/>
          </a:p>
          <a:p>
            <a:pPr marL="114300" indent="0">
              <a:buNone/>
            </a:pPr>
            <a:r>
              <a:rPr lang="en-CA" dirty="0" smtClean="0"/>
              <a:t>Probiotics </a:t>
            </a:r>
            <a:r>
              <a:rPr lang="en-CA" dirty="0"/>
              <a:t>sometimes added to:</a:t>
            </a:r>
          </a:p>
          <a:p>
            <a:r>
              <a:rPr lang="en-CA" dirty="0"/>
              <a:t>Yogurt</a:t>
            </a:r>
          </a:p>
          <a:p>
            <a:r>
              <a:rPr lang="en-CA" dirty="0"/>
              <a:t>Juice</a:t>
            </a:r>
          </a:p>
          <a:p>
            <a:r>
              <a:rPr lang="en-CA" dirty="0"/>
              <a:t>Gum</a:t>
            </a:r>
          </a:p>
          <a:p>
            <a:r>
              <a:rPr lang="en-CA" dirty="0"/>
              <a:t>Milk</a:t>
            </a:r>
          </a:p>
          <a:p>
            <a:r>
              <a:rPr lang="en-CA" dirty="0"/>
              <a:t>Ice cream</a:t>
            </a:r>
          </a:p>
          <a:p>
            <a:r>
              <a:rPr lang="en-CA" dirty="0"/>
              <a:t>Chocolate</a:t>
            </a:r>
          </a:p>
          <a:p>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3861048"/>
            <a:ext cx="1785229" cy="238030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1296144"/>
            <a:ext cx="2085696" cy="278092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5151" y="1296143"/>
            <a:ext cx="1815665" cy="2420887"/>
          </a:xfrm>
          <a:prstGeom prst="rect">
            <a:avLst/>
          </a:prstGeom>
        </p:spPr>
      </p:pic>
    </p:spTree>
    <p:extLst>
      <p:ext uri="{BB962C8B-B14F-4D97-AF65-F5344CB8AC3E}">
        <p14:creationId xmlns:p14="http://schemas.microsoft.com/office/powerpoint/2010/main" val="4005676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Prebiotics</a:t>
            </a:r>
          </a:p>
        </p:txBody>
      </p:sp>
      <p:sp>
        <p:nvSpPr>
          <p:cNvPr id="3" name="Content Placeholder 2"/>
          <p:cNvSpPr>
            <a:spLocks noGrp="1"/>
          </p:cNvSpPr>
          <p:nvPr>
            <p:ph idx="1"/>
          </p:nvPr>
        </p:nvSpPr>
        <p:spPr>
          <a:xfrm>
            <a:off x="449188" y="1724943"/>
            <a:ext cx="7620000" cy="2620888"/>
          </a:xfrm>
        </p:spPr>
        <p:txBody>
          <a:bodyPr/>
          <a:lstStyle/>
          <a:p>
            <a:r>
              <a:rPr lang="en-CA" dirty="0"/>
              <a:t>A non-digestible food ingredient that helps the growth of good bacteria in the gut</a:t>
            </a:r>
          </a:p>
          <a:p>
            <a:r>
              <a:rPr lang="en-CA" dirty="0"/>
              <a:t>Known benefits:</a:t>
            </a:r>
          </a:p>
          <a:p>
            <a:pPr lvl="1"/>
            <a:r>
              <a:rPr lang="en-CA" dirty="0"/>
              <a:t>Help feed good bacteria in the gut</a:t>
            </a:r>
          </a:p>
          <a:p>
            <a:pPr lvl="1"/>
            <a:r>
              <a:rPr lang="en-CA" dirty="0"/>
              <a:t>Help good bacteria grow and multiply</a:t>
            </a:r>
          </a:p>
          <a:p>
            <a:pPr lvl="1"/>
            <a:r>
              <a:rPr lang="en-CA" dirty="0"/>
              <a:t>Help with constipation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100" y="2420888"/>
            <a:ext cx="2705100" cy="16954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4653136"/>
            <a:ext cx="2466975" cy="1857375"/>
          </a:xfrm>
          <a:prstGeom prst="rect">
            <a:avLst/>
          </a:prstGeom>
        </p:spPr>
      </p:pic>
    </p:spTree>
    <p:extLst>
      <p:ext uri="{BB962C8B-B14F-4D97-AF65-F5344CB8AC3E}">
        <p14:creationId xmlns:p14="http://schemas.microsoft.com/office/powerpoint/2010/main" val="3567644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Foods Containing Prebiotics</a:t>
            </a:r>
          </a:p>
        </p:txBody>
      </p:sp>
      <p:sp>
        <p:nvSpPr>
          <p:cNvPr id="3" name="Content Placeholder 2"/>
          <p:cNvSpPr>
            <a:spLocks noGrp="1"/>
          </p:cNvSpPr>
          <p:nvPr>
            <p:ph idx="1"/>
          </p:nvPr>
        </p:nvSpPr>
        <p:spPr/>
        <p:txBody>
          <a:bodyPr/>
          <a:lstStyle/>
          <a:p>
            <a:r>
              <a:rPr lang="en-CA" dirty="0"/>
              <a:t>Often found in high fibre foods</a:t>
            </a:r>
          </a:p>
          <a:p>
            <a:r>
              <a:rPr lang="en-CA" dirty="0"/>
              <a:t>Foods such as:</a:t>
            </a:r>
          </a:p>
          <a:p>
            <a:pPr lvl="1"/>
            <a:r>
              <a:rPr lang="en-CA" dirty="0"/>
              <a:t>Whole grains</a:t>
            </a:r>
          </a:p>
          <a:p>
            <a:pPr lvl="1"/>
            <a:r>
              <a:rPr lang="en-CA" dirty="0"/>
              <a:t>Fruits and vegetables</a:t>
            </a:r>
          </a:p>
          <a:p>
            <a:pPr lvl="2"/>
            <a:r>
              <a:rPr lang="en-CA" dirty="0"/>
              <a:t>Ex. Onions, garlic, leeks, soybeans</a:t>
            </a:r>
          </a:p>
          <a:p>
            <a:r>
              <a:rPr lang="en-CA" dirty="0"/>
              <a:t>Ingredients such as :</a:t>
            </a:r>
          </a:p>
          <a:p>
            <a:pPr lvl="1"/>
            <a:r>
              <a:rPr lang="en-CA" dirty="0"/>
              <a:t>Inulin</a:t>
            </a:r>
          </a:p>
          <a:p>
            <a:pPr lvl="1"/>
            <a:r>
              <a:rPr lang="en-CA" dirty="0"/>
              <a:t>Pectin</a:t>
            </a:r>
          </a:p>
          <a:p>
            <a:pPr lvl="1"/>
            <a:r>
              <a:rPr lang="en-CA" dirty="0"/>
              <a:t>Resistant starch</a:t>
            </a:r>
          </a:p>
          <a:p>
            <a:pPr lvl="1"/>
            <a:r>
              <a:rPr lang="en-CA" dirty="0"/>
              <a:t>Oligosaccharide (in breast milk)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916832"/>
            <a:ext cx="2552700" cy="17907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4509120"/>
            <a:ext cx="2466975" cy="1847850"/>
          </a:xfrm>
          <a:prstGeom prst="rect">
            <a:avLst/>
          </a:prstGeom>
        </p:spPr>
      </p:pic>
    </p:spTree>
    <p:extLst>
      <p:ext uri="{BB962C8B-B14F-4D97-AF65-F5344CB8AC3E}">
        <p14:creationId xmlns:p14="http://schemas.microsoft.com/office/powerpoint/2010/main" val="1636656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Food, Pills, Capsules, Powders… What do I choose?</a:t>
            </a:r>
          </a:p>
        </p:txBody>
      </p:sp>
      <p:sp>
        <p:nvSpPr>
          <p:cNvPr id="3" name="Content Placeholder 2"/>
          <p:cNvSpPr>
            <a:spLocks noGrp="1"/>
          </p:cNvSpPr>
          <p:nvPr>
            <p:ph idx="1"/>
          </p:nvPr>
        </p:nvSpPr>
        <p:spPr/>
        <p:txBody>
          <a:bodyPr/>
          <a:lstStyle/>
          <a:p>
            <a:r>
              <a:rPr lang="en-CA" dirty="0"/>
              <a:t>There is not enough research yet to say which form of probiotic is best </a:t>
            </a:r>
          </a:p>
          <a:p>
            <a:r>
              <a:rPr lang="en-CA" dirty="0"/>
              <a:t>There is no recommended dose yet</a:t>
            </a:r>
          </a:p>
          <a:p>
            <a:r>
              <a:rPr lang="en-CA" dirty="0"/>
              <a:t>Certain strains may help people with certain disease conditions (ex. IBS, IBD)</a:t>
            </a:r>
          </a:p>
          <a:p>
            <a:r>
              <a:rPr lang="en-CA" dirty="0"/>
              <a:t>Everyone has a different gut microbiota, there is no guarantee that one type of probiotic will be as beneficial for everyone</a:t>
            </a:r>
          </a:p>
          <a:p>
            <a:r>
              <a:rPr lang="en-CA" dirty="0"/>
              <a:t>Read labels to be aware of what you are </a:t>
            </a:r>
            <a:r>
              <a:rPr lang="en-CA" dirty="0" smtClean="0"/>
              <a:t>consuming</a:t>
            </a:r>
          </a:p>
          <a:p>
            <a:pPr marL="114300" indent="0">
              <a:buNone/>
            </a:pPr>
            <a:endParaRPr lang="en-CA" dirty="0"/>
          </a:p>
          <a:p>
            <a:endParaRPr lang="en-CA" dirty="0"/>
          </a:p>
          <a:p>
            <a:endParaRPr lang="en-CA" dirty="0"/>
          </a:p>
        </p:txBody>
      </p:sp>
      <p:pic>
        <p:nvPicPr>
          <p:cNvPr id="1026" name="Picture 2" descr="C:\Users\NWowkslu\AppData\Local\Microsoft\Windows\Temporary Internet Files\Content.IE5\27QMAWLX\question-mar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4581128"/>
            <a:ext cx="3528392" cy="2117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406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 how do we keep our gut healthy?</a:t>
            </a:r>
          </a:p>
        </p:txBody>
      </p:sp>
      <p:sp>
        <p:nvSpPr>
          <p:cNvPr id="3" name="Content Placeholder 2"/>
          <p:cNvSpPr>
            <a:spLocks noGrp="1"/>
          </p:cNvSpPr>
          <p:nvPr>
            <p:ph idx="1"/>
          </p:nvPr>
        </p:nvSpPr>
        <p:spPr>
          <a:xfrm>
            <a:off x="395536" y="1916832"/>
            <a:ext cx="7620000" cy="4800600"/>
          </a:xfrm>
        </p:spPr>
        <p:txBody>
          <a:bodyPr/>
          <a:lstStyle/>
          <a:p>
            <a:pPr marL="571500" indent="-457200">
              <a:buFont typeface="+mj-lt"/>
              <a:buAutoNum type="arabicPeriod"/>
            </a:pPr>
            <a:r>
              <a:rPr lang="en-CA" dirty="0"/>
              <a:t>Feed the “good” gut bacteria</a:t>
            </a:r>
          </a:p>
          <a:p>
            <a:pPr lvl="1"/>
            <a:r>
              <a:rPr lang="en-CA" dirty="0"/>
              <a:t>Eat high fibre foods: whole grain breads</a:t>
            </a:r>
            <a:r>
              <a:rPr lang="en-CA" dirty="0" smtClean="0"/>
              <a:t>,</a:t>
            </a:r>
          </a:p>
          <a:p>
            <a:pPr marL="411480" lvl="1" indent="0">
              <a:buNone/>
            </a:pPr>
            <a:r>
              <a:rPr lang="en-CA" dirty="0" smtClean="0"/>
              <a:t>    pastas</a:t>
            </a:r>
            <a:r>
              <a:rPr lang="en-CA" dirty="0"/>
              <a:t>, cereals and rice</a:t>
            </a:r>
          </a:p>
          <a:p>
            <a:pPr lvl="1"/>
            <a:r>
              <a:rPr lang="en-CA" dirty="0"/>
              <a:t>Load up on veggies and fruit</a:t>
            </a:r>
          </a:p>
          <a:p>
            <a:pPr lvl="1"/>
            <a:r>
              <a:rPr lang="en-CA" dirty="0"/>
              <a:t>Breastfeed infants </a:t>
            </a:r>
          </a:p>
          <a:p>
            <a:pPr marL="571500" indent="-457200">
              <a:buFont typeface="+mj-lt"/>
              <a:buAutoNum type="arabicPeriod"/>
            </a:pPr>
            <a:r>
              <a:rPr lang="en-CA" dirty="0"/>
              <a:t>Drink lots of water</a:t>
            </a:r>
          </a:p>
          <a:p>
            <a:pPr marL="571500" indent="-457200">
              <a:buFont typeface="+mj-lt"/>
              <a:buAutoNum type="arabicPeriod"/>
            </a:pPr>
            <a:r>
              <a:rPr lang="en-CA" dirty="0"/>
              <a:t>Add in extra “good” bacteria</a:t>
            </a:r>
          </a:p>
          <a:p>
            <a:pPr lvl="1"/>
            <a:r>
              <a:rPr lang="en-CA" dirty="0"/>
              <a:t>Try incorporating a probiotic food each day</a:t>
            </a:r>
          </a:p>
          <a:p>
            <a:pPr lvl="1"/>
            <a:r>
              <a:rPr lang="en-CA" dirty="0"/>
              <a:t>Ex. </a:t>
            </a:r>
            <a:r>
              <a:rPr lang="en-CA" dirty="0" smtClean="0"/>
              <a:t>Plain Yogurt</a:t>
            </a:r>
          </a:p>
          <a:p>
            <a:pPr marL="411480" lvl="1" indent="0">
              <a:buNone/>
            </a:pPr>
            <a:endParaRPr lang="en-CA" dirty="0"/>
          </a:p>
          <a:p>
            <a:pPr marL="411480" lvl="1" indent="0" algn="ctr">
              <a:buNone/>
            </a:pPr>
            <a:r>
              <a:rPr lang="en-CA" sz="3200" dirty="0" smtClean="0">
                <a:solidFill>
                  <a:srgbClr val="C00000"/>
                </a:solidFill>
              </a:rPr>
              <a:t>Start Slow!</a:t>
            </a:r>
            <a:endParaRPr lang="en-CA" sz="3200" dirty="0">
              <a:solidFill>
                <a:srgbClr val="C00000"/>
              </a:solidFill>
            </a:endParaRPr>
          </a:p>
          <a:p>
            <a:pPr marL="411480" lvl="1" indent="0">
              <a:buNone/>
            </a:pPr>
            <a:endParaRPr lang="en-CA" dirty="0"/>
          </a:p>
          <a:p>
            <a:pPr marL="411480" lvl="1" indent="0">
              <a:buNone/>
            </a:pPr>
            <a:endParaRPr lang="en-CA" dirty="0"/>
          </a:p>
          <a:p>
            <a:pPr marL="411480" lvl="1" indent="0">
              <a:buNone/>
            </a:pPr>
            <a:endParaRPr lang="en-CA" dirty="0"/>
          </a:p>
        </p:txBody>
      </p:sp>
      <p:pic>
        <p:nvPicPr>
          <p:cNvPr id="2050" name="Picture 2" descr="C:\Users\NWowkslu\AppData\Local\Microsoft\Windows\Temporary Internet Files\Content.IE5\27QMAWLX\pacman-15155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060848"/>
            <a:ext cx="2059036" cy="150567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NWowkslu\AppData\Local\Microsoft\Windows\Temporary Internet Files\Content.IE5\GJ7VPTS9\hitzschlag-symptome-sonnenstich-was-tun-lebe-gesun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5593" y="4005064"/>
            <a:ext cx="1368153" cy="1981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450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For More Information…</a:t>
            </a:r>
          </a:p>
        </p:txBody>
      </p:sp>
      <p:sp>
        <p:nvSpPr>
          <p:cNvPr id="3" name="Content Placeholder 2"/>
          <p:cNvSpPr>
            <a:spLocks noGrp="1"/>
          </p:cNvSpPr>
          <p:nvPr>
            <p:ph idx="1"/>
          </p:nvPr>
        </p:nvSpPr>
        <p:spPr/>
        <p:txBody>
          <a:bodyPr>
            <a:normAutofit fontScale="62500" lnSpcReduction="20000"/>
          </a:bodyPr>
          <a:lstStyle/>
          <a:p>
            <a:pPr marL="114300" indent="0">
              <a:lnSpc>
                <a:spcPct val="210000"/>
              </a:lnSpc>
              <a:buNone/>
            </a:pPr>
            <a:r>
              <a:rPr lang="en-CA" sz="2100" dirty="0"/>
              <a:t>Gut Microbiota</a:t>
            </a:r>
          </a:p>
          <a:p>
            <a:pPr marL="114300" indent="0">
              <a:lnSpc>
                <a:spcPct val="210000"/>
              </a:lnSpc>
              <a:buNone/>
            </a:pPr>
            <a:r>
              <a:rPr lang="en-CA" sz="2100" dirty="0">
                <a:hlinkClick r:id="rId3"/>
              </a:rPr>
              <a:t>http://www.gutmicrobiotaforhealth.com/en/home/</a:t>
            </a:r>
            <a:r>
              <a:rPr lang="en-CA" sz="2100" dirty="0"/>
              <a:t> </a:t>
            </a:r>
          </a:p>
          <a:p>
            <a:pPr marL="114300" indent="0">
              <a:lnSpc>
                <a:spcPct val="210000"/>
              </a:lnSpc>
              <a:buNone/>
            </a:pPr>
            <a:r>
              <a:rPr lang="en-CA" sz="2100" dirty="0">
                <a:hlinkClick r:id="rId4"/>
              </a:rPr>
              <a:t>http://cdhf.ca/en/staying-healthy/your-microbiota/section/about</a:t>
            </a:r>
            <a:r>
              <a:rPr lang="en-CA" sz="2100" dirty="0"/>
              <a:t> </a:t>
            </a:r>
          </a:p>
          <a:p>
            <a:pPr marL="114300" indent="0">
              <a:lnSpc>
                <a:spcPct val="210000"/>
              </a:lnSpc>
              <a:buNone/>
            </a:pPr>
            <a:r>
              <a:rPr lang="en-CA" sz="2100" dirty="0">
                <a:hlinkClick r:id="rId5"/>
              </a:rPr>
              <a:t>http://loveyourtummy.org/</a:t>
            </a:r>
            <a:r>
              <a:rPr lang="en-CA" sz="2100" dirty="0"/>
              <a:t> </a:t>
            </a:r>
          </a:p>
          <a:p>
            <a:pPr marL="114300" indent="0">
              <a:lnSpc>
                <a:spcPct val="210000"/>
              </a:lnSpc>
              <a:buNone/>
            </a:pPr>
            <a:r>
              <a:rPr lang="en-CA" sz="2100" dirty="0"/>
              <a:t>Probiotics/Prebiotics</a:t>
            </a:r>
          </a:p>
          <a:p>
            <a:pPr marL="114300" indent="0">
              <a:lnSpc>
                <a:spcPct val="210000"/>
              </a:lnSpc>
              <a:buNone/>
            </a:pPr>
            <a:r>
              <a:rPr lang="en-CA" sz="2100" dirty="0">
                <a:hlinkClick r:id="rId6"/>
              </a:rPr>
              <a:t>http://cdhf.ca/en/staying-healthy/pre-probiotics/section/resources</a:t>
            </a:r>
          </a:p>
          <a:p>
            <a:pPr marL="114300" indent="0">
              <a:lnSpc>
                <a:spcPct val="210000"/>
              </a:lnSpc>
              <a:buNone/>
            </a:pPr>
            <a:r>
              <a:rPr lang="en-CA" sz="2100" dirty="0">
                <a:hlinkClick r:id="rId6"/>
              </a:rPr>
              <a:t>http://cdhf.ca/bank/document_en/72understanding-probiotics-.pdf#zoom=100</a:t>
            </a:r>
            <a:r>
              <a:rPr lang="en-CA" sz="2100" dirty="0"/>
              <a:t> </a:t>
            </a:r>
            <a:endParaRPr lang="en-CA" sz="2100" dirty="0">
              <a:hlinkClick r:id="rId7"/>
            </a:endParaRPr>
          </a:p>
          <a:p>
            <a:pPr marL="114300" indent="0">
              <a:lnSpc>
                <a:spcPct val="210000"/>
              </a:lnSpc>
              <a:buNone/>
            </a:pPr>
            <a:r>
              <a:rPr lang="en-CA" sz="2100" dirty="0">
                <a:hlinkClick r:id="rId7"/>
              </a:rPr>
              <a:t>http://cdhf.ca/en/videos/pre-and-probiotics</a:t>
            </a:r>
            <a:r>
              <a:rPr lang="en-CA" sz="2100" dirty="0"/>
              <a:t> </a:t>
            </a:r>
          </a:p>
          <a:p>
            <a:pPr marL="114300" indent="0">
              <a:lnSpc>
                <a:spcPct val="210000"/>
              </a:lnSpc>
              <a:buNone/>
            </a:pPr>
            <a:r>
              <a:rPr lang="en-CA" sz="2100" dirty="0">
                <a:hlinkClick r:id="rId8"/>
              </a:rPr>
              <a:t>http://uat.eatrightontario.ca/en/Articles/Probiotics/prebiotics/Prebiotics.aspx</a:t>
            </a:r>
            <a:r>
              <a:rPr lang="en-CA" sz="2100" dirty="0"/>
              <a:t> </a:t>
            </a:r>
          </a:p>
          <a:p>
            <a:pPr marL="114300" indent="0">
              <a:lnSpc>
                <a:spcPct val="210000"/>
              </a:lnSpc>
              <a:buNone/>
            </a:pPr>
            <a:r>
              <a:rPr lang="en-CA" sz="2100" dirty="0">
                <a:hlinkClick r:id="rId9"/>
              </a:rPr>
              <a:t>http://www.eatrightontario.ca/en/Articles/Digestion/The-Pros-of-Probiotics.aspx</a:t>
            </a:r>
            <a:r>
              <a:rPr lang="en-CA" sz="2100" dirty="0"/>
              <a:t> </a:t>
            </a:r>
          </a:p>
          <a:p>
            <a:pPr marL="114300" indent="0">
              <a:buNone/>
            </a:pPr>
            <a:endParaRPr lang="en-CA" dirty="0"/>
          </a:p>
          <a:p>
            <a:pPr marL="114300" indent="0">
              <a:buNone/>
            </a:pPr>
            <a:endParaRPr lang="en-CA" dirty="0"/>
          </a:p>
        </p:txBody>
      </p:sp>
    </p:spTree>
    <p:extLst>
      <p:ext uri="{BB962C8B-B14F-4D97-AF65-F5344CB8AC3E}">
        <p14:creationId xmlns:p14="http://schemas.microsoft.com/office/powerpoint/2010/main" val="2611515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Thank You!</a:t>
            </a:r>
          </a:p>
        </p:txBody>
      </p:sp>
      <p:sp>
        <p:nvSpPr>
          <p:cNvPr id="3" name="Content Placeholder 2"/>
          <p:cNvSpPr>
            <a:spLocks noGrp="1"/>
          </p:cNvSpPr>
          <p:nvPr>
            <p:ph idx="1"/>
          </p:nvPr>
        </p:nvSpPr>
        <p:spPr/>
        <p:txBody>
          <a:bodyPr>
            <a:normAutofit/>
          </a:bodyPr>
          <a:lstStyle/>
          <a:p>
            <a:pPr marL="114300" indent="0" algn="ctr">
              <a:buNone/>
            </a:pPr>
            <a:endParaRPr lang="en-CA" sz="3600" dirty="0" smtClean="0"/>
          </a:p>
          <a:p>
            <a:pPr marL="114300" indent="0" algn="ctr">
              <a:buNone/>
            </a:pPr>
            <a:endParaRPr lang="en-CA" sz="3600" dirty="0"/>
          </a:p>
          <a:p>
            <a:pPr marL="114300" indent="0" algn="ctr">
              <a:buNone/>
            </a:pPr>
            <a:r>
              <a:rPr lang="en-CA" sz="3600" dirty="0" smtClean="0"/>
              <a:t>Questions</a:t>
            </a:r>
            <a:r>
              <a:rPr lang="en-CA" sz="3600" dirty="0"/>
              <a:t>?</a:t>
            </a:r>
          </a:p>
        </p:txBody>
      </p:sp>
    </p:spTree>
    <p:extLst>
      <p:ext uri="{BB962C8B-B14F-4D97-AF65-F5344CB8AC3E}">
        <p14:creationId xmlns:p14="http://schemas.microsoft.com/office/powerpoint/2010/main" val="3990466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normAutofit/>
          </a:bodyPr>
          <a:lstStyle/>
          <a:p>
            <a:r>
              <a:rPr lang="en-CA" sz="3200" dirty="0"/>
              <a:t>What makes a healthy gut?</a:t>
            </a:r>
          </a:p>
          <a:p>
            <a:pPr lvl="1"/>
            <a:r>
              <a:rPr lang="en-CA" sz="3200" dirty="0"/>
              <a:t>Gut microbiota</a:t>
            </a:r>
          </a:p>
          <a:p>
            <a:r>
              <a:rPr lang="en-CA" sz="3200" dirty="0"/>
              <a:t>Gut Bacteria</a:t>
            </a:r>
          </a:p>
          <a:p>
            <a:r>
              <a:rPr lang="en-CA" sz="3200" dirty="0"/>
              <a:t>Probiotics</a:t>
            </a:r>
          </a:p>
          <a:p>
            <a:r>
              <a:rPr lang="en-CA" sz="3200" dirty="0"/>
              <a:t>Prebiotics</a:t>
            </a:r>
          </a:p>
          <a:p>
            <a:r>
              <a:rPr lang="en-CA" sz="3200" dirty="0" smtClean="0"/>
              <a:t>Activity</a:t>
            </a:r>
            <a:endParaRPr lang="en-CA"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2204864"/>
            <a:ext cx="2857500" cy="1600200"/>
          </a:xfrm>
          <a:prstGeom prst="rect">
            <a:avLst/>
          </a:prstGeom>
        </p:spPr>
      </p:pic>
    </p:spTree>
    <p:extLst>
      <p:ext uri="{BB962C8B-B14F-4D97-AF65-F5344CB8AC3E}">
        <p14:creationId xmlns:p14="http://schemas.microsoft.com/office/powerpoint/2010/main" val="2725519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pPr marL="539750" indent="-539750">
              <a:buNone/>
            </a:pPr>
            <a:r>
              <a:rPr lang="en-CA" sz="900" dirty="0"/>
              <a:t>Azad, M. B., Konya, T., </a:t>
            </a:r>
            <a:r>
              <a:rPr lang="en-CA" sz="900" dirty="0" err="1"/>
              <a:t>Maughan</a:t>
            </a:r>
            <a:r>
              <a:rPr lang="en-CA" sz="900" dirty="0"/>
              <a:t>, H., </a:t>
            </a:r>
            <a:r>
              <a:rPr lang="en-CA" sz="900" dirty="0" err="1"/>
              <a:t>Guttman</a:t>
            </a:r>
            <a:r>
              <a:rPr lang="en-CA" sz="900" dirty="0"/>
              <a:t>, D. S., Field, C. J., Chari, R. S. ... &amp; </a:t>
            </a:r>
            <a:r>
              <a:rPr lang="en-CA" sz="900" dirty="0" err="1"/>
              <a:t>Kozyrskyj</a:t>
            </a:r>
            <a:r>
              <a:rPr lang="en-CA" sz="900" dirty="0"/>
              <a:t>, A. L. (2013). Gut microbiota of healthy Canadian infants: profiles by mode of delivery and infant diet at 4 months.  </a:t>
            </a:r>
            <a:r>
              <a:rPr lang="en-CA" sz="900" i="1" dirty="0"/>
              <a:t>Canadian Medical Association Journal, 185</a:t>
            </a:r>
            <a:r>
              <a:rPr lang="en-CA" sz="900" dirty="0"/>
              <a:t>(5), 385-394. </a:t>
            </a:r>
            <a:r>
              <a:rPr lang="en-CA" sz="900" dirty="0" err="1"/>
              <a:t>doi</a:t>
            </a:r>
            <a:r>
              <a:rPr lang="en-CA" sz="900" dirty="0"/>
              <a:t>: 10.1503/cmaj.121189.</a:t>
            </a:r>
          </a:p>
          <a:p>
            <a:pPr marL="539750" indent="-539750">
              <a:buNone/>
            </a:pPr>
            <a:endParaRPr lang="en-CA" sz="900" dirty="0" smtClean="0"/>
          </a:p>
          <a:p>
            <a:pPr marL="539750" indent="-539750">
              <a:buNone/>
            </a:pPr>
            <a:r>
              <a:rPr lang="en-CA" sz="900" dirty="0" smtClean="0"/>
              <a:t>Chilton</a:t>
            </a:r>
            <a:r>
              <a:rPr lang="en-CA" sz="900" dirty="0"/>
              <a:t>, S. N., Burton, J. P. &amp; Reid, G. (2015). Inclusion of fermented foods in food guides around the world. </a:t>
            </a:r>
            <a:r>
              <a:rPr lang="en-CA" sz="900" i="1" dirty="0"/>
              <a:t>Nutrients, 7</a:t>
            </a:r>
            <a:r>
              <a:rPr lang="en-CA" sz="900" dirty="0"/>
              <a:t>(1), 390-404. doi:</a:t>
            </a:r>
            <a:r>
              <a:rPr lang="en-CA" sz="900" u="sng" dirty="0">
                <a:hlinkClick r:id="rId2"/>
              </a:rPr>
              <a:t>10.3390/nu7010390</a:t>
            </a:r>
            <a:endParaRPr lang="en-CA" sz="900" u="sng" dirty="0"/>
          </a:p>
          <a:p>
            <a:pPr marL="539750" indent="-539750">
              <a:buNone/>
            </a:pPr>
            <a:endParaRPr lang="en-CA" sz="900" dirty="0" smtClean="0"/>
          </a:p>
          <a:p>
            <a:pPr marL="539750" indent="-539750">
              <a:buNone/>
            </a:pPr>
            <a:r>
              <a:rPr lang="en-CA" sz="900" dirty="0" smtClean="0"/>
              <a:t>Clemente</a:t>
            </a:r>
            <a:r>
              <a:rPr lang="en-CA" sz="900" dirty="0"/>
              <a:t>, J. C., </a:t>
            </a:r>
            <a:r>
              <a:rPr lang="en-CA" sz="900" dirty="0" err="1"/>
              <a:t>Ursell</a:t>
            </a:r>
            <a:r>
              <a:rPr lang="en-CA" sz="900" dirty="0"/>
              <a:t>, L. K., Wegener </a:t>
            </a:r>
            <a:r>
              <a:rPr lang="en-CA" sz="900" dirty="0" err="1"/>
              <a:t>Parfrey</a:t>
            </a:r>
            <a:r>
              <a:rPr lang="en-CA" sz="900" dirty="0"/>
              <a:t>, L. &amp; Knight, R. (2012). The impact of the gut microbiota on human health, an integrative view. </a:t>
            </a:r>
            <a:r>
              <a:rPr lang="en-CA" sz="900" i="1" dirty="0"/>
              <a:t>Cell, 148</a:t>
            </a:r>
            <a:r>
              <a:rPr lang="en-CA" sz="900" dirty="0"/>
              <a:t>(6), 1258-1270. </a:t>
            </a:r>
          </a:p>
          <a:p>
            <a:pPr marL="539750" indent="-539750">
              <a:buNone/>
            </a:pPr>
            <a:endParaRPr lang="en-CA" sz="900" dirty="0" smtClean="0"/>
          </a:p>
          <a:p>
            <a:pPr marL="539750" indent="-539750">
              <a:buNone/>
            </a:pPr>
            <a:r>
              <a:rPr lang="en-CA" sz="900" dirty="0" smtClean="0"/>
              <a:t>Douglas</a:t>
            </a:r>
            <a:r>
              <a:rPr lang="en-CA" sz="900" dirty="0"/>
              <a:t>, L.C. &amp; Sanders, M. E. (2008). Probiotics and Prebiotics in Dietetics Practice. </a:t>
            </a:r>
            <a:r>
              <a:rPr lang="en-CA" sz="900" i="1" dirty="0"/>
              <a:t>Journal of the American Dietetic Association, 108(</a:t>
            </a:r>
            <a:r>
              <a:rPr lang="en-CA" sz="900" dirty="0"/>
              <a:t>3), 510-521. </a:t>
            </a:r>
            <a:r>
              <a:rPr lang="en-CA" sz="900" u="sng" dirty="0">
                <a:hlinkClick r:id="rId3"/>
              </a:rPr>
              <a:t>http://dx.doi.org/10.1016/j.jada.2007.12.009</a:t>
            </a:r>
            <a:r>
              <a:rPr lang="en-CA" sz="900" dirty="0"/>
              <a:t>. </a:t>
            </a:r>
          </a:p>
          <a:p>
            <a:pPr marL="539750" indent="-539750">
              <a:buNone/>
            </a:pPr>
            <a:endParaRPr lang="en-CA" sz="900" dirty="0" smtClean="0"/>
          </a:p>
          <a:p>
            <a:pPr marL="539750" indent="-539750">
              <a:buNone/>
            </a:pPr>
            <a:r>
              <a:rPr lang="en-CA" sz="900" dirty="0" smtClean="0"/>
              <a:t>Huff</a:t>
            </a:r>
            <a:r>
              <a:rPr lang="en-CA" sz="900" dirty="0"/>
              <a:t>, B. A. (2004). “Probiotics” might not be what they seem. </a:t>
            </a:r>
            <a:r>
              <a:rPr lang="en-CA" sz="900" i="1" dirty="0" err="1"/>
              <a:t>Candadian</a:t>
            </a:r>
            <a:r>
              <a:rPr lang="en-CA" sz="900" i="1" dirty="0"/>
              <a:t> Family Physician, 50</a:t>
            </a:r>
            <a:r>
              <a:rPr lang="en-CA" sz="900" dirty="0"/>
              <a:t>, 583-7. </a:t>
            </a:r>
          </a:p>
          <a:p>
            <a:pPr marL="539750" indent="-539750">
              <a:buNone/>
            </a:pPr>
            <a:endParaRPr lang="en-CA" sz="900" dirty="0" smtClean="0"/>
          </a:p>
          <a:p>
            <a:pPr marL="539750" indent="-539750">
              <a:buNone/>
            </a:pPr>
            <a:r>
              <a:rPr lang="en-CA" sz="900" dirty="0" err="1" smtClean="0"/>
              <a:t>Krumbeck</a:t>
            </a:r>
            <a:r>
              <a:rPr lang="en-CA" sz="900" dirty="0"/>
              <a:t>, J. A., Maldonado-Gomez, M. X., Ramer-Tait, A. E. &amp; </a:t>
            </a:r>
            <a:r>
              <a:rPr lang="en-CA" sz="900" dirty="0" err="1"/>
              <a:t>Hutkins</a:t>
            </a:r>
            <a:r>
              <a:rPr lang="en-CA" sz="900" dirty="0"/>
              <a:t>, R. W. (2016). Prebiotics and </a:t>
            </a:r>
            <a:r>
              <a:rPr lang="en-CA" sz="900" dirty="0" err="1"/>
              <a:t>synbiotics</a:t>
            </a:r>
            <a:r>
              <a:rPr lang="en-CA" sz="900" dirty="0"/>
              <a:t>: dietary strategies for improving gut health. </a:t>
            </a:r>
            <a:r>
              <a:rPr lang="en-CA" sz="900" i="1" dirty="0"/>
              <a:t>Current Opinion, 32</a:t>
            </a:r>
            <a:r>
              <a:rPr lang="en-CA" sz="900" dirty="0"/>
              <a:t>(2), 110-119. </a:t>
            </a:r>
            <a:r>
              <a:rPr lang="en-CA" sz="900" dirty="0" err="1"/>
              <a:t>doi</a:t>
            </a:r>
            <a:r>
              <a:rPr lang="en-CA" sz="900" dirty="0"/>
              <a:t>: 10.1097/MOG.0000000000000249</a:t>
            </a:r>
          </a:p>
          <a:p>
            <a:pPr marL="539750" indent="-539750">
              <a:buNone/>
            </a:pPr>
            <a:endParaRPr lang="en-CA" sz="900" dirty="0" smtClean="0"/>
          </a:p>
          <a:p>
            <a:pPr marL="539750" indent="-539750">
              <a:buNone/>
            </a:pPr>
            <a:r>
              <a:rPr lang="en-CA" sz="900" dirty="0" smtClean="0"/>
              <a:t>Marco</a:t>
            </a:r>
            <a:r>
              <a:rPr lang="en-CA" sz="900" dirty="0"/>
              <a:t>, M. L, Heeney, D., Binda, S., </a:t>
            </a:r>
            <a:r>
              <a:rPr lang="en-CA" sz="900" dirty="0" err="1"/>
              <a:t>Cifelli</a:t>
            </a:r>
            <a:r>
              <a:rPr lang="en-CA" sz="900" dirty="0"/>
              <a:t>, C. J., Cotter, P. D., </a:t>
            </a:r>
            <a:r>
              <a:rPr lang="en-CA" sz="900" dirty="0" err="1"/>
              <a:t>Foligne</a:t>
            </a:r>
            <a:r>
              <a:rPr lang="en-CA" sz="900" dirty="0"/>
              <a:t>, B. … &amp; </a:t>
            </a:r>
            <a:r>
              <a:rPr lang="en-CA" sz="900" dirty="0" err="1"/>
              <a:t>Hutkins</a:t>
            </a:r>
            <a:r>
              <a:rPr lang="en-CA" sz="900" dirty="0"/>
              <a:t>, R. (2017). Health benefits of fermented foods: microbiota and beyond. </a:t>
            </a:r>
            <a:r>
              <a:rPr lang="en-CA" sz="900" i="1" dirty="0"/>
              <a:t>Current Opinion in Biotechnology, 44</a:t>
            </a:r>
            <a:r>
              <a:rPr lang="en-CA" sz="900" dirty="0"/>
              <a:t>, 94-102. </a:t>
            </a:r>
            <a:r>
              <a:rPr lang="en-CA" sz="900" u="sng" dirty="0">
                <a:hlinkClick r:id="rId4"/>
              </a:rPr>
              <a:t>https://doi-org.uml.idm.oclc.org/10.1016/j.copbio.2016.11.010</a:t>
            </a:r>
            <a:endParaRPr lang="en-CA" sz="900" dirty="0"/>
          </a:p>
          <a:p>
            <a:pPr marL="539750" indent="-539750">
              <a:buNone/>
            </a:pPr>
            <a:endParaRPr lang="en-CA" sz="900" dirty="0" smtClean="0"/>
          </a:p>
          <a:p>
            <a:pPr marL="539750" indent="-539750">
              <a:buNone/>
            </a:pPr>
            <a:r>
              <a:rPr lang="en-CA" sz="900" dirty="0" smtClean="0"/>
              <a:t>Practice Based Evidence in Nutrition (2016). Gastrointestinal system- </a:t>
            </a:r>
            <a:r>
              <a:rPr lang="en-CA" sz="900" dirty="0"/>
              <a:t>Microbiota background. </a:t>
            </a:r>
            <a:r>
              <a:rPr lang="en-CA" sz="900" dirty="0">
                <a:hlinkClick r:id="rId5"/>
              </a:rPr>
              <a:t>http://</a:t>
            </a:r>
            <a:r>
              <a:rPr lang="en-CA" sz="900" dirty="0" smtClean="0">
                <a:hlinkClick r:id="rId5"/>
              </a:rPr>
              <a:t>www.pennutrition.com/KnowledgePathway.aspx?kpid=24357&amp;trid=25391&amp;trcatid=38</a:t>
            </a:r>
            <a:r>
              <a:rPr lang="en-CA" sz="900" dirty="0" smtClean="0"/>
              <a:t> </a:t>
            </a:r>
            <a:endParaRPr lang="en-CA" sz="900" dirty="0"/>
          </a:p>
          <a:p>
            <a:pPr marL="539750" indent="-539750">
              <a:buNone/>
            </a:pPr>
            <a:endParaRPr lang="en-CA" sz="900" dirty="0" smtClean="0"/>
          </a:p>
          <a:p>
            <a:pPr marL="539750" indent="-539750">
              <a:buNone/>
            </a:pPr>
            <a:r>
              <a:rPr lang="en-CA" sz="900" dirty="0" smtClean="0"/>
              <a:t>Sanders</a:t>
            </a:r>
            <a:r>
              <a:rPr lang="en-CA" sz="900" dirty="0"/>
              <a:t>, M. E., </a:t>
            </a:r>
            <a:r>
              <a:rPr lang="en-CA" sz="900" dirty="0" err="1"/>
              <a:t>Guarner</a:t>
            </a:r>
            <a:r>
              <a:rPr lang="en-CA" sz="900" dirty="0"/>
              <a:t>, F., </a:t>
            </a:r>
            <a:r>
              <a:rPr lang="en-CA" sz="900" dirty="0" err="1"/>
              <a:t>Guerrant</a:t>
            </a:r>
            <a:r>
              <a:rPr lang="en-CA" sz="900" dirty="0"/>
              <a:t>, R., Holt, P. R., Quigley, E. M., </a:t>
            </a:r>
            <a:r>
              <a:rPr lang="en-CA" sz="900" dirty="0" err="1"/>
              <a:t>Sartor</a:t>
            </a:r>
            <a:r>
              <a:rPr lang="en-CA" sz="900" dirty="0"/>
              <a:t>, R. B., Sherman, P. M. &amp; Mayer, E. A. (2013). An update on the use and investigation of probiotics in health and disease. </a:t>
            </a:r>
            <a:r>
              <a:rPr lang="en-CA" sz="900" i="1" dirty="0"/>
              <a:t>Gut, 62</a:t>
            </a:r>
            <a:r>
              <a:rPr lang="en-CA" sz="900" dirty="0"/>
              <a:t>(5), 787-796. </a:t>
            </a:r>
            <a:r>
              <a:rPr lang="en-CA" sz="900" dirty="0" err="1"/>
              <a:t>doi</a:t>
            </a:r>
            <a:r>
              <a:rPr lang="en-CA" sz="900" dirty="0"/>
              <a:t>: 10.1136/gutjnl-2012-302504.</a:t>
            </a:r>
          </a:p>
          <a:p>
            <a:pPr marL="539750" indent="-539750">
              <a:buNone/>
            </a:pPr>
            <a:endParaRPr lang="en-CA" sz="900" dirty="0" smtClean="0"/>
          </a:p>
          <a:p>
            <a:pPr marL="539750" indent="-539750">
              <a:buNone/>
            </a:pPr>
            <a:r>
              <a:rPr lang="en-CA" sz="900" dirty="0" err="1" smtClean="0"/>
              <a:t>Tamang</a:t>
            </a:r>
            <a:r>
              <a:rPr lang="en-CA" sz="900" dirty="0"/>
              <a:t>, J. P., Shin, D., Jung, S. &amp; </a:t>
            </a:r>
            <a:r>
              <a:rPr lang="en-CA" sz="900" dirty="0" err="1"/>
              <a:t>Chae</a:t>
            </a:r>
            <a:r>
              <a:rPr lang="en-CA" sz="900" dirty="0"/>
              <a:t>, S. (2016). Functional properties of microorganisms in fermented foods. </a:t>
            </a:r>
            <a:r>
              <a:rPr lang="en-CA" sz="900" i="1" dirty="0"/>
              <a:t>Fermented Foods, 7</a:t>
            </a:r>
            <a:r>
              <a:rPr lang="en-CA" sz="900" dirty="0"/>
              <a:t>(578). </a:t>
            </a:r>
            <a:r>
              <a:rPr lang="en-CA" sz="900" dirty="0" err="1"/>
              <a:t>doi</a:t>
            </a:r>
            <a:r>
              <a:rPr lang="en-CA" sz="900" dirty="0"/>
              <a:t>: 10.3389/fmicb.2016.00578  </a:t>
            </a:r>
          </a:p>
          <a:p>
            <a:pPr marL="539750" indent="-539750">
              <a:buNone/>
            </a:pPr>
            <a:endParaRPr lang="en-CA" sz="900" u="sng" dirty="0"/>
          </a:p>
          <a:p>
            <a:pPr marL="539750" lvl="0" indent="-539750">
              <a:buNone/>
            </a:pPr>
            <a:r>
              <a:rPr lang="en-CA" sz="900" dirty="0" smtClean="0"/>
              <a:t>Wallace</a:t>
            </a:r>
            <a:r>
              <a:rPr lang="en-CA" sz="900" dirty="0"/>
              <a:t>, T. C., </a:t>
            </a:r>
            <a:r>
              <a:rPr lang="en-CA" sz="900" dirty="0" err="1"/>
              <a:t>Guarner</a:t>
            </a:r>
            <a:r>
              <a:rPr lang="en-CA" sz="900" dirty="0"/>
              <a:t>, F., Madsen, K., Cabana, M. D., Gibson, G., </a:t>
            </a:r>
            <a:r>
              <a:rPr lang="en-CA" sz="900" dirty="0" err="1"/>
              <a:t>Hentges</a:t>
            </a:r>
            <a:r>
              <a:rPr lang="en-CA" sz="900" dirty="0"/>
              <a:t>, E. and Sanders, M. E. (2011), Human gut microbiota and its relationship to health and disease. Nutrition Reviews, </a:t>
            </a:r>
            <a:r>
              <a:rPr lang="en-CA" sz="900" i="1" dirty="0"/>
              <a:t>69</a:t>
            </a:r>
            <a:r>
              <a:rPr lang="en-CA" sz="900" dirty="0"/>
              <a:t>: 392–403. doi:10.1111/j.1753-4887.2011.00402.x</a:t>
            </a:r>
          </a:p>
          <a:p>
            <a:pPr marL="114300" indent="0">
              <a:buNone/>
            </a:pPr>
            <a:endParaRPr lang="en-CA" sz="900" dirty="0" smtClean="0"/>
          </a:p>
          <a:p>
            <a:pPr marL="114300" indent="0">
              <a:buNone/>
            </a:pPr>
            <a:endParaRPr lang="en-CA" sz="900" dirty="0"/>
          </a:p>
          <a:p>
            <a:pPr marL="114300" indent="0">
              <a:buNone/>
            </a:pPr>
            <a:endParaRPr lang="en-CA" sz="900" dirty="0"/>
          </a:p>
          <a:p>
            <a:pPr marL="114300" indent="0">
              <a:buNone/>
            </a:pPr>
            <a:endParaRPr lang="en-CA" sz="900" dirty="0"/>
          </a:p>
          <a:p>
            <a:pPr marL="114300" indent="0">
              <a:buNone/>
            </a:pPr>
            <a:endParaRPr lang="en-CA" sz="900" dirty="0"/>
          </a:p>
          <a:p>
            <a:pPr marL="114300" indent="0">
              <a:buNone/>
            </a:pPr>
            <a:endParaRPr lang="en-CA" sz="900" dirty="0" smtClean="0"/>
          </a:p>
          <a:p>
            <a:pPr marL="114300" indent="0">
              <a:buNone/>
            </a:pPr>
            <a:endParaRPr lang="en-CA" sz="900" dirty="0"/>
          </a:p>
          <a:p>
            <a:pPr marL="114300" indent="0">
              <a:buNone/>
            </a:pPr>
            <a:endParaRPr lang="en-CA" sz="900" dirty="0"/>
          </a:p>
        </p:txBody>
      </p:sp>
    </p:spTree>
    <p:extLst>
      <p:ext uri="{BB962C8B-B14F-4D97-AF65-F5344CB8AC3E}">
        <p14:creationId xmlns:p14="http://schemas.microsoft.com/office/powerpoint/2010/main" val="327862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1340768"/>
            <a:ext cx="1876425" cy="2438400"/>
          </a:xfrm>
          <a:prstGeom prst="rect">
            <a:avLst/>
          </a:prstGeom>
        </p:spPr>
      </p:pic>
      <p:sp>
        <p:nvSpPr>
          <p:cNvPr id="2" name="Title 1"/>
          <p:cNvSpPr>
            <a:spLocks noGrp="1"/>
          </p:cNvSpPr>
          <p:nvPr>
            <p:ph type="title"/>
          </p:nvPr>
        </p:nvSpPr>
        <p:spPr/>
        <p:txBody>
          <a:bodyPr/>
          <a:lstStyle/>
          <a:p>
            <a:r>
              <a:rPr lang="en-CA" dirty="0"/>
              <a:t>What Makes a Healthy Gut?</a:t>
            </a:r>
          </a:p>
        </p:txBody>
      </p:sp>
      <p:sp>
        <p:nvSpPr>
          <p:cNvPr id="3" name="Content Placeholder 2"/>
          <p:cNvSpPr>
            <a:spLocks noGrp="1"/>
          </p:cNvSpPr>
          <p:nvPr>
            <p:ph idx="1"/>
          </p:nvPr>
        </p:nvSpPr>
        <p:spPr>
          <a:xfrm>
            <a:off x="440678" y="1417638"/>
            <a:ext cx="5715498" cy="4800600"/>
          </a:xfrm>
        </p:spPr>
        <p:txBody>
          <a:bodyPr/>
          <a:lstStyle/>
          <a:p>
            <a:r>
              <a:rPr lang="en-CA" dirty="0"/>
              <a:t>Human gut (intestines) are filled with trillions of microorganisms, most live in the colon </a:t>
            </a:r>
          </a:p>
          <a:p>
            <a:endParaRPr lang="en-CA" dirty="0"/>
          </a:p>
          <a:p>
            <a:r>
              <a:rPr lang="en-CA" dirty="0"/>
              <a:t>These microorganisms are called the </a:t>
            </a:r>
            <a:r>
              <a:rPr lang="en-CA" i="1" dirty="0"/>
              <a:t>Gut Microbiota</a:t>
            </a:r>
          </a:p>
          <a:p>
            <a:endParaRPr lang="en-CA" dirty="0"/>
          </a:p>
          <a:p>
            <a:r>
              <a:rPr lang="en-CA" dirty="0"/>
              <a:t>These microorganisms are important to keep us healthy!</a:t>
            </a:r>
          </a:p>
          <a:p>
            <a:pPr marL="114300" indent="0">
              <a:buNone/>
            </a:pPr>
            <a:endParaRPr lang="en-CA" dirty="0"/>
          </a:p>
          <a:p>
            <a:r>
              <a:rPr lang="en-CA" dirty="0"/>
              <a:t>Microbiota video: </a:t>
            </a:r>
            <a:r>
              <a:rPr lang="en-CA" dirty="0">
                <a:hlinkClick r:id="rId4"/>
              </a:rPr>
              <a:t>http://cdhf.ca/en/videos/introducing-the-human-gut-microbiome</a:t>
            </a:r>
            <a:r>
              <a:rPr lang="en-CA" dirty="0"/>
              <a:t> </a:t>
            </a:r>
          </a:p>
        </p:txBody>
      </p:sp>
    </p:spTree>
    <p:extLst>
      <p:ext uri="{BB962C8B-B14F-4D97-AF65-F5344CB8AC3E}">
        <p14:creationId xmlns:p14="http://schemas.microsoft.com/office/powerpoint/2010/main" val="1172075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Gut Bacteria</a:t>
            </a:r>
          </a:p>
        </p:txBody>
      </p:sp>
      <p:sp>
        <p:nvSpPr>
          <p:cNvPr id="3" name="Content Placeholder 2"/>
          <p:cNvSpPr>
            <a:spLocks noGrp="1"/>
          </p:cNvSpPr>
          <p:nvPr>
            <p:ph idx="1"/>
          </p:nvPr>
        </p:nvSpPr>
        <p:spPr/>
        <p:txBody>
          <a:bodyPr>
            <a:normAutofit/>
          </a:bodyPr>
          <a:lstStyle/>
          <a:p>
            <a:r>
              <a:rPr lang="en-CA" dirty="0"/>
              <a:t>Help with immune system</a:t>
            </a:r>
          </a:p>
          <a:p>
            <a:r>
              <a:rPr lang="en-CA" dirty="0"/>
              <a:t>Help with digestion</a:t>
            </a:r>
          </a:p>
          <a:p>
            <a:r>
              <a:rPr lang="en-CA" dirty="0"/>
              <a:t>Help protect us from bad bacteria</a:t>
            </a:r>
          </a:p>
          <a:p>
            <a:pPr marL="114300" indent="0">
              <a:buNone/>
            </a:pPr>
            <a:endParaRPr lang="en-CA" dirty="0"/>
          </a:p>
          <a:p>
            <a:r>
              <a:rPr lang="en-CA" dirty="0"/>
              <a:t>Unbalanced gut bacteria= increased risk for disease</a:t>
            </a:r>
          </a:p>
          <a:p>
            <a:r>
              <a:rPr lang="en-CA" dirty="0" smtClean="0"/>
              <a:t>Balance </a:t>
            </a:r>
            <a:r>
              <a:rPr lang="en-CA" dirty="0"/>
              <a:t>+ Diversity = Healthy gut!</a:t>
            </a:r>
          </a:p>
          <a:p>
            <a:pPr marL="411480" lvl="1" indent="0">
              <a:buNone/>
            </a:pP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4437112"/>
            <a:ext cx="3028950" cy="1504950"/>
          </a:xfrm>
          <a:prstGeom prst="rect">
            <a:avLst/>
          </a:prstGeom>
        </p:spPr>
      </p:pic>
    </p:spTree>
    <p:extLst>
      <p:ext uri="{BB962C8B-B14F-4D97-AF65-F5344CB8AC3E}">
        <p14:creationId xmlns:p14="http://schemas.microsoft.com/office/powerpoint/2010/main" val="496735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Gut Bacteria</a:t>
            </a:r>
          </a:p>
        </p:txBody>
      </p:sp>
      <p:sp>
        <p:nvSpPr>
          <p:cNvPr id="3" name="Content Placeholder 2"/>
          <p:cNvSpPr>
            <a:spLocks noGrp="1"/>
          </p:cNvSpPr>
          <p:nvPr>
            <p:ph idx="1"/>
          </p:nvPr>
        </p:nvSpPr>
        <p:spPr/>
        <p:txBody>
          <a:bodyPr/>
          <a:lstStyle/>
          <a:p>
            <a:r>
              <a:rPr lang="en-CA" dirty="0"/>
              <a:t>Imbalance is </a:t>
            </a:r>
            <a:r>
              <a:rPr lang="en-CA" dirty="0" smtClean="0"/>
              <a:t>associated </a:t>
            </a:r>
            <a:r>
              <a:rPr lang="en-CA" dirty="0"/>
              <a:t>with disease:</a:t>
            </a:r>
          </a:p>
          <a:p>
            <a:pPr lvl="1"/>
            <a:r>
              <a:rPr lang="en-CA" dirty="0"/>
              <a:t>Colorectal Cancer</a:t>
            </a:r>
          </a:p>
          <a:p>
            <a:pPr lvl="1"/>
            <a:r>
              <a:rPr lang="en-CA" dirty="0"/>
              <a:t>Obesity</a:t>
            </a:r>
          </a:p>
          <a:p>
            <a:pPr lvl="1"/>
            <a:r>
              <a:rPr lang="en-CA" dirty="0"/>
              <a:t>Diabetes</a:t>
            </a:r>
          </a:p>
          <a:p>
            <a:pPr lvl="1"/>
            <a:r>
              <a:rPr lang="en-CA" dirty="0"/>
              <a:t>Allergies</a:t>
            </a:r>
          </a:p>
          <a:p>
            <a:pPr lvl="1"/>
            <a:r>
              <a:rPr lang="en-CA" dirty="0"/>
              <a:t>Asthma</a:t>
            </a:r>
          </a:p>
          <a:p>
            <a:pPr lvl="1"/>
            <a:r>
              <a:rPr lang="en-CA" dirty="0"/>
              <a:t>Irritable Bowel Syndrome (IBS)</a:t>
            </a:r>
          </a:p>
          <a:p>
            <a:pPr lvl="1"/>
            <a:r>
              <a:rPr lang="en-CA" dirty="0"/>
              <a:t>Inflammatory Bowel Disease (IBD)</a:t>
            </a:r>
          </a:p>
          <a:p>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060848"/>
            <a:ext cx="2268273" cy="244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017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7620000" cy="1143000"/>
          </a:xfrm>
        </p:spPr>
        <p:txBody>
          <a:bodyPr/>
          <a:lstStyle/>
          <a:p>
            <a:r>
              <a:rPr lang="en-CA" dirty="0"/>
              <a:t>What can affect our gut bacteria?</a:t>
            </a:r>
          </a:p>
        </p:txBody>
      </p:sp>
      <p:sp>
        <p:nvSpPr>
          <p:cNvPr id="3" name="Content Placeholder 2"/>
          <p:cNvSpPr>
            <a:spLocks noGrp="1"/>
          </p:cNvSpPr>
          <p:nvPr>
            <p:ph idx="1"/>
          </p:nvPr>
        </p:nvSpPr>
        <p:spPr>
          <a:xfrm>
            <a:off x="395536" y="2204864"/>
            <a:ext cx="7620000" cy="3052936"/>
          </a:xfrm>
        </p:spPr>
        <p:txBody>
          <a:bodyPr/>
          <a:lstStyle/>
          <a:p>
            <a:pPr marL="571500" indent="-457200">
              <a:buFont typeface="+mj-lt"/>
              <a:buAutoNum type="arabicPeriod"/>
            </a:pPr>
            <a:r>
              <a:rPr lang="en-CA" dirty="0"/>
              <a:t>Mode of delivery (how we are born)</a:t>
            </a:r>
          </a:p>
          <a:p>
            <a:pPr marL="571500" indent="-457200">
              <a:buFont typeface="+mj-lt"/>
              <a:buAutoNum type="arabicPeriod"/>
            </a:pPr>
            <a:r>
              <a:rPr lang="en-CA" dirty="0"/>
              <a:t>Infant feeding</a:t>
            </a:r>
          </a:p>
          <a:p>
            <a:pPr marL="571500" indent="-457200">
              <a:buFont typeface="+mj-lt"/>
              <a:buAutoNum type="arabicPeriod"/>
            </a:pPr>
            <a:r>
              <a:rPr lang="en-CA" dirty="0"/>
              <a:t>Antibiotics</a:t>
            </a:r>
          </a:p>
          <a:p>
            <a:pPr marL="571500" indent="-457200">
              <a:buFont typeface="+mj-lt"/>
              <a:buAutoNum type="arabicPeriod"/>
            </a:pPr>
            <a:r>
              <a:rPr lang="en-CA" dirty="0"/>
              <a:t>Environment </a:t>
            </a:r>
          </a:p>
          <a:p>
            <a:pPr marL="571500" indent="-457200">
              <a:buFont typeface="+mj-lt"/>
              <a:buAutoNum type="arabicPeriod"/>
            </a:pPr>
            <a:r>
              <a:rPr lang="en-CA" dirty="0"/>
              <a:t>Diet</a:t>
            </a:r>
          </a:p>
          <a:p>
            <a:pPr marL="868680" lvl="1" indent="-457200">
              <a:buFont typeface="+mj-lt"/>
              <a:buAutoNum type="alphaLcPeriod"/>
            </a:pPr>
            <a:r>
              <a:rPr lang="en-CA" dirty="0"/>
              <a:t>Probiotics</a:t>
            </a:r>
          </a:p>
          <a:p>
            <a:pPr marL="868680" lvl="1" indent="-457200">
              <a:buFont typeface="+mj-lt"/>
              <a:buAutoNum type="alphaLcPeriod"/>
            </a:pPr>
            <a:r>
              <a:rPr lang="en-CA" dirty="0"/>
              <a:t>Prebiotics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772816"/>
            <a:ext cx="1656184" cy="2286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NWowkslu\AppData\Local\Microsoft\Windows\Temporary Internet Files\Content.IE5\27QMAWLX\1710156527_b83e0d1adc[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861048"/>
            <a:ext cx="2102556" cy="2481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02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can affect our gut bacteria?</a:t>
            </a:r>
          </a:p>
        </p:txBody>
      </p:sp>
      <p:sp>
        <p:nvSpPr>
          <p:cNvPr id="3" name="Content Placeholder 2"/>
          <p:cNvSpPr>
            <a:spLocks noGrp="1"/>
          </p:cNvSpPr>
          <p:nvPr>
            <p:ph idx="1"/>
          </p:nvPr>
        </p:nvSpPr>
        <p:spPr/>
        <p:txBody>
          <a:bodyPr/>
          <a:lstStyle/>
          <a:p>
            <a:pPr marL="114300" indent="0">
              <a:buNone/>
            </a:pPr>
            <a:r>
              <a:rPr lang="en-CA" dirty="0"/>
              <a:t>1. Mode of Delivery</a:t>
            </a:r>
          </a:p>
          <a:p>
            <a:r>
              <a:rPr lang="en-CA" dirty="0"/>
              <a:t>The way we are born affects the first types of bacteria to grow in our gut</a:t>
            </a:r>
          </a:p>
          <a:p>
            <a:pPr marL="0" lvl="1" indent="0">
              <a:buNone/>
            </a:pPr>
            <a:endParaRPr lang="en-CA" sz="2200" dirty="0"/>
          </a:p>
          <a:p>
            <a:pPr marL="0" lvl="1" indent="0">
              <a:buNone/>
            </a:pPr>
            <a:r>
              <a:rPr lang="en-CA" sz="2200" dirty="0"/>
              <a:t>2. Infant Feeding</a:t>
            </a:r>
          </a:p>
          <a:p>
            <a:r>
              <a:rPr lang="en-CA" dirty="0"/>
              <a:t>How we are first fed helps to grow the bacteria in our gut</a:t>
            </a:r>
          </a:p>
          <a:p>
            <a:pPr lvl="1"/>
            <a:r>
              <a:rPr lang="en-CA" dirty="0"/>
              <a:t>Breastfeeding </a:t>
            </a:r>
          </a:p>
          <a:p>
            <a:pPr lvl="1"/>
            <a:r>
              <a:rPr lang="en-CA" dirty="0"/>
              <a:t>Formula </a:t>
            </a:r>
          </a:p>
          <a:p>
            <a:endParaRPr lang="en-CA" dirty="0"/>
          </a:p>
          <a:p>
            <a:r>
              <a:rPr lang="en-CA" dirty="0"/>
              <a:t>Once we are about 2 ½ years old, we have our “adult” gut bacteria</a:t>
            </a:r>
          </a:p>
          <a:p>
            <a:pPr marL="411480" lvl="1" indent="0">
              <a:buNone/>
            </a:pPr>
            <a:endParaRPr lang="en-CA" dirty="0"/>
          </a:p>
        </p:txBody>
      </p:sp>
    </p:spTree>
    <p:extLst>
      <p:ext uri="{BB962C8B-B14F-4D97-AF65-F5344CB8AC3E}">
        <p14:creationId xmlns:p14="http://schemas.microsoft.com/office/powerpoint/2010/main" val="2691040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can affect our gut bacteria? </a:t>
            </a:r>
          </a:p>
        </p:txBody>
      </p:sp>
      <p:sp>
        <p:nvSpPr>
          <p:cNvPr id="3" name="Content Placeholder 2"/>
          <p:cNvSpPr>
            <a:spLocks noGrp="1"/>
          </p:cNvSpPr>
          <p:nvPr>
            <p:ph idx="1"/>
          </p:nvPr>
        </p:nvSpPr>
        <p:spPr/>
        <p:txBody>
          <a:bodyPr/>
          <a:lstStyle/>
          <a:p>
            <a:pPr marL="114300" indent="0">
              <a:buNone/>
            </a:pPr>
            <a:endParaRPr lang="en-CA" dirty="0"/>
          </a:p>
          <a:p>
            <a:pPr marL="114300" indent="0">
              <a:buNone/>
            </a:pPr>
            <a:endParaRPr lang="en-CA" dirty="0"/>
          </a:p>
          <a:p>
            <a:pPr marL="114300" indent="0">
              <a:buNone/>
            </a:pPr>
            <a:r>
              <a:rPr lang="en-CA" dirty="0"/>
              <a:t>3. Antibiotics</a:t>
            </a:r>
          </a:p>
          <a:p>
            <a:r>
              <a:rPr lang="en-CA" dirty="0"/>
              <a:t>Can kill the good and bad bacteria</a:t>
            </a:r>
          </a:p>
          <a:p>
            <a:pPr marL="114300" indent="0">
              <a:buNone/>
            </a:pPr>
            <a:endParaRPr lang="en-CA" dirty="0"/>
          </a:p>
          <a:p>
            <a:pPr marL="114300" indent="0">
              <a:buNone/>
            </a:pPr>
            <a:endParaRPr lang="en-CA" dirty="0"/>
          </a:p>
          <a:p>
            <a:pPr marL="114300" indent="0">
              <a:buNone/>
            </a:pPr>
            <a:r>
              <a:rPr lang="en-CA" dirty="0"/>
              <a:t>4. Environment</a:t>
            </a:r>
          </a:p>
          <a:p>
            <a:r>
              <a:rPr lang="en-CA" dirty="0"/>
              <a:t>Exposes us to a variety of bacteria throughout our life</a:t>
            </a:r>
          </a:p>
        </p:txBody>
      </p:sp>
      <p:pic>
        <p:nvPicPr>
          <p:cNvPr id="3074" name="Picture 2" descr="C:\Users\NWowkslu\AppData\Local\Microsoft\Windows\Temporary Internet Files\Content.IE5\I7VYFU8B\probiotics-vs-antibiotic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132856"/>
            <a:ext cx="3024336" cy="218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07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can affect our gut bacteria?</a:t>
            </a:r>
          </a:p>
        </p:txBody>
      </p:sp>
      <p:sp>
        <p:nvSpPr>
          <p:cNvPr id="3" name="Content Placeholder 2"/>
          <p:cNvSpPr>
            <a:spLocks noGrp="1"/>
          </p:cNvSpPr>
          <p:nvPr>
            <p:ph idx="1"/>
          </p:nvPr>
        </p:nvSpPr>
        <p:spPr/>
        <p:txBody>
          <a:bodyPr/>
          <a:lstStyle/>
          <a:p>
            <a:pPr marL="114300" indent="0">
              <a:buNone/>
            </a:pPr>
            <a:endParaRPr lang="en-CA" dirty="0"/>
          </a:p>
          <a:p>
            <a:pPr marL="114300" indent="0">
              <a:buNone/>
            </a:pPr>
            <a:r>
              <a:rPr lang="en-CA" dirty="0"/>
              <a:t>5. DIET</a:t>
            </a:r>
          </a:p>
          <a:p>
            <a:r>
              <a:rPr lang="en-CA" dirty="0"/>
              <a:t>What we eat impacts our gut bacteria and overall gut health</a:t>
            </a:r>
          </a:p>
          <a:p>
            <a:r>
              <a:rPr lang="en-CA" dirty="0"/>
              <a:t>Food helps to increase the diversity, balance of bacteria in our gut… and so much more!</a:t>
            </a:r>
          </a:p>
          <a:p>
            <a:pPr marL="114300" indent="0">
              <a:buNone/>
            </a:pPr>
            <a:endParaRPr lang="en-CA" dirty="0"/>
          </a:p>
          <a:p>
            <a:r>
              <a:rPr lang="en-CA" dirty="0"/>
              <a:t>Probiotics</a:t>
            </a:r>
          </a:p>
          <a:p>
            <a:r>
              <a:rPr lang="en-CA" dirty="0"/>
              <a:t>Prebiotics</a:t>
            </a:r>
          </a:p>
          <a:p>
            <a:pPr marL="114300" indent="0">
              <a:buNone/>
            </a:pPr>
            <a:endParaRPr lang="en-CA" dirty="0"/>
          </a:p>
          <a:p>
            <a:pPr marL="114300" indent="0">
              <a:buNone/>
            </a:pPr>
            <a:endParaRPr lang="en-CA" dirty="0"/>
          </a:p>
          <a:p>
            <a:pPr marL="114300" indent="0">
              <a:buNone/>
            </a:pPr>
            <a:endParaRPr lang="en-CA" dirty="0"/>
          </a:p>
        </p:txBody>
      </p:sp>
      <p:pic>
        <p:nvPicPr>
          <p:cNvPr id="4" name="Picture 3" descr="Image result for gut health"/>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3717032"/>
            <a:ext cx="2830577" cy="2436628"/>
          </a:xfrm>
          <a:prstGeom prst="rect">
            <a:avLst/>
          </a:prstGeom>
          <a:noFill/>
          <a:ln>
            <a:noFill/>
          </a:ln>
        </p:spPr>
      </p:pic>
    </p:spTree>
    <p:extLst>
      <p:ext uri="{BB962C8B-B14F-4D97-AF65-F5344CB8AC3E}">
        <p14:creationId xmlns:p14="http://schemas.microsoft.com/office/powerpoint/2010/main" val="4093735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1767</TotalTime>
  <Words>3135</Words>
  <Application>Microsoft Office PowerPoint</Application>
  <PresentationFormat>On-screen Show (4:3)</PresentationFormat>
  <Paragraphs>312</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Adjacency</vt:lpstr>
      <vt:lpstr>Eating for a Healthy Gut</vt:lpstr>
      <vt:lpstr>Outline</vt:lpstr>
      <vt:lpstr>What Makes a Healthy Gut?</vt:lpstr>
      <vt:lpstr>Gut Bacteria</vt:lpstr>
      <vt:lpstr>Gut Bacteria</vt:lpstr>
      <vt:lpstr>What can affect our gut bacteria?</vt:lpstr>
      <vt:lpstr>What can affect our gut bacteria?</vt:lpstr>
      <vt:lpstr>What can affect our gut bacteria? </vt:lpstr>
      <vt:lpstr>What can affect our gut bacteria?</vt:lpstr>
      <vt:lpstr>Probiotics</vt:lpstr>
      <vt:lpstr>Probiotic Guidelines</vt:lpstr>
      <vt:lpstr>Probiotic Products</vt:lpstr>
      <vt:lpstr>Foods Containing Live Bacteria</vt:lpstr>
      <vt:lpstr>Prebiotics</vt:lpstr>
      <vt:lpstr>Foods Containing Prebiotics</vt:lpstr>
      <vt:lpstr>Food, Pills, Capsules, Powders… What do I choose?</vt:lpstr>
      <vt:lpstr>So, how do we keep our gut healthy?</vt:lpstr>
      <vt:lpstr>For More Information…</vt:lpstr>
      <vt:lpstr>Thank You!</vt:lpstr>
      <vt:lpstr>References</vt:lpstr>
    </vt:vector>
  </TitlesOfParts>
  <Company>Health Canada - Santé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Gut Health</dc:title>
  <dc:creator>Natalie Wowk-Slukynsky</dc:creator>
  <cp:lastModifiedBy>Brigitte Pereira</cp:lastModifiedBy>
  <cp:revision>87</cp:revision>
  <dcterms:created xsi:type="dcterms:W3CDTF">2017-05-15T18:15:02Z</dcterms:created>
  <dcterms:modified xsi:type="dcterms:W3CDTF">2017-08-08T14:20:29Z</dcterms:modified>
</cp:coreProperties>
</file>