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9" r:id="rId16"/>
    <p:sldId id="280" r:id="rId17"/>
    <p:sldId id="281" r:id="rId18"/>
    <p:sldId id="276"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43" autoAdjust="0"/>
  </p:normalViewPr>
  <p:slideViewPr>
    <p:cSldViewPr>
      <p:cViewPr varScale="1">
        <p:scale>
          <a:sx n="75" d="100"/>
          <a:sy n="75" d="100"/>
        </p:scale>
        <p:origin x="-26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BC6FCF-4794-4931-906A-D43D68700E3F}" type="datetimeFigureOut">
              <a:rPr lang="en-CA" smtClean="0"/>
              <a:t>2015-12-31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3308B4-3E85-4AE8-9F32-BFE944E64A59}" type="slidenum">
              <a:rPr lang="en-CA" smtClean="0"/>
              <a:t>‹#›</a:t>
            </a:fld>
            <a:endParaRPr lang="en-CA"/>
          </a:p>
        </p:txBody>
      </p:sp>
    </p:spTree>
    <p:extLst>
      <p:ext uri="{BB962C8B-B14F-4D97-AF65-F5344CB8AC3E}">
        <p14:creationId xmlns:p14="http://schemas.microsoft.com/office/powerpoint/2010/main" val="53019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Today I will present</a:t>
            </a:r>
            <a:r>
              <a:rPr lang="en-CA" baseline="0" dirty="0" smtClean="0"/>
              <a:t> on ‘Healthy Eating for Women with Pre-pregnancy Diabetes’. </a:t>
            </a:r>
          </a:p>
          <a:p>
            <a:endParaRPr lang="en-CA" baseline="0" dirty="0" smtClean="0"/>
          </a:p>
          <a:p>
            <a:r>
              <a:rPr lang="en-CA" baseline="0" dirty="0" smtClean="0"/>
              <a:t>The presentation will last about 15-20 minutes and then we will play a game called: ‘Who wants to be a Millionaire?’ </a:t>
            </a:r>
            <a:endParaRPr lang="en-CA" dirty="0" smtClean="0"/>
          </a:p>
          <a:p>
            <a:endParaRPr lang="en-CA" dirty="0"/>
          </a:p>
        </p:txBody>
      </p:sp>
      <p:sp>
        <p:nvSpPr>
          <p:cNvPr id="4" name="Slide Number Placeholder 3"/>
          <p:cNvSpPr>
            <a:spLocks noGrp="1"/>
          </p:cNvSpPr>
          <p:nvPr>
            <p:ph type="sldNum" sz="quarter" idx="10"/>
          </p:nvPr>
        </p:nvSpPr>
        <p:spPr/>
        <p:txBody>
          <a:bodyPr/>
          <a:lstStyle/>
          <a:p>
            <a:fld id="{D83308B4-3E85-4AE8-9F32-BFE944E64A59}" type="slidenum">
              <a:rPr lang="en-CA" smtClean="0"/>
              <a:t>1</a:t>
            </a:fld>
            <a:endParaRPr lang="en-CA"/>
          </a:p>
        </p:txBody>
      </p:sp>
    </p:spTree>
    <p:extLst>
      <p:ext uri="{BB962C8B-B14F-4D97-AF65-F5344CB8AC3E}">
        <p14:creationId xmlns:p14="http://schemas.microsoft.com/office/powerpoint/2010/main" val="306244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tLang="en-US" sz="1100" b="1" dirty="0" smtClean="0">
                <a:ea typeface="ＭＳ Ｐゴシック" pitchFamily="34" charset="-128"/>
              </a:rPr>
              <a:t>Blindness (Retinopathy)</a:t>
            </a:r>
            <a:r>
              <a:rPr lang="en-US" altLang="en-US" sz="1100" dirty="0" smtClean="0">
                <a:ea typeface="ＭＳ Ｐゴシック" pitchFamily="34" charset="-128"/>
              </a:rPr>
              <a:t> </a:t>
            </a:r>
            <a:r>
              <a:rPr lang="en-US" altLang="en-US" sz="1100" dirty="0">
                <a:ea typeface="ＭＳ Ｐゴシック" pitchFamily="34" charset="-128"/>
              </a:rPr>
              <a:t>– </a:t>
            </a:r>
            <a:r>
              <a:rPr lang="en-US" altLang="en-US" sz="1100" dirty="0" smtClean="0">
                <a:ea typeface="ＭＳ Ｐゴシック" pitchFamily="34" charset="-128"/>
              </a:rPr>
              <a:t>women with type 1 and </a:t>
            </a:r>
            <a:r>
              <a:rPr lang="en-US" altLang="en-US" sz="1100" dirty="0">
                <a:ea typeface="ＭＳ Ｐゴシック" pitchFamily="34" charset="-128"/>
              </a:rPr>
              <a:t>type 2 diabetes should be seen by </a:t>
            </a:r>
            <a:r>
              <a:rPr lang="en-US" altLang="en-US" sz="1100" dirty="0" smtClean="0">
                <a:ea typeface="ＭＳ Ｐゴシック" pitchFamily="34" charset="-128"/>
              </a:rPr>
              <a:t>an eye doctor (optometrist) </a:t>
            </a:r>
            <a:r>
              <a:rPr lang="en-US" altLang="en-US" sz="1100" dirty="0">
                <a:ea typeface="ＭＳ Ｐゴシック" pitchFamily="34" charset="-128"/>
              </a:rPr>
              <a:t>before conception, during the 1</a:t>
            </a:r>
            <a:r>
              <a:rPr lang="en-US" altLang="en-US" sz="1100" baseline="30000" dirty="0">
                <a:ea typeface="ＭＳ Ｐゴシック" pitchFamily="34" charset="-128"/>
              </a:rPr>
              <a:t>st</a:t>
            </a:r>
            <a:r>
              <a:rPr lang="en-US" altLang="en-US" sz="1100" dirty="0">
                <a:ea typeface="ＭＳ Ｐゴシック" pitchFamily="34" charset="-128"/>
              </a:rPr>
              <a:t> trimester, as needed during pregnancy and within the first year postpartum. </a:t>
            </a:r>
          </a:p>
          <a:p>
            <a:pPr eaLnBrk="1" hangingPunct="1">
              <a:spcBef>
                <a:spcPct val="0"/>
              </a:spcBef>
            </a:pPr>
            <a:r>
              <a:rPr lang="en-US" altLang="en-US" sz="1100" dirty="0" smtClean="0">
                <a:ea typeface="ＭＳ Ｐゴシック" pitchFamily="34" charset="-128"/>
              </a:rPr>
              <a:t>If you have uncontrolled blood sugar levels during pregnancy</a:t>
            </a:r>
            <a:r>
              <a:rPr lang="en-US" altLang="en-US" sz="1100" baseline="0" dirty="0" smtClean="0">
                <a:ea typeface="ＭＳ Ｐゴシック" pitchFamily="34" charset="-128"/>
              </a:rPr>
              <a:t> (</a:t>
            </a:r>
            <a:r>
              <a:rPr lang="en-US" altLang="en-US" sz="1100" dirty="0" smtClean="0">
                <a:ea typeface="ＭＳ Ｐゴシック" pitchFamily="34" charset="-128"/>
              </a:rPr>
              <a:t>and up </a:t>
            </a:r>
            <a:r>
              <a:rPr lang="en-US" altLang="en-US" sz="1100" dirty="0">
                <a:ea typeface="ＭＳ Ｐゴシック" pitchFamily="34" charset="-128"/>
              </a:rPr>
              <a:t>to 1 year after giving birth</a:t>
            </a:r>
            <a:r>
              <a:rPr lang="en-US" altLang="en-US" sz="1100" dirty="0" smtClean="0">
                <a:ea typeface="ＭＳ Ｐゴシック" pitchFamily="34" charset="-128"/>
              </a:rPr>
              <a:t>), you are at greater risk of blindness. </a:t>
            </a:r>
          </a:p>
          <a:p>
            <a:pPr eaLnBrk="1" hangingPunct="1">
              <a:spcBef>
                <a:spcPct val="0"/>
              </a:spcBef>
            </a:pPr>
            <a:r>
              <a:rPr lang="en-US" altLang="en-US" sz="1100" dirty="0" smtClean="0">
                <a:ea typeface="ＭＳ Ｐゴシック" pitchFamily="34" charset="-128"/>
              </a:rPr>
              <a:t>If you have pregnancy-induced</a:t>
            </a:r>
            <a:r>
              <a:rPr lang="en-US" altLang="en-US" sz="1100" baseline="0" dirty="0" smtClean="0">
                <a:ea typeface="ＭＳ Ｐゴシック" pitchFamily="34" charset="-128"/>
              </a:rPr>
              <a:t> high blood pressure or preeclampsia, you are at greater risk of blindness.</a:t>
            </a:r>
            <a:endParaRPr lang="en-US" altLang="en-US" sz="1100" b="1" dirty="0" smtClean="0">
              <a:ea typeface="ＭＳ Ｐゴシック" pitchFamily="34" charset="-128"/>
            </a:endParaRPr>
          </a:p>
          <a:p>
            <a:pPr eaLnBrk="1" hangingPunct="1">
              <a:spcBef>
                <a:spcPct val="0"/>
              </a:spcBef>
            </a:pPr>
            <a:endParaRPr lang="en-US" altLang="en-US" sz="1100" b="1" dirty="0" smtClean="0">
              <a:ea typeface="ＭＳ Ｐゴシック" pitchFamily="34" charset="-128"/>
            </a:endParaRPr>
          </a:p>
          <a:p>
            <a:pPr marL="171450" indent="-171450" eaLnBrk="1" hangingPunct="1">
              <a:spcBef>
                <a:spcPct val="0"/>
              </a:spcBef>
              <a:buFont typeface="Arial" panose="020B0604020202020204" pitchFamily="34" charset="0"/>
              <a:buChar char="•"/>
            </a:pPr>
            <a:r>
              <a:rPr lang="en-US" altLang="en-US" sz="1100" b="1" dirty="0" smtClean="0">
                <a:ea typeface="ＭＳ Ｐゴシック" pitchFamily="34" charset="-128"/>
              </a:rPr>
              <a:t>High</a:t>
            </a:r>
            <a:r>
              <a:rPr lang="en-US" altLang="en-US" sz="1100" b="1" baseline="0" dirty="0" smtClean="0">
                <a:ea typeface="ＭＳ Ｐゴシック" pitchFamily="34" charset="-128"/>
              </a:rPr>
              <a:t> blood pressure (</a:t>
            </a:r>
            <a:r>
              <a:rPr lang="en-US" altLang="en-US" sz="1100" b="1" dirty="0" smtClean="0">
                <a:ea typeface="ＭＳ Ｐゴシック" pitchFamily="34" charset="-128"/>
              </a:rPr>
              <a:t>Hypertension)</a:t>
            </a:r>
            <a:r>
              <a:rPr lang="en-US" altLang="en-US" sz="1100" dirty="0" smtClean="0">
                <a:ea typeface="ＭＳ Ｐゴシック" pitchFamily="34" charset="-128"/>
              </a:rPr>
              <a:t> </a:t>
            </a:r>
            <a:r>
              <a:rPr lang="en-US" altLang="en-US" sz="1100" dirty="0">
                <a:ea typeface="ＭＳ Ｐゴシック" pitchFamily="34" charset="-128"/>
              </a:rPr>
              <a:t>-40-50% of women with type 1 and type 2 diabetes have </a:t>
            </a:r>
            <a:r>
              <a:rPr lang="en-US" altLang="en-US" sz="1100" dirty="0" smtClean="0">
                <a:ea typeface="ＭＳ Ｐゴシック" pitchFamily="34" charset="-128"/>
              </a:rPr>
              <a:t>high blood pressure during </a:t>
            </a:r>
            <a:r>
              <a:rPr lang="en-US" altLang="en-US" sz="1100" dirty="0">
                <a:ea typeface="ＭＳ Ｐゴシック" pitchFamily="34" charset="-128"/>
              </a:rPr>
              <a:t>pregnancy. Women with type 2 diabetes tend to have chronic hypertension, whereas women with type 1 diabetes tend to have preeclampsia. Any type of hypertension is </a:t>
            </a:r>
            <a:r>
              <a:rPr lang="en-US" altLang="en-US" sz="1100" dirty="0" smtClean="0">
                <a:ea typeface="ＭＳ Ｐゴシック" pitchFamily="34" charset="-128"/>
              </a:rPr>
              <a:t>linked to negative </a:t>
            </a:r>
            <a:r>
              <a:rPr lang="en-US" altLang="en-US" sz="1100" dirty="0">
                <a:ea typeface="ＭＳ Ｐゴシック" pitchFamily="34" charset="-128"/>
              </a:rPr>
              <a:t>outcomes. Some </a:t>
            </a:r>
            <a:r>
              <a:rPr lang="en-US" altLang="en-US" sz="1100" dirty="0" smtClean="0">
                <a:ea typeface="ＭＳ Ｐゴシック" pitchFamily="34" charset="-128"/>
              </a:rPr>
              <a:t>medications </a:t>
            </a:r>
            <a:r>
              <a:rPr lang="en-US" altLang="en-US" sz="1100" dirty="0">
                <a:ea typeface="ＭＳ Ｐゴシック" pitchFamily="34" charset="-128"/>
              </a:rPr>
              <a:t>including calcium channel blockers are known to be safe during pregnancy.  </a:t>
            </a:r>
          </a:p>
          <a:p>
            <a:pPr marL="171450" indent="-171450" eaLnBrk="1" hangingPunct="1">
              <a:spcBef>
                <a:spcPct val="0"/>
              </a:spcBef>
              <a:buFont typeface="Arial" panose="020B0604020202020204" pitchFamily="34" charset="0"/>
              <a:buChar char="•"/>
            </a:pPr>
            <a:r>
              <a:rPr lang="en-US" altLang="en-US" sz="1100" b="1" dirty="0">
                <a:ea typeface="ＭＳ Ｐゴシック" pitchFamily="34" charset="-128"/>
              </a:rPr>
              <a:t>Chronic kidney disease </a:t>
            </a:r>
            <a:r>
              <a:rPr lang="en-US" altLang="en-US" sz="1100" dirty="0">
                <a:ea typeface="ＭＳ Ｐゴシック" pitchFamily="34" charset="-128"/>
              </a:rPr>
              <a:t>– women should be checked for kidney disease prior to conception. Kidney disease is associated with increased risk of maternal and fetal complications. ACE and ARBs should not be used during pregnancy. </a:t>
            </a:r>
          </a:p>
          <a:p>
            <a:pPr marL="171450" indent="-171450" eaLnBrk="1" hangingPunct="1">
              <a:spcBef>
                <a:spcPct val="0"/>
              </a:spcBef>
              <a:buFont typeface="Arial" panose="020B0604020202020204" pitchFamily="34" charset="0"/>
              <a:buChar char="•"/>
            </a:pPr>
            <a:r>
              <a:rPr lang="en-US" altLang="en-US" sz="1100" b="1" dirty="0" smtClean="0">
                <a:ea typeface="ＭＳ Ｐゴシック" pitchFamily="34" charset="-128"/>
              </a:rPr>
              <a:t>Heart </a:t>
            </a:r>
            <a:r>
              <a:rPr lang="en-US" altLang="en-US" sz="1100" b="1" dirty="0">
                <a:ea typeface="ＭＳ Ｐゴシック" pitchFamily="34" charset="-128"/>
              </a:rPr>
              <a:t>disease </a:t>
            </a:r>
            <a:r>
              <a:rPr lang="en-US" altLang="en-US" sz="1100" dirty="0">
                <a:ea typeface="ＭＳ Ｐゴシック" pitchFamily="34" charset="-128"/>
              </a:rPr>
              <a:t>– Although rare, </a:t>
            </a:r>
            <a:r>
              <a:rPr lang="en-US" altLang="en-US" sz="1100" dirty="0" smtClean="0">
                <a:ea typeface="ＭＳ Ｐゴシック" pitchFamily="34" charset="-128"/>
              </a:rPr>
              <a:t>heart disease </a:t>
            </a:r>
            <a:r>
              <a:rPr lang="en-US" altLang="en-US" sz="1100" dirty="0">
                <a:ea typeface="ＭＳ Ｐゴシック" pitchFamily="34" charset="-128"/>
              </a:rPr>
              <a:t>can occur in women of reproductive age with diabetes. This </a:t>
            </a:r>
            <a:r>
              <a:rPr lang="en-US" altLang="en-US" sz="1100" dirty="0" smtClean="0">
                <a:ea typeface="ＭＳ Ｐゴシック" pitchFamily="34" charset="-128"/>
              </a:rPr>
              <a:t>can lead to unhealthy outcomes for mom and baby. </a:t>
            </a:r>
            <a:r>
              <a:rPr lang="en-US" altLang="en-US" sz="1100" dirty="0">
                <a:ea typeface="ＭＳ Ｐゴシック" pitchFamily="34" charset="-128"/>
              </a:rPr>
              <a:t>Women with </a:t>
            </a:r>
            <a:r>
              <a:rPr lang="en-US" altLang="en-US" sz="1100" dirty="0" smtClean="0">
                <a:ea typeface="ＭＳ Ｐゴシック" pitchFamily="34" charset="-128"/>
              </a:rPr>
              <a:t>heart disease</a:t>
            </a:r>
            <a:r>
              <a:rPr lang="en-US" altLang="en-US" sz="1100" baseline="0" dirty="0" smtClean="0">
                <a:ea typeface="ＭＳ Ｐゴシック" pitchFamily="34" charset="-128"/>
              </a:rPr>
              <a:t> </a:t>
            </a:r>
            <a:r>
              <a:rPr lang="en-US" altLang="en-US" sz="1100" dirty="0" smtClean="0">
                <a:ea typeface="ＭＳ Ｐゴシック" pitchFamily="34" charset="-128"/>
              </a:rPr>
              <a:t>should </a:t>
            </a:r>
            <a:r>
              <a:rPr lang="en-US" altLang="en-US" sz="1100" dirty="0">
                <a:ea typeface="ＭＳ Ｐゴシック" pitchFamily="34" charset="-128"/>
              </a:rPr>
              <a:t>be </a:t>
            </a:r>
            <a:r>
              <a:rPr lang="en-US" altLang="en-US" sz="1100" dirty="0" smtClean="0">
                <a:ea typeface="ＭＳ Ｐゴシック" pitchFamily="34" charset="-128"/>
              </a:rPr>
              <a:t>seen regularly by her</a:t>
            </a:r>
            <a:r>
              <a:rPr lang="en-US" altLang="en-US" sz="1100" baseline="0" dirty="0" smtClean="0">
                <a:ea typeface="ＭＳ Ｐゴシック" pitchFamily="34" charset="-128"/>
              </a:rPr>
              <a:t> doctor or nurse</a:t>
            </a:r>
            <a:r>
              <a:rPr lang="en-US" altLang="en-US" sz="1100" dirty="0" smtClean="0">
                <a:ea typeface="ＭＳ Ｐゴシック" pitchFamily="34" charset="-128"/>
              </a:rPr>
              <a:t>. </a:t>
            </a:r>
            <a:endParaRPr lang="en-US" altLang="en-US" sz="1100" dirty="0">
              <a:ea typeface="ＭＳ Ｐゴシック" pitchFamily="34" charset="-128"/>
            </a:endParaRPr>
          </a:p>
          <a:p>
            <a:pPr eaLnBrk="1" hangingPunct="1">
              <a:spcBef>
                <a:spcPct val="0"/>
              </a:spcBef>
            </a:pPr>
            <a:endParaRPr lang="en-US" altLang="en-US" sz="1100" dirty="0">
              <a:ea typeface="ＭＳ Ｐゴシック" pitchFamily="34" charset="-128"/>
            </a:endParaRPr>
          </a:p>
          <a:p>
            <a:pPr eaLnBrk="1" hangingPunct="1">
              <a:spcBef>
                <a:spcPct val="0"/>
              </a:spcBef>
              <a:buFontTx/>
              <a:buChar char="•"/>
            </a:pPr>
            <a:r>
              <a:rPr lang="en-US" altLang="en-US" sz="1100" dirty="0" smtClean="0">
                <a:ea typeface="ＭＳ Ｐゴシック" pitchFamily="34" charset="-128"/>
              </a:rPr>
              <a:t>All </a:t>
            </a:r>
            <a:r>
              <a:rPr lang="en-US" altLang="en-US" sz="1100" dirty="0">
                <a:ea typeface="ＭＳ Ｐゴシック" pitchFamily="34" charset="-128"/>
              </a:rPr>
              <a:t>women with diabetes should be checked for diabetes </a:t>
            </a:r>
            <a:r>
              <a:rPr lang="en-US" altLang="en-US" sz="1100" dirty="0" smtClean="0">
                <a:ea typeface="ＭＳ Ｐゴシック" pitchFamily="34" charset="-128"/>
              </a:rPr>
              <a:t>related </a:t>
            </a:r>
            <a:r>
              <a:rPr lang="en-US" altLang="en-US" sz="1100" dirty="0">
                <a:ea typeface="ＭＳ Ｐゴシック" pitchFamily="34" charset="-128"/>
              </a:rPr>
              <a:t>complications. </a:t>
            </a:r>
          </a:p>
          <a:p>
            <a:pPr eaLnBrk="1" hangingPunct="1">
              <a:spcBef>
                <a:spcPct val="0"/>
              </a:spcBef>
              <a:buFontTx/>
              <a:buChar char="•"/>
            </a:pPr>
            <a:r>
              <a:rPr lang="en-US" altLang="en-US" sz="1100" dirty="0">
                <a:ea typeface="ＭＳ Ｐゴシック" pitchFamily="34" charset="-128"/>
              </a:rPr>
              <a:t>High blood </a:t>
            </a:r>
            <a:r>
              <a:rPr lang="en-US" altLang="en-US" sz="1100" dirty="0" smtClean="0">
                <a:ea typeface="ＭＳ Ｐゴシック" pitchFamily="34" charset="-128"/>
              </a:rPr>
              <a:t>sugar levels </a:t>
            </a:r>
            <a:r>
              <a:rPr lang="en-US" altLang="en-US" sz="1100" dirty="0">
                <a:ea typeface="ＭＳ Ｐゴシック" pitchFamily="34" charset="-128"/>
              </a:rPr>
              <a:t>in the body can cause damage to vessels and nerves leading to serious complications such as high blood pressure, kidney </a:t>
            </a:r>
            <a:r>
              <a:rPr lang="en-US" altLang="en-US" sz="1100" dirty="0" smtClean="0">
                <a:ea typeface="ＭＳ Ｐゴシック" pitchFamily="34" charset="-128"/>
              </a:rPr>
              <a:t>disease, </a:t>
            </a:r>
            <a:r>
              <a:rPr lang="en-US" altLang="en-US" sz="1100" dirty="0">
                <a:ea typeface="ＭＳ Ｐゴシック" pitchFamily="34" charset="-128"/>
              </a:rPr>
              <a:t>heart disease and blindness.</a:t>
            </a:r>
          </a:p>
          <a:p>
            <a:pPr eaLnBrk="1" hangingPunct="1">
              <a:spcBef>
                <a:spcPct val="0"/>
              </a:spcBef>
              <a:buFontTx/>
              <a:buChar char="•"/>
            </a:pPr>
            <a:endParaRPr lang="en-US" altLang="en-US" dirty="0" smtClean="0">
              <a:ea typeface="ＭＳ Ｐゴシック"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pitchFamily="34" charset="-128"/>
              </a:defRPr>
            </a:lvl1pPr>
            <a:lvl2pPr marL="727868" indent="-279949" defTabSz="911390" eaLnBrk="0" hangingPunct="0">
              <a:defRPr sz="2400" b="1">
                <a:solidFill>
                  <a:schemeClr val="tx2"/>
                </a:solidFill>
                <a:latin typeface="Arial" charset="0"/>
                <a:ea typeface="ＭＳ Ｐゴシック" pitchFamily="34" charset="-128"/>
              </a:defRPr>
            </a:lvl2pPr>
            <a:lvl3pPr marL="1119797" indent="-223959" defTabSz="911390" eaLnBrk="0" hangingPunct="0">
              <a:defRPr sz="2400" b="1">
                <a:solidFill>
                  <a:schemeClr val="tx2"/>
                </a:solidFill>
                <a:latin typeface="Arial" charset="0"/>
                <a:ea typeface="ＭＳ Ｐゴシック" pitchFamily="34" charset="-128"/>
              </a:defRPr>
            </a:lvl3pPr>
            <a:lvl4pPr marL="1567716" indent="-223959" defTabSz="911390" eaLnBrk="0" hangingPunct="0">
              <a:defRPr sz="2400" b="1">
                <a:solidFill>
                  <a:schemeClr val="tx2"/>
                </a:solidFill>
                <a:latin typeface="Arial" charset="0"/>
                <a:ea typeface="ＭＳ Ｐゴシック" pitchFamily="34" charset="-128"/>
              </a:defRPr>
            </a:lvl4pPr>
            <a:lvl5pPr marL="2015635" indent="-223959" defTabSz="911390" eaLnBrk="0" hangingPunct="0">
              <a:defRPr sz="2400" b="1">
                <a:solidFill>
                  <a:schemeClr val="tx2"/>
                </a:solidFill>
                <a:latin typeface="Arial" charset="0"/>
                <a:ea typeface="ＭＳ Ｐゴシック" pitchFamily="34"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fld id="{B35F9140-2254-47B4-B903-A5BB24816DE4}" type="slidenum">
              <a:rPr lang="en-CA" altLang="en-US" sz="1200"/>
              <a:pPr eaLnBrk="1" hangingPunct="1"/>
              <a:t>10</a:t>
            </a:fld>
            <a:endParaRPr lang="en-CA"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tLang="en-US" dirty="0" smtClean="0">
                <a:ea typeface="ＭＳ Ｐゴシック" pitchFamily="34" charset="-128"/>
              </a:rPr>
              <a:t>You will notice that the recommendations of folic acid is much higher for women with pre-pregnancy diabetes than those who don’t have pre-pregnancy diabetes. The reason: </a:t>
            </a:r>
          </a:p>
          <a:p>
            <a:pPr eaLnBrk="1" hangingPunct="1">
              <a:spcBef>
                <a:spcPct val="0"/>
              </a:spcBef>
              <a:buFontTx/>
              <a:buChar char="•"/>
            </a:pPr>
            <a:r>
              <a:rPr lang="en-US" altLang="en-US" dirty="0" smtClean="0">
                <a:ea typeface="ＭＳ Ｐゴシック" pitchFamily="34" charset="-128"/>
              </a:rPr>
              <a:t>Many women with type 2 diabetes are overweight or obese, which is associated with:</a:t>
            </a:r>
          </a:p>
          <a:p>
            <a:pPr lvl="1" eaLnBrk="1" hangingPunct="1">
              <a:spcBef>
                <a:spcPct val="0"/>
              </a:spcBef>
              <a:buFontTx/>
              <a:buChar char="•"/>
            </a:pPr>
            <a:r>
              <a:rPr lang="en-US" altLang="en-US" dirty="0" smtClean="0">
                <a:ea typeface="ＭＳ Ｐゴシック" pitchFamily="34" charset="-128"/>
              </a:rPr>
              <a:t>Lower serum folate levels for the same intake</a:t>
            </a:r>
          </a:p>
          <a:p>
            <a:pPr lvl="1" eaLnBrk="1" hangingPunct="1">
              <a:spcBef>
                <a:spcPct val="0"/>
              </a:spcBef>
              <a:buFontTx/>
              <a:buChar char="•"/>
            </a:pPr>
            <a:r>
              <a:rPr lang="en-US" altLang="en-US" dirty="0" smtClean="0">
                <a:ea typeface="ＭＳ Ｐゴシック" pitchFamily="34" charset="-128"/>
              </a:rPr>
              <a:t>Lower intake of folate rich foods</a:t>
            </a:r>
          </a:p>
          <a:p>
            <a:pPr lvl="1" eaLnBrk="1" hangingPunct="1">
              <a:spcBef>
                <a:spcPct val="0"/>
              </a:spcBef>
              <a:buFontTx/>
              <a:buChar char="•"/>
            </a:pPr>
            <a:r>
              <a:rPr lang="en-US" altLang="en-US" dirty="0" smtClean="0">
                <a:ea typeface="ＭＳ Ｐゴシック" pitchFamily="34" charset="-128"/>
              </a:rPr>
              <a:t>Increased risk of neural tube defects </a:t>
            </a:r>
          </a:p>
          <a:p>
            <a:pPr lvl="1" eaLnBrk="1" hangingPunct="1">
              <a:spcBef>
                <a:spcPct val="0"/>
              </a:spcBef>
            </a:pPr>
            <a:r>
              <a:rPr lang="en-US" altLang="en-US" dirty="0" smtClean="0">
                <a:ea typeface="ＭＳ Ｐゴシック" pitchFamily="34" charset="-128"/>
              </a:rPr>
              <a:t>Therefore 5 mg will be more effective at reducing neural tube defects in this vulnerable population. </a:t>
            </a:r>
          </a:p>
          <a:p>
            <a:endParaRPr lang="en-CA" altLang="en-US" dirty="0" smtClean="0">
              <a:ea typeface="ＭＳ Ｐゴシック" pitchFamily="34" charset="-128"/>
            </a:endParaRPr>
          </a:p>
          <a:p>
            <a:pPr>
              <a:buFontTx/>
              <a:buChar char="•"/>
            </a:pPr>
            <a:r>
              <a:rPr lang="en-CA" altLang="en-US" dirty="0" smtClean="0">
                <a:ea typeface="ＭＳ Ｐゴシック" pitchFamily="34" charset="-128"/>
              </a:rPr>
              <a:t>Folate </a:t>
            </a:r>
            <a:r>
              <a:rPr lang="en-CA" altLang="en-US" dirty="0" smtClean="0">
                <a:ea typeface="ＭＳ Ｐゴシック" pitchFamily="34" charset="-128"/>
              </a:rPr>
              <a:t>is a B vitamin which </a:t>
            </a:r>
            <a:r>
              <a:rPr lang="en-US" altLang="en-US" dirty="0" smtClean="0">
                <a:ea typeface="ＭＳ Ｐゴシック" pitchFamily="34" charset="-128"/>
              </a:rPr>
              <a:t>is essential for normal development of the spine, brain and skull of the </a:t>
            </a:r>
            <a:r>
              <a:rPr lang="en-US" altLang="en-US" dirty="0" smtClean="0">
                <a:ea typeface="ＭＳ Ｐゴシック" pitchFamily="34" charset="-128"/>
              </a:rPr>
              <a:t>fetus</a:t>
            </a:r>
            <a:r>
              <a:rPr lang="en-US" altLang="en-US" baseline="0" dirty="0" smtClean="0">
                <a:ea typeface="ＭＳ Ｐゴシック" pitchFamily="34" charset="-128"/>
              </a:rPr>
              <a:t> and to prevent birth defects. </a:t>
            </a:r>
            <a:endParaRPr lang="en-CA" altLang="en-US" dirty="0" smtClean="0">
              <a:ea typeface="ＭＳ Ｐゴシック" pitchFamily="34" charset="-128"/>
            </a:endParaRPr>
          </a:p>
          <a:p>
            <a:endParaRPr lang="en-CA" altLang="en-US" dirty="0" smtClean="0">
              <a:ea typeface="ＭＳ Ｐゴシック"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pitchFamily="34" charset="-128"/>
              </a:defRPr>
            </a:lvl1pPr>
            <a:lvl2pPr marL="727868" indent="-279949" defTabSz="911390" eaLnBrk="0" hangingPunct="0">
              <a:defRPr sz="2400" b="1">
                <a:solidFill>
                  <a:schemeClr val="tx2"/>
                </a:solidFill>
                <a:latin typeface="Arial" charset="0"/>
                <a:ea typeface="ＭＳ Ｐゴシック" pitchFamily="34" charset="-128"/>
              </a:defRPr>
            </a:lvl2pPr>
            <a:lvl3pPr marL="1119797" indent="-223959" defTabSz="911390" eaLnBrk="0" hangingPunct="0">
              <a:defRPr sz="2400" b="1">
                <a:solidFill>
                  <a:schemeClr val="tx2"/>
                </a:solidFill>
                <a:latin typeface="Arial" charset="0"/>
                <a:ea typeface="ＭＳ Ｐゴシック" pitchFamily="34" charset="-128"/>
              </a:defRPr>
            </a:lvl3pPr>
            <a:lvl4pPr marL="1567716" indent="-223959" defTabSz="911390" eaLnBrk="0" hangingPunct="0">
              <a:defRPr sz="2400" b="1">
                <a:solidFill>
                  <a:schemeClr val="tx2"/>
                </a:solidFill>
                <a:latin typeface="Arial" charset="0"/>
                <a:ea typeface="ＭＳ Ｐゴシック" pitchFamily="34" charset="-128"/>
              </a:defRPr>
            </a:lvl4pPr>
            <a:lvl5pPr marL="2015635" indent="-223959" defTabSz="911390" eaLnBrk="0" hangingPunct="0">
              <a:defRPr sz="2400" b="1">
                <a:solidFill>
                  <a:schemeClr val="tx2"/>
                </a:solidFill>
                <a:latin typeface="Arial" charset="0"/>
                <a:ea typeface="ＭＳ Ｐゴシック" pitchFamily="34"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fld id="{6D9C99F7-C847-4E38-A929-AF94AF4869F7}" type="slidenum">
              <a:rPr lang="en-CA" altLang="en-US" sz="1200"/>
              <a:pPr eaLnBrk="1" hangingPunct="1"/>
              <a:t>11</a:t>
            </a:fld>
            <a:endParaRPr lang="en-CA"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100" dirty="0" smtClean="0"/>
              <a:t>High blood sugar levels can cause problems for the </a:t>
            </a:r>
            <a:r>
              <a:rPr lang="en-CA" sz="1100" dirty="0" smtClean="0"/>
              <a:t>both mom </a:t>
            </a:r>
            <a:r>
              <a:rPr lang="en-CA" sz="1100" dirty="0" smtClean="0"/>
              <a:t>and her baby. </a:t>
            </a:r>
          </a:p>
          <a:p>
            <a:pPr marL="0" indent="0">
              <a:buFont typeface="Arial" pitchFamily="34" charset="0"/>
              <a:buNone/>
              <a:defRPr/>
            </a:pPr>
            <a:endParaRPr lang="en-CA" sz="1100" b="1" dirty="0" smtClean="0"/>
          </a:p>
          <a:p>
            <a:pPr marL="0" indent="0">
              <a:buFont typeface="Arial" pitchFamily="34" charset="0"/>
              <a:buNone/>
              <a:defRPr/>
            </a:pPr>
            <a:endParaRPr lang="en-CA" sz="1100" b="1" dirty="0" smtClean="0"/>
          </a:p>
          <a:p>
            <a:pPr marL="0" indent="0">
              <a:buFont typeface="Arial" pitchFamily="34" charset="0"/>
              <a:buNone/>
              <a:defRPr/>
            </a:pPr>
            <a:r>
              <a:rPr lang="en-CA" sz="1100" b="1" dirty="0" smtClean="0"/>
              <a:t>Risks for mom: </a:t>
            </a:r>
          </a:p>
          <a:p>
            <a:pPr eaLnBrk="1" hangingPunct="1">
              <a:spcBef>
                <a:spcPct val="0"/>
              </a:spcBef>
              <a:buFontTx/>
              <a:buChar char="•"/>
            </a:pPr>
            <a:r>
              <a:rPr lang="en-CA" altLang="en-US" sz="1100" dirty="0" smtClean="0">
                <a:ea typeface="ＭＳ Ｐゴシック" pitchFamily="34" charset="-128"/>
              </a:rPr>
              <a:t>Pregnancy loss – such as still birth later on in pregnancy. </a:t>
            </a:r>
          </a:p>
          <a:p>
            <a:pPr eaLnBrk="1" hangingPunct="1">
              <a:spcBef>
                <a:spcPct val="0"/>
              </a:spcBef>
              <a:buFontTx/>
              <a:buChar char="•"/>
            </a:pPr>
            <a:r>
              <a:rPr lang="en-CA" altLang="en-US" sz="1100" dirty="0" smtClean="0">
                <a:ea typeface="ＭＳ Ｐゴシック" pitchFamily="34" charset="-128"/>
              </a:rPr>
              <a:t>Nutrients and sugar are passed along from the mother’s bloodstream to the placenta. If the mother’s blood sugar levels are high, the extra sugar is passed on to the baby. Even though the baby can make more insulin as required, he/she can gain extra weight. This can result in labour being delayed or the baby may be too large for a vaginal delivery, making a caesarean section more likely. </a:t>
            </a:r>
          </a:p>
          <a:p>
            <a:pPr eaLnBrk="1" hangingPunct="1">
              <a:spcBef>
                <a:spcPct val="0"/>
              </a:spcBef>
              <a:buFontTx/>
              <a:buChar char="•"/>
            </a:pPr>
            <a:endParaRPr lang="en-CA" altLang="en-US" sz="1100" dirty="0" smtClean="0">
              <a:ea typeface="ＭＳ Ｐゴシック" pitchFamily="34" charset="-128"/>
            </a:endParaRPr>
          </a:p>
          <a:p>
            <a:pPr eaLnBrk="1" hangingPunct="1">
              <a:spcBef>
                <a:spcPct val="0"/>
              </a:spcBef>
              <a:buFontTx/>
              <a:buChar char="•"/>
            </a:pPr>
            <a:r>
              <a:rPr lang="en-CA" altLang="en-US" sz="1100" dirty="0" smtClean="0">
                <a:ea typeface="ＭＳ Ｐゴシック" pitchFamily="34" charset="-128"/>
              </a:rPr>
              <a:t>Worsening of diabetes complications</a:t>
            </a:r>
          </a:p>
          <a:p>
            <a:pPr eaLnBrk="1" hangingPunct="1">
              <a:spcBef>
                <a:spcPct val="0"/>
              </a:spcBef>
              <a:buFontTx/>
              <a:buChar char="•"/>
            </a:pPr>
            <a:r>
              <a:rPr lang="en-CA" altLang="en-US" sz="1100" dirty="0" smtClean="0">
                <a:ea typeface="ＭＳ Ｐゴシック" pitchFamily="34" charset="-128"/>
              </a:rPr>
              <a:t>Greater risk of low blood sugar levels, especially in the 1</a:t>
            </a:r>
            <a:r>
              <a:rPr lang="en-CA" altLang="en-US" sz="1100" baseline="30000" dirty="0" smtClean="0">
                <a:ea typeface="ＭＳ Ｐゴシック" pitchFamily="34" charset="-128"/>
              </a:rPr>
              <a:t>st</a:t>
            </a:r>
            <a:r>
              <a:rPr lang="en-CA" altLang="en-US" sz="1100" dirty="0" smtClean="0">
                <a:ea typeface="ＭＳ Ｐゴシック" pitchFamily="34" charset="-128"/>
              </a:rPr>
              <a:t> trimester. Typically when women had a history of severe low blood sugar levels </a:t>
            </a:r>
            <a:r>
              <a:rPr lang="en-CA" altLang="en-US" sz="1100" dirty="0" smtClean="0">
                <a:ea typeface="ＭＳ Ｐゴシック" pitchFamily="34" charset="-128"/>
              </a:rPr>
              <a:t>and </a:t>
            </a:r>
            <a:r>
              <a:rPr lang="en-CA" altLang="en-US" sz="1100" dirty="0" smtClean="0">
                <a:ea typeface="ＭＳ Ｐゴシック" pitchFamily="34" charset="-128"/>
              </a:rPr>
              <a:t>hypoglycemia unawareness. Can also be because of the </a:t>
            </a:r>
            <a:r>
              <a:rPr lang="en-CA" altLang="en-US" sz="1100" dirty="0" smtClean="0">
                <a:ea typeface="ＭＳ Ｐゴシック" pitchFamily="34" charset="-128"/>
              </a:rPr>
              <a:t>counter </a:t>
            </a:r>
            <a:r>
              <a:rPr lang="en-CA" altLang="en-US" sz="1100" dirty="0" err="1" smtClean="0">
                <a:ea typeface="ＭＳ Ｐゴシック" pitchFamily="34" charset="-128"/>
              </a:rPr>
              <a:t>regulartory</a:t>
            </a:r>
            <a:r>
              <a:rPr lang="en-CA" altLang="en-US" sz="1100" dirty="0" smtClean="0">
                <a:ea typeface="ＭＳ Ｐゴシック" pitchFamily="34" charset="-128"/>
              </a:rPr>
              <a:t> </a:t>
            </a:r>
            <a:r>
              <a:rPr lang="en-CA" altLang="en-US" sz="1100" dirty="0" smtClean="0">
                <a:ea typeface="ＭＳ Ｐゴシック" pitchFamily="34" charset="-128"/>
              </a:rPr>
              <a:t>hormones reported in women with pre-pregnancy diabetes. </a:t>
            </a:r>
          </a:p>
          <a:p>
            <a:endParaRPr lang="en-CA" altLang="en-US" sz="1100" dirty="0" smtClean="0">
              <a:ea typeface="ＭＳ Ｐゴシック" pitchFamily="34" charset="-128"/>
            </a:endParaRPr>
          </a:p>
          <a:p>
            <a:pPr>
              <a:defRPr/>
            </a:pPr>
            <a:endParaRPr lang="en-CA" sz="1100" b="1" dirty="0" smtClean="0"/>
          </a:p>
          <a:p>
            <a:pPr>
              <a:defRPr/>
            </a:pPr>
            <a:r>
              <a:rPr lang="en-CA" sz="1100" b="1" dirty="0" smtClean="0"/>
              <a:t>Risks for baby:</a:t>
            </a:r>
            <a:endParaRPr lang="en-CA" sz="1100" b="1" dirty="0"/>
          </a:p>
          <a:p>
            <a:pPr marL="167970" indent="-167970">
              <a:buFont typeface="Arial" pitchFamily="34" charset="0"/>
              <a:buChar char="•"/>
              <a:defRPr/>
            </a:pPr>
            <a:r>
              <a:rPr lang="en-CA" sz="1100" dirty="0" smtClean="0"/>
              <a:t>Higher </a:t>
            </a:r>
            <a:r>
              <a:rPr lang="en-CA" sz="1100" dirty="0"/>
              <a:t>chance of birth defects – Extra blood sugar and ketones pass through the placenta, causing harm to the baby. </a:t>
            </a:r>
          </a:p>
          <a:p>
            <a:pPr marL="171450" indent="-171450">
              <a:buFont typeface="Arial" panose="020B0604020202020204" pitchFamily="34" charset="0"/>
              <a:buChar char="•"/>
              <a:defRPr/>
            </a:pPr>
            <a:r>
              <a:rPr lang="en-CA" sz="1100" dirty="0" smtClean="0"/>
              <a:t>The </a:t>
            </a:r>
            <a:r>
              <a:rPr lang="en-CA" sz="1100" dirty="0"/>
              <a:t>baby may be heavy, weighing more than 9 lbs. This may make the delivery more difficult for both mother and baby. For example: </a:t>
            </a:r>
          </a:p>
          <a:p>
            <a:pPr marL="625170" lvl="1" indent="-167970">
              <a:buFont typeface="Arial" pitchFamily="34" charset="0"/>
              <a:buChar char="•"/>
              <a:defRPr/>
            </a:pPr>
            <a:r>
              <a:rPr lang="en-CA" sz="1100" dirty="0"/>
              <a:t>The baby may have damage to her shoulders during birth</a:t>
            </a:r>
          </a:p>
          <a:p>
            <a:pPr marL="625170" lvl="1" indent="-167970">
              <a:buFont typeface="Arial" pitchFamily="34" charset="0"/>
              <a:buChar char="•"/>
              <a:defRPr/>
            </a:pPr>
            <a:r>
              <a:rPr lang="en-CA" sz="1100" dirty="0"/>
              <a:t>There may be a higher chance of having a </a:t>
            </a:r>
            <a:r>
              <a:rPr lang="en-CA" sz="1100" dirty="0" err="1"/>
              <a:t>ceasarean</a:t>
            </a:r>
            <a:r>
              <a:rPr lang="en-CA" sz="1100" dirty="0"/>
              <a:t> section birth. </a:t>
            </a:r>
          </a:p>
          <a:p>
            <a:pPr marL="625170" lvl="1" indent="-167970">
              <a:buFont typeface="Arial" pitchFamily="34" charset="0"/>
              <a:buChar char="•"/>
              <a:defRPr/>
            </a:pPr>
            <a:r>
              <a:rPr lang="en-CA" sz="1100" dirty="0"/>
              <a:t>There is a high risk of stillbirth</a:t>
            </a:r>
          </a:p>
          <a:p>
            <a:pPr marL="167970" indent="-167970">
              <a:buFont typeface="Arial" pitchFamily="34" charset="0"/>
              <a:buChar char="•"/>
              <a:defRPr/>
            </a:pPr>
            <a:endParaRPr lang="en-CA" sz="1100" dirty="0"/>
          </a:p>
          <a:p>
            <a:pPr>
              <a:buFont typeface="Arial" pitchFamily="34" charset="0"/>
              <a:buNone/>
              <a:defRPr/>
            </a:pPr>
            <a:r>
              <a:rPr lang="en-CA" sz="1100" dirty="0"/>
              <a:t>At birth the baby will have high levels of insulin in blood. Once her supply of </a:t>
            </a:r>
            <a:r>
              <a:rPr lang="en-CA" sz="1100" dirty="0" smtClean="0"/>
              <a:t>sugar from </a:t>
            </a:r>
            <a:r>
              <a:rPr lang="en-CA" sz="1100" dirty="0"/>
              <a:t>her mother is cut off, she could have low </a:t>
            </a:r>
            <a:r>
              <a:rPr lang="en-CA" sz="1100" dirty="0" smtClean="0"/>
              <a:t>blood sugar levels (within </a:t>
            </a:r>
            <a:r>
              <a:rPr lang="en-CA" sz="1100" dirty="0"/>
              <a:t>1</a:t>
            </a:r>
            <a:r>
              <a:rPr lang="en-CA" sz="1100" baseline="30000" dirty="0"/>
              <a:t>st</a:t>
            </a:r>
            <a:r>
              <a:rPr lang="en-CA" sz="1100" dirty="0"/>
              <a:t> 24 hrs</a:t>
            </a:r>
            <a:r>
              <a:rPr lang="en-CA" sz="1100" dirty="0" smtClean="0"/>
              <a:t>) because the baby will be used to making</a:t>
            </a:r>
            <a:r>
              <a:rPr lang="en-CA" sz="1100" baseline="0" dirty="0" smtClean="0"/>
              <a:t> lots of insulin in order to control his/her blood sugar levels</a:t>
            </a:r>
            <a:r>
              <a:rPr lang="en-CA" sz="1100" dirty="0" smtClean="0"/>
              <a:t>. </a:t>
            </a:r>
            <a:r>
              <a:rPr lang="en-CA" sz="1100" dirty="0"/>
              <a:t>This could be harmful. Normal </a:t>
            </a:r>
            <a:r>
              <a:rPr lang="en-CA" sz="1100" dirty="0" smtClean="0"/>
              <a:t>blood sugar levels can </a:t>
            </a:r>
            <a:r>
              <a:rPr lang="en-CA" sz="1100" dirty="0"/>
              <a:t>be restored when </a:t>
            </a:r>
            <a:r>
              <a:rPr lang="en-CA" sz="1100" dirty="0" smtClean="0"/>
              <a:t>your baby </a:t>
            </a:r>
            <a:r>
              <a:rPr lang="en-CA" sz="1100" dirty="0"/>
              <a:t>is fed.</a:t>
            </a:r>
          </a:p>
          <a:p>
            <a:pPr>
              <a:defRPr/>
            </a:pP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t>-Studies of women with </a:t>
            </a:r>
            <a:r>
              <a:rPr lang="en-CA" sz="1100" dirty="0" smtClean="0"/>
              <a:t>pre-pregnancy</a:t>
            </a:r>
            <a:r>
              <a:rPr lang="en-CA" sz="1100" baseline="0" dirty="0" smtClean="0"/>
              <a:t> diabetes </a:t>
            </a:r>
            <a:r>
              <a:rPr lang="en-CA" sz="1100" dirty="0" smtClean="0"/>
              <a:t>continue </a:t>
            </a:r>
            <a:r>
              <a:rPr lang="en-CA" sz="1100" dirty="0"/>
              <a:t>to show higher rates of complications compared to the general population, including </a:t>
            </a:r>
            <a:r>
              <a:rPr lang="en-CA" sz="1100" dirty="0" smtClean="0"/>
              <a:t>being born by </a:t>
            </a:r>
            <a:r>
              <a:rPr lang="en-CA" sz="1100" dirty="0" err="1" smtClean="0"/>
              <a:t>c-section</a:t>
            </a:r>
            <a:r>
              <a:rPr lang="en-CA" sz="1100" dirty="0" smtClean="0"/>
              <a:t>, preterm delivery, having high blood pressure, low blood calcium, jaundice (especially in premature babies),</a:t>
            </a:r>
            <a:r>
              <a:rPr lang="en-CA" sz="1100" baseline="0" dirty="0" smtClean="0"/>
              <a:t> problems breathing normally, malformations and even death </a:t>
            </a:r>
            <a:r>
              <a:rPr lang="en-CA" sz="1100" dirty="0" smtClean="0"/>
              <a:t>(CDA CPG, 2013;</a:t>
            </a:r>
            <a:r>
              <a:rPr lang="en-CA" sz="1100" baseline="0" dirty="0" smtClean="0"/>
              <a:t> and </a:t>
            </a:r>
            <a:r>
              <a:rPr lang="en-CA" sz="1100" dirty="0" smtClean="0">
                <a:ea typeface="ＭＳ Ｐゴシック" charset="-128"/>
              </a:rPr>
              <a:t>Diabetes Quebec, 2004).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dirty="0" smtClean="0"/>
          </a:p>
          <a:p>
            <a:pPr>
              <a:defRPr/>
            </a:pPr>
            <a:endParaRPr lang="en-CA" sz="1100"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pitchFamily="34" charset="-128"/>
              </a:defRPr>
            </a:lvl1pPr>
            <a:lvl2pPr marL="727868" indent="-279949" defTabSz="911390" eaLnBrk="0" hangingPunct="0">
              <a:defRPr sz="2400" b="1">
                <a:solidFill>
                  <a:schemeClr val="tx2"/>
                </a:solidFill>
                <a:latin typeface="Arial" charset="0"/>
                <a:ea typeface="ＭＳ Ｐゴシック" pitchFamily="34" charset="-128"/>
              </a:defRPr>
            </a:lvl2pPr>
            <a:lvl3pPr marL="1119797" indent="-223959" defTabSz="911390" eaLnBrk="0" hangingPunct="0">
              <a:defRPr sz="2400" b="1">
                <a:solidFill>
                  <a:schemeClr val="tx2"/>
                </a:solidFill>
                <a:latin typeface="Arial" charset="0"/>
                <a:ea typeface="ＭＳ Ｐゴシック" pitchFamily="34" charset="-128"/>
              </a:defRPr>
            </a:lvl3pPr>
            <a:lvl4pPr marL="1567716" indent="-223959" defTabSz="911390" eaLnBrk="0" hangingPunct="0">
              <a:defRPr sz="2400" b="1">
                <a:solidFill>
                  <a:schemeClr val="tx2"/>
                </a:solidFill>
                <a:latin typeface="Arial" charset="0"/>
                <a:ea typeface="ＭＳ Ｐゴシック" pitchFamily="34" charset="-128"/>
              </a:defRPr>
            </a:lvl4pPr>
            <a:lvl5pPr marL="2015635" indent="-223959" defTabSz="911390" eaLnBrk="0" hangingPunct="0">
              <a:defRPr sz="2400" b="1">
                <a:solidFill>
                  <a:schemeClr val="tx2"/>
                </a:solidFill>
                <a:latin typeface="Arial" charset="0"/>
                <a:ea typeface="ＭＳ Ｐゴシック" pitchFamily="34"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fld id="{A78FC154-3AE7-4C3A-91F0-AA2CE13D8AF5}" type="slidenum">
              <a:rPr lang="en-CA" altLang="en-US" sz="1200"/>
              <a:pPr eaLnBrk="1" hangingPunct="1"/>
              <a:t>12</a:t>
            </a:fld>
            <a:endParaRPr lang="en-CA"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67970" indent="-167970">
              <a:buFont typeface="Arial" pitchFamily="34" charset="0"/>
              <a:buChar char="•"/>
              <a:defRPr/>
            </a:pPr>
            <a:r>
              <a:rPr lang="en-CA" dirty="0" smtClean="0"/>
              <a:t>Having a mother with type 1 diabetes does not put a child at additional risk of developing diabetes. </a:t>
            </a:r>
          </a:p>
          <a:p>
            <a:pPr marL="167970" indent="-167970">
              <a:buFont typeface="Arial" pitchFamily="34" charset="0"/>
              <a:buChar char="•"/>
              <a:defRPr/>
            </a:pPr>
            <a:r>
              <a:rPr lang="en-CA" dirty="0" smtClean="0"/>
              <a:t>Babies whose mothers have type 2 diabetes have a higher risk of getting diabetes later in life. </a:t>
            </a:r>
          </a:p>
          <a:p>
            <a:pPr>
              <a:defRPr/>
            </a:pPr>
            <a:endParaRPr lang="en-CA" dirty="0" smtClean="0"/>
          </a:p>
          <a:p>
            <a:pPr>
              <a:defRPr/>
            </a:pPr>
            <a:endParaRPr lang="en-CA"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pitchFamily="34" charset="-128"/>
              </a:defRPr>
            </a:lvl1pPr>
            <a:lvl2pPr marL="727868" indent="-279949" defTabSz="911390" eaLnBrk="0" hangingPunct="0">
              <a:defRPr sz="2400" b="1">
                <a:solidFill>
                  <a:schemeClr val="tx2"/>
                </a:solidFill>
                <a:latin typeface="Arial" charset="0"/>
                <a:ea typeface="ＭＳ Ｐゴシック" pitchFamily="34" charset="-128"/>
              </a:defRPr>
            </a:lvl2pPr>
            <a:lvl3pPr marL="1119797" indent="-223959" defTabSz="911390" eaLnBrk="0" hangingPunct="0">
              <a:defRPr sz="2400" b="1">
                <a:solidFill>
                  <a:schemeClr val="tx2"/>
                </a:solidFill>
                <a:latin typeface="Arial" charset="0"/>
                <a:ea typeface="ＭＳ Ｐゴシック" pitchFamily="34" charset="-128"/>
              </a:defRPr>
            </a:lvl3pPr>
            <a:lvl4pPr marL="1567716" indent="-223959" defTabSz="911390" eaLnBrk="0" hangingPunct="0">
              <a:defRPr sz="2400" b="1">
                <a:solidFill>
                  <a:schemeClr val="tx2"/>
                </a:solidFill>
                <a:latin typeface="Arial" charset="0"/>
                <a:ea typeface="ＭＳ Ｐゴシック" pitchFamily="34" charset="-128"/>
              </a:defRPr>
            </a:lvl4pPr>
            <a:lvl5pPr marL="2015635" indent="-223959" defTabSz="911390" eaLnBrk="0" hangingPunct="0">
              <a:defRPr sz="2400" b="1">
                <a:solidFill>
                  <a:schemeClr val="tx2"/>
                </a:solidFill>
                <a:latin typeface="Arial" charset="0"/>
                <a:ea typeface="ＭＳ Ｐゴシック" pitchFamily="34"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fld id="{3CDF5FC3-81D5-41DA-87EC-1A81B5D407A7}" type="slidenum">
              <a:rPr lang="en-CA" altLang="en-US" sz="1200"/>
              <a:pPr eaLnBrk="1" hangingPunct="1"/>
              <a:t>13</a:t>
            </a:fld>
            <a:endParaRPr lang="en-CA"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CA" sz="1100" b="1" dirty="0" smtClean="0"/>
              <a:t>Eat healthy foods:</a:t>
            </a:r>
            <a:endParaRPr lang="en-CA" sz="1100" b="1" dirty="0"/>
          </a:p>
          <a:p>
            <a:pPr eaLnBrk="1" hangingPunct="1">
              <a:defRPr/>
            </a:pPr>
            <a:r>
              <a:rPr lang="en-CA" sz="1100" dirty="0"/>
              <a:t>A healthy diet is good for you and your family now and in the future. Enjoying foods from all four of the food groups and eating at regular times will play an important role in managing blood </a:t>
            </a:r>
            <a:r>
              <a:rPr lang="en-CA" sz="1100" dirty="0" smtClean="0"/>
              <a:t>sugar levels </a:t>
            </a:r>
            <a:r>
              <a:rPr lang="en-CA" sz="1100" dirty="0"/>
              <a:t>and </a:t>
            </a:r>
            <a:r>
              <a:rPr lang="en-CA" sz="1100" dirty="0" smtClean="0"/>
              <a:t>getting the </a:t>
            </a:r>
            <a:r>
              <a:rPr lang="en-CA" sz="1100" dirty="0"/>
              <a:t>best nutrition for you and your growing baby</a:t>
            </a:r>
            <a:r>
              <a:rPr lang="en-CA" sz="1100" dirty="0" smtClean="0"/>
              <a:t>.</a:t>
            </a:r>
          </a:p>
          <a:p>
            <a:pPr eaLnBrk="1" hangingPunct="1">
              <a:defRPr/>
            </a:pPr>
            <a:endParaRPr lang="en-CA" sz="1100" dirty="0"/>
          </a:p>
          <a:p>
            <a:pPr eaLnBrk="1" hangingPunct="1">
              <a:defRPr/>
            </a:pPr>
            <a:r>
              <a:rPr lang="en-CA" sz="1100" b="1" dirty="0" smtClean="0"/>
              <a:t>Gain a healthy amount</a:t>
            </a:r>
            <a:r>
              <a:rPr lang="en-CA" sz="1100" b="1" baseline="0" dirty="0" smtClean="0"/>
              <a:t> of weight</a:t>
            </a:r>
            <a:r>
              <a:rPr lang="en-CA" sz="1100" b="1" dirty="0" smtClean="0"/>
              <a:t>:</a:t>
            </a:r>
            <a:endParaRPr lang="en-CA" sz="1100" b="1" dirty="0"/>
          </a:p>
          <a:p>
            <a:pPr eaLnBrk="1" hangingPunct="1">
              <a:defRPr/>
            </a:pPr>
            <a:r>
              <a:rPr lang="en-CA" sz="1100" dirty="0"/>
              <a:t>The amount of weight you gain will vary depending on your weight before your pregnancy. Weight loss is not recommended. Talk to your healthcare provider about appropriate gestational weight gain.</a:t>
            </a:r>
          </a:p>
          <a:p>
            <a:pPr>
              <a:defRPr/>
            </a:pPr>
            <a:r>
              <a:rPr lang="en-CA" sz="1100" dirty="0"/>
              <a:t>Gain </a:t>
            </a:r>
            <a:r>
              <a:rPr lang="en-CA" sz="1100" dirty="0" smtClean="0"/>
              <a:t>the right </a:t>
            </a:r>
            <a:r>
              <a:rPr lang="en-CA" sz="1100" dirty="0"/>
              <a:t>amount of weight…. Do not lose weight</a:t>
            </a:r>
          </a:p>
          <a:p>
            <a:pPr>
              <a:defRPr/>
            </a:pPr>
            <a:r>
              <a:rPr lang="en-CA" sz="1100" dirty="0" smtClean="0"/>
              <a:t>If you were underweight before</a:t>
            </a:r>
            <a:r>
              <a:rPr lang="en-CA" sz="1100" baseline="0" dirty="0" smtClean="0"/>
              <a:t> you got</a:t>
            </a:r>
            <a:r>
              <a:rPr lang="en-CA" sz="1100" dirty="0" smtClean="0"/>
              <a:t> pregnant,</a:t>
            </a:r>
            <a:r>
              <a:rPr lang="en-CA" sz="1100" baseline="0" dirty="0" smtClean="0"/>
              <a:t> you should gain</a:t>
            </a:r>
            <a:r>
              <a:rPr lang="en-CA" sz="1100" dirty="0" smtClean="0"/>
              <a:t> </a:t>
            </a:r>
            <a:r>
              <a:rPr lang="en-CA" sz="1100" dirty="0"/>
              <a:t>28-40 </a:t>
            </a:r>
            <a:r>
              <a:rPr lang="en-CA" sz="1100" dirty="0" smtClean="0"/>
              <a:t>lbs. </a:t>
            </a:r>
            <a:endParaRPr lang="en-CA" sz="1100" dirty="0"/>
          </a:p>
          <a:p>
            <a:pPr>
              <a:defRPr/>
            </a:pPr>
            <a:r>
              <a:rPr lang="en-CA" sz="1100" dirty="0" smtClean="0"/>
              <a:t>If you were of healthy </a:t>
            </a:r>
            <a:r>
              <a:rPr lang="en-CA" sz="1100" dirty="0"/>
              <a:t>weight </a:t>
            </a:r>
            <a:r>
              <a:rPr lang="en-CA" sz="1100" dirty="0" smtClean="0"/>
              <a:t>before</a:t>
            </a:r>
            <a:r>
              <a:rPr lang="en-CA" sz="1100" baseline="0" dirty="0" smtClean="0"/>
              <a:t> you got pregnant, you should gain</a:t>
            </a:r>
            <a:r>
              <a:rPr lang="en-CA" sz="1100" dirty="0" smtClean="0"/>
              <a:t> </a:t>
            </a:r>
            <a:r>
              <a:rPr lang="en-CA" sz="1100" dirty="0"/>
              <a:t>25-35 </a:t>
            </a:r>
            <a:r>
              <a:rPr lang="en-CA" sz="1100" dirty="0" smtClean="0"/>
              <a:t>lbs. </a:t>
            </a:r>
            <a:endParaRPr lang="en-CA" sz="1100" dirty="0"/>
          </a:p>
          <a:p>
            <a:pPr>
              <a:defRPr/>
            </a:pPr>
            <a:r>
              <a:rPr lang="en-CA" sz="1100" dirty="0" smtClean="0"/>
              <a:t>If you were overweight before</a:t>
            </a:r>
            <a:r>
              <a:rPr lang="en-CA" sz="1100" baseline="0" dirty="0" smtClean="0"/>
              <a:t> you got pregnant, you should gain</a:t>
            </a:r>
            <a:r>
              <a:rPr lang="en-CA" sz="1100" dirty="0" smtClean="0"/>
              <a:t> </a:t>
            </a:r>
            <a:r>
              <a:rPr lang="en-CA" sz="1100" dirty="0"/>
              <a:t>15-25 </a:t>
            </a:r>
            <a:r>
              <a:rPr lang="en-CA" sz="1100" dirty="0" smtClean="0"/>
              <a:t>lbs. </a:t>
            </a:r>
            <a:endParaRPr lang="en-CA" sz="1100" dirty="0"/>
          </a:p>
          <a:p>
            <a:pPr>
              <a:defRPr/>
            </a:pPr>
            <a:r>
              <a:rPr lang="de-DE" sz="1100" dirty="0" err="1" smtClean="0"/>
              <a:t>If</a:t>
            </a:r>
            <a:r>
              <a:rPr lang="de-DE" sz="1100" dirty="0" smtClean="0"/>
              <a:t> </a:t>
            </a:r>
            <a:r>
              <a:rPr lang="de-DE" sz="1100" dirty="0" err="1" smtClean="0"/>
              <a:t>you</a:t>
            </a:r>
            <a:r>
              <a:rPr lang="de-DE" sz="1100" dirty="0" smtClean="0"/>
              <a:t> </a:t>
            </a:r>
            <a:r>
              <a:rPr lang="de-DE" sz="1100" dirty="0" err="1" smtClean="0"/>
              <a:t>were</a:t>
            </a:r>
            <a:r>
              <a:rPr lang="de-DE" sz="1100" dirty="0" smtClean="0"/>
              <a:t> </a:t>
            </a:r>
            <a:r>
              <a:rPr lang="de-DE" sz="1100" dirty="0" err="1" smtClean="0"/>
              <a:t>obese</a:t>
            </a:r>
            <a:r>
              <a:rPr lang="de-DE" sz="1100" dirty="0" smtClean="0"/>
              <a:t> </a:t>
            </a:r>
            <a:r>
              <a:rPr lang="de-DE" sz="1100" dirty="0" err="1" smtClean="0"/>
              <a:t>before</a:t>
            </a:r>
            <a:r>
              <a:rPr lang="de-DE" sz="1100" baseline="0" dirty="0" smtClean="0"/>
              <a:t> </a:t>
            </a:r>
            <a:r>
              <a:rPr lang="de-DE" sz="1100" baseline="0" dirty="0" err="1" smtClean="0"/>
              <a:t>you</a:t>
            </a:r>
            <a:r>
              <a:rPr lang="de-DE" sz="1100" baseline="0" dirty="0" smtClean="0"/>
              <a:t> </a:t>
            </a:r>
            <a:r>
              <a:rPr lang="de-DE" sz="1100" baseline="0" dirty="0" err="1" smtClean="0"/>
              <a:t>got</a:t>
            </a:r>
            <a:r>
              <a:rPr lang="de-DE" sz="1100" dirty="0" smtClean="0"/>
              <a:t> </a:t>
            </a:r>
            <a:r>
              <a:rPr lang="de-DE" sz="1100" dirty="0" err="1" smtClean="0"/>
              <a:t>pregnant</a:t>
            </a:r>
            <a:r>
              <a:rPr lang="de-DE" sz="1100" dirty="0" smtClean="0"/>
              <a:t>, </a:t>
            </a:r>
            <a:r>
              <a:rPr lang="de-DE" sz="1100" dirty="0" err="1" smtClean="0"/>
              <a:t>you</a:t>
            </a:r>
            <a:r>
              <a:rPr lang="de-DE" sz="1100" dirty="0" smtClean="0"/>
              <a:t> </a:t>
            </a:r>
            <a:r>
              <a:rPr lang="de-DE" sz="1100" dirty="0" err="1" smtClean="0"/>
              <a:t>should</a:t>
            </a:r>
            <a:r>
              <a:rPr lang="de-DE" sz="1100" dirty="0" smtClean="0"/>
              <a:t> </a:t>
            </a:r>
            <a:r>
              <a:rPr lang="de-DE" sz="1100" dirty="0" err="1" smtClean="0"/>
              <a:t>gain</a:t>
            </a:r>
            <a:r>
              <a:rPr lang="de-DE" sz="1100" dirty="0" smtClean="0"/>
              <a:t> 11-20 </a:t>
            </a:r>
            <a:r>
              <a:rPr lang="de-DE" sz="1100" dirty="0" err="1" smtClean="0"/>
              <a:t>lbs</a:t>
            </a:r>
            <a:r>
              <a:rPr lang="de-DE" sz="1100" dirty="0" smtClean="0"/>
              <a:t>. </a:t>
            </a:r>
            <a:endParaRPr lang="de-DE" sz="1100" dirty="0" smtClean="0"/>
          </a:p>
          <a:p>
            <a:pPr>
              <a:defRPr/>
            </a:pPr>
            <a:endParaRPr lang="en-CA" sz="1100" dirty="0"/>
          </a:p>
          <a:p>
            <a:pPr eaLnBrk="1" hangingPunct="1">
              <a:defRPr/>
            </a:pPr>
            <a:r>
              <a:rPr lang="en-CA" sz="1100" b="1" dirty="0"/>
              <a:t>Be physically </a:t>
            </a:r>
            <a:r>
              <a:rPr lang="en-CA" sz="1100" b="1" dirty="0" smtClean="0"/>
              <a:t>active every day, </a:t>
            </a:r>
            <a:r>
              <a:rPr lang="en-CA" sz="1100" b="1" dirty="0"/>
              <a:t>if possible:</a:t>
            </a:r>
          </a:p>
          <a:p>
            <a:pPr eaLnBrk="1" hangingPunct="1">
              <a:defRPr/>
            </a:pPr>
            <a:r>
              <a:rPr lang="en-CA" sz="1100" dirty="0"/>
              <a:t>-Regular </a:t>
            </a:r>
            <a:r>
              <a:rPr lang="en-CA" sz="1100" dirty="0" smtClean="0"/>
              <a:t>physical</a:t>
            </a:r>
            <a:r>
              <a:rPr lang="en-CA" sz="1100" baseline="0" dirty="0" smtClean="0"/>
              <a:t> activity </a:t>
            </a:r>
            <a:r>
              <a:rPr lang="en-CA" sz="1100" dirty="0" smtClean="0"/>
              <a:t>can </a:t>
            </a:r>
            <a:r>
              <a:rPr lang="en-CA" sz="1100" dirty="0"/>
              <a:t>help control your </a:t>
            </a:r>
            <a:r>
              <a:rPr lang="en-CA" sz="1100" dirty="0" smtClean="0"/>
              <a:t>blood</a:t>
            </a:r>
            <a:r>
              <a:rPr lang="en-CA" sz="1100" baseline="0" dirty="0" smtClean="0"/>
              <a:t> sugar levels</a:t>
            </a:r>
            <a:r>
              <a:rPr lang="en-CA" sz="1100" dirty="0" smtClean="0"/>
              <a:t>. It</a:t>
            </a:r>
            <a:r>
              <a:rPr lang="en-CA" sz="1100" baseline="0" dirty="0" smtClean="0"/>
              <a:t> c</a:t>
            </a:r>
            <a:r>
              <a:rPr lang="en-CA" sz="1100" dirty="0" smtClean="0"/>
              <a:t>an </a:t>
            </a:r>
            <a:r>
              <a:rPr lang="en-CA" sz="1100" dirty="0"/>
              <a:t>help manage stress and prepare </a:t>
            </a:r>
            <a:r>
              <a:rPr lang="en-CA" sz="1100" dirty="0" smtClean="0"/>
              <a:t>your body </a:t>
            </a:r>
            <a:r>
              <a:rPr lang="en-CA" sz="1100" dirty="0"/>
              <a:t>for labour, delivery &amp; recovery.</a:t>
            </a:r>
          </a:p>
          <a:p>
            <a:pPr eaLnBrk="1" hangingPunct="1">
              <a:defRPr/>
            </a:pPr>
            <a:r>
              <a:rPr lang="en-CA" sz="1100" dirty="0" smtClean="0"/>
              <a:t>-It</a:t>
            </a:r>
            <a:r>
              <a:rPr lang="en-CA" sz="1100" baseline="0" dirty="0" smtClean="0"/>
              <a:t> c</a:t>
            </a:r>
            <a:r>
              <a:rPr lang="en-CA" sz="1100" dirty="0" smtClean="0"/>
              <a:t>an </a:t>
            </a:r>
            <a:r>
              <a:rPr lang="en-CA" sz="1100" dirty="0"/>
              <a:t>help gain an appropriate amount of weight. It may also make it easier to accept physical changes that go with pregnancy. Additionally, </a:t>
            </a:r>
            <a:r>
              <a:rPr lang="en-CA" sz="1100" dirty="0" smtClean="0"/>
              <a:t>physical</a:t>
            </a:r>
            <a:r>
              <a:rPr lang="en-CA" sz="1100" baseline="0" dirty="0" smtClean="0"/>
              <a:t> activity</a:t>
            </a:r>
            <a:r>
              <a:rPr lang="en-CA" sz="1100" dirty="0" smtClean="0"/>
              <a:t> </a:t>
            </a:r>
            <a:r>
              <a:rPr lang="en-CA" sz="1100" dirty="0"/>
              <a:t>in pregnancy may help women maintain muscular and cardiovascular fitness, reduce the risk of </a:t>
            </a:r>
            <a:r>
              <a:rPr lang="en-CA" sz="1100" dirty="0" smtClean="0"/>
              <a:t>pre-eclampsia</a:t>
            </a:r>
            <a:r>
              <a:rPr lang="en-CA" sz="1100" dirty="0"/>
              <a:t>, and decrease physical complaints like back pain. </a:t>
            </a:r>
          </a:p>
          <a:p>
            <a:pPr eaLnBrk="1" hangingPunct="1">
              <a:defRPr/>
            </a:pPr>
            <a:r>
              <a:rPr lang="en-CA" sz="1100" dirty="0"/>
              <a:t>-Try: gardening and house cleaning, walking, swimming and dancing. Start with 15 </a:t>
            </a:r>
            <a:r>
              <a:rPr lang="en-CA" sz="1100" dirty="0" smtClean="0"/>
              <a:t>minutes </a:t>
            </a:r>
            <a:r>
              <a:rPr lang="en-CA" sz="1100" dirty="0"/>
              <a:t>at time and work towards 30 minutes. </a:t>
            </a:r>
            <a:r>
              <a:rPr lang="en-CA" sz="1100" dirty="0" smtClean="0"/>
              <a:t>You should </a:t>
            </a:r>
            <a:r>
              <a:rPr lang="en-CA" sz="1100" dirty="0"/>
              <a:t>be able to talk while </a:t>
            </a:r>
            <a:r>
              <a:rPr lang="en-CA" sz="1100" dirty="0" smtClean="0"/>
              <a:t>exercising.</a:t>
            </a:r>
            <a:endParaRPr lang="en-CA" sz="1100" dirty="0"/>
          </a:p>
          <a:p>
            <a:pPr>
              <a:defRPr/>
            </a:pPr>
            <a:r>
              <a:rPr lang="en-CA" sz="1100" dirty="0">
                <a:solidFill>
                  <a:schemeClr val="tx2">
                    <a:lumMod val="10000"/>
                  </a:schemeClr>
                </a:solidFill>
              </a:rPr>
              <a:t>-If you were active prior to </a:t>
            </a:r>
            <a:r>
              <a:rPr lang="en-CA" sz="1100" dirty="0" smtClean="0">
                <a:solidFill>
                  <a:schemeClr val="tx2">
                    <a:lumMod val="10000"/>
                  </a:schemeClr>
                </a:solidFill>
              </a:rPr>
              <a:t>your pregnancy </a:t>
            </a:r>
            <a:r>
              <a:rPr lang="en-CA" sz="1100" dirty="0">
                <a:solidFill>
                  <a:schemeClr val="tx2">
                    <a:lumMod val="10000"/>
                  </a:schemeClr>
                </a:solidFill>
              </a:rPr>
              <a:t>you can continue to be active while replacing high impact exercises, such as jogging or aerobics, as your pregnancy progresses</a:t>
            </a:r>
          </a:p>
          <a:p>
            <a:pPr>
              <a:defRPr/>
            </a:pPr>
            <a:r>
              <a:rPr lang="en-CA" sz="1100" dirty="0">
                <a:solidFill>
                  <a:schemeClr val="tx2">
                    <a:lumMod val="10000"/>
                  </a:schemeClr>
                </a:solidFill>
              </a:rPr>
              <a:t>If you were not active prior to pregnancy it’s never too late to get started! Start slowly and gradually increase.</a:t>
            </a:r>
          </a:p>
          <a:p>
            <a:pPr>
              <a:defRPr/>
            </a:pPr>
            <a:r>
              <a:rPr lang="en-CA" sz="1100" dirty="0">
                <a:solidFill>
                  <a:schemeClr val="tx2">
                    <a:lumMod val="10000"/>
                  </a:schemeClr>
                </a:solidFill>
              </a:rPr>
              <a:t>Always talk to your doctor about physical activity during pregnancy</a:t>
            </a:r>
            <a:endParaRPr lang="en-CA" sz="1100" dirty="0"/>
          </a:p>
          <a:p>
            <a:pPr eaLnBrk="1" hangingPunct="1">
              <a:defRPr/>
            </a:pPr>
            <a:endParaRPr lang="en-CA" sz="1100" dirty="0"/>
          </a:p>
          <a:p>
            <a:pPr eaLnBrk="1" hangingPunct="1">
              <a:defRPr/>
            </a:pPr>
            <a:r>
              <a:rPr lang="en-CA" sz="1100" b="1" dirty="0"/>
              <a:t>Take insulin, if needed:</a:t>
            </a:r>
          </a:p>
          <a:p>
            <a:pPr eaLnBrk="1" hangingPunct="1">
              <a:defRPr/>
            </a:pPr>
            <a:r>
              <a:rPr lang="en-CA" sz="1100" dirty="0"/>
              <a:t>Sometimes </a:t>
            </a:r>
            <a:r>
              <a:rPr lang="en-CA" sz="1100" dirty="0" smtClean="0"/>
              <a:t>healthy</a:t>
            </a:r>
            <a:r>
              <a:rPr lang="en-CA" sz="1100" baseline="0" dirty="0" smtClean="0"/>
              <a:t> eating</a:t>
            </a:r>
            <a:r>
              <a:rPr lang="en-CA" sz="1100" dirty="0" smtClean="0"/>
              <a:t> </a:t>
            </a:r>
            <a:r>
              <a:rPr lang="en-CA" sz="1100" dirty="0"/>
              <a:t>and </a:t>
            </a:r>
            <a:r>
              <a:rPr lang="en-CA" sz="1100" dirty="0" smtClean="0"/>
              <a:t>physical</a:t>
            </a:r>
            <a:r>
              <a:rPr lang="en-CA" sz="1100" baseline="0" dirty="0" smtClean="0"/>
              <a:t> activity</a:t>
            </a:r>
            <a:r>
              <a:rPr lang="en-CA" sz="1100" dirty="0" smtClean="0"/>
              <a:t> </a:t>
            </a:r>
            <a:r>
              <a:rPr lang="en-CA" sz="1100" dirty="0"/>
              <a:t>are not enough to manage </a:t>
            </a:r>
            <a:r>
              <a:rPr lang="en-CA" sz="1100" dirty="0" smtClean="0"/>
              <a:t>blood</a:t>
            </a:r>
            <a:r>
              <a:rPr lang="en-CA" sz="1100" baseline="0" dirty="0" smtClean="0"/>
              <a:t> sugar</a:t>
            </a:r>
            <a:r>
              <a:rPr lang="en-CA" sz="1100" dirty="0" smtClean="0"/>
              <a:t> </a:t>
            </a:r>
            <a:r>
              <a:rPr lang="en-CA" sz="1100" dirty="0"/>
              <a:t>levels and you may need to take insulin. Insulin will help keep your blood </a:t>
            </a:r>
            <a:r>
              <a:rPr lang="en-CA" sz="1100" dirty="0" smtClean="0"/>
              <a:t>sugar </a:t>
            </a:r>
            <a:r>
              <a:rPr lang="en-CA" sz="1100" dirty="0" smtClean="0"/>
              <a:t>levels normal </a:t>
            </a:r>
            <a:r>
              <a:rPr lang="en-CA" sz="1100" dirty="0"/>
              <a:t>and will help to keep you and your baby in good health.</a:t>
            </a:r>
          </a:p>
          <a:p>
            <a:pPr>
              <a:defRPr/>
            </a:pPr>
            <a:endParaRPr lang="en-CA" dirty="0" smtClean="0"/>
          </a:p>
          <a:p>
            <a:pPr>
              <a:defRPr/>
            </a:pPr>
            <a:endParaRPr lang="en-CA" dirty="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pitchFamily="34" charset="-128"/>
              </a:defRPr>
            </a:lvl1pPr>
            <a:lvl2pPr marL="727868" indent="-279949" defTabSz="911390" eaLnBrk="0" hangingPunct="0">
              <a:defRPr sz="2400" b="1">
                <a:solidFill>
                  <a:schemeClr val="tx2"/>
                </a:solidFill>
                <a:latin typeface="Arial" charset="0"/>
                <a:ea typeface="ＭＳ Ｐゴシック" pitchFamily="34" charset="-128"/>
              </a:defRPr>
            </a:lvl2pPr>
            <a:lvl3pPr marL="1119797" indent="-223959" defTabSz="911390" eaLnBrk="0" hangingPunct="0">
              <a:defRPr sz="2400" b="1">
                <a:solidFill>
                  <a:schemeClr val="tx2"/>
                </a:solidFill>
                <a:latin typeface="Arial" charset="0"/>
                <a:ea typeface="ＭＳ Ｐゴシック" pitchFamily="34" charset="-128"/>
              </a:defRPr>
            </a:lvl3pPr>
            <a:lvl4pPr marL="1567716" indent="-223959" defTabSz="911390" eaLnBrk="0" hangingPunct="0">
              <a:defRPr sz="2400" b="1">
                <a:solidFill>
                  <a:schemeClr val="tx2"/>
                </a:solidFill>
                <a:latin typeface="Arial" charset="0"/>
                <a:ea typeface="ＭＳ Ｐゴシック" pitchFamily="34" charset="-128"/>
              </a:defRPr>
            </a:lvl4pPr>
            <a:lvl5pPr marL="2015635" indent="-223959" defTabSz="911390" eaLnBrk="0" hangingPunct="0">
              <a:defRPr sz="2400" b="1">
                <a:solidFill>
                  <a:schemeClr val="tx2"/>
                </a:solidFill>
                <a:latin typeface="Arial" charset="0"/>
                <a:ea typeface="ＭＳ Ｐゴシック" pitchFamily="34"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fld id="{624157DA-8DCF-4C33-BEEF-30DBBE0A5735}" type="slidenum">
              <a:rPr lang="en-CA" altLang="en-US" sz="1200"/>
              <a:pPr eaLnBrk="1" hangingPunct="1"/>
              <a:t>14</a:t>
            </a:fld>
            <a:endParaRPr lang="en-CA"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buFont typeface="Arial" pitchFamily="34" charset="0"/>
              <a:buNone/>
              <a:defRPr/>
            </a:pPr>
            <a:r>
              <a:rPr lang="en-CA" sz="1100" dirty="0" smtClean="0"/>
              <a:t>Pregnant </a:t>
            </a:r>
            <a:r>
              <a:rPr lang="en-CA" sz="1100" dirty="0"/>
              <a:t>women need to remember that they should be eating twice as healthy not twice as much</a:t>
            </a:r>
            <a:r>
              <a:rPr lang="en-CA" sz="1100" dirty="0" smtClean="0"/>
              <a:t>!</a:t>
            </a:r>
          </a:p>
          <a:p>
            <a:pPr eaLnBrk="1" hangingPunct="1">
              <a:buFont typeface="Arial" pitchFamily="34" charset="0"/>
              <a:buNone/>
              <a:defRPr/>
            </a:pPr>
            <a:endParaRPr lang="en-CA" sz="1100" dirty="0"/>
          </a:p>
          <a:p>
            <a:pPr eaLnBrk="1" hangingPunct="1">
              <a:buFont typeface="Arial" pitchFamily="34" charset="0"/>
              <a:buNone/>
              <a:defRPr/>
            </a:pPr>
            <a:r>
              <a:rPr lang="en-CA" sz="1100" dirty="0"/>
              <a:t>Pregnant women should aim to have 3 meals and 2-3 snacks each day to meet the recommended servings from the four food groups in Eating Well with Canada’s Food Guide.</a:t>
            </a:r>
          </a:p>
          <a:p>
            <a:pPr>
              <a:defRPr/>
            </a:pPr>
            <a:endParaRPr lang="en-CA" sz="1100" dirty="0"/>
          </a:p>
          <a:p>
            <a:pPr>
              <a:defRPr/>
            </a:pPr>
            <a:r>
              <a:rPr lang="en-CA" sz="1100" dirty="0" smtClean="0"/>
              <a:t>All </a:t>
            </a:r>
            <a:r>
              <a:rPr lang="en-CA" sz="1100" dirty="0"/>
              <a:t>foods can fit in </a:t>
            </a:r>
            <a:r>
              <a:rPr lang="en-CA" sz="1100" dirty="0" smtClean="0"/>
              <a:t>moderation and women should eat a variety of food following </a:t>
            </a:r>
            <a:r>
              <a:rPr lang="en-CA" sz="1100" baseline="0" dirty="0" smtClean="0"/>
              <a:t> </a:t>
            </a:r>
            <a:r>
              <a:rPr lang="en-CA" sz="1100" dirty="0" smtClean="0"/>
              <a:t>Eating </a:t>
            </a:r>
            <a:r>
              <a:rPr lang="en-CA" sz="1100" dirty="0"/>
              <a:t>Well with Canada’s Food Guide. </a:t>
            </a:r>
            <a:endParaRPr lang="en-CA" sz="1100" dirty="0" smtClean="0"/>
          </a:p>
          <a:p>
            <a:pPr>
              <a:defRPr/>
            </a:pPr>
            <a:endParaRPr lang="en-CA" sz="1100" dirty="0" smtClean="0"/>
          </a:p>
          <a:p>
            <a:pPr>
              <a:defRPr/>
            </a:pPr>
            <a:r>
              <a:rPr lang="en-CA" sz="1100" dirty="0" smtClean="0"/>
              <a:t>Healthy choices most of the time include foods higher in fiber</a:t>
            </a:r>
            <a:r>
              <a:rPr lang="en-CA" sz="1100" baseline="0" dirty="0" smtClean="0"/>
              <a:t> and lower in fat and sugar. </a:t>
            </a:r>
          </a:p>
          <a:p>
            <a:pPr>
              <a:defRPr/>
            </a:pPr>
            <a:endParaRPr lang="en-CA"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sz="1100" dirty="0" smtClean="0"/>
              <a:t>Distribute carbohydrate foods throughout the day, as carbohydrate</a:t>
            </a:r>
            <a:r>
              <a:rPr lang="en-CA" altLang="en-US" sz="1100" baseline="0" dirty="0" smtClean="0"/>
              <a:t> foods turn into sugar in your body. </a:t>
            </a:r>
            <a:endParaRPr lang="en-CA" altLang="en-US" sz="1100" dirty="0" smtClean="0"/>
          </a:p>
          <a:p>
            <a:pPr>
              <a:defRPr/>
            </a:pPr>
            <a:endParaRPr lang="en-CA" sz="1100" dirty="0" smtClean="0"/>
          </a:p>
          <a:p>
            <a:pPr>
              <a:defRPr/>
            </a:pPr>
            <a:endParaRPr lang="en-CA" sz="1100"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pitchFamily="34" charset="-128"/>
              </a:defRPr>
            </a:lvl1pPr>
            <a:lvl2pPr marL="727868" indent="-279949" defTabSz="911390" eaLnBrk="0" hangingPunct="0">
              <a:defRPr sz="2400" b="1">
                <a:solidFill>
                  <a:schemeClr val="tx2"/>
                </a:solidFill>
                <a:latin typeface="Arial" charset="0"/>
                <a:ea typeface="ＭＳ Ｐゴシック" pitchFamily="34" charset="-128"/>
              </a:defRPr>
            </a:lvl2pPr>
            <a:lvl3pPr marL="1119797" indent="-223959" defTabSz="911390" eaLnBrk="0" hangingPunct="0">
              <a:defRPr sz="2400" b="1">
                <a:solidFill>
                  <a:schemeClr val="tx2"/>
                </a:solidFill>
                <a:latin typeface="Arial" charset="0"/>
                <a:ea typeface="ＭＳ Ｐゴシック" pitchFamily="34" charset="-128"/>
              </a:defRPr>
            </a:lvl3pPr>
            <a:lvl4pPr marL="1567716" indent="-223959" defTabSz="911390" eaLnBrk="0" hangingPunct="0">
              <a:defRPr sz="2400" b="1">
                <a:solidFill>
                  <a:schemeClr val="tx2"/>
                </a:solidFill>
                <a:latin typeface="Arial" charset="0"/>
                <a:ea typeface="ＭＳ Ｐゴシック" pitchFamily="34" charset="-128"/>
              </a:defRPr>
            </a:lvl4pPr>
            <a:lvl5pPr marL="2015635" indent="-223959" defTabSz="911390" eaLnBrk="0" hangingPunct="0">
              <a:defRPr sz="2400" b="1">
                <a:solidFill>
                  <a:schemeClr val="tx2"/>
                </a:solidFill>
                <a:latin typeface="Arial" charset="0"/>
                <a:ea typeface="ＭＳ Ｐゴシック" pitchFamily="34"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fld id="{24145A77-8013-4CC8-8CDD-C64717B01BD3}" type="slidenum">
              <a:rPr lang="en-CA" altLang="en-US" sz="1200"/>
              <a:pPr eaLnBrk="1" hangingPunct="1"/>
              <a:t>15</a:t>
            </a:fld>
            <a:endParaRPr lang="en-CA"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None/>
              <a:defRPr/>
            </a:pPr>
            <a:r>
              <a:rPr lang="en-CA" sz="1100" b="1" dirty="0" smtClean="0"/>
              <a:t>Activity: Provide a copy of Eating Well</a:t>
            </a:r>
            <a:r>
              <a:rPr lang="en-CA" sz="1100" b="1" baseline="0" dirty="0" smtClean="0"/>
              <a:t> with Canada’s Food Guide to the people attending your presentation.</a:t>
            </a:r>
          </a:p>
          <a:p>
            <a:pPr eaLnBrk="1" hangingPunct="1">
              <a:buFont typeface="Arial" pitchFamily="34" charset="0"/>
              <a:buNone/>
              <a:defRPr/>
            </a:pPr>
            <a:endParaRPr lang="en-CA" sz="1100" dirty="0" smtClean="0"/>
          </a:p>
          <a:p>
            <a:pPr eaLnBrk="1" hangingPunct="1">
              <a:buFont typeface="Arial" pitchFamily="34" charset="0"/>
              <a:buNone/>
              <a:defRPr/>
            </a:pPr>
            <a:r>
              <a:rPr lang="en-CA" sz="1100" dirty="0" smtClean="0"/>
              <a:t>Eat according to</a:t>
            </a:r>
            <a:r>
              <a:rPr lang="en-CA" sz="1100" baseline="0" dirty="0" smtClean="0"/>
              <a:t> Eating Well with Canada’s Food Guide </a:t>
            </a:r>
            <a:endParaRPr lang="en-CA" sz="1100" dirty="0" smtClean="0"/>
          </a:p>
          <a:p>
            <a:pPr eaLnBrk="1" hangingPunct="1">
              <a:buFont typeface="Arial" pitchFamily="34" charset="0"/>
              <a:buNone/>
              <a:defRPr/>
            </a:pPr>
            <a:r>
              <a:rPr lang="en-CA" sz="1100" dirty="0" smtClean="0"/>
              <a:t>The bottom line is: every food group is important</a:t>
            </a:r>
            <a:r>
              <a:rPr lang="en-CA" sz="1100" baseline="0" dirty="0" smtClean="0"/>
              <a:t> and </a:t>
            </a:r>
            <a:r>
              <a:rPr lang="en-CA" sz="1100" dirty="0" smtClean="0"/>
              <a:t>eating every food group will help your baby be healthier.</a:t>
            </a:r>
          </a:p>
          <a:p>
            <a:pPr>
              <a:defRPr/>
            </a:pPr>
            <a:endParaRPr lang="en-CA" sz="1100" dirty="0" smtClean="0"/>
          </a:p>
          <a:p>
            <a:pPr>
              <a:defRPr/>
            </a:pPr>
            <a:r>
              <a:rPr lang="en-CA" sz="1100" u="sng" dirty="0" smtClean="0"/>
              <a:t>Vegetables</a:t>
            </a:r>
            <a:r>
              <a:rPr lang="en-CA" sz="1100" u="sng" baseline="0" dirty="0" smtClean="0"/>
              <a:t> and Fruit: </a:t>
            </a:r>
            <a:r>
              <a:rPr lang="en-CA" sz="1100" u="sng" baseline="0" dirty="0" smtClean="0"/>
              <a:t>(Green)</a:t>
            </a:r>
            <a:endParaRPr lang="en-CA" sz="1100" u="sng" baseline="0" dirty="0" smtClean="0"/>
          </a:p>
          <a:p>
            <a:pPr marL="234158" indent="-171450">
              <a:spcAft>
                <a:spcPts val="1176"/>
              </a:spcAft>
              <a:buFont typeface="Arial" panose="020B0604020202020204" pitchFamily="34" charset="0"/>
              <a:buChar char="•"/>
              <a:defRPr/>
            </a:pPr>
            <a:r>
              <a:rPr lang="en-CA" sz="1100" dirty="0" smtClean="0">
                <a:solidFill>
                  <a:schemeClr val="tx2">
                    <a:lumMod val="10000"/>
                  </a:schemeClr>
                </a:solidFill>
              </a:rPr>
              <a:t>Pregnant women should aim for at least 7 servings of fruits and vegetables per day</a:t>
            </a:r>
          </a:p>
          <a:p>
            <a:pPr marL="234158" indent="-171450">
              <a:spcAft>
                <a:spcPts val="1176"/>
              </a:spcAft>
              <a:buFont typeface="Arial" panose="020B0604020202020204" pitchFamily="34" charset="0"/>
              <a:buChar char="•"/>
              <a:defRPr/>
            </a:pPr>
            <a:r>
              <a:rPr lang="en-CA" sz="1100" dirty="0" smtClean="0">
                <a:solidFill>
                  <a:schemeClr val="tx2">
                    <a:lumMod val="10000"/>
                  </a:schemeClr>
                </a:solidFill>
              </a:rPr>
              <a:t>Choose whole fruits and vegetables over juice to get the most nutrition out of your choices from this group</a:t>
            </a:r>
            <a:r>
              <a:rPr lang="en-CA" sz="1100" dirty="0" smtClean="0">
                <a:solidFill>
                  <a:schemeClr val="tx2">
                    <a:lumMod val="10000"/>
                  </a:schemeClr>
                </a:solidFill>
              </a:rPr>
              <a:t>.</a:t>
            </a:r>
          </a:p>
          <a:p>
            <a:pPr marL="62708" indent="0">
              <a:spcAft>
                <a:spcPts val="1176"/>
              </a:spcAft>
              <a:buFont typeface="Arial" panose="020B0604020202020204" pitchFamily="34" charset="0"/>
              <a:buNone/>
              <a:defRPr/>
            </a:pPr>
            <a:endParaRPr lang="en-CA" sz="1100" dirty="0" smtClean="0">
              <a:solidFill>
                <a:schemeClr val="tx2">
                  <a:lumMod val="10000"/>
                </a:schemeClr>
              </a:solidFill>
            </a:endParaRPr>
          </a:p>
          <a:p>
            <a:pPr>
              <a:defRPr/>
            </a:pPr>
            <a:r>
              <a:rPr lang="en-CA" sz="1100" u="sng" dirty="0" smtClean="0"/>
              <a:t>Grain </a:t>
            </a:r>
            <a:r>
              <a:rPr lang="en-CA" sz="1100" u="sng" dirty="0" smtClean="0"/>
              <a:t>Products</a:t>
            </a:r>
            <a:r>
              <a:rPr lang="en-CA" sz="1100" u="sng" dirty="0" smtClean="0"/>
              <a:t>:</a:t>
            </a:r>
            <a:r>
              <a:rPr lang="en-CA" sz="1100" dirty="0" smtClean="0"/>
              <a:t> </a:t>
            </a:r>
            <a:r>
              <a:rPr lang="en-CA" sz="1100" dirty="0" smtClean="0"/>
              <a:t>(Yellow)</a:t>
            </a:r>
            <a:endParaRPr lang="en-CA" sz="1100" dirty="0" smtClean="0"/>
          </a:p>
          <a:p>
            <a:pPr marL="171450" indent="-171450">
              <a:buFont typeface="Arial" panose="020B0604020202020204" pitchFamily="34" charset="0"/>
              <a:buChar char="•"/>
              <a:defRPr/>
            </a:pPr>
            <a:r>
              <a:rPr lang="en-CA" sz="1100" dirty="0" smtClean="0"/>
              <a:t>They give</a:t>
            </a:r>
            <a:r>
              <a:rPr lang="en-CA" sz="1100" baseline="0" dirty="0" smtClean="0"/>
              <a:t> you iron and folate </a:t>
            </a:r>
            <a:endParaRPr lang="en-CA" sz="1100" baseline="0" dirty="0" smtClean="0"/>
          </a:p>
          <a:p>
            <a:pPr marL="0" indent="0">
              <a:buFont typeface="Arial" panose="020B0604020202020204" pitchFamily="34" charset="0"/>
              <a:buNone/>
              <a:defRPr/>
            </a:pPr>
            <a:endParaRPr lang="en-CA" sz="1100" baseline="0" dirty="0" smtClean="0"/>
          </a:p>
          <a:p>
            <a:pPr marL="0" indent="0">
              <a:buFont typeface="Arial" panose="020B0604020202020204" pitchFamily="34" charset="0"/>
              <a:buNone/>
              <a:defRPr/>
            </a:pPr>
            <a:r>
              <a:rPr lang="en-CA" sz="1100" u="sng" baseline="0" dirty="0" smtClean="0"/>
              <a:t>Milk and </a:t>
            </a:r>
            <a:r>
              <a:rPr lang="en-CA" sz="1100" u="sng" baseline="0" dirty="0" smtClean="0"/>
              <a:t>Alternatives</a:t>
            </a:r>
            <a:r>
              <a:rPr lang="en-CA" sz="1100" baseline="0" dirty="0" smtClean="0"/>
              <a:t>: (Blue) </a:t>
            </a:r>
            <a:endParaRPr lang="en-CA" sz="1100" dirty="0" smtClean="0"/>
          </a:p>
          <a:p>
            <a:pPr marL="171450" indent="-171450">
              <a:buFont typeface="Arial" pitchFamily="34" charset="0"/>
              <a:buChar char="•"/>
              <a:defRPr/>
            </a:pPr>
            <a:r>
              <a:rPr lang="en-CA" sz="1100" dirty="0" smtClean="0">
                <a:solidFill>
                  <a:schemeClr val="tx2">
                    <a:lumMod val="10000"/>
                  </a:schemeClr>
                </a:solidFill>
              </a:rPr>
              <a:t>It’s important to consume at least 2 servings of milk or milk alternatives daily to build the baby’s bones and teeth as well as to prevent osteoporosis for </a:t>
            </a:r>
            <a:r>
              <a:rPr lang="en-CA" sz="1100" dirty="0" smtClean="0">
                <a:solidFill>
                  <a:schemeClr val="tx2">
                    <a:lumMod val="10000"/>
                  </a:schemeClr>
                </a:solidFill>
              </a:rPr>
              <a:t>you</a:t>
            </a:r>
          </a:p>
          <a:p>
            <a:pPr marL="0" indent="0">
              <a:buFont typeface="Arial" pitchFamily="34" charset="0"/>
              <a:buNone/>
              <a:defRPr/>
            </a:pPr>
            <a:endParaRPr lang="en-CA" sz="1100" dirty="0" smtClean="0">
              <a:solidFill>
                <a:schemeClr val="tx2">
                  <a:lumMod val="10000"/>
                </a:schemeClr>
              </a:solidFill>
            </a:endParaRPr>
          </a:p>
          <a:p>
            <a:pPr marL="0" indent="0">
              <a:buFont typeface="Arial" pitchFamily="34" charset="0"/>
              <a:buNone/>
              <a:defRPr/>
            </a:pPr>
            <a:r>
              <a:rPr lang="en-CA" sz="1100" u="sng" dirty="0" smtClean="0">
                <a:solidFill>
                  <a:schemeClr val="tx2">
                    <a:lumMod val="10000"/>
                  </a:schemeClr>
                </a:solidFill>
              </a:rPr>
              <a:t>Meat and </a:t>
            </a:r>
            <a:r>
              <a:rPr lang="en-CA" sz="1100" u="sng" dirty="0" smtClean="0">
                <a:solidFill>
                  <a:schemeClr val="tx2">
                    <a:lumMod val="10000"/>
                  </a:schemeClr>
                </a:solidFill>
              </a:rPr>
              <a:t>Alternatives</a:t>
            </a:r>
            <a:r>
              <a:rPr lang="en-CA" sz="1100" dirty="0" smtClean="0">
                <a:solidFill>
                  <a:schemeClr val="tx2">
                    <a:lumMod val="10000"/>
                  </a:schemeClr>
                </a:solidFill>
              </a:rPr>
              <a:t>: (Red)</a:t>
            </a:r>
            <a:endParaRPr lang="en-CA" sz="1100" dirty="0" smtClean="0">
              <a:solidFill>
                <a:schemeClr val="tx2">
                  <a:lumMod val="10000"/>
                </a:schemeClr>
              </a:solidFill>
            </a:endParaRPr>
          </a:p>
          <a:p>
            <a:pPr marL="171450" indent="-171450">
              <a:buFont typeface="Arial" pitchFamily="34" charset="0"/>
              <a:buChar char="•"/>
              <a:defRPr/>
            </a:pPr>
            <a:r>
              <a:rPr lang="en-CA" sz="1100" dirty="0" smtClean="0">
                <a:solidFill>
                  <a:schemeClr val="tx2">
                    <a:lumMod val="10000"/>
                  </a:schemeClr>
                </a:solidFill>
              </a:rPr>
              <a:t>You need at least 2 servings of meat and alternatives daily</a:t>
            </a:r>
          </a:p>
          <a:p>
            <a:pPr marL="628650" lvl="1" indent="-171450">
              <a:buFont typeface="Arial" panose="020B0604020202020204" pitchFamily="34" charset="0"/>
              <a:buChar char="•"/>
              <a:defRPr/>
            </a:pPr>
            <a:r>
              <a:rPr lang="en-CA" sz="1100" dirty="0" smtClean="0">
                <a:solidFill>
                  <a:schemeClr val="tx2">
                    <a:lumMod val="10000"/>
                  </a:schemeClr>
                </a:solidFill>
              </a:rPr>
              <a:t>One serving is 75 gram which is about 1 deck of card or the palm of a hand.</a:t>
            </a:r>
          </a:p>
          <a:p>
            <a:pPr marL="628650" lvl="1" indent="-171450">
              <a:buFont typeface="Arial" panose="020B0604020202020204" pitchFamily="34" charset="0"/>
              <a:buChar char="•"/>
              <a:defRPr/>
            </a:pPr>
            <a:r>
              <a:rPr lang="en-CA" sz="1100" dirty="0" smtClean="0">
                <a:solidFill>
                  <a:schemeClr val="tx2">
                    <a:lumMod val="10000"/>
                  </a:schemeClr>
                </a:solidFill>
              </a:rPr>
              <a:t>Iron found in meats is important to ensure healthy blood and help build the baby’s iron stores</a:t>
            </a:r>
          </a:p>
          <a:p>
            <a:pPr marL="628650" lvl="1" indent="-171450">
              <a:buFont typeface="Arial" panose="020B0604020202020204" pitchFamily="34" charset="0"/>
              <a:buChar char="•"/>
              <a:defRPr/>
            </a:pPr>
            <a:r>
              <a:rPr lang="en-CA" sz="1100" dirty="0" smtClean="0">
                <a:solidFill>
                  <a:schemeClr val="tx2">
                    <a:lumMod val="10000"/>
                  </a:schemeClr>
                </a:solidFill>
              </a:rPr>
              <a:t>Pregnant women should have at least 2 servings of fish each week for omega-3 fatty acids</a:t>
            </a:r>
          </a:p>
          <a:p>
            <a:pPr>
              <a:buFont typeface="Arial" pitchFamily="34" charset="0"/>
              <a:buNone/>
              <a:defRPr/>
            </a:pPr>
            <a:endParaRPr lang="en-CA" dirty="0" smtClean="0"/>
          </a:p>
          <a:p>
            <a:pPr>
              <a:buFont typeface="Arial" pitchFamily="34" charset="0"/>
              <a:buNone/>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D83308B4-3E85-4AE8-9F32-BFE944E64A59}" type="slidenum">
              <a:rPr lang="en-CA" smtClean="0"/>
              <a:t>16</a:t>
            </a:fld>
            <a:endParaRPr lang="en-CA"/>
          </a:p>
        </p:txBody>
      </p:sp>
    </p:spTree>
    <p:extLst>
      <p:ext uri="{BB962C8B-B14F-4D97-AF65-F5344CB8AC3E}">
        <p14:creationId xmlns:p14="http://schemas.microsoft.com/office/powerpoint/2010/main" val="1338925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eaLnBrk="0" hangingPunct="0">
              <a:defRPr sz="2400" b="1">
                <a:solidFill>
                  <a:schemeClr val="tx2"/>
                </a:solidFill>
                <a:latin typeface="Arial" charset="0"/>
                <a:ea typeface="ＭＳ Ｐゴシック" pitchFamily="34" charset="-128"/>
              </a:defRPr>
            </a:lvl1pPr>
            <a:lvl2pPr marL="727868" indent="-279949" defTabSz="912946" eaLnBrk="0" hangingPunct="0">
              <a:defRPr sz="2400" b="1">
                <a:solidFill>
                  <a:schemeClr val="tx2"/>
                </a:solidFill>
                <a:latin typeface="Arial" charset="0"/>
                <a:ea typeface="ＭＳ Ｐゴシック" pitchFamily="34" charset="-128"/>
              </a:defRPr>
            </a:lvl2pPr>
            <a:lvl3pPr marL="1119797" indent="-223959" defTabSz="912946" eaLnBrk="0" hangingPunct="0">
              <a:defRPr sz="2400" b="1">
                <a:solidFill>
                  <a:schemeClr val="tx2"/>
                </a:solidFill>
                <a:latin typeface="Arial" charset="0"/>
                <a:ea typeface="ＭＳ Ｐゴシック" pitchFamily="34" charset="-128"/>
              </a:defRPr>
            </a:lvl3pPr>
            <a:lvl4pPr marL="1567716" indent="-223959" defTabSz="912946" eaLnBrk="0" hangingPunct="0">
              <a:defRPr sz="2400" b="1">
                <a:solidFill>
                  <a:schemeClr val="tx2"/>
                </a:solidFill>
                <a:latin typeface="Arial" charset="0"/>
                <a:ea typeface="ＭＳ Ｐゴシック" pitchFamily="34" charset="-128"/>
              </a:defRPr>
            </a:lvl4pPr>
            <a:lvl5pPr marL="2015635" indent="-223959" defTabSz="912946" eaLnBrk="0" hangingPunct="0">
              <a:defRPr sz="2400" b="1">
                <a:solidFill>
                  <a:schemeClr val="tx2"/>
                </a:solidFill>
                <a:latin typeface="Arial" charset="0"/>
                <a:ea typeface="ＭＳ Ｐゴシック" pitchFamily="34" charset="-128"/>
              </a:defRPr>
            </a:lvl5pPr>
            <a:lvl6pPr marL="2463554" indent="-223959" defTabSz="912946" eaLnBrk="0" fontAlgn="base" hangingPunct="0">
              <a:spcBef>
                <a:spcPct val="0"/>
              </a:spcBef>
              <a:spcAft>
                <a:spcPct val="0"/>
              </a:spcAft>
              <a:defRPr sz="2400" b="1">
                <a:solidFill>
                  <a:schemeClr val="tx2"/>
                </a:solidFill>
                <a:latin typeface="Arial" charset="0"/>
                <a:ea typeface="ＭＳ Ｐゴシック" pitchFamily="34" charset="-128"/>
              </a:defRPr>
            </a:lvl6pPr>
            <a:lvl7pPr marL="2911472" indent="-223959" defTabSz="912946" eaLnBrk="0" fontAlgn="base" hangingPunct="0">
              <a:spcBef>
                <a:spcPct val="0"/>
              </a:spcBef>
              <a:spcAft>
                <a:spcPct val="0"/>
              </a:spcAft>
              <a:defRPr sz="2400" b="1">
                <a:solidFill>
                  <a:schemeClr val="tx2"/>
                </a:solidFill>
                <a:latin typeface="Arial" charset="0"/>
                <a:ea typeface="ＭＳ Ｐゴシック" pitchFamily="34" charset="-128"/>
              </a:defRPr>
            </a:lvl7pPr>
            <a:lvl8pPr marL="3359391" indent="-223959" defTabSz="912946" eaLnBrk="0" fontAlgn="base" hangingPunct="0">
              <a:spcBef>
                <a:spcPct val="0"/>
              </a:spcBef>
              <a:spcAft>
                <a:spcPct val="0"/>
              </a:spcAft>
              <a:defRPr sz="2400" b="1">
                <a:solidFill>
                  <a:schemeClr val="tx2"/>
                </a:solidFill>
                <a:latin typeface="Arial" charset="0"/>
                <a:ea typeface="ＭＳ Ｐゴシック" pitchFamily="34" charset="-128"/>
              </a:defRPr>
            </a:lvl8pPr>
            <a:lvl9pPr marL="3807310" indent="-223959" defTabSz="912946"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fld id="{C20B1303-A2E3-4B60-8F05-856A41B2AFB3}" type="slidenum">
              <a:rPr lang="en-CA" altLang="en-US" sz="1200"/>
              <a:pPr eaLnBrk="1" hangingPunct="1"/>
              <a:t>17</a:t>
            </a:fld>
            <a:endParaRPr lang="en-CA"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ea typeface="ＭＳ Ｐゴシック" pitchFamily="34" charset="-128"/>
              </a:rPr>
              <a:t>Show plate and food models and how it would look for </a:t>
            </a:r>
            <a:r>
              <a:rPr lang="en-US" altLang="en-US" b="1" smtClean="0">
                <a:ea typeface="ＭＳ Ｐゴシック" pitchFamily="34" charset="-128"/>
              </a:rPr>
              <a:t>a </a:t>
            </a:r>
            <a:r>
              <a:rPr lang="en-US" altLang="en-US" b="1" smtClean="0">
                <a:ea typeface="ＭＳ Ｐゴシック" pitchFamily="34" charset="-128"/>
              </a:rPr>
              <a:t>meal. </a:t>
            </a:r>
          </a:p>
          <a:p>
            <a:pPr eaLnBrk="1" hangingPunct="1"/>
            <a:r>
              <a:rPr lang="en-US" altLang="en-US" b="1" smtClean="0">
                <a:ea typeface="ＭＳ Ｐゴシック" pitchFamily="34" charset="-128"/>
              </a:rPr>
              <a:t> </a:t>
            </a:r>
            <a:endParaRPr lang="en-US" altLang="en-US" b="1" dirty="0" smtClean="0">
              <a:ea typeface="ＭＳ Ｐゴシック" pitchFamily="34" charset="-128"/>
            </a:endParaRPr>
          </a:p>
          <a:p>
            <a:pPr eaLnBrk="1" hangingPunct="1"/>
            <a:r>
              <a:rPr lang="en-US" altLang="en-US" i="1" dirty="0" smtClean="0">
                <a:ea typeface="ＭＳ Ｐゴシック" pitchFamily="34" charset="-128"/>
              </a:rPr>
              <a:t>Encourage all community members to have their plate look like this, including pregnant women. </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Eat </a:t>
            </a:r>
            <a:r>
              <a:rPr lang="en-US" altLang="en-US" dirty="0" smtClean="0">
                <a:ea typeface="ＭＳ Ｐゴシック" pitchFamily="34" charset="-128"/>
              </a:rPr>
              <a:t>more vegetables.  These are high in nutrients and low in calories.  </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Choose </a:t>
            </a:r>
            <a:r>
              <a:rPr lang="en-US" altLang="en-US" dirty="0" smtClean="0">
                <a:ea typeface="ＭＳ Ｐゴシック" pitchFamily="34" charset="-128"/>
              </a:rPr>
              <a:t>starchy foods such as whole grain breads and cereals, rice, noodles, or potatoes at every meal.  Starchy foods are broken down into </a:t>
            </a:r>
            <a:r>
              <a:rPr lang="en-US" altLang="en-US" dirty="0" smtClean="0">
                <a:ea typeface="ＭＳ Ｐゴシック" pitchFamily="34" charset="-128"/>
              </a:rPr>
              <a:t>sugar </a:t>
            </a:r>
            <a:r>
              <a:rPr lang="en-US" altLang="en-US" dirty="0" smtClean="0">
                <a:ea typeface="ＭＳ Ｐゴシック" pitchFamily="34" charset="-128"/>
              </a:rPr>
              <a:t>that your body needs for energy. </a:t>
            </a:r>
            <a:r>
              <a:rPr lang="en-US" altLang="en-US" dirty="0" smtClean="0">
                <a:ea typeface="ＭＳ Ｐゴシック" pitchFamily="34" charset="-128"/>
              </a:rPr>
              <a:t>However, you should limit starchy choices</a:t>
            </a:r>
            <a:r>
              <a:rPr lang="en-US" altLang="en-US" baseline="0" dirty="0" smtClean="0">
                <a:ea typeface="ＭＳ Ｐゴシック" pitchFamily="34" charset="-128"/>
              </a:rPr>
              <a:t> to no more than ¼ of your plate at each meal. </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Include fish, lean meats, low fat cheese, eggs, or vegetarian protein choices as part of your meal. </a:t>
            </a:r>
          </a:p>
          <a:p>
            <a:pPr eaLnBrk="1" hangingPunct="1"/>
            <a:endParaRPr lang="en-US" altLang="en-US" dirty="0" smtClean="0">
              <a:ea typeface="ＭＳ Ｐゴシック" pitchFamily="34" charset="-128"/>
            </a:endParaRPr>
          </a:p>
          <a:p>
            <a:pPr eaLnBrk="1" hangingPunct="1"/>
            <a:r>
              <a:rPr lang="en-US" altLang="en-US" dirty="0" smtClean="0">
                <a:ea typeface="ＭＳ Ｐゴシック" pitchFamily="34" charset="-128"/>
              </a:rPr>
              <a:t>Have </a:t>
            </a:r>
            <a:r>
              <a:rPr lang="en-US" altLang="en-US" dirty="0" smtClean="0">
                <a:ea typeface="ＭＳ Ｐゴシック" pitchFamily="34" charset="-128"/>
              </a:rPr>
              <a:t>a glass or skim or 1% milk and a piece of fruit to complete your meal. </a:t>
            </a:r>
          </a:p>
          <a:p>
            <a:pPr eaLnBrk="1" hangingPunct="1"/>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Breastfeeding</a:t>
            </a:r>
            <a:r>
              <a:rPr lang="en-US" altLang="en-US" baseline="0" dirty="0" smtClean="0">
                <a:ea typeface="ＭＳ Ｐゴシック" pitchFamily="34" charset="-128"/>
              </a:rPr>
              <a:t> your baby</a:t>
            </a:r>
          </a:p>
          <a:p>
            <a:pPr marL="171450" indent="-171450" eaLnBrk="1" hangingPunct="1">
              <a:buFont typeface="Arial" panose="020B0604020202020204" pitchFamily="34" charset="0"/>
              <a:buChar char="•"/>
            </a:pPr>
            <a:r>
              <a:rPr lang="en-US" altLang="en-US" baseline="0" dirty="0" smtClean="0">
                <a:ea typeface="ＭＳ Ｐゴシック" pitchFamily="34" charset="-128"/>
              </a:rPr>
              <a:t>There’s no reason why any woman who had diabetes should not breastfeed. </a:t>
            </a:r>
          </a:p>
          <a:p>
            <a:pPr marL="171450" indent="-171450" eaLnBrk="1" hangingPunct="1">
              <a:buFont typeface="Arial" panose="020B0604020202020204" pitchFamily="34" charset="0"/>
              <a:buChar char="•"/>
            </a:pPr>
            <a:r>
              <a:rPr lang="en-US" altLang="en-US" baseline="0" dirty="0" smtClean="0">
                <a:ea typeface="ＭＳ Ｐゴシック" pitchFamily="34" charset="-128"/>
              </a:rPr>
              <a:t>Breastfeeding helps to normalize your blood sugar levels</a:t>
            </a:r>
          </a:p>
          <a:p>
            <a:pPr marL="171450" indent="-171450" eaLnBrk="1" hangingPunct="1">
              <a:buFont typeface="Arial" panose="020B0604020202020204" pitchFamily="34" charset="0"/>
              <a:buChar char="•"/>
            </a:pPr>
            <a:r>
              <a:rPr lang="en-US" altLang="en-US" baseline="0" dirty="0" smtClean="0">
                <a:ea typeface="ＭＳ Ｐゴシック" pitchFamily="34" charset="-128"/>
              </a:rPr>
              <a:t>Breast milk may protect your baby from getting diabetes later in life</a:t>
            </a:r>
          </a:p>
          <a:p>
            <a:pPr marL="171450" indent="-171450" eaLnBrk="1" hangingPunct="1">
              <a:buFont typeface="Arial" panose="020B0604020202020204" pitchFamily="34" charset="0"/>
              <a:buChar char="•"/>
            </a:pPr>
            <a:r>
              <a:rPr lang="en-US" altLang="en-US" baseline="0" dirty="0" smtClean="0">
                <a:ea typeface="ＭＳ Ｐゴシック" pitchFamily="34" charset="-128"/>
              </a:rPr>
              <a:t>You may find it easier to lose weight after your baby is born if you breastfeed. </a:t>
            </a:r>
          </a:p>
          <a:p>
            <a:pPr marL="171450" indent="-171450" eaLnBrk="1" hangingPunct="1">
              <a:buFont typeface="Arial" panose="020B0604020202020204" pitchFamily="34" charset="0"/>
              <a:buChar char="•"/>
            </a:pPr>
            <a:endParaRPr lang="en-US" altLang="en-US" baseline="0" dirty="0" smtClean="0">
              <a:ea typeface="ＭＳ Ｐゴシック" pitchFamily="34" charset="-128"/>
            </a:endParaRPr>
          </a:p>
          <a:p>
            <a:pPr marL="171450" indent="-171450" eaLnBrk="1" hangingPunct="1">
              <a:buFont typeface="Arial" panose="020B0604020202020204" pitchFamily="34" charset="0"/>
              <a:buChar char="•"/>
            </a:pPr>
            <a:r>
              <a:rPr lang="en-US" altLang="en-US" baseline="0" dirty="0" smtClean="0">
                <a:ea typeface="ＭＳ Ｐゴシック" pitchFamily="34" charset="-128"/>
              </a:rPr>
              <a:t>While you are breastfeeding, follow the same meal plan and activity schedule as for pregnancy. </a:t>
            </a:r>
          </a:p>
          <a:p>
            <a:pPr marL="171450" indent="-171450" eaLnBrk="1" hangingPunct="1">
              <a:buFont typeface="Arial" panose="020B0604020202020204" pitchFamily="34" charset="0"/>
              <a:buChar char="•"/>
            </a:pPr>
            <a:r>
              <a:rPr lang="en-US" altLang="en-US" baseline="0" dirty="0" smtClean="0">
                <a:ea typeface="ＭＳ Ｐゴシック" pitchFamily="34" charset="-128"/>
              </a:rPr>
              <a:t>Your after-delivery recovery will not be different than any other mother. </a:t>
            </a:r>
          </a:p>
          <a:p>
            <a:pPr marL="171450" indent="-171450" eaLnBrk="1" hangingPunct="1">
              <a:buFont typeface="Arial" panose="020B0604020202020204" pitchFamily="34" charset="0"/>
              <a:buChar char="•"/>
            </a:pPr>
            <a:r>
              <a:rPr lang="en-US" altLang="en-US" baseline="0" dirty="0" smtClean="0">
                <a:ea typeface="ＭＳ Ｐゴシック" pitchFamily="34" charset="-128"/>
              </a:rPr>
              <a:t>Your baby will not have diabetes after it is born. </a:t>
            </a:r>
          </a:p>
          <a:p>
            <a:pPr marL="171450" indent="-171450" eaLnBrk="1" hangingPunct="1">
              <a:buFont typeface="Arial" panose="020B0604020202020204" pitchFamily="34" charset="0"/>
              <a:buChar char="•"/>
            </a:pPr>
            <a:r>
              <a:rPr lang="en-US" altLang="en-US" baseline="0" dirty="0" smtClean="0">
                <a:ea typeface="ＭＳ Ｐゴシック" pitchFamily="34" charset="-128"/>
              </a:rPr>
              <a:t>Continue to monitor your blood sugar levels every day. </a:t>
            </a:r>
          </a:p>
          <a:p>
            <a:pPr marL="171450" indent="-171450" eaLnBrk="1" hangingPunct="1">
              <a:buFont typeface="Arial" panose="020B0604020202020204" pitchFamily="34" charset="0"/>
              <a:buChar char="•"/>
            </a:pPr>
            <a:r>
              <a:rPr lang="en-US" altLang="en-US" baseline="0" dirty="0" smtClean="0">
                <a:ea typeface="ＭＳ Ｐゴシック" pitchFamily="34" charset="-128"/>
              </a:rPr>
              <a:t>If you do not want to become pregnant right away, it is important to begin using protection as soon as possible after the birth of your baby. </a:t>
            </a:r>
          </a:p>
          <a:p>
            <a:pPr marL="171450" indent="-171450" eaLnBrk="1" hangingPunct="1">
              <a:buFont typeface="Arial" panose="020B0604020202020204" pitchFamily="34" charset="0"/>
              <a:buChar char="•"/>
            </a:pPr>
            <a:r>
              <a:rPr lang="en-US" altLang="en-US" baseline="0" dirty="0" smtClean="0">
                <a:ea typeface="ＭＳ Ｐゴシック" pitchFamily="34" charset="-128"/>
              </a:rPr>
              <a:t>Maintain contact with your diabetes health care team for follow up, screening for complications and counselling before any future pregnancies. </a:t>
            </a:r>
          </a:p>
          <a:p>
            <a:pPr marL="171450" indent="-171450" eaLnBrk="1" hangingPunct="1">
              <a:buFont typeface="Arial" panose="020B0604020202020204" pitchFamily="34" charset="0"/>
              <a:buChar char="•"/>
            </a:pPr>
            <a:r>
              <a:rPr lang="en-US" altLang="en-US" baseline="0" dirty="0" smtClean="0">
                <a:ea typeface="ＭＳ Ｐゴシック" pitchFamily="34" charset="-128"/>
              </a:rPr>
              <a:t>If you are overweight, it is important after your pregnancy to lose weight slowly until you are at a healthy weight for you. </a:t>
            </a:r>
          </a:p>
          <a:p>
            <a:pPr marL="171450" indent="-171450" eaLnBrk="1" hangingPunct="1">
              <a:buFont typeface="Arial" panose="020B0604020202020204" pitchFamily="34" charset="0"/>
              <a:buChar char="•"/>
            </a:pPr>
            <a:r>
              <a:rPr lang="en-US" altLang="en-US" baseline="0" dirty="0" smtClean="0">
                <a:ea typeface="ＭＳ Ｐゴシック" pitchFamily="34" charset="-128"/>
              </a:rPr>
              <a:t>A healthy eating plan following Eating Well with Canada’s Food Guide and regular physical activity is always important. </a:t>
            </a:r>
            <a:endParaRPr lang="en-US" altLang="en-US"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 you have any questions about today’s presentation?</a:t>
            </a:r>
            <a:r>
              <a:rPr lang="en-CA" baseline="0" dirty="0" smtClean="0"/>
              <a:t> </a:t>
            </a:r>
          </a:p>
          <a:p>
            <a:endParaRPr lang="en-CA" baseline="0" dirty="0" smtClean="0"/>
          </a:p>
          <a:p>
            <a:r>
              <a:rPr lang="en-CA" baseline="0" dirty="0" smtClean="0"/>
              <a:t>Are there other topics you’d like to hear about at future sessions? If so, please let me know. </a:t>
            </a:r>
          </a:p>
          <a:p>
            <a:endParaRPr lang="en-CA" baseline="0" dirty="0" smtClean="0"/>
          </a:p>
          <a:p>
            <a:r>
              <a:rPr lang="en-CA" baseline="0" dirty="0" smtClean="0"/>
              <a:t>Now, let’s play “Who wants to be a millionaire?”. </a:t>
            </a:r>
            <a:endParaRPr lang="en-CA" dirty="0" smtClean="0"/>
          </a:p>
          <a:p>
            <a:endParaRPr lang="en-CA" dirty="0"/>
          </a:p>
        </p:txBody>
      </p:sp>
      <p:sp>
        <p:nvSpPr>
          <p:cNvPr id="4" name="Slide Number Placeholder 3"/>
          <p:cNvSpPr>
            <a:spLocks noGrp="1"/>
          </p:cNvSpPr>
          <p:nvPr>
            <p:ph type="sldNum" sz="quarter" idx="10"/>
          </p:nvPr>
        </p:nvSpPr>
        <p:spPr/>
        <p:txBody>
          <a:bodyPr/>
          <a:lstStyle/>
          <a:p>
            <a:fld id="{D83308B4-3E85-4AE8-9F32-BFE944E64A59}" type="slidenum">
              <a:rPr lang="en-CA" smtClean="0"/>
              <a:t>19</a:t>
            </a:fld>
            <a:endParaRPr lang="en-CA"/>
          </a:p>
        </p:txBody>
      </p:sp>
    </p:spTree>
    <p:extLst>
      <p:ext uri="{BB962C8B-B14F-4D97-AF65-F5344CB8AC3E}">
        <p14:creationId xmlns:p14="http://schemas.microsoft.com/office/powerpoint/2010/main" val="104447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Here’s an outline of what we will talk about during</a:t>
            </a:r>
            <a:r>
              <a:rPr lang="en-CA" baseline="0" dirty="0" smtClean="0"/>
              <a:t> today’s presentation. </a:t>
            </a:r>
            <a:endParaRPr lang="en-CA" dirty="0" smtClean="0"/>
          </a:p>
          <a:p>
            <a:endParaRPr lang="en-CA" dirty="0"/>
          </a:p>
        </p:txBody>
      </p:sp>
      <p:sp>
        <p:nvSpPr>
          <p:cNvPr id="4" name="Slide Number Placeholder 3"/>
          <p:cNvSpPr>
            <a:spLocks noGrp="1"/>
          </p:cNvSpPr>
          <p:nvPr>
            <p:ph type="sldNum" sz="quarter" idx="10"/>
          </p:nvPr>
        </p:nvSpPr>
        <p:spPr/>
        <p:txBody>
          <a:bodyPr/>
          <a:lstStyle/>
          <a:p>
            <a:fld id="{D83308B4-3E85-4AE8-9F32-BFE944E64A59}" type="slidenum">
              <a:rPr lang="en-CA" smtClean="0"/>
              <a:t>2</a:t>
            </a:fld>
            <a:endParaRPr lang="en-CA"/>
          </a:p>
        </p:txBody>
      </p:sp>
    </p:spTree>
    <p:extLst>
      <p:ext uri="{BB962C8B-B14F-4D97-AF65-F5344CB8AC3E}">
        <p14:creationId xmlns:p14="http://schemas.microsoft.com/office/powerpoint/2010/main" val="292620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ea typeface="ＭＳ Ｐゴシック" charset="-128"/>
              </a:rPr>
              <a:t>What foods contain carbohydrates?</a:t>
            </a:r>
            <a:r>
              <a:rPr lang="en-CA" altLang="en-US" baseline="0" dirty="0" smtClean="0">
                <a:ea typeface="ＭＳ Ｐゴシック" charset="-128"/>
              </a:rPr>
              <a:t> </a:t>
            </a:r>
          </a:p>
          <a:p>
            <a:r>
              <a:rPr lang="en-CA" altLang="en-US" baseline="0" dirty="0" smtClean="0">
                <a:ea typeface="ＭＳ Ｐゴシック" charset="-128"/>
              </a:rPr>
              <a:t>-All grain products (bread, bannock, cereal, pasta, rice, muffins, wraps, </a:t>
            </a:r>
            <a:r>
              <a:rPr lang="en-CA" altLang="en-US" baseline="0" dirty="0" err="1" smtClean="0">
                <a:ea typeface="ＭＳ Ｐゴシック" charset="-128"/>
              </a:rPr>
              <a:t>etc</a:t>
            </a:r>
            <a:r>
              <a:rPr lang="en-CA" altLang="en-US" baseline="0" dirty="0" smtClean="0">
                <a:ea typeface="ＭＳ Ｐゴシック" charset="-128"/>
              </a:rPr>
              <a:t>)</a:t>
            </a:r>
          </a:p>
          <a:p>
            <a:r>
              <a:rPr lang="en-CA" altLang="en-US" baseline="0" dirty="0" smtClean="0">
                <a:ea typeface="ＭＳ Ｐゴシック" charset="-128"/>
              </a:rPr>
              <a:t>-All fruit and fruit juices (including berries)</a:t>
            </a:r>
          </a:p>
          <a:p>
            <a:r>
              <a:rPr lang="en-CA" altLang="en-US" baseline="0" dirty="0" smtClean="0">
                <a:ea typeface="ＭＳ Ｐゴシック" charset="-128"/>
              </a:rPr>
              <a:t>-Some vegetables (potatoes, sweet potatoes and corn)</a:t>
            </a:r>
          </a:p>
          <a:p>
            <a:r>
              <a:rPr lang="en-CA" altLang="en-US" baseline="0" dirty="0" smtClean="0">
                <a:ea typeface="ＭＳ Ｐゴシック" charset="-128"/>
              </a:rPr>
              <a:t>-Milk, yogurt and ice cream</a:t>
            </a:r>
          </a:p>
          <a:p>
            <a:r>
              <a:rPr lang="en-CA" altLang="en-US" baseline="0" dirty="0" smtClean="0">
                <a:ea typeface="ＭＳ Ｐゴシック" charset="-128"/>
              </a:rPr>
              <a:t>-Anything with added sugar (candies, pop, chocolate, cake, cookies, ketchup, plum sauce, 1000 island salad dressing, </a:t>
            </a:r>
            <a:r>
              <a:rPr lang="en-CA" altLang="en-US" baseline="0" dirty="0" err="1" smtClean="0">
                <a:ea typeface="ＭＳ Ｐゴシック" charset="-128"/>
              </a:rPr>
              <a:t>etc</a:t>
            </a:r>
            <a:r>
              <a:rPr lang="en-CA" altLang="en-US" baseline="0" dirty="0" smtClean="0">
                <a:ea typeface="ＭＳ Ｐゴシック" charset="-128"/>
              </a:rPr>
              <a:t>)</a:t>
            </a:r>
            <a:endParaRPr lang="en-CA" altLang="en-US" dirty="0" smtClean="0">
              <a:ea typeface="ＭＳ Ｐゴシック" charset="-128"/>
            </a:endParaRPr>
          </a:p>
          <a:p>
            <a:endParaRPr lang="en-CA" altLang="en-US" dirty="0" smtClean="0">
              <a:ea typeface="ＭＳ Ｐゴシック" charset="-128"/>
            </a:endParaRPr>
          </a:p>
          <a:p>
            <a:r>
              <a:rPr lang="en-CA" altLang="en-US" dirty="0" smtClean="0">
                <a:ea typeface="ＭＳ Ｐゴシック" charset="-128"/>
              </a:rPr>
              <a:t>So when you eat foods that have carbohydrates such </a:t>
            </a:r>
            <a:r>
              <a:rPr lang="en-CA" altLang="en-US" dirty="0" smtClean="0">
                <a:ea typeface="ＭＳ Ｐゴシック" charset="-128"/>
              </a:rPr>
              <a:t>as</a:t>
            </a:r>
            <a:r>
              <a:rPr lang="en-CA" altLang="en-US" baseline="0" dirty="0" smtClean="0">
                <a:ea typeface="ＭＳ Ｐゴシック" charset="-128"/>
              </a:rPr>
              <a:t> b</a:t>
            </a:r>
            <a:r>
              <a:rPr lang="en-CA" altLang="en-US" dirty="0" smtClean="0">
                <a:ea typeface="ＭＳ Ｐゴシック" charset="-128"/>
              </a:rPr>
              <a:t>read,</a:t>
            </a:r>
            <a:r>
              <a:rPr lang="en-CA" altLang="en-US" baseline="0" dirty="0" smtClean="0">
                <a:ea typeface="ＭＳ Ｐゴシック" charset="-128"/>
              </a:rPr>
              <a:t> f</a:t>
            </a:r>
            <a:r>
              <a:rPr lang="en-CA" altLang="en-US" dirty="0" smtClean="0">
                <a:ea typeface="ＭＳ Ｐゴシック" charset="-128"/>
              </a:rPr>
              <a:t>ruit, </a:t>
            </a:r>
            <a:r>
              <a:rPr lang="en-CA" altLang="en-US" dirty="0" smtClean="0">
                <a:ea typeface="ＭＳ Ｐゴシック" charset="-128"/>
              </a:rPr>
              <a:t>etc</a:t>
            </a:r>
            <a:r>
              <a:rPr lang="en-CA" altLang="en-US" dirty="0" smtClean="0">
                <a:ea typeface="ＭＳ Ｐゴシック" charset="-128"/>
              </a:rPr>
              <a:t>., they </a:t>
            </a:r>
            <a:r>
              <a:rPr lang="en-CA" altLang="en-US" dirty="0" smtClean="0">
                <a:ea typeface="ＭＳ Ｐゴシック" charset="-128"/>
              </a:rPr>
              <a:t>get broken down into glucose, which is a fancy word for sugar. </a:t>
            </a:r>
          </a:p>
          <a:p>
            <a:endParaRPr lang="en-CA" altLang="en-US" dirty="0" smtClean="0">
              <a:ea typeface="ＭＳ Ｐゴシック" charset="-128"/>
            </a:endParaRPr>
          </a:p>
          <a:p>
            <a:endParaRPr lang="en-CA" altLang="en-US" dirty="0" smtClean="0">
              <a:ea typeface="ＭＳ Ｐゴシック" charset="-128"/>
            </a:endParaRPr>
          </a:p>
          <a:p>
            <a:r>
              <a:rPr lang="en-CA" altLang="en-US" dirty="0" smtClean="0">
                <a:ea typeface="ＭＳ Ｐゴシック" charset="-128"/>
              </a:rPr>
              <a:t>That sugar enters our blood and causes our blood sugar </a:t>
            </a:r>
            <a:r>
              <a:rPr lang="en-CA" altLang="en-US" dirty="0" smtClean="0">
                <a:ea typeface="ＭＳ Ｐゴシック" charset="-128"/>
              </a:rPr>
              <a:t>levels to </a:t>
            </a:r>
            <a:r>
              <a:rPr lang="en-CA" altLang="en-US" dirty="0" smtClean="0">
                <a:ea typeface="ＭＳ Ｐゴシック" charset="-128"/>
              </a:rPr>
              <a:t>go up. </a:t>
            </a:r>
          </a:p>
          <a:p>
            <a:endParaRPr lang="en-CA" altLang="en-US" dirty="0" smtClean="0">
              <a:ea typeface="ＭＳ Ｐゴシック"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charset="-128"/>
              </a:defRPr>
            </a:lvl1pPr>
            <a:lvl2pPr marL="727868" indent="-279949" defTabSz="911390" eaLnBrk="0" hangingPunct="0">
              <a:defRPr sz="2400" b="1">
                <a:solidFill>
                  <a:schemeClr val="tx2"/>
                </a:solidFill>
                <a:latin typeface="Arial" charset="0"/>
                <a:ea typeface="ＭＳ Ｐゴシック" charset="-128"/>
              </a:defRPr>
            </a:lvl2pPr>
            <a:lvl3pPr marL="1119797" indent="-223959" defTabSz="911390" eaLnBrk="0" hangingPunct="0">
              <a:defRPr sz="2400" b="1">
                <a:solidFill>
                  <a:schemeClr val="tx2"/>
                </a:solidFill>
                <a:latin typeface="Arial" charset="0"/>
                <a:ea typeface="ＭＳ Ｐゴシック" charset="-128"/>
              </a:defRPr>
            </a:lvl3pPr>
            <a:lvl4pPr marL="1567716" indent="-223959" defTabSz="911390" eaLnBrk="0" hangingPunct="0">
              <a:defRPr sz="2400" b="1">
                <a:solidFill>
                  <a:schemeClr val="tx2"/>
                </a:solidFill>
                <a:latin typeface="Arial" charset="0"/>
                <a:ea typeface="ＭＳ Ｐゴシック" charset="-128"/>
              </a:defRPr>
            </a:lvl4pPr>
            <a:lvl5pPr marL="2015635" indent="-223959" defTabSz="911390" eaLnBrk="0" hangingPunct="0">
              <a:defRPr sz="2400" b="1">
                <a:solidFill>
                  <a:schemeClr val="tx2"/>
                </a:solidFill>
                <a:latin typeface="Arial" charset="0"/>
                <a:ea typeface="ＭＳ Ｐゴシック"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fld id="{6C43B463-1359-4A08-A011-32EDF3308ADE}" type="slidenum">
              <a:rPr lang="en-CA" altLang="en-US" sz="1200"/>
              <a:pPr eaLnBrk="1" hangingPunct="1"/>
              <a:t>3</a:t>
            </a:fld>
            <a:endParaRPr lang="en-CA"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CA" altLang="en-US" dirty="0" smtClean="0">
                <a:ea typeface="ＭＳ Ｐゴシック" charset="-128"/>
              </a:rPr>
              <a:t>When we have high blood sugar levels, our brain sends a signal to the pancreas to start releasing insulin. </a:t>
            </a:r>
          </a:p>
          <a:p>
            <a:pPr eaLnBrk="1" hangingPunct="1">
              <a:spcBef>
                <a:spcPct val="0"/>
              </a:spcBef>
              <a:buFontTx/>
              <a:buChar char="•"/>
            </a:pPr>
            <a:endParaRPr lang="en-CA" altLang="en-US" dirty="0" smtClean="0">
              <a:ea typeface="ＭＳ Ｐゴシック" charset="-128"/>
            </a:endParaRPr>
          </a:p>
          <a:p>
            <a:pPr eaLnBrk="1" hangingPunct="1">
              <a:spcBef>
                <a:spcPct val="0"/>
              </a:spcBef>
            </a:pPr>
            <a:r>
              <a:rPr lang="en-CA" altLang="en-US" dirty="0" smtClean="0">
                <a:ea typeface="ＭＳ Ｐゴシック" charset="-128"/>
              </a:rPr>
              <a:t>Insulin is a hormone that acts like a key and opens up the cells to allow the sugar in. </a:t>
            </a:r>
          </a:p>
          <a:p>
            <a:pPr eaLnBrk="1" hangingPunct="1">
              <a:spcBef>
                <a:spcPct val="0"/>
              </a:spcBef>
            </a:pPr>
            <a:r>
              <a:rPr lang="en-US" altLang="en-US" dirty="0" smtClean="0">
                <a:ea typeface="ＭＳ Ｐゴシック" charset="-128"/>
              </a:rPr>
              <a:t>The cells can then use the blood sugar for energy to do their jobs.  </a:t>
            </a:r>
          </a:p>
          <a:p>
            <a:pPr eaLnBrk="1" hangingPunct="1">
              <a:spcBef>
                <a:spcPct val="0"/>
              </a:spcBef>
            </a:pPr>
            <a:endParaRPr lang="en-US" altLang="en-US" dirty="0" smtClean="0">
              <a:ea typeface="ＭＳ Ｐゴシック" charset="-128"/>
            </a:endParaRPr>
          </a:p>
          <a:p>
            <a:pPr eaLnBrk="1" hangingPunct="1">
              <a:spcBef>
                <a:spcPct val="0"/>
              </a:spcBef>
            </a:pPr>
            <a:r>
              <a:rPr lang="en-US" altLang="en-US" dirty="0" smtClean="0">
                <a:ea typeface="ＭＳ Ｐゴシック" charset="-128"/>
              </a:rPr>
              <a:t>Once the insulin opens the door and allows the sugar to enter our cells, we now have energy to do the things we need to do such as walking, going to work, etc. </a:t>
            </a:r>
          </a:p>
          <a:p>
            <a:pPr eaLnBrk="1" hangingPunct="1">
              <a:spcBef>
                <a:spcPct val="0"/>
              </a:spcBef>
            </a:pPr>
            <a:r>
              <a:rPr lang="en-CA" altLang="en-US" dirty="0" smtClean="0">
                <a:ea typeface="ＭＳ Ｐゴシック" charset="-128"/>
              </a:rPr>
              <a:t> </a:t>
            </a:r>
          </a:p>
          <a:p>
            <a:pPr eaLnBrk="1" hangingPunct="1">
              <a:spcBef>
                <a:spcPct val="0"/>
              </a:spcBef>
              <a:buFontTx/>
              <a:buChar char="•"/>
            </a:pPr>
            <a:r>
              <a:rPr lang="en-CA" altLang="en-US" dirty="0" smtClean="0">
                <a:ea typeface="ＭＳ Ｐゴシック" charset="-128"/>
              </a:rPr>
              <a:t>Without insulin our body cannot correctly use the sugar we get from the food that we eat.</a:t>
            </a:r>
          </a:p>
          <a:p>
            <a:endParaRPr lang="en-CA" altLang="en-US" dirty="0" smtClean="0">
              <a:ea typeface="ＭＳ Ｐゴシック" charset="-128"/>
            </a:endParaRPr>
          </a:p>
          <a:p>
            <a:endParaRPr lang="en-CA" altLang="en-US" dirty="0" smtClean="0">
              <a:ea typeface="ＭＳ Ｐゴシック" charset="-128"/>
            </a:endParaRPr>
          </a:p>
          <a:p>
            <a:endParaRPr lang="en-CA" altLang="en-US" dirty="0" smtClean="0">
              <a:ea typeface="ＭＳ Ｐゴシック"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charset="-128"/>
              </a:defRPr>
            </a:lvl1pPr>
            <a:lvl2pPr marL="727868" indent="-279949" defTabSz="911390" eaLnBrk="0" hangingPunct="0">
              <a:defRPr sz="2400" b="1">
                <a:solidFill>
                  <a:schemeClr val="tx2"/>
                </a:solidFill>
                <a:latin typeface="Arial" charset="0"/>
                <a:ea typeface="ＭＳ Ｐゴシック" charset="-128"/>
              </a:defRPr>
            </a:lvl2pPr>
            <a:lvl3pPr marL="1119797" indent="-223959" defTabSz="911390" eaLnBrk="0" hangingPunct="0">
              <a:defRPr sz="2400" b="1">
                <a:solidFill>
                  <a:schemeClr val="tx2"/>
                </a:solidFill>
                <a:latin typeface="Arial" charset="0"/>
                <a:ea typeface="ＭＳ Ｐゴシック" charset="-128"/>
              </a:defRPr>
            </a:lvl3pPr>
            <a:lvl4pPr marL="1567716" indent="-223959" defTabSz="911390" eaLnBrk="0" hangingPunct="0">
              <a:defRPr sz="2400" b="1">
                <a:solidFill>
                  <a:schemeClr val="tx2"/>
                </a:solidFill>
                <a:latin typeface="Arial" charset="0"/>
                <a:ea typeface="ＭＳ Ｐゴシック" charset="-128"/>
              </a:defRPr>
            </a:lvl4pPr>
            <a:lvl5pPr marL="2015635" indent="-223959" defTabSz="911390" eaLnBrk="0" hangingPunct="0">
              <a:defRPr sz="2400" b="1">
                <a:solidFill>
                  <a:schemeClr val="tx2"/>
                </a:solidFill>
                <a:latin typeface="Arial" charset="0"/>
                <a:ea typeface="ＭＳ Ｐゴシック"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fld id="{F6C722FB-AACB-4CDC-BDA9-3B05BF5A4C5F}" type="slidenum">
              <a:rPr lang="en-CA" altLang="en-US" sz="1200"/>
              <a:pPr eaLnBrk="1" hangingPunct="1"/>
              <a:t>4</a:t>
            </a:fld>
            <a:endParaRPr lang="en-CA"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ea typeface="ＭＳ Ｐゴシック" charset="-128"/>
              </a:rPr>
              <a:t>In people with Type 1 Diabetes the pancreas does not produce insulin, therefore, </a:t>
            </a:r>
            <a:r>
              <a:rPr lang="en-CA" altLang="en-US" dirty="0" smtClean="0">
                <a:ea typeface="ＭＳ Ｐゴシック" charset="-128"/>
              </a:rPr>
              <a:t>the sugar does </a:t>
            </a:r>
            <a:r>
              <a:rPr lang="en-CA" altLang="en-US" dirty="0" smtClean="0">
                <a:ea typeface="ＭＳ Ｐゴシック" charset="-128"/>
              </a:rPr>
              <a:t>not enter the cells and stays in the bloodstream which causes high blood sugar levels.</a:t>
            </a:r>
          </a:p>
          <a:p>
            <a:endParaRPr lang="en-CA" altLang="en-US" dirty="0" smtClean="0">
              <a:ea typeface="ＭＳ Ｐゴシック" charset="-128"/>
            </a:endParaRPr>
          </a:p>
          <a:p>
            <a:r>
              <a:rPr lang="en-CA" altLang="en-US" dirty="0" smtClean="0">
                <a:ea typeface="ＭＳ Ｐゴシック" charset="-128"/>
              </a:rPr>
              <a:t>In type 2 diabetes not enough insulin is produced or the cells are resistant to it, therefore do not respond to the insulin and do not open to let all the glucose </a:t>
            </a:r>
            <a:r>
              <a:rPr lang="en-CA" altLang="en-US" dirty="0" smtClean="0">
                <a:ea typeface="ＭＳ Ｐゴシック" charset="-128"/>
              </a:rPr>
              <a:t>in.</a:t>
            </a:r>
            <a:r>
              <a:rPr lang="en-CA" altLang="en-US" baseline="0" dirty="0" smtClean="0">
                <a:ea typeface="ＭＳ Ｐゴシック" charset="-128"/>
              </a:rPr>
              <a:t> T</a:t>
            </a:r>
            <a:r>
              <a:rPr lang="en-CA" altLang="en-US" dirty="0" smtClean="0">
                <a:ea typeface="ＭＳ Ｐゴシック" charset="-128"/>
              </a:rPr>
              <a:t>his </a:t>
            </a:r>
            <a:r>
              <a:rPr lang="en-CA" altLang="en-US" dirty="0" smtClean="0">
                <a:ea typeface="ＭＳ Ｐゴシック" charset="-128"/>
              </a:rPr>
              <a:t>results in </a:t>
            </a:r>
            <a:r>
              <a:rPr lang="en-CA" altLang="en-US" dirty="0" smtClean="0">
                <a:ea typeface="ＭＳ Ｐゴシック" charset="-128"/>
              </a:rPr>
              <a:t>the sugar being </a:t>
            </a:r>
            <a:r>
              <a:rPr lang="en-CA" altLang="en-US" dirty="0" smtClean="0">
                <a:ea typeface="ＭＳ Ｐゴシック" charset="-128"/>
              </a:rPr>
              <a:t>left in the bloodstream known as high blood </a:t>
            </a:r>
            <a:r>
              <a:rPr lang="en-CA" altLang="en-US" dirty="0" smtClean="0">
                <a:ea typeface="ＭＳ Ｐゴシック" charset="-128"/>
              </a:rPr>
              <a:t>sugar levels</a:t>
            </a:r>
            <a:r>
              <a:rPr lang="en-CA" altLang="en-US" dirty="0" smtClean="0">
                <a:ea typeface="ＭＳ Ｐゴシック" charset="-128"/>
              </a:rPr>
              <a:t>.</a:t>
            </a:r>
          </a:p>
          <a:p>
            <a:endParaRPr lang="en-CA" altLang="en-US" dirty="0" smtClean="0">
              <a:ea typeface="ＭＳ Ｐゴシック" charset="-128"/>
            </a:endParaRPr>
          </a:p>
          <a:p>
            <a:r>
              <a:rPr lang="en-US" altLang="en-US" dirty="0" smtClean="0">
                <a:ea typeface="ＭＳ Ｐゴシック" charset="-128"/>
              </a:rPr>
              <a:t>The longer someone is living with high blood </a:t>
            </a:r>
            <a:r>
              <a:rPr lang="en-US" altLang="en-US" dirty="0" smtClean="0">
                <a:ea typeface="ＭＳ Ｐゴシック" charset="-128"/>
              </a:rPr>
              <a:t>sugar levels</a:t>
            </a:r>
            <a:r>
              <a:rPr lang="en-US" altLang="en-US" dirty="0" smtClean="0">
                <a:ea typeface="ＭＳ Ｐゴシック" charset="-128"/>
              </a:rPr>
              <a:t>, the more likely they will develop complications related to diabetes. So it’s important to make sure our bodies get the insulin it needs to lower our blood </a:t>
            </a:r>
            <a:r>
              <a:rPr lang="en-US" altLang="en-US" dirty="0" smtClean="0">
                <a:ea typeface="ＭＳ Ｐゴシック" charset="-128"/>
              </a:rPr>
              <a:t>sugar levels</a:t>
            </a:r>
            <a:r>
              <a:rPr lang="en-US" altLang="en-US" dirty="0" smtClean="0">
                <a:ea typeface="ＭＳ Ｐゴシック" charset="-128"/>
              </a:rPr>
              <a:t>. </a:t>
            </a:r>
          </a:p>
          <a:p>
            <a:endParaRPr lang="en-CA" altLang="en-US" dirty="0" smtClean="0">
              <a:ea typeface="ＭＳ Ｐゴシック"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charset="-128"/>
              </a:defRPr>
            </a:lvl1pPr>
            <a:lvl2pPr marL="727868" indent="-279949" defTabSz="911390" eaLnBrk="0" hangingPunct="0">
              <a:defRPr sz="2400" b="1">
                <a:solidFill>
                  <a:schemeClr val="tx2"/>
                </a:solidFill>
                <a:latin typeface="Arial" charset="0"/>
                <a:ea typeface="ＭＳ Ｐゴシック" charset="-128"/>
              </a:defRPr>
            </a:lvl2pPr>
            <a:lvl3pPr marL="1119797" indent="-223959" defTabSz="911390" eaLnBrk="0" hangingPunct="0">
              <a:defRPr sz="2400" b="1">
                <a:solidFill>
                  <a:schemeClr val="tx2"/>
                </a:solidFill>
                <a:latin typeface="Arial" charset="0"/>
                <a:ea typeface="ＭＳ Ｐゴシック" charset="-128"/>
              </a:defRPr>
            </a:lvl3pPr>
            <a:lvl4pPr marL="1567716" indent="-223959" defTabSz="911390" eaLnBrk="0" hangingPunct="0">
              <a:defRPr sz="2400" b="1">
                <a:solidFill>
                  <a:schemeClr val="tx2"/>
                </a:solidFill>
                <a:latin typeface="Arial" charset="0"/>
                <a:ea typeface="ＭＳ Ｐゴシック" charset="-128"/>
              </a:defRPr>
            </a:lvl4pPr>
            <a:lvl5pPr marL="2015635" indent="-223959" defTabSz="911390" eaLnBrk="0" hangingPunct="0">
              <a:defRPr sz="2400" b="1">
                <a:solidFill>
                  <a:schemeClr val="tx2"/>
                </a:solidFill>
                <a:latin typeface="Arial" charset="0"/>
                <a:ea typeface="ＭＳ Ｐゴシック"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fld id="{CAF0E172-5875-4EA2-BE8C-F62A3F3C50EE}" type="slidenum">
              <a:rPr lang="en-CA" altLang="en-US" sz="1200"/>
              <a:pPr eaLnBrk="1" hangingPunct="1"/>
              <a:t>5</a:t>
            </a:fld>
            <a:endParaRPr lang="en-CA"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ea typeface="ＭＳ Ｐゴシック" charset="-128"/>
              </a:rPr>
              <a:t>Type 1 diabetes – it affects about 10% of those living with diabetes and cannot be prevented. It is generally </a:t>
            </a:r>
            <a:r>
              <a:rPr lang="en-CA" altLang="en-US" dirty="0" smtClean="0">
                <a:ea typeface="ＭＳ Ｐゴシック" charset="-128"/>
              </a:rPr>
              <a:t>diagnosed </a:t>
            </a:r>
            <a:r>
              <a:rPr lang="en-CA" altLang="en-US" dirty="0" smtClean="0">
                <a:ea typeface="ＭＳ Ｐゴシック" charset="-128"/>
              </a:rPr>
              <a:t>in children and youth and results when the body is not able to produce insulin. </a:t>
            </a:r>
          </a:p>
          <a:p>
            <a:endParaRPr lang="en-CA" altLang="en-US" dirty="0" smtClean="0">
              <a:ea typeface="ＭＳ Ｐゴシック" charset="-128"/>
            </a:endParaRPr>
          </a:p>
          <a:p>
            <a:r>
              <a:rPr lang="en-CA" altLang="en-US" dirty="0" smtClean="0">
                <a:ea typeface="ＭＳ Ｐゴシック" charset="-128"/>
              </a:rPr>
              <a:t>Type 2 diabetes – it affects about 90% of those living with diabetes and can be </a:t>
            </a:r>
            <a:r>
              <a:rPr lang="en-CA" altLang="en-US" dirty="0" smtClean="0">
                <a:ea typeface="ＭＳ Ｐゴシック" charset="-128"/>
              </a:rPr>
              <a:t>delayed or prevented </a:t>
            </a:r>
            <a:r>
              <a:rPr lang="en-CA" altLang="en-US" dirty="0" smtClean="0">
                <a:ea typeface="ＭＳ Ｐゴシック" charset="-128"/>
              </a:rPr>
              <a:t>(through eating healthy and active living practices). </a:t>
            </a:r>
          </a:p>
          <a:p>
            <a:endParaRPr lang="en-CA" altLang="en-US" dirty="0" smtClean="0">
              <a:ea typeface="ＭＳ Ｐゴシック" charset="-128"/>
            </a:endParaRPr>
          </a:p>
          <a:p>
            <a:r>
              <a:rPr lang="en-CA" altLang="en-US" dirty="0" smtClean="0">
                <a:ea typeface="ＭＳ Ｐゴシック" charset="-128"/>
              </a:rPr>
              <a:t>Gestational</a:t>
            </a:r>
            <a:r>
              <a:rPr lang="en-CA" altLang="en-US" baseline="0" dirty="0" smtClean="0">
                <a:ea typeface="ＭＳ Ｐゴシック" charset="-128"/>
              </a:rPr>
              <a:t> diabetes</a:t>
            </a:r>
            <a:r>
              <a:rPr lang="en-CA" altLang="en-US" dirty="0" smtClean="0">
                <a:ea typeface="ＭＳ Ｐゴシック" charset="-128"/>
              </a:rPr>
              <a:t> </a:t>
            </a:r>
            <a:r>
              <a:rPr lang="en-CA" altLang="en-US" dirty="0" smtClean="0">
                <a:ea typeface="ＭＳ Ｐゴシック" charset="-128"/>
              </a:rPr>
              <a:t>– Statistics say that </a:t>
            </a:r>
            <a:r>
              <a:rPr lang="en-CA" altLang="en-US" dirty="0" smtClean="0">
                <a:ea typeface="ＭＳ Ｐゴシック" charset="-128"/>
              </a:rPr>
              <a:t>gestational diabetes affects </a:t>
            </a:r>
            <a:r>
              <a:rPr lang="en-CA" altLang="en-US" dirty="0" smtClean="0">
                <a:ea typeface="ＭＳ Ｐゴシック" charset="-128"/>
              </a:rPr>
              <a:t>about 13% of pregnancies among Aboriginal women. However, this number may be much higher in some First Nations communities. Should a woman be diagnosed, her baby will not be born with diabetes. It will however increase her risk as well as her baby’s risk of future complications. Frequent follow-ups will be necessary to monitor the risk of developing diabetes in the future.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charset="-128"/>
              </a:defRPr>
            </a:lvl1pPr>
            <a:lvl2pPr marL="727868" indent="-279949" defTabSz="911390" eaLnBrk="0" hangingPunct="0">
              <a:defRPr sz="2400" b="1">
                <a:solidFill>
                  <a:schemeClr val="tx2"/>
                </a:solidFill>
                <a:latin typeface="Arial" charset="0"/>
                <a:ea typeface="ＭＳ Ｐゴシック" charset="-128"/>
              </a:defRPr>
            </a:lvl2pPr>
            <a:lvl3pPr marL="1119797" indent="-223959" defTabSz="911390" eaLnBrk="0" hangingPunct="0">
              <a:defRPr sz="2400" b="1">
                <a:solidFill>
                  <a:schemeClr val="tx2"/>
                </a:solidFill>
                <a:latin typeface="Arial" charset="0"/>
                <a:ea typeface="ＭＳ Ｐゴシック" charset="-128"/>
              </a:defRPr>
            </a:lvl3pPr>
            <a:lvl4pPr marL="1567716" indent="-223959" defTabSz="911390" eaLnBrk="0" hangingPunct="0">
              <a:defRPr sz="2400" b="1">
                <a:solidFill>
                  <a:schemeClr val="tx2"/>
                </a:solidFill>
                <a:latin typeface="Arial" charset="0"/>
                <a:ea typeface="ＭＳ Ｐゴシック" charset="-128"/>
              </a:defRPr>
            </a:lvl4pPr>
            <a:lvl5pPr marL="2015635" indent="-223959" defTabSz="911390" eaLnBrk="0" hangingPunct="0">
              <a:defRPr sz="2400" b="1">
                <a:solidFill>
                  <a:schemeClr val="tx2"/>
                </a:solidFill>
                <a:latin typeface="Arial" charset="0"/>
                <a:ea typeface="ＭＳ Ｐゴシック"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fld id="{668793F3-922B-4445-8D8C-D217510CABCA}" type="slidenum">
              <a:rPr lang="en-CA" altLang="en-US" sz="1200"/>
              <a:pPr eaLnBrk="1" hangingPunct="1"/>
              <a:t>6</a:t>
            </a:fld>
            <a:endParaRPr lang="en-CA"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Arial" pitchFamily="34" charset="0"/>
              <a:buNone/>
              <a:defRPr/>
            </a:pPr>
            <a:r>
              <a:rPr lang="en-CA" dirty="0" smtClean="0">
                <a:ea typeface="ＭＳ Ｐゴシック" charset="-128"/>
              </a:rPr>
              <a:t>There are 2 different types of diabetes during</a:t>
            </a:r>
            <a:r>
              <a:rPr lang="en-CA" baseline="0" dirty="0" smtClean="0">
                <a:ea typeface="ＭＳ Ｐゴシック" charset="-128"/>
              </a:rPr>
              <a:t> pregnancy: gestational diabetes and pre-pregnancy diabetes</a:t>
            </a:r>
            <a:r>
              <a:rPr lang="en-CA" dirty="0" smtClean="0">
                <a:ea typeface="ＭＳ Ｐゴシック" charset="-128"/>
              </a:rPr>
              <a:t>.</a:t>
            </a:r>
          </a:p>
          <a:p>
            <a:pPr>
              <a:buFont typeface="Arial" pitchFamily="34" charset="0"/>
              <a:buNone/>
              <a:defRPr/>
            </a:pPr>
            <a:r>
              <a:rPr lang="en-CA" dirty="0" smtClean="0">
                <a:ea typeface="ＭＳ Ｐゴシック" charset="-128"/>
              </a:rPr>
              <a:t>Gestational diabetes and pre-pregnancy</a:t>
            </a:r>
            <a:r>
              <a:rPr lang="en-CA" baseline="0" dirty="0" smtClean="0">
                <a:ea typeface="ＭＳ Ｐゴシック" charset="-128"/>
              </a:rPr>
              <a:t> diabetes are NOT the same thing. We will focus most of this presentation on pre-pregnancy diabetes, but for this slide, we will look at the two different types of diabetes and compare them. </a:t>
            </a:r>
          </a:p>
          <a:p>
            <a:pPr>
              <a:buFont typeface="Arial" pitchFamily="34" charset="0"/>
              <a:buNone/>
              <a:defRPr/>
            </a:pPr>
            <a:r>
              <a:rPr lang="en-CA" dirty="0" smtClean="0">
                <a:ea typeface="ＭＳ Ｐゴシック" charset="-128"/>
              </a:rPr>
              <a:t> </a:t>
            </a:r>
            <a:endParaRPr lang="en-CA" b="1" dirty="0" smtClean="0"/>
          </a:p>
          <a:p>
            <a:pPr>
              <a:buFont typeface="Arial" pitchFamily="34" charset="0"/>
              <a:buNone/>
              <a:defRPr/>
            </a:pPr>
            <a:r>
              <a:rPr lang="en-CA" b="1" dirty="0" smtClean="0"/>
              <a:t>Gestational diabetes</a:t>
            </a:r>
          </a:p>
          <a:p>
            <a:pPr marL="167970" indent="-167970">
              <a:buFont typeface="Arial" pitchFamily="34" charset="0"/>
              <a:buChar char="•"/>
              <a:defRPr/>
            </a:pPr>
            <a:r>
              <a:rPr lang="en-CA" dirty="0" smtClean="0"/>
              <a:t>Gestational diabetes is diagnosed at 24 to 28 weeks during pregnancy while the baby is growing and developing. </a:t>
            </a:r>
          </a:p>
          <a:p>
            <a:pPr marL="167970" indent="-167970">
              <a:buFont typeface="Arial" pitchFamily="34" charset="0"/>
              <a:buChar char="•"/>
              <a:defRPr/>
            </a:pPr>
            <a:r>
              <a:rPr lang="en-CA" dirty="0" smtClean="0"/>
              <a:t>We don’t yet know exactly why some women develop </a:t>
            </a:r>
            <a:r>
              <a:rPr lang="en-CA" dirty="0" smtClean="0"/>
              <a:t>gestational </a:t>
            </a:r>
            <a:r>
              <a:rPr lang="en-CA" dirty="0" smtClean="0"/>
              <a:t>diabetes and others don’t. </a:t>
            </a:r>
          </a:p>
          <a:p>
            <a:pPr marL="167970" indent="-167970">
              <a:buFont typeface="Arial" pitchFamily="34" charset="0"/>
              <a:buChar char="•"/>
              <a:defRPr/>
            </a:pPr>
            <a:r>
              <a:rPr lang="en-CA" dirty="0" smtClean="0"/>
              <a:t>During pregnancy the placenta produces high levels of other hormones, which impair the action of insulin in the body’s cells and causes blood sugar levels to go up. As the baby grows, the placenta produces more and more insulin-blocking hormones, </a:t>
            </a:r>
          </a:p>
          <a:p>
            <a:pPr marL="167970" indent="-167970">
              <a:buFont typeface="Arial" pitchFamily="34" charset="0"/>
              <a:buChar char="•"/>
              <a:defRPr/>
            </a:pPr>
            <a:r>
              <a:rPr lang="en-CA" dirty="0" smtClean="0"/>
              <a:t>A pregnant woman’s insulin needs increase by 2-3 times due</a:t>
            </a:r>
            <a:r>
              <a:rPr lang="en-CA" baseline="0" dirty="0" smtClean="0"/>
              <a:t> to her</a:t>
            </a:r>
            <a:r>
              <a:rPr lang="en-CA" dirty="0" smtClean="0"/>
              <a:t> pregnancy and the baby’s needs. </a:t>
            </a:r>
          </a:p>
          <a:p>
            <a:pPr marL="167970" indent="-167970">
              <a:buFont typeface="Arial" pitchFamily="34" charset="0"/>
              <a:buChar char="•"/>
              <a:defRPr/>
            </a:pPr>
            <a:r>
              <a:rPr lang="en-CA" dirty="0" smtClean="0"/>
              <a:t>To ensure that enough sugar stays in the mother’s blood to reach the baby, the normal response of these hormones blocks the action of the mother’s insulin in her body. Sometimes this is done too well and this is called </a:t>
            </a:r>
            <a:r>
              <a:rPr lang="en-CA" dirty="0" smtClean="0"/>
              <a:t>gestational </a:t>
            </a:r>
            <a:r>
              <a:rPr lang="en-CA" dirty="0" smtClean="0"/>
              <a:t>diabetes . </a:t>
            </a:r>
          </a:p>
          <a:p>
            <a:pPr>
              <a:buFont typeface="Arial" pitchFamily="34" charset="0"/>
              <a:buNone/>
              <a:defRPr/>
            </a:pPr>
            <a:endParaRPr lang="en-CA" dirty="0" smtClean="0"/>
          </a:p>
          <a:p>
            <a:pPr>
              <a:buFont typeface="Arial" pitchFamily="34" charset="0"/>
              <a:buNone/>
              <a:defRPr/>
            </a:pPr>
            <a:endParaRPr lang="en-CA" dirty="0" smtClean="0"/>
          </a:p>
          <a:p>
            <a:pPr>
              <a:buFont typeface="Arial" pitchFamily="34" charset="0"/>
              <a:buNone/>
              <a:defRPr/>
            </a:pPr>
            <a:r>
              <a:rPr lang="en-CA" b="1" dirty="0" smtClean="0"/>
              <a:t>Pre-pregnancy diabetes: </a:t>
            </a:r>
          </a:p>
          <a:p>
            <a:pPr marL="167970" indent="-167970">
              <a:buFont typeface="Arial" pitchFamily="34" charset="0"/>
              <a:buChar char="•"/>
              <a:defRPr/>
            </a:pPr>
            <a:r>
              <a:rPr lang="en-CA" dirty="0" smtClean="0"/>
              <a:t>The </a:t>
            </a:r>
            <a:r>
              <a:rPr lang="en-CA" dirty="0" smtClean="0"/>
              <a:t>number </a:t>
            </a:r>
            <a:r>
              <a:rPr lang="en-CA" dirty="0" smtClean="0"/>
              <a:t>of women with pre-pregnancy diabetes has increased in the past 10 years, </a:t>
            </a:r>
            <a:r>
              <a:rPr lang="en-CA" dirty="0" smtClean="0"/>
              <a:t>because </a:t>
            </a:r>
            <a:r>
              <a:rPr lang="en-CA" dirty="0" smtClean="0"/>
              <a:t>of the increase in </a:t>
            </a:r>
            <a:r>
              <a:rPr lang="en-CA" dirty="0" smtClean="0"/>
              <a:t>number</a:t>
            </a:r>
            <a:r>
              <a:rPr lang="en-CA" baseline="0" dirty="0" smtClean="0"/>
              <a:t> of people living with type 2 diabetes. </a:t>
            </a:r>
            <a:endParaRPr lang="en-CA" dirty="0" smtClean="0"/>
          </a:p>
          <a:p>
            <a:pPr marL="167970" indent="-167970">
              <a:buFont typeface="Arial" pitchFamily="34" charset="0"/>
              <a:buChar char="•"/>
              <a:defRPr/>
            </a:pPr>
            <a:r>
              <a:rPr lang="en-CA" dirty="0" smtClean="0"/>
              <a:t>A woman who has diabetes should plan her pregnancy and it is best if she has good blood </a:t>
            </a:r>
            <a:r>
              <a:rPr lang="en-CA" dirty="0" smtClean="0"/>
              <a:t>sugar control for</a:t>
            </a:r>
            <a:r>
              <a:rPr lang="en-CA" baseline="0" dirty="0" smtClean="0"/>
              <a:t> at least</a:t>
            </a:r>
            <a:r>
              <a:rPr lang="en-CA" dirty="0" smtClean="0"/>
              <a:t> </a:t>
            </a:r>
            <a:r>
              <a:rPr lang="en-CA" dirty="0" smtClean="0"/>
              <a:t>3-6 months before planning to get pregnant. </a:t>
            </a:r>
          </a:p>
          <a:p>
            <a:pPr marL="167970" indent="-167970">
              <a:buFont typeface="Arial" pitchFamily="34" charset="0"/>
              <a:buChar char="•"/>
              <a:defRPr/>
            </a:pPr>
            <a:r>
              <a:rPr lang="en-CA" dirty="0" smtClean="0"/>
              <a:t>Most women do not know they are pregnant until the baby has been growing for up to 2-4 weeks. </a:t>
            </a:r>
            <a:endParaRPr lang="en-CA" dirty="0" smtClean="0"/>
          </a:p>
          <a:p>
            <a:pPr marL="167970" indent="-167970">
              <a:buFont typeface="Arial" pitchFamily="34" charset="0"/>
              <a:buChar char="•"/>
              <a:defRPr/>
            </a:pPr>
            <a:endParaRPr lang="en-CA" dirty="0" smtClean="0"/>
          </a:p>
          <a:p>
            <a:pPr>
              <a:buFont typeface="Arial" pitchFamily="34" charset="0"/>
              <a:buNone/>
              <a:defRPr/>
            </a:pPr>
            <a:r>
              <a:rPr lang="en-CA" b="1" dirty="0" smtClean="0"/>
              <a:t>In both cases, it is important for pregnant women to control </a:t>
            </a:r>
            <a:r>
              <a:rPr lang="en-CA" b="1" dirty="0" smtClean="0"/>
              <a:t>her</a:t>
            </a:r>
            <a:r>
              <a:rPr lang="en-CA" b="1" baseline="0" dirty="0" smtClean="0"/>
              <a:t> </a:t>
            </a:r>
            <a:r>
              <a:rPr lang="en-CA" b="1" dirty="0" smtClean="0"/>
              <a:t>blood </a:t>
            </a:r>
            <a:r>
              <a:rPr lang="en-CA" b="1" dirty="0" smtClean="0"/>
              <a:t>sugar levels.</a:t>
            </a:r>
          </a:p>
          <a:p>
            <a:pPr>
              <a:buFont typeface="Arial" pitchFamily="34" charset="0"/>
              <a:buNone/>
              <a:defRPr/>
            </a:pPr>
            <a:r>
              <a:rPr lang="en-CA" dirty="0" smtClean="0"/>
              <a:t/>
            </a:r>
            <a:br>
              <a:rPr lang="en-CA" dirty="0" smtClean="0"/>
            </a:br>
            <a:endParaRPr lang="en-CA"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charset="-128"/>
              </a:defRPr>
            </a:lvl1pPr>
            <a:lvl2pPr marL="727868" indent="-279949" defTabSz="911390" eaLnBrk="0" hangingPunct="0">
              <a:defRPr sz="2400" b="1">
                <a:solidFill>
                  <a:schemeClr val="tx2"/>
                </a:solidFill>
                <a:latin typeface="Arial" charset="0"/>
                <a:ea typeface="ＭＳ Ｐゴシック" charset="-128"/>
              </a:defRPr>
            </a:lvl2pPr>
            <a:lvl3pPr marL="1119797" indent="-223959" defTabSz="911390" eaLnBrk="0" hangingPunct="0">
              <a:defRPr sz="2400" b="1">
                <a:solidFill>
                  <a:schemeClr val="tx2"/>
                </a:solidFill>
                <a:latin typeface="Arial" charset="0"/>
                <a:ea typeface="ＭＳ Ｐゴシック" charset="-128"/>
              </a:defRPr>
            </a:lvl3pPr>
            <a:lvl4pPr marL="1567716" indent="-223959" defTabSz="911390" eaLnBrk="0" hangingPunct="0">
              <a:defRPr sz="2400" b="1">
                <a:solidFill>
                  <a:schemeClr val="tx2"/>
                </a:solidFill>
                <a:latin typeface="Arial" charset="0"/>
                <a:ea typeface="ＭＳ Ｐゴシック" charset="-128"/>
              </a:defRPr>
            </a:lvl4pPr>
            <a:lvl5pPr marL="2015635" indent="-223959" defTabSz="911390" eaLnBrk="0" hangingPunct="0">
              <a:defRPr sz="2400" b="1">
                <a:solidFill>
                  <a:schemeClr val="tx2"/>
                </a:solidFill>
                <a:latin typeface="Arial" charset="0"/>
                <a:ea typeface="ＭＳ Ｐゴシック"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fld id="{A1FBD229-96FF-4A7D-B40C-BA950773FDF1}" type="slidenum">
              <a:rPr lang="en-CA" altLang="en-US" sz="1200"/>
              <a:pPr eaLnBrk="1" hangingPunct="1"/>
              <a:t>7</a:t>
            </a:fld>
            <a:endParaRPr lang="en-CA"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ea typeface="ＭＳ Ｐゴシック" pitchFamily="34" charset="-128"/>
              </a:rPr>
              <a:t>Planning your pregnancy gives you time to make healthy choices before you become pregnant and means you are able to choose a good time in your life to have a baby. </a:t>
            </a:r>
          </a:p>
          <a:p>
            <a:endParaRPr lang="en-CA" altLang="en-US" dirty="0" smtClean="0">
              <a:ea typeface="ＭＳ Ｐゴシック" pitchFamily="34" charset="-128"/>
            </a:endParaRPr>
          </a:p>
          <a:p>
            <a:r>
              <a:rPr lang="en-CA" altLang="en-US" dirty="0" smtClean="0">
                <a:ea typeface="ＭＳ Ｐゴシック" pitchFamily="34" charset="-128"/>
              </a:rPr>
              <a:t>By planning your pregnancy you can reduce the risks to you and your baby. </a:t>
            </a:r>
          </a:p>
          <a:p>
            <a:endParaRPr lang="en-CA" altLang="en-US" dirty="0" smtClean="0">
              <a:ea typeface="ＭＳ Ｐゴシック" pitchFamily="34" charset="-128"/>
            </a:endParaRPr>
          </a:p>
          <a:p>
            <a:r>
              <a:rPr lang="en-CA" altLang="en-US" dirty="0" smtClean="0">
                <a:ea typeface="ＭＳ Ｐゴシック" pitchFamily="34" charset="-128"/>
              </a:rPr>
              <a:t>It’s always important to plan a pregnancy, but even more so if you have type 1 or type 2 diabetes. </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pitchFamily="34" charset="-128"/>
              </a:defRPr>
            </a:lvl1pPr>
            <a:lvl2pPr marL="727868" indent="-279949" defTabSz="911390" eaLnBrk="0" hangingPunct="0">
              <a:defRPr sz="2400" b="1">
                <a:solidFill>
                  <a:schemeClr val="tx2"/>
                </a:solidFill>
                <a:latin typeface="Arial" charset="0"/>
                <a:ea typeface="ＭＳ Ｐゴシック" pitchFamily="34" charset="-128"/>
              </a:defRPr>
            </a:lvl2pPr>
            <a:lvl3pPr marL="1119797" indent="-223959" defTabSz="911390" eaLnBrk="0" hangingPunct="0">
              <a:defRPr sz="2400" b="1">
                <a:solidFill>
                  <a:schemeClr val="tx2"/>
                </a:solidFill>
                <a:latin typeface="Arial" charset="0"/>
                <a:ea typeface="ＭＳ Ｐゴシック" pitchFamily="34" charset="-128"/>
              </a:defRPr>
            </a:lvl3pPr>
            <a:lvl4pPr marL="1567716" indent="-223959" defTabSz="911390" eaLnBrk="0" hangingPunct="0">
              <a:defRPr sz="2400" b="1">
                <a:solidFill>
                  <a:schemeClr val="tx2"/>
                </a:solidFill>
                <a:latin typeface="Arial" charset="0"/>
                <a:ea typeface="ＭＳ Ｐゴシック" pitchFamily="34" charset="-128"/>
              </a:defRPr>
            </a:lvl4pPr>
            <a:lvl5pPr marL="2015635" indent="-223959" defTabSz="911390" eaLnBrk="0" hangingPunct="0">
              <a:defRPr sz="2400" b="1">
                <a:solidFill>
                  <a:schemeClr val="tx2"/>
                </a:solidFill>
                <a:latin typeface="Arial" charset="0"/>
                <a:ea typeface="ＭＳ Ｐゴシック" pitchFamily="34"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fld id="{ACBAC2FA-777F-42E8-9F59-20D81030773B}" type="slidenum">
              <a:rPr lang="en-CA" altLang="en-US" sz="1200"/>
              <a:pPr eaLnBrk="1" hangingPunct="1"/>
              <a:t>8</a:t>
            </a:fld>
            <a:endParaRPr lang="en-CA"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ea typeface="ＭＳ Ｐゴシック" pitchFamily="34" charset="-128"/>
              </a:rPr>
              <a:t>These things should be done </a:t>
            </a:r>
            <a:r>
              <a:rPr lang="en-CA" altLang="en-US" dirty="0" smtClean="0">
                <a:ea typeface="ＭＳ Ｐゴシック" pitchFamily="34" charset="-128"/>
              </a:rPr>
              <a:t>at least 3-6 </a:t>
            </a:r>
            <a:r>
              <a:rPr lang="en-CA" altLang="en-US" dirty="0" smtClean="0">
                <a:ea typeface="ＭＳ Ｐゴシック" pitchFamily="34" charset="-128"/>
              </a:rPr>
              <a:t>months before you start trying to get pregnant. </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90" eaLnBrk="0" hangingPunct="0">
              <a:defRPr sz="2400" b="1">
                <a:solidFill>
                  <a:schemeClr val="tx2"/>
                </a:solidFill>
                <a:latin typeface="Arial" charset="0"/>
                <a:ea typeface="ＭＳ Ｐゴシック" pitchFamily="34" charset="-128"/>
              </a:defRPr>
            </a:lvl1pPr>
            <a:lvl2pPr marL="727868" indent="-279949" defTabSz="911390" eaLnBrk="0" hangingPunct="0">
              <a:defRPr sz="2400" b="1">
                <a:solidFill>
                  <a:schemeClr val="tx2"/>
                </a:solidFill>
                <a:latin typeface="Arial" charset="0"/>
                <a:ea typeface="ＭＳ Ｐゴシック" pitchFamily="34" charset="-128"/>
              </a:defRPr>
            </a:lvl2pPr>
            <a:lvl3pPr marL="1119797" indent="-223959" defTabSz="911390" eaLnBrk="0" hangingPunct="0">
              <a:defRPr sz="2400" b="1">
                <a:solidFill>
                  <a:schemeClr val="tx2"/>
                </a:solidFill>
                <a:latin typeface="Arial" charset="0"/>
                <a:ea typeface="ＭＳ Ｐゴシック" pitchFamily="34" charset="-128"/>
              </a:defRPr>
            </a:lvl3pPr>
            <a:lvl4pPr marL="1567716" indent="-223959" defTabSz="911390" eaLnBrk="0" hangingPunct="0">
              <a:defRPr sz="2400" b="1">
                <a:solidFill>
                  <a:schemeClr val="tx2"/>
                </a:solidFill>
                <a:latin typeface="Arial" charset="0"/>
                <a:ea typeface="ＭＳ Ｐゴシック" pitchFamily="34" charset="-128"/>
              </a:defRPr>
            </a:lvl4pPr>
            <a:lvl5pPr marL="2015635" indent="-223959" defTabSz="911390" eaLnBrk="0" hangingPunct="0">
              <a:defRPr sz="2400" b="1">
                <a:solidFill>
                  <a:schemeClr val="tx2"/>
                </a:solidFill>
                <a:latin typeface="Arial" charset="0"/>
                <a:ea typeface="ＭＳ Ｐゴシック" pitchFamily="34" charset="-128"/>
              </a:defRPr>
            </a:lvl5pPr>
            <a:lvl6pPr marL="2463554"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6pPr>
            <a:lvl7pPr marL="2911472"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7pPr>
            <a:lvl8pPr marL="3359391"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8pPr>
            <a:lvl9pPr marL="3807310" indent="-223959" defTabSz="91139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fld id="{4DADABA0-F647-45B1-9310-5BF1BC96A4AC}" type="slidenum">
              <a:rPr lang="en-CA" altLang="en-US" sz="1200"/>
              <a:pPr eaLnBrk="1" hangingPunct="1"/>
              <a:t>9</a:t>
            </a:fld>
            <a:endParaRPr lang="en-CA"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91D926D-0981-44D5-BFEC-0E490BF59676}" type="datetimeFigureOut">
              <a:rPr lang="en-CA" smtClean="0"/>
              <a:t>2015-12-31</a:t>
            </a:fld>
            <a:endParaRPr lang="en-CA"/>
          </a:p>
        </p:txBody>
      </p:sp>
      <p:sp>
        <p:nvSpPr>
          <p:cNvPr id="8" name="Slide Number Placeholder 7"/>
          <p:cNvSpPr>
            <a:spLocks noGrp="1"/>
          </p:cNvSpPr>
          <p:nvPr>
            <p:ph type="sldNum" sz="quarter" idx="11"/>
          </p:nvPr>
        </p:nvSpPr>
        <p:spPr/>
        <p:txBody>
          <a:bodyPr/>
          <a:lstStyle/>
          <a:p>
            <a:fld id="{EA5C4E8A-CC5D-4764-BB30-16F06B40651D}"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1D926D-0981-44D5-BFEC-0E490BF59676}" type="datetimeFigureOut">
              <a:rPr lang="en-CA" smtClean="0"/>
              <a:t>2015-12-31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A5C4E8A-CC5D-4764-BB30-16F06B40651D}"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1D926D-0981-44D5-BFEC-0E490BF59676}" type="datetimeFigureOut">
              <a:rPr lang="en-CA" smtClean="0"/>
              <a:t>2015-12-31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A5C4E8A-CC5D-4764-BB30-16F06B40651D}"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91D926D-0981-44D5-BFEC-0E490BF59676}" type="datetimeFigureOut">
              <a:rPr lang="en-CA" smtClean="0"/>
              <a:t>2015-12-31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A5C4E8A-CC5D-4764-BB30-16F06B40651D}"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1D926D-0981-44D5-BFEC-0E490BF59676}" type="datetimeFigureOut">
              <a:rPr lang="en-CA" smtClean="0"/>
              <a:t>2015-12-31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A5C4E8A-CC5D-4764-BB30-16F06B40651D}" type="slidenum">
              <a:rPr lang="en-CA" smtClean="0"/>
              <a:t>‹#›</a:t>
            </a:fld>
            <a:endParaRPr lang="en-C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91D926D-0981-44D5-BFEC-0E490BF59676}" type="datetimeFigureOut">
              <a:rPr lang="en-CA" smtClean="0"/>
              <a:t>2015-12-31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A5C4E8A-CC5D-4764-BB30-16F06B40651D}" type="slidenum">
              <a:rPr lang="en-CA" smtClean="0"/>
              <a:t>‹#›</a:t>
            </a:fld>
            <a:endParaRPr lang="en-CA"/>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91D926D-0981-44D5-BFEC-0E490BF59676}" type="datetimeFigureOut">
              <a:rPr lang="en-CA" smtClean="0"/>
              <a:t>2015-12-31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A5C4E8A-CC5D-4764-BB30-16F06B40651D}" type="slidenum">
              <a:rPr lang="en-CA" smtClean="0"/>
              <a:t>‹#›</a:t>
            </a:fld>
            <a:endParaRPr lang="en-CA"/>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1D926D-0981-44D5-BFEC-0E490BF59676}" type="datetimeFigureOut">
              <a:rPr lang="en-CA" smtClean="0"/>
              <a:t>2015-12-31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A5C4E8A-CC5D-4764-BB30-16F06B40651D}"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D926D-0981-44D5-BFEC-0E490BF59676}" type="datetimeFigureOut">
              <a:rPr lang="en-CA" smtClean="0"/>
              <a:t>2015-12-31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A5C4E8A-CC5D-4764-BB30-16F06B40651D}"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1D926D-0981-44D5-BFEC-0E490BF59676}" type="datetimeFigureOut">
              <a:rPr lang="en-CA" smtClean="0"/>
              <a:t>2015-12-31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A5C4E8A-CC5D-4764-BB30-16F06B40651D}"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1D926D-0981-44D5-BFEC-0E490BF59676}" type="datetimeFigureOut">
              <a:rPr lang="en-CA" smtClean="0"/>
              <a:t>2015-12-31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A5C4E8A-CC5D-4764-BB30-16F06B40651D}"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91D926D-0981-44D5-BFEC-0E490BF59676}" type="datetimeFigureOut">
              <a:rPr lang="en-CA" smtClean="0"/>
              <a:t>2015-12-31</a:t>
            </a:fld>
            <a:endParaRPr lang="en-C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C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A5C4E8A-CC5D-4764-BB30-16F06B40651D}" type="slidenum">
              <a:rPr lang="en-CA" smtClean="0"/>
              <a:t>‹#›</a:t>
            </a:fld>
            <a:endParaRPr lang="en-C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ahUKEwif6OjTw4bKAhUCaT4KHWfvDJYQjRwIBw&amp;url=http%3A%2F%2Fweknowyourdreams.com%2Fvegetable.html&amp;psig=AFQjCNHIq6jI6z0khX0k9znghEEUtgjP-Q&amp;ust=145166605103921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000" dirty="0">
                <a:solidFill>
                  <a:srgbClr val="002060"/>
                </a:solidFill>
              </a:rPr>
              <a:t>Healthy Eating for Women with </a:t>
            </a:r>
            <a:r>
              <a:rPr lang="en-CA" sz="4000" dirty="0" smtClean="0">
                <a:solidFill>
                  <a:srgbClr val="002060"/>
                </a:solidFill>
              </a:rPr>
              <a:t>Pre-pregnancy </a:t>
            </a:r>
            <a:r>
              <a:rPr lang="en-CA" sz="4000" dirty="0">
                <a:solidFill>
                  <a:srgbClr val="002060"/>
                </a:solidFill>
              </a:rPr>
              <a:t>Diabetes</a:t>
            </a:r>
          </a:p>
        </p:txBody>
      </p:sp>
      <p:sp>
        <p:nvSpPr>
          <p:cNvPr id="3" name="Subtitle 2"/>
          <p:cNvSpPr>
            <a:spLocks noGrp="1"/>
          </p:cNvSpPr>
          <p:nvPr>
            <p:ph type="subTitle" idx="1"/>
          </p:nvPr>
        </p:nvSpPr>
        <p:spPr/>
        <p:txBody>
          <a:bodyPr/>
          <a:lstStyle/>
          <a:p>
            <a:r>
              <a:rPr lang="en-CA" dirty="0"/>
              <a:t>ADI </a:t>
            </a:r>
            <a:r>
              <a:rPr lang="en-CA" dirty="0" smtClean="0"/>
              <a:t>presentation</a:t>
            </a:r>
            <a:endParaRPr lang="en-CA" dirty="0"/>
          </a:p>
          <a:p>
            <a:r>
              <a:rPr lang="en-CA" dirty="0"/>
              <a:t>2016</a:t>
            </a:r>
          </a:p>
          <a:p>
            <a:endParaRPr lang="en-CA" dirty="0"/>
          </a:p>
        </p:txBody>
      </p:sp>
    </p:spTree>
    <p:extLst>
      <p:ext uri="{BB962C8B-B14F-4D97-AF65-F5344CB8AC3E}">
        <p14:creationId xmlns:p14="http://schemas.microsoft.com/office/powerpoint/2010/main" val="299035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0825" y="836613"/>
            <a:ext cx="8207375" cy="792162"/>
          </a:xfrm>
        </p:spPr>
        <p:txBody>
          <a:bodyPr/>
          <a:lstStyle/>
          <a:p>
            <a:r>
              <a:rPr lang="en-CA" altLang="en-US" sz="4000" dirty="0" smtClean="0">
                <a:solidFill>
                  <a:srgbClr val="002060"/>
                </a:solidFill>
              </a:rPr>
              <a:t>Planning a healthy pregnancy </a:t>
            </a:r>
          </a:p>
        </p:txBody>
      </p:sp>
      <p:sp>
        <p:nvSpPr>
          <p:cNvPr id="3" name="Content Placeholder 2"/>
          <p:cNvSpPr>
            <a:spLocks noGrp="1"/>
          </p:cNvSpPr>
          <p:nvPr>
            <p:ph idx="1"/>
          </p:nvPr>
        </p:nvSpPr>
        <p:spPr>
          <a:xfrm>
            <a:off x="250825" y="1773238"/>
            <a:ext cx="8207375" cy="4094162"/>
          </a:xfrm>
        </p:spPr>
        <p:txBody>
          <a:bodyPr>
            <a:normAutofit/>
          </a:bodyPr>
          <a:lstStyle/>
          <a:p>
            <a:pPr marL="0" indent="0">
              <a:defRPr/>
            </a:pPr>
            <a:r>
              <a:rPr lang="en-CA" dirty="0"/>
              <a:t>If you had diabetes before you became pregnant, you need to: </a:t>
            </a:r>
          </a:p>
          <a:p>
            <a:pPr>
              <a:buFont typeface="Arial" pitchFamily="34" charset="0"/>
              <a:buChar char="•"/>
              <a:defRPr/>
            </a:pPr>
            <a:endParaRPr lang="en-CA" sz="2400" dirty="0"/>
          </a:p>
          <a:p>
            <a:pPr>
              <a:buFont typeface="Arial" pitchFamily="34" charset="0"/>
              <a:buChar char="•"/>
              <a:defRPr/>
            </a:pPr>
            <a:r>
              <a:rPr lang="en-CA" sz="2400" dirty="0" smtClean="0"/>
              <a:t>Get screened for possible complications:</a:t>
            </a:r>
          </a:p>
          <a:p>
            <a:pPr lvl="1">
              <a:buFont typeface="Arial" pitchFamily="34" charset="0"/>
              <a:buChar char="•"/>
              <a:defRPr/>
            </a:pPr>
            <a:r>
              <a:rPr lang="en-CA" sz="2400" dirty="0" smtClean="0"/>
              <a:t>Blindness </a:t>
            </a:r>
            <a:endParaRPr lang="en-CA" sz="2400" dirty="0"/>
          </a:p>
          <a:p>
            <a:pPr lvl="1">
              <a:buFont typeface="Arial" pitchFamily="34" charset="0"/>
              <a:buChar char="•"/>
              <a:defRPr/>
            </a:pPr>
            <a:r>
              <a:rPr lang="en-CA" sz="2400" dirty="0"/>
              <a:t>High blood pressure</a:t>
            </a:r>
          </a:p>
          <a:p>
            <a:pPr lvl="1">
              <a:buFont typeface="Arial" pitchFamily="34" charset="0"/>
              <a:buChar char="•"/>
              <a:defRPr/>
            </a:pPr>
            <a:r>
              <a:rPr lang="en-CA" sz="2400" dirty="0" smtClean="0"/>
              <a:t>Chronic </a:t>
            </a:r>
            <a:r>
              <a:rPr lang="en-CA" sz="2400" dirty="0"/>
              <a:t>kidney disease</a:t>
            </a:r>
          </a:p>
          <a:p>
            <a:pPr lvl="1">
              <a:buFont typeface="Arial" pitchFamily="34" charset="0"/>
              <a:buChar char="•"/>
              <a:defRPr/>
            </a:pPr>
            <a:r>
              <a:rPr lang="en-CA" sz="2400" dirty="0" smtClean="0"/>
              <a:t>Heart </a:t>
            </a:r>
            <a:r>
              <a:rPr lang="en-CA" sz="2400" dirty="0"/>
              <a:t>disease</a:t>
            </a:r>
          </a:p>
          <a:p>
            <a:pPr>
              <a:buFont typeface="Arial" pitchFamily="34" charset="0"/>
              <a:buChar char="•"/>
              <a:defRPr/>
            </a:pPr>
            <a:endParaRPr lang="en-CA" sz="2400" dirty="0" smtClean="0"/>
          </a:p>
          <a:p>
            <a:pPr>
              <a:buFont typeface="Arial" pitchFamily="34" charset="0"/>
              <a:buChar char="•"/>
              <a:defRPr/>
            </a:pPr>
            <a:endParaRPr lang="en-CA" sz="1200" dirty="0" smtClean="0"/>
          </a:p>
        </p:txBody>
      </p:sp>
      <p:sp>
        <p:nvSpPr>
          <p:cNvPr id="14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fld id="{573D9D17-5BE2-4448-BF95-3349A506324C}" type="slidenum">
              <a:rPr lang="en-CA" altLang="en-US" sz="1400" b="0" smtClean="0">
                <a:solidFill>
                  <a:schemeClr val="bg1"/>
                </a:solidFill>
              </a:rPr>
              <a:pPr/>
              <a:t>10</a:t>
            </a:fld>
            <a:endParaRPr lang="en-CA" altLang="en-US" sz="1400" b="0" smtClean="0">
              <a:solidFill>
                <a:schemeClr val="bg1"/>
              </a:solidFill>
            </a:endParaRPr>
          </a:p>
        </p:txBody>
      </p:sp>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149080"/>
            <a:ext cx="29178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54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3528" y="692696"/>
            <a:ext cx="8207375" cy="792162"/>
          </a:xfrm>
        </p:spPr>
        <p:txBody>
          <a:bodyPr/>
          <a:lstStyle/>
          <a:p>
            <a:r>
              <a:rPr lang="en-CA" altLang="en-US" sz="4000" dirty="0" smtClean="0">
                <a:solidFill>
                  <a:srgbClr val="002060"/>
                </a:solidFill>
              </a:rPr>
              <a:t>Planning a healthy pregnancy </a:t>
            </a:r>
          </a:p>
        </p:txBody>
      </p:sp>
      <p:sp>
        <p:nvSpPr>
          <p:cNvPr id="3" name="Content Placeholder 2"/>
          <p:cNvSpPr>
            <a:spLocks noGrp="1"/>
          </p:cNvSpPr>
          <p:nvPr>
            <p:ph idx="1"/>
          </p:nvPr>
        </p:nvSpPr>
        <p:spPr>
          <a:xfrm>
            <a:off x="250825" y="1773238"/>
            <a:ext cx="8207375" cy="4094162"/>
          </a:xfrm>
        </p:spPr>
        <p:txBody>
          <a:bodyPr/>
          <a:lstStyle/>
          <a:p>
            <a:pPr marL="0" indent="0">
              <a:defRPr/>
            </a:pPr>
            <a:r>
              <a:rPr lang="en-CA" dirty="0"/>
              <a:t>If you had diabetes before you became pregnant, you need to: </a:t>
            </a:r>
          </a:p>
          <a:p>
            <a:pPr>
              <a:buFont typeface="Arial" pitchFamily="34" charset="0"/>
              <a:buChar char="•"/>
              <a:defRPr/>
            </a:pPr>
            <a:endParaRPr lang="en-CA" sz="800" dirty="0" smtClean="0"/>
          </a:p>
          <a:p>
            <a:pPr>
              <a:buFont typeface="Arial" pitchFamily="34" charset="0"/>
              <a:buChar char="•"/>
              <a:defRPr/>
            </a:pPr>
            <a:r>
              <a:rPr lang="en-CA" sz="2400" dirty="0" smtClean="0"/>
              <a:t>Take </a:t>
            </a:r>
            <a:r>
              <a:rPr lang="en-CA" sz="2400" dirty="0"/>
              <a:t>a folic acid </a:t>
            </a:r>
            <a:r>
              <a:rPr lang="en-CA" sz="2400" dirty="0" smtClean="0"/>
              <a:t>supplement</a:t>
            </a:r>
          </a:p>
          <a:p>
            <a:pPr lvl="1">
              <a:buFont typeface="Arial" pitchFamily="34" charset="0"/>
              <a:buChar char="•"/>
              <a:defRPr/>
            </a:pPr>
            <a:r>
              <a:rPr lang="en-CA" sz="2400" dirty="0" smtClean="0"/>
              <a:t>5 </a:t>
            </a:r>
            <a:r>
              <a:rPr lang="en-CA" sz="2400" dirty="0"/>
              <a:t>mg for at least 3 months before conception and until at least 12 week post </a:t>
            </a:r>
            <a:r>
              <a:rPr lang="en-CA" sz="2400" dirty="0" smtClean="0"/>
              <a:t>conception</a:t>
            </a:r>
          </a:p>
          <a:p>
            <a:pPr>
              <a:defRPr/>
            </a:pPr>
            <a:endParaRPr lang="en-CA" dirty="0"/>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fld id="{EFBAFCE5-B09D-4DD9-8865-2992E16661AA}" type="slidenum">
              <a:rPr lang="en-CA" altLang="en-US" sz="1400" b="0" smtClean="0">
                <a:solidFill>
                  <a:schemeClr val="bg1"/>
                </a:solidFill>
              </a:rPr>
              <a:pPr/>
              <a:t>11</a:t>
            </a:fld>
            <a:endParaRPr lang="en-CA" altLang="en-US" sz="1400" b="0" smtClean="0">
              <a:solidFill>
                <a:schemeClr val="bg1"/>
              </a:solidFill>
            </a:endParaRP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184032"/>
            <a:ext cx="3817293" cy="248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311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88640"/>
            <a:ext cx="9144000" cy="898525"/>
          </a:xfrm>
        </p:spPr>
        <p:txBody>
          <a:bodyPr/>
          <a:lstStyle/>
          <a:p>
            <a:r>
              <a:rPr lang="en-CA" altLang="en-US" sz="4000" dirty="0" smtClean="0">
                <a:solidFill>
                  <a:srgbClr val="002060"/>
                </a:solidFill>
              </a:rPr>
              <a:t>Risks of pre-pregnancy diabetes</a:t>
            </a:r>
          </a:p>
        </p:txBody>
      </p:sp>
      <p:sp>
        <p:nvSpPr>
          <p:cNvPr id="16387" name="Text Placeholder 2"/>
          <p:cNvSpPr>
            <a:spLocks noGrp="1"/>
          </p:cNvSpPr>
          <p:nvPr>
            <p:ph type="body" idx="1"/>
          </p:nvPr>
        </p:nvSpPr>
        <p:spPr>
          <a:xfrm>
            <a:off x="107504" y="1196752"/>
            <a:ext cx="4040187" cy="639763"/>
          </a:xfrm>
        </p:spPr>
        <p:txBody>
          <a:bodyPr/>
          <a:lstStyle/>
          <a:p>
            <a:r>
              <a:rPr lang="en-CA" altLang="en-US" dirty="0" smtClean="0">
                <a:solidFill>
                  <a:srgbClr val="002060"/>
                </a:solidFill>
              </a:rPr>
              <a:t>Risks for mom</a:t>
            </a:r>
          </a:p>
        </p:txBody>
      </p:sp>
      <p:sp>
        <p:nvSpPr>
          <p:cNvPr id="16388" name="Content Placeholder 3"/>
          <p:cNvSpPr>
            <a:spLocks noGrp="1"/>
          </p:cNvSpPr>
          <p:nvPr>
            <p:ph sz="half" idx="4294967295"/>
          </p:nvPr>
        </p:nvSpPr>
        <p:spPr>
          <a:xfrm>
            <a:off x="467544" y="2060848"/>
            <a:ext cx="4040187" cy="3951287"/>
          </a:xfrm>
          <a:prstGeom prst="rect">
            <a:avLst/>
          </a:prstGeom>
        </p:spPr>
        <p:txBody>
          <a:bodyPr/>
          <a:lstStyle/>
          <a:p>
            <a:pPr marL="0" indent="0">
              <a:buFontTx/>
              <a:buChar char="•"/>
            </a:pPr>
            <a:r>
              <a:rPr lang="en-CA" altLang="en-US" dirty="0"/>
              <a:t>Pregnancy loss</a:t>
            </a:r>
          </a:p>
          <a:p>
            <a:pPr marL="0" indent="0">
              <a:buFontTx/>
              <a:buChar char="•"/>
            </a:pPr>
            <a:r>
              <a:rPr lang="en-CA" altLang="en-US" dirty="0"/>
              <a:t>Increased chance of having a </a:t>
            </a:r>
            <a:r>
              <a:rPr lang="en-CA" altLang="en-US" dirty="0" err="1" smtClean="0"/>
              <a:t>c-section</a:t>
            </a:r>
            <a:endParaRPr lang="en-CA" altLang="en-US" dirty="0"/>
          </a:p>
          <a:p>
            <a:pPr marL="0" indent="0">
              <a:buFontTx/>
              <a:buChar char="•"/>
            </a:pPr>
            <a:r>
              <a:rPr lang="en-CA" altLang="en-US" dirty="0"/>
              <a:t>Worsening diabetes complications</a:t>
            </a:r>
          </a:p>
          <a:p>
            <a:pPr marL="0" indent="0">
              <a:buFontTx/>
              <a:buChar char="•"/>
            </a:pPr>
            <a:r>
              <a:rPr lang="en-CA" altLang="en-US" dirty="0"/>
              <a:t>Greater risk of low blood </a:t>
            </a:r>
            <a:r>
              <a:rPr lang="en-CA" altLang="en-US" dirty="0" smtClean="0"/>
              <a:t>sugar levels</a:t>
            </a:r>
            <a:endParaRPr lang="en-CA" altLang="en-US" dirty="0"/>
          </a:p>
          <a:p>
            <a:pPr marL="0" indent="0">
              <a:buFontTx/>
              <a:buChar char="•"/>
            </a:pPr>
            <a:endParaRPr lang="en-CA" altLang="en-US" dirty="0" smtClean="0"/>
          </a:p>
        </p:txBody>
      </p:sp>
      <p:sp>
        <p:nvSpPr>
          <p:cNvPr id="5" name="Text Placeholder 4"/>
          <p:cNvSpPr>
            <a:spLocks noGrp="1"/>
          </p:cNvSpPr>
          <p:nvPr>
            <p:ph type="body" sz="quarter" idx="3"/>
          </p:nvPr>
        </p:nvSpPr>
        <p:spPr>
          <a:xfrm>
            <a:off x="4644008" y="1268760"/>
            <a:ext cx="4041775" cy="639763"/>
          </a:xfrm>
        </p:spPr>
        <p:txBody>
          <a:bodyPr/>
          <a:lstStyle/>
          <a:p>
            <a:r>
              <a:rPr lang="en-CA" altLang="en-US" dirty="0" smtClean="0">
                <a:solidFill>
                  <a:srgbClr val="002060"/>
                </a:solidFill>
              </a:rPr>
              <a:t>Risks for baby</a:t>
            </a:r>
          </a:p>
        </p:txBody>
      </p:sp>
      <p:sp>
        <p:nvSpPr>
          <p:cNvPr id="6" name="Content Placeholder 5"/>
          <p:cNvSpPr>
            <a:spLocks noGrp="1"/>
          </p:cNvSpPr>
          <p:nvPr>
            <p:ph sz="quarter" idx="4294967295"/>
          </p:nvPr>
        </p:nvSpPr>
        <p:spPr>
          <a:xfrm>
            <a:off x="4716016" y="2060848"/>
            <a:ext cx="4248150" cy="3951287"/>
          </a:xfrm>
          <a:prstGeom prst="rect">
            <a:avLst/>
          </a:prstGeom>
        </p:spPr>
        <p:txBody>
          <a:bodyPr/>
          <a:lstStyle/>
          <a:p>
            <a:pPr marL="0" indent="0">
              <a:buFontTx/>
              <a:buChar char="•"/>
            </a:pPr>
            <a:r>
              <a:rPr lang="en-CA" altLang="en-US" dirty="0" smtClean="0"/>
              <a:t>Higher risk for birth defects</a:t>
            </a:r>
          </a:p>
          <a:p>
            <a:pPr marL="0" indent="0">
              <a:buFontTx/>
              <a:buChar char="•"/>
            </a:pPr>
            <a:r>
              <a:rPr lang="en-CA" altLang="en-US" dirty="0" smtClean="0"/>
              <a:t>Being a big baby</a:t>
            </a:r>
          </a:p>
          <a:p>
            <a:pPr marL="0" indent="0">
              <a:buFontTx/>
              <a:buChar char="•"/>
            </a:pPr>
            <a:r>
              <a:rPr lang="en-CA" altLang="en-US" dirty="0" smtClean="0"/>
              <a:t>Higher risk of premature birth and complications</a:t>
            </a:r>
          </a:p>
          <a:p>
            <a:pPr marL="0" indent="0">
              <a:buFontTx/>
              <a:buChar char="•"/>
            </a:pPr>
            <a:r>
              <a:rPr lang="en-CA" altLang="en-US" dirty="0" smtClean="0"/>
              <a:t>Greater risk for diabetes</a:t>
            </a:r>
          </a:p>
          <a:p>
            <a:pPr marL="0" indent="0">
              <a:buFontTx/>
              <a:buChar char="•"/>
            </a:pPr>
            <a:r>
              <a:rPr lang="en-CA" altLang="en-US" dirty="0" smtClean="0"/>
              <a:t>Greater risk of sickness and health problems</a:t>
            </a:r>
          </a:p>
          <a:p>
            <a:pPr lvl="1">
              <a:buFont typeface="Arial" charset="0"/>
              <a:buChar char="•"/>
            </a:pPr>
            <a:endParaRPr lang="en-CA" altLang="en-US" dirty="0" smtClean="0"/>
          </a:p>
        </p:txBody>
      </p:sp>
      <p:sp>
        <p:nvSpPr>
          <p:cNvPr id="16391"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fld id="{27BBD34E-74E5-4B54-8D1C-9A75A387CB59}" type="slidenum">
              <a:rPr lang="en-CA" altLang="en-US" sz="1400" b="0" smtClean="0">
                <a:solidFill>
                  <a:schemeClr val="bg1"/>
                </a:solidFill>
              </a:rPr>
              <a:pPr/>
              <a:t>12</a:t>
            </a:fld>
            <a:endParaRPr lang="en-CA" altLang="en-US" sz="1400" b="0" smtClean="0">
              <a:solidFill>
                <a:schemeClr val="bg1"/>
              </a:solidFill>
            </a:endParaRPr>
          </a:p>
        </p:txBody>
      </p:sp>
    </p:spTree>
    <p:extLst>
      <p:ext uri="{BB962C8B-B14F-4D97-AF65-F5344CB8AC3E}">
        <p14:creationId xmlns:p14="http://schemas.microsoft.com/office/powerpoint/2010/main" val="808188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
          <p:cNvSpPr>
            <a:spLocks noGrp="1"/>
          </p:cNvSpPr>
          <p:nvPr>
            <p:ph type="title"/>
          </p:nvPr>
        </p:nvSpPr>
        <p:spPr>
          <a:xfrm>
            <a:off x="250825" y="836613"/>
            <a:ext cx="8207375" cy="792162"/>
          </a:xfrm>
        </p:spPr>
        <p:txBody>
          <a:bodyPr/>
          <a:lstStyle/>
          <a:p>
            <a:r>
              <a:rPr lang="en-CA" altLang="en-US" dirty="0" smtClean="0">
                <a:solidFill>
                  <a:srgbClr val="7030A0"/>
                </a:solidFill>
              </a:rPr>
              <a:t>Good news! </a:t>
            </a:r>
          </a:p>
        </p:txBody>
      </p:sp>
      <p:sp>
        <p:nvSpPr>
          <p:cNvPr id="18435" name="Content Placeholder 8"/>
          <p:cNvSpPr>
            <a:spLocks noGrp="1"/>
          </p:cNvSpPr>
          <p:nvPr>
            <p:ph idx="1"/>
          </p:nvPr>
        </p:nvSpPr>
        <p:spPr>
          <a:xfrm>
            <a:off x="250825" y="1773238"/>
            <a:ext cx="8207375" cy="4094162"/>
          </a:xfrm>
        </p:spPr>
        <p:txBody>
          <a:bodyPr/>
          <a:lstStyle/>
          <a:p>
            <a:pPr>
              <a:buFontTx/>
              <a:buChar char="•"/>
            </a:pPr>
            <a:r>
              <a:rPr lang="en-CA" altLang="en-US" sz="2400" b="1" dirty="0" smtClean="0">
                <a:solidFill>
                  <a:srgbClr val="6B66D4"/>
                </a:solidFill>
                <a:effectLst>
                  <a:outerShdw blurRad="38100" dist="38100" dir="2700000" algn="tl">
                    <a:srgbClr val="000000">
                      <a:alpha val="43137"/>
                    </a:srgbClr>
                  </a:outerShdw>
                </a:effectLst>
              </a:rPr>
              <a:t>Women who have pre-pregnancy diabetes can still have a healthy pregnancy </a:t>
            </a:r>
          </a:p>
          <a:p>
            <a:pPr>
              <a:buFontTx/>
              <a:buChar char="•"/>
            </a:pPr>
            <a:endParaRPr lang="en-CA" altLang="en-US" sz="2400" b="1" dirty="0" smtClean="0">
              <a:solidFill>
                <a:srgbClr val="6B66D4"/>
              </a:solidFill>
              <a:effectLst>
                <a:outerShdw blurRad="38100" dist="38100" dir="2700000" algn="tl">
                  <a:srgbClr val="000000">
                    <a:alpha val="43137"/>
                  </a:srgbClr>
                </a:outerShdw>
              </a:effectLst>
            </a:endParaRPr>
          </a:p>
          <a:p>
            <a:pPr>
              <a:buFontTx/>
              <a:buChar char="•"/>
            </a:pPr>
            <a:r>
              <a:rPr lang="en-CA" altLang="en-US" sz="2400" b="1" dirty="0" smtClean="0">
                <a:solidFill>
                  <a:srgbClr val="6B66D4"/>
                </a:solidFill>
                <a:effectLst>
                  <a:outerShdw blurRad="38100" dist="38100" dir="2700000" algn="tl">
                    <a:srgbClr val="000000">
                      <a:alpha val="43137"/>
                    </a:srgbClr>
                  </a:outerShdw>
                </a:effectLst>
              </a:rPr>
              <a:t>Even though a woman has diabetes during pregnancy, her baby will not be born with diabetes</a:t>
            </a:r>
          </a:p>
          <a:p>
            <a:endParaRPr lang="en-CA" altLang="en-US" b="1" dirty="0" smtClean="0">
              <a:effectLst>
                <a:outerShdw blurRad="38100" dist="38100" dir="2700000" algn="tl">
                  <a:srgbClr val="000000">
                    <a:alpha val="43137"/>
                  </a:srgbClr>
                </a:outerShdw>
              </a:effectLst>
            </a:endParaRPr>
          </a:p>
        </p:txBody>
      </p:sp>
      <p:sp>
        <p:nvSpPr>
          <p:cNvPr id="1843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fld id="{1B92FC0A-CE78-40F9-8AB6-7EA50E8A816B}" type="slidenum">
              <a:rPr lang="en-CA" altLang="en-US" sz="1400" b="0" smtClean="0">
                <a:solidFill>
                  <a:schemeClr val="bg1"/>
                </a:solidFill>
              </a:rPr>
              <a:pPr/>
              <a:t>13</a:t>
            </a:fld>
            <a:endParaRPr lang="en-CA" altLang="en-US" sz="1400" b="0" smtClean="0">
              <a:solidFill>
                <a:schemeClr val="bg1"/>
              </a:solidFill>
            </a:endParaRPr>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509120"/>
            <a:ext cx="3278187"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192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50825" y="908050"/>
            <a:ext cx="8640763" cy="865188"/>
          </a:xfrm>
        </p:spPr>
        <p:txBody>
          <a:bodyPr/>
          <a:lstStyle/>
          <a:p>
            <a:r>
              <a:rPr lang="en-CA" altLang="en-US" sz="4000" dirty="0" smtClean="0">
                <a:solidFill>
                  <a:srgbClr val="002060"/>
                </a:solidFill>
              </a:rPr>
              <a:t>What can you do to have a </a:t>
            </a:r>
            <a:br>
              <a:rPr lang="en-CA" altLang="en-US" sz="4000" dirty="0" smtClean="0">
                <a:solidFill>
                  <a:srgbClr val="002060"/>
                </a:solidFill>
              </a:rPr>
            </a:br>
            <a:r>
              <a:rPr lang="en-CA" altLang="en-US" sz="4000" dirty="0" smtClean="0">
                <a:solidFill>
                  <a:srgbClr val="002060"/>
                </a:solidFill>
              </a:rPr>
              <a:t>healthy pregnancy?</a:t>
            </a:r>
          </a:p>
        </p:txBody>
      </p:sp>
      <p:sp>
        <p:nvSpPr>
          <p:cNvPr id="20483" name="Content Placeholder 2"/>
          <p:cNvSpPr>
            <a:spLocks noGrp="1"/>
          </p:cNvSpPr>
          <p:nvPr>
            <p:ph idx="1"/>
          </p:nvPr>
        </p:nvSpPr>
        <p:spPr>
          <a:xfrm>
            <a:off x="250825" y="1989138"/>
            <a:ext cx="8207375" cy="4094162"/>
          </a:xfrm>
        </p:spPr>
        <p:txBody>
          <a:bodyPr/>
          <a:lstStyle/>
          <a:p>
            <a:pPr>
              <a:buFontTx/>
              <a:buChar char="•"/>
            </a:pPr>
            <a:r>
              <a:rPr lang="en-CA" altLang="en-US" sz="2400" dirty="0" smtClean="0"/>
              <a:t>Eat healthy foods</a:t>
            </a:r>
          </a:p>
          <a:p>
            <a:pPr>
              <a:buFontTx/>
              <a:buChar char="•"/>
            </a:pPr>
            <a:r>
              <a:rPr lang="en-CA" altLang="en-US" sz="2400" dirty="0" smtClean="0"/>
              <a:t>Gain a healthy amount of weight</a:t>
            </a:r>
          </a:p>
          <a:p>
            <a:pPr>
              <a:buFontTx/>
              <a:buChar char="•"/>
            </a:pPr>
            <a:r>
              <a:rPr lang="en-CA" altLang="en-US" sz="2400" dirty="0" smtClean="0"/>
              <a:t>Be physically active every day</a:t>
            </a:r>
          </a:p>
          <a:p>
            <a:pPr>
              <a:buFontTx/>
              <a:buChar char="•"/>
            </a:pPr>
            <a:r>
              <a:rPr lang="en-CA" altLang="en-US" sz="2400" dirty="0" smtClean="0"/>
              <a:t>Test your blood sugar levels regularly</a:t>
            </a:r>
          </a:p>
          <a:p>
            <a:pPr>
              <a:buFontTx/>
              <a:buChar char="•"/>
            </a:pPr>
            <a:r>
              <a:rPr lang="en-CA" altLang="en-US" sz="2400" dirty="0" smtClean="0"/>
              <a:t>Take insulin if needed </a:t>
            </a:r>
          </a:p>
          <a:p>
            <a:pPr>
              <a:buFontTx/>
              <a:buChar char="•"/>
            </a:pPr>
            <a:endParaRPr lang="en-CA" altLang="en-US" dirty="0" smtClean="0"/>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fld id="{978C2C3F-2025-4CD2-8782-F4A47E6279AB}" type="slidenum">
              <a:rPr lang="en-CA" altLang="en-US" sz="1400" b="0" smtClean="0">
                <a:solidFill>
                  <a:schemeClr val="bg1"/>
                </a:solidFill>
              </a:rPr>
              <a:pPr/>
              <a:t>14</a:t>
            </a:fld>
            <a:endParaRPr lang="en-CA" altLang="en-US" sz="1400" b="0" smtClean="0">
              <a:solidFill>
                <a:schemeClr val="bg1"/>
              </a:solidFill>
            </a:endParaRPr>
          </a:p>
        </p:txBody>
      </p:sp>
      <p:pic>
        <p:nvPicPr>
          <p:cNvPr id="20485" name="Picture 2" descr="Grocery produce in cr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762375"/>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994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95536" y="332656"/>
            <a:ext cx="8964612" cy="792163"/>
          </a:xfrm>
        </p:spPr>
        <p:txBody>
          <a:bodyPr>
            <a:normAutofit fontScale="90000"/>
          </a:bodyPr>
          <a:lstStyle/>
          <a:p>
            <a:pPr algn="ctr"/>
            <a:r>
              <a:rPr lang="en-CA" altLang="en-US" dirty="0" smtClean="0">
                <a:solidFill>
                  <a:srgbClr val="002060"/>
                </a:solidFill>
              </a:rPr>
              <a:t>Healthy </a:t>
            </a:r>
            <a:r>
              <a:rPr lang="en-CA" altLang="en-US" dirty="0">
                <a:solidFill>
                  <a:srgbClr val="002060"/>
                </a:solidFill>
              </a:rPr>
              <a:t>e</a:t>
            </a:r>
            <a:r>
              <a:rPr lang="en-CA" altLang="en-US" dirty="0" smtClean="0">
                <a:solidFill>
                  <a:srgbClr val="002060"/>
                </a:solidFill>
              </a:rPr>
              <a:t>ating</a:t>
            </a:r>
            <a:endParaRPr lang="en-CA" altLang="en-US" dirty="0" smtClean="0">
              <a:solidFill>
                <a:srgbClr val="002060"/>
              </a:solidFill>
            </a:endParaRPr>
          </a:p>
        </p:txBody>
      </p:sp>
      <p:sp>
        <p:nvSpPr>
          <p:cNvPr id="21507" name="Content Placeholder 2"/>
          <p:cNvSpPr>
            <a:spLocks noGrp="1"/>
          </p:cNvSpPr>
          <p:nvPr>
            <p:ph idx="1"/>
          </p:nvPr>
        </p:nvSpPr>
        <p:spPr>
          <a:xfrm>
            <a:off x="395536" y="1268760"/>
            <a:ext cx="8205787" cy="4094162"/>
          </a:xfrm>
        </p:spPr>
        <p:txBody>
          <a:bodyPr/>
          <a:lstStyle/>
          <a:p>
            <a:pPr>
              <a:buFontTx/>
              <a:buChar char="•"/>
            </a:pPr>
            <a:r>
              <a:rPr lang="en-CA" altLang="en-US" sz="2400" dirty="0" smtClean="0"/>
              <a:t>There is no special ‘diabetes pregnancy’ diet</a:t>
            </a:r>
          </a:p>
          <a:p>
            <a:pPr>
              <a:buFontTx/>
              <a:buChar char="•"/>
            </a:pPr>
            <a:r>
              <a:rPr lang="en-CA" altLang="en-US" sz="2400" dirty="0" smtClean="0"/>
              <a:t>Eat a variety of foods from all four food </a:t>
            </a:r>
            <a:r>
              <a:rPr lang="en-CA" altLang="en-US" sz="2400" dirty="0" smtClean="0"/>
              <a:t>groups</a:t>
            </a:r>
          </a:p>
          <a:p>
            <a:pPr lvl="1">
              <a:buFontTx/>
              <a:buChar char="•"/>
            </a:pPr>
            <a:r>
              <a:rPr lang="en-CA" altLang="en-US" sz="2100" dirty="0" smtClean="0"/>
              <a:t>Vegetables and Fruit</a:t>
            </a:r>
          </a:p>
          <a:p>
            <a:pPr lvl="1">
              <a:buFontTx/>
              <a:buChar char="•"/>
            </a:pPr>
            <a:r>
              <a:rPr lang="en-CA" altLang="en-US" sz="2100" dirty="0" smtClean="0"/>
              <a:t>Grain Products</a:t>
            </a:r>
          </a:p>
          <a:p>
            <a:pPr lvl="1">
              <a:buFontTx/>
              <a:buChar char="•"/>
            </a:pPr>
            <a:r>
              <a:rPr lang="en-CA" altLang="en-US" sz="2100" dirty="0" smtClean="0"/>
              <a:t>Milk and Alternatives</a:t>
            </a:r>
          </a:p>
          <a:p>
            <a:pPr lvl="1">
              <a:buFontTx/>
              <a:buChar char="•"/>
            </a:pPr>
            <a:r>
              <a:rPr lang="en-CA" altLang="en-US" sz="2100" dirty="0" smtClean="0"/>
              <a:t>Meat and Alternatives</a:t>
            </a:r>
            <a:endParaRPr lang="en-CA" altLang="en-US" sz="2100" dirty="0"/>
          </a:p>
          <a:p>
            <a:pPr>
              <a:buFontTx/>
              <a:buChar char="•"/>
            </a:pPr>
            <a:r>
              <a:rPr lang="en-CA" altLang="en-US" sz="2400" dirty="0" smtClean="0"/>
              <a:t>Make </a:t>
            </a:r>
            <a:r>
              <a:rPr lang="en-CA" altLang="en-US" sz="2400" dirty="0" smtClean="0"/>
              <a:t>healthy choices most of the </a:t>
            </a:r>
            <a:r>
              <a:rPr lang="en-CA" altLang="en-US" sz="2400" dirty="0" smtClean="0"/>
              <a:t>time</a:t>
            </a:r>
          </a:p>
          <a:p>
            <a:pPr>
              <a:buFontTx/>
              <a:buChar char="•"/>
            </a:pPr>
            <a:r>
              <a:rPr lang="en-CA" altLang="en-US" sz="2400" dirty="0" smtClean="0"/>
              <a:t>Distribute </a:t>
            </a:r>
            <a:r>
              <a:rPr lang="en-CA" altLang="en-US" sz="2400" dirty="0" smtClean="0"/>
              <a:t>carbohydrate foods throughout the </a:t>
            </a:r>
            <a:r>
              <a:rPr lang="en-CA" altLang="en-US" sz="2400" dirty="0" smtClean="0"/>
              <a:t>day</a:t>
            </a:r>
            <a:endParaRPr lang="en-CA" altLang="en-US" sz="2400" dirty="0" smtClean="0"/>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fld id="{490603E7-8AB1-419D-B316-BDEADBC48973}" type="slidenum">
              <a:rPr lang="en-CA" altLang="en-US" sz="1400" b="0" smtClean="0">
                <a:solidFill>
                  <a:schemeClr val="bg1"/>
                </a:solidFill>
              </a:rPr>
              <a:pPr/>
              <a:t>15</a:t>
            </a:fld>
            <a:endParaRPr lang="en-CA" altLang="en-US" sz="1400" b="0" smtClean="0">
              <a:solidFill>
                <a:schemeClr val="bg1"/>
              </a:solidFill>
            </a:endParaRPr>
          </a:p>
        </p:txBody>
      </p:sp>
      <p:pic>
        <p:nvPicPr>
          <p:cNvPr id="1026" name="Picture 2" descr="http://weknowyourdreams.com/images/vegetable/vegetable-0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3" y="4653136"/>
            <a:ext cx="3822747" cy="203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161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l="34586" t="31125" r="35529" b="14735"/>
          <a:stretch>
            <a:fillRect/>
          </a:stretch>
        </p:blipFill>
        <p:spPr bwMode="auto">
          <a:xfrm>
            <a:off x="2740056" y="1573779"/>
            <a:ext cx="3888382" cy="3960449"/>
          </a:xfrm>
          <a:prstGeom prst="ellipse">
            <a:avLst/>
          </a:prstGeom>
          <a:ln w="28575"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5" name="Rectangle 8"/>
          <p:cNvSpPr>
            <a:spLocks noChangeArrowheads="1"/>
          </p:cNvSpPr>
          <p:nvPr/>
        </p:nvSpPr>
        <p:spPr bwMode="auto">
          <a:xfrm>
            <a:off x="395536" y="3138506"/>
            <a:ext cx="23757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r>
              <a:rPr lang="en-CA" altLang="en-US" dirty="0">
                <a:solidFill>
                  <a:srgbClr val="FF0000"/>
                </a:solidFill>
              </a:rPr>
              <a:t>Iron, essential </a:t>
            </a:r>
            <a:r>
              <a:rPr lang="en-CA" altLang="en-US" dirty="0" smtClean="0">
                <a:solidFill>
                  <a:srgbClr val="FF0000"/>
                </a:solidFill>
              </a:rPr>
              <a:t>fats &amp; protein</a:t>
            </a:r>
            <a:endParaRPr lang="en-CA" altLang="en-US" dirty="0">
              <a:solidFill>
                <a:srgbClr val="FF0000"/>
              </a:solidFill>
            </a:endParaRPr>
          </a:p>
        </p:txBody>
      </p:sp>
      <p:sp>
        <p:nvSpPr>
          <p:cNvPr id="6" name="Rectangle 4"/>
          <p:cNvSpPr>
            <a:spLocks noChangeArrowheads="1"/>
          </p:cNvSpPr>
          <p:nvPr/>
        </p:nvSpPr>
        <p:spPr bwMode="auto">
          <a:xfrm>
            <a:off x="3228767" y="589409"/>
            <a:ext cx="2633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r>
              <a:rPr lang="en-CA" altLang="en-US" dirty="0">
                <a:solidFill>
                  <a:srgbClr val="00B050"/>
                </a:solidFill>
              </a:rPr>
              <a:t>Folate, vitamin A</a:t>
            </a:r>
          </a:p>
        </p:txBody>
      </p:sp>
      <p:sp>
        <p:nvSpPr>
          <p:cNvPr id="8" name="Rectangle 7"/>
          <p:cNvSpPr/>
          <p:nvPr/>
        </p:nvSpPr>
        <p:spPr>
          <a:xfrm>
            <a:off x="3224583" y="5805264"/>
            <a:ext cx="2937022" cy="461665"/>
          </a:xfrm>
          <a:prstGeom prst="rect">
            <a:avLst/>
          </a:prstGeom>
        </p:spPr>
        <p:txBody>
          <a:bodyPr wrap="none">
            <a:spAutoFit/>
          </a:bodyPr>
          <a:lstStyle/>
          <a:p>
            <a:pPr>
              <a:defRPr/>
            </a:pPr>
            <a:r>
              <a:rPr lang="en-CA" sz="2400" b="1" dirty="0">
                <a:solidFill>
                  <a:srgbClr val="0070C0"/>
                </a:solidFill>
                <a:latin typeface="Arial" panose="020B0604020202020204" pitchFamily="34" charset="0"/>
                <a:cs typeface="Arial" panose="020B0604020202020204" pitchFamily="34" charset="0"/>
              </a:rPr>
              <a:t>Calcium, vitamin D</a:t>
            </a:r>
          </a:p>
        </p:txBody>
      </p:sp>
      <p:sp>
        <p:nvSpPr>
          <p:cNvPr id="10" name="TextBox 9"/>
          <p:cNvSpPr txBox="1"/>
          <p:nvPr/>
        </p:nvSpPr>
        <p:spPr>
          <a:xfrm>
            <a:off x="7053369" y="3123733"/>
            <a:ext cx="2101255" cy="738664"/>
          </a:xfrm>
          <a:prstGeom prst="rect">
            <a:avLst/>
          </a:prstGeom>
          <a:noFill/>
        </p:spPr>
        <p:txBody>
          <a:bodyPr wrap="square" rtlCol="0">
            <a:spAutoFit/>
          </a:bodyPr>
          <a:lstStyle/>
          <a:p>
            <a:r>
              <a:rPr lang="en-CA" altLang="en-US" sz="2400" b="1" dirty="0">
                <a:solidFill>
                  <a:srgbClr val="FFC000"/>
                </a:solidFill>
                <a:latin typeface="Arial" panose="020B0604020202020204" pitchFamily="34" charset="0"/>
                <a:ea typeface="Calibri" pitchFamily="34" charset="0"/>
                <a:cs typeface="Arial" panose="020B0604020202020204" pitchFamily="34" charset="0"/>
              </a:rPr>
              <a:t>Folate, iron</a:t>
            </a:r>
            <a:endParaRPr lang="en-CA" altLang="en-US" sz="2400" b="1" dirty="0">
              <a:latin typeface="Arial" panose="020B0604020202020204" pitchFamily="34" charset="0"/>
              <a:ea typeface="Calibri"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424420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9552" y="0"/>
            <a:ext cx="7772400" cy="1206500"/>
          </a:xfrm>
        </p:spPr>
        <p:txBody>
          <a:bodyPr/>
          <a:lstStyle/>
          <a:p>
            <a:pPr eaLnBrk="1" hangingPunct="1"/>
            <a:r>
              <a:rPr lang="en-US" altLang="en-US" dirty="0" smtClean="0">
                <a:solidFill>
                  <a:srgbClr val="002060"/>
                </a:solidFill>
              </a:rPr>
              <a:t>The Plate Method</a:t>
            </a:r>
          </a:p>
        </p:txBody>
      </p:sp>
      <p:pic>
        <p:nvPicPr>
          <p:cNvPr id="24579" name="Picture 3" descr="~AUT0007"/>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95288" y="1344613"/>
            <a:ext cx="8748712" cy="5540375"/>
          </a:xfrm>
          <a:noFill/>
          <a:extLs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97521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fld id="{514D1D5F-2C12-4F6F-BB99-2568B4CC085D}" type="slidenum">
              <a:rPr lang="en-CA" altLang="en-US" sz="1400" b="0" smtClean="0">
                <a:solidFill>
                  <a:schemeClr val="bg1"/>
                </a:solidFill>
              </a:rPr>
              <a:pPr/>
              <a:t>18</a:t>
            </a:fld>
            <a:endParaRPr lang="en-CA" altLang="en-US" sz="1400" b="0" dirty="0" smtClean="0">
              <a:solidFill>
                <a:schemeClr val="bg1"/>
              </a:solidFill>
            </a:endParaRPr>
          </a:p>
        </p:txBody>
      </p:sp>
      <p:sp>
        <p:nvSpPr>
          <p:cNvPr id="27651" name="Rectangle 4"/>
          <p:cNvSpPr>
            <a:spLocks noGrp="1" noChangeArrowheads="1"/>
          </p:cNvSpPr>
          <p:nvPr>
            <p:ph type="title"/>
          </p:nvPr>
        </p:nvSpPr>
        <p:spPr>
          <a:xfrm>
            <a:off x="250825" y="836613"/>
            <a:ext cx="8207375" cy="576262"/>
          </a:xfrm>
        </p:spPr>
        <p:txBody>
          <a:bodyPr/>
          <a:lstStyle/>
          <a:p>
            <a:pPr eaLnBrk="1" hangingPunct="1"/>
            <a:r>
              <a:rPr lang="en-CA" altLang="en-US" sz="4000" dirty="0" smtClean="0">
                <a:solidFill>
                  <a:srgbClr val="002060"/>
                </a:solidFill>
              </a:rPr>
              <a:t>After </a:t>
            </a:r>
            <a:r>
              <a:rPr lang="en-CA" altLang="en-US" sz="4000" dirty="0">
                <a:solidFill>
                  <a:srgbClr val="002060"/>
                </a:solidFill>
              </a:rPr>
              <a:t>y</a:t>
            </a:r>
            <a:r>
              <a:rPr lang="en-CA" altLang="en-US" sz="4000" dirty="0" smtClean="0">
                <a:solidFill>
                  <a:srgbClr val="002060"/>
                </a:solidFill>
              </a:rPr>
              <a:t>our </a:t>
            </a:r>
            <a:r>
              <a:rPr lang="en-CA" altLang="en-US" sz="4000" dirty="0">
                <a:solidFill>
                  <a:srgbClr val="002060"/>
                </a:solidFill>
              </a:rPr>
              <a:t>b</a:t>
            </a:r>
            <a:r>
              <a:rPr lang="en-CA" altLang="en-US" sz="4000" dirty="0" smtClean="0">
                <a:solidFill>
                  <a:srgbClr val="002060"/>
                </a:solidFill>
              </a:rPr>
              <a:t>aby is born</a:t>
            </a:r>
          </a:p>
        </p:txBody>
      </p:sp>
      <p:sp>
        <p:nvSpPr>
          <p:cNvPr id="30723" name="Rectangle 5"/>
          <p:cNvSpPr>
            <a:spLocks noGrp="1" noChangeArrowheads="1"/>
          </p:cNvSpPr>
          <p:nvPr>
            <p:ph type="body" idx="1"/>
          </p:nvPr>
        </p:nvSpPr>
        <p:spPr>
          <a:xfrm>
            <a:off x="250825" y="1628775"/>
            <a:ext cx="8207375" cy="4238625"/>
          </a:xfrm>
        </p:spPr>
        <p:txBody>
          <a:bodyPr/>
          <a:lstStyle/>
          <a:p>
            <a:pPr marL="0" indent="0" eaLnBrk="1" hangingPunct="1">
              <a:defRPr/>
            </a:pPr>
            <a:r>
              <a:rPr lang="en-CA" sz="2400" dirty="0" smtClean="0"/>
              <a:t>To stay healthy:</a:t>
            </a:r>
          </a:p>
          <a:p>
            <a:pPr eaLnBrk="1" hangingPunct="1">
              <a:buFont typeface="Wingdings" pitchFamily="2" charset="2"/>
              <a:buChar char="ü"/>
              <a:defRPr/>
            </a:pPr>
            <a:endParaRPr lang="en-CA" dirty="0"/>
          </a:p>
          <a:p>
            <a:pPr eaLnBrk="1" hangingPunct="1">
              <a:buFont typeface="Wingdings" pitchFamily="2" charset="2"/>
              <a:buChar char="ü"/>
              <a:defRPr/>
            </a:pPr>
            <a:r>
              <a:rPr lang="en-CA" sz="2400" dirty="0" smtClean="0"/>
              <a:t>Breastfeed</a:t>
            </a:r>
          </a:p>
          <a:p>
            <a:pPr eaLnBrk="1" hangingPunct="1">
              <a:buFont typeface="Wingdings" pitchFamily="2" charset="2"/>
              <a:buChar char="ü"/>
              <a:defRPr/>
            </a:pPr>
            <a:r>
              <a:rPr lang="en-CA" sz="2400" dirty="0" smtClean="0"/>
              <a:t>Eat healthy </a:t>
            </a:r>
          </a:p>
          <a:p>
            <a:pPr eaLnBrk="1" hangingPunct="1">
              <a:buFont typeface="Wingdings" pitchFamily="2" charset="2"/>
              <a:buChar char="ü"/>
              <a:defRPr/>
            </a:pPr>
            <a:r>
              <a:rPr lang="en-CA" sz="2400" dirty="0" smtClean="0"/>
              <a:t>Be active </a:t>
            </a:r>
          </a:p>
          <a:p>
            <a:pPr eaLnBrk="1" hangingPunct="1">
              <a:buFont typeface="Wingdings" pitchFamily="2" charset="2"/>
              <a:buChar char="ü"/>
              <a:defRPr/>
            </a:pPr>
            <a:r>
              <a:rPr lang="en-CA" sz="2400" dirty="0" smtClean="0"/>
              <a:t>Control your blood glucose levels </a:t>
            </a:r>
          </a:p>
          <a:p>
            <a:pPr eaLnBrk="1" hangingPunct="1">
              <a:buFont typeface="Wingdings" pitchFamily="2" charset="2"/>
              <a:buChar char="ü"/>
              <a:defRPr/>
            </a:pPr>
            <a:r>
              <a:rPr lang="en-CA" sz="2400" dirty="0" smtClean="0"/>
              <a:t>Be screened for possible diabetes complications</a:t>
            </a:r>
          </a:p>
          <a:p>
            <a:pPr eaLnBrk="1" hangingPunct="1">
              <a:buFont typeface="Wingdings" pitchFamily="2" charset="2"/>
              <a:buChar char="ü"/>
              <a:defRPr/>
            </a:pPr>
            <a:r>
              <a:rPr lang="en-CA" sz="2400" dirty="0"/>
              <a:t>Manage </a:t>
            </a:r>
            <a:r>
              <a:rPr lang="en-CA" sz="2400" dirty="0" smtClean="0"/>
              <a:t>your stress</a:t>
            </a:r>
            <a:endParaRPr lang="en-CA" sz="2400" dirty="0"/>
          </a:p>
          <a:p>
            <a:pPr eaLnBrk="1" hangingPunct="1">
              <a:buFont typeface="Wingdings" pitchFamily="2" charset="2"/>
              <a:buChar char="ü"/>
              <a:defRPr/>
            </a:pPr>
            <a:endParaRPr lang="en-CA" sz="2400" dirty="0" smtClean="0"/>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700808"/>
            <a:ext cx="2790032" cy="193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206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a:t>
            </a:r>
            <a:endParaRPr lang="en-CA" dirty="0"/>
          </a:p>
        </p:txBody>
      </p:sp>
      <p:pic>
        <p:nvPicPr>
          <p:cNvPr id="4" name="Picture 6" descr="HC-Disk25_047"/>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2420888"/>
            <a:ext cx="2367623" cy="35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89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smtClean="0">
                <a:solidFill>
                  <a:srgbClr val="002060"/>
                </a:solidFill>
              </a:rPr>
              <a:t>Outline</a:t>
            </a:r>
            <a:endParaRPr lang="en-CA" sz="4000" dirty="0">
              <a:solidFill>
                <a:srgbClr val="002060"/>
              </a:solidFill>
            </a:endParaRPr>
          </a:p>
        </p:txBody>
      </p:sp>
      <p:sp>
        <p:nvSpPr>
          <p:cNvPr id="3" name="Content Placeholder 2"/>
          <p:cNvSpPr>
            <a:spLocks noGrp="1"/>
          </p:cNvSpPr>
          <p:nvPr>
            <p:ph idx="1"/>
          </p:nvPr>
        </p:nvSpPr>
        <p:spPr/>
        <p:txBody>
          <a:bodyPr/>
          <a:lstStyle/>
          <a:p>
            <a:r>
              <a:rPr lang="en-CA" dirty="0" smtClean="0"/>
              <a:t>What is diabetes?</a:t>
            </a:r>
          </a:p>
          <a:p>
            <a:r>
              <a:rPr lang="en-CA" dirty="0" smtClean="0"/>
              <a:t>Gestational diabetes vs. </a:t>
            </a:r>
            <a:r>
              <a:rPr lang="en-CA" dirty="0" smtClean="0"/>
              <a:t>pre-pregnancy </a:t>
            </a:r>
            <a:r>
              <a:rPr lang="en-CA" dirty="0" smtClean="0"/>
              <a:t>diabetes </a:t>
            </a:r>
          </a:p>
          <a:p>
            <a:pPr>
              <a:buFontTx/>
              <a:buChar char="•"/>
            </a:pPr>
            <a:r>
              <a:rPr lang="en-CA" altLang="en-US" dirty="0"/>
              <a:t>Planning a healthy pregnancy </a:t>
            </a:r>
            <a:endParaRPr lang="en-CA" altLang="en-US" dirty="0" smtClean="0"/>
          </a:p>
          <a:p>
            <a:pPr>
              <a:buFontTx/>
              <a:buChar char="•"/>
            </a:pPr>
            <a:r>
              <a:rPr lang="en-CA" altLang="en-US" dirty="0" smtClean="0"/>
              <a:t>Risks </a:t>
            </a:r>
            <a:r>
              <a:rPr lang="en-CA" altLang="en-US" dirty="0"/>
              <a:t>for </a:t>
            </a:r>
            <a:r>
              <a:rPr lang="en-CA" altLang="en-US" dirty="0" smtClean="0"/>
              <a:t>you and your baby</a:t>
            </a:r>
            <a:endParaRPr lang="en-CA" altLang="en-US" dirty="0"/>
          </a:p>
          <a:p>
            <a:pPr>
              <a:buFontTx/>
              <a:buChar char="•"/>
            </a:pPr>
            <a:r>
              <a:rPr lang="en-CA" altLang="en-US" dirty="0"/>
              <a:t>Healthy pregnancy tips</a:t>
            </a:r>
          </a:p>
          <a:p>
            <a:pPr>
              <a:buFontTx/>
              <a:buChar char="•"/>
            </a:pPr>
            <a:r>
              <a:rPr lang="en-CA" altLang="en-US" dirty="0"/>
              <a:t>Healthy living after baby </a:t>
            </a:r>
          </a:p>
          <a:p>
            <a:endParaRPr lang="en-CA" dirty="0"/>
          </a:p>
        </p:txBody>
      </p:sp>
    </p:spTree>
    <p:extLst>
      <p:ext uri="{BB962C8B-B14F-4D97-AF65-F5344CB8AC3E}">
        <p14:creationId xmlns:p14="http://schemas.microsoft.com/office/powerpoint/2010/main" val="75175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5" y="836613"/>
            <a:ext cx="8207375" cy="792162"/>
          </a:xfrm>
        </p:spPr>
        <p:txBody>
          <a:bodyPr/>
          <a:lstStyle/>
          <a:p>
            <a:r>
              <a:rPr lang="en-CA" altLang="en-US" sz="4000" dirty="0" smtClean="0">
                <a:solidFill>
                  <a:srgbClr val="002060"/>
                </a:solidFill>
              </a:rPr>
              <a:t>Digestion 101</a:t>
            </a:r>
          </a:p>
        </p:txBody>
      </p:sp>
      <p:sp>
        <p:nvSpPr>
          <p:cNvPr id="5123" name="Content Placeholder 2"/>
          <p:cNvSpPr>
            <a:spLocks noGrp="1"/>
          </p:cNvSpPr>
          <p:nvPr>
            <p:ph idx="1"/>
          </p:nvPr>
        </p:nvSpPr>
        <p:spPr>
          <a:xfrm>
            <a:off x="250825" y="1773238"/>
            <a:ext cx="8207375" cy="4094162"/>
          </a:xfrm>
        </p:spPr>
        <p:txBody>
          <a:bodyPr/>
          <a:lstStyle/>
          <a:p>
            <a:pPr>
              <a:buFontTx/>
              <a:buChar char="•"/>
            </a:pPr>
            <a:r>
              <a:rPr lang="en-CA" altLang="en-US" sz="2400" dirty="0" smtClean="0"/>
              <a:t>When we eat foods that contain carbohydrates, our body turns them into sugar (glucose), which enter our blood</a:t>
            </a:r>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charset="-128"/>
              </a:defRPr>
            </a:lvl1pPr>
            <a:lvl2pPr marL="742950" indent="-285750" eaLnBrk="0" hangingPunct="0">
              <a:defRPr sz="2400" b="1">
                <a:solidFill>
                  <a:schemeClr val="tx2"/>
                </a:solidFill>
                <a:latin typeface="Arial" charset="0"/>
                <a:ea typeface="ＭＳ Ｐゴシック" charset="-128"/>
              </a:defRPr>
            </a:lvl2pPr>
            <a:lvl3pPr marL="1143000" indent="-228600" eaLnBrk="0" hangingPunct="0">
              <a:defRPr sz="2400" b="1">
                <a:solidFill>
                  <a:schemeClr val="tx2"/>
                </a:solidFill>
                <a:latin typeface="Arial" charset="0"/>
                <a:ea typeface="ＭＳ Ｐゴシック" charset="-128"/>
              </a:defRPr>
            </a:lvl3pPr>
            <a:lvl4pPr marL="1600200" indent="-228600" eaLnBrk="0" hangingPunct="0">
              <a:defRPr sz="2400" b="1">
                <a:solidFill>
                  <a:schemeClr val="tx2"/>
                </a:solidFill>
                <a:latin typeface="Arial" charset="0"/>
                <a:ea typeface="ＭＳ Ｐゴシック" charset="-128"/>
              </a:defRPr>
            </a:lvl4pPr>
            <a:lvl5pPr marL="2057400" indent="-228600" eaLnBrk="0" hangingPunct="0">
              <a:defRPr sz="2400" b="1">
                <a:solidFill>
                  <a:schemeClr val="tx2"/>
                </a:solidFill>
                <a:latin typeface="Arial" charset="0"/>
                <a:ea typeface="ＭＳ Ｐゴシック"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charset="-128"/>
              </a:defRPr>
            </a:lvl9pPr>
          </a:lstStyle>
          <a:p>
            <a:fld id="{F07C0E4F-C021-43DF-8342-B71BEB4AA209}" type="slidenum">
              <a:rPr lang="en-CA" altLang="en-US" sz="1400" b="0" smtClean="0">
                <a:solidFill>
                  <a:schemeClr val="bg1"/>
                </a:solidFill>
              </a:rPr>
              <a:pPr/>
              <a:t>3</a:t>
            </a:fld>
            <a:endParaRPr lang="en-CA" altLang="en-US" sz="1400" b="0" smtClean="0">
              <a:solidFill>
                <a:schemeClr val="bg1"/>
              </a:solidFill>
            </a:endParaRPr>
          </a:p>
        </p:txBody>
      </p:sp>
      <p:pic>
        <p:nvPicPr>
          <p:cNvPr id="5125" name="Picture 25" descr="161237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284538"/>
            <a:ext cx="1728788" cy="147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AutoShape 6"/>
          <p:cNvSpPr>
            <a:spLocks noChangeArrowheads="1"/>
          </p:cNvSpPr>
          <p:nvPr/>
        </p:nvSpPr>
        <p:spPr bwMode="auto">
          <a:xfrm>
            <a:off x="1755775" y="4149725"/>
            <a:ext cx="655638" cy="144463"/>
          </a:xfrm>
          <a:prstGeom prst="rightArrow">
            <a:avLst>
              <a:gd name="adj1" fmla="val 50000"/>
              <a:gd name="adj2" fmla="val 84382"/>
            </a:avLst>
          </a:prstGeom>
          <a:solidFill>
            <a:schemeClr val="tx2"/>
          </a:solidFill>
          <a:ln w="9525">
            <a:solidFill>
              <a:srgbClr val="330000"/>
            </a:solidFill>
            <a:miter lim="800000"/>
            <a:headEnd/>
            <a:tailEnd/>
          </a:ln>
        </p:spPr>
        <p:txBody>
          <a:bodyPr wrap="none" anchor="ctr"/>
          <a:lstStyle>
            <a:lvl1pPr eaLnBrk="0" hangingPunct="0">
              <a:defRPr sz="2400" b="1">
                <a:solidFill>
                  <a:schemeClr val="tx2"/>
                </a:solidFill>
                <a:latin typeface="Arial" charset="0"/>
                <a:ea typeface="ＭＳ Ｐゴシック" charset="-128"/>
              </a:defRPr>
            </a:lvl1pPr>
            <a:lvl2pPr marL="742950" indent="-285750" eaLnBrk="0" hangingPunct="0">
              <a:defRPr sz="2400" b="1">
                <a:solidFill>
                  <a:schemeClr val="tx2"/>
                </a:solidFill>
                <a:latin typeface="Arial" charset="0"/>
                <a:ea typeface="ＭＳ Ｐゴシック" charset="-128"/>
              </a:defRPr>
            </a:lvl2pPr>
            <a:lvl3pPr marL="1143000" indent="-228600" eaLnBrk="0" hangingPunct="0">
              <a:defRPr sz="2400" b="1">
                <a:solidFill>
                  <a:schemeClr val="tx2"/>
                </a:solidFill>
                <a:latin typeface="Arial" charset="0"/>
                <a:ea typeface="ＭＳ Ｐゴシック" charset="-128"/>
              </a:defRPr>
            </a:lvl3pPr>
            <a:lvl4pPr marL="1600200" indent="-228600" eaLnBrk="0" hangingPunct="0">
              <a:defRPr sz="2400" b="1">
                <a:solidFill>
                  <a:schemeClr val="tx2"/>
                </a:solidFill>
                <a:latin typeface="Arial" charset="0"/>
                <a:ea typeface="ＭＳ Ｐゴシック" charset="-128"/>
              </a:defRPr>
            </a:lvl4pPr>
            <a:lvl5pPr marL="2057400" indent="-228600" eaLnBrk="0" hangingPunct="0">
              <a:defRPr sz="2400" b="1">
                <a:solidFill>
                  <a:schemeClr val="tx2"/>
                </a:solidFill>
                <a:latin typeface="Arial" charset="0"/>
                <a:ea typeface="ＭＳ Ｐゴシック"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endParaRPr lang="en-US" altLang="en-US"/>
          </a:p>
        </p:txBody>
      </p:sp>
      <p:pic>
        <p:nvPicPr>
          <p:cNvPr id="5127" name="Picture 4" descr="151024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284538"/>
            <a:ext cx="1158875"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WordArt 12"/>
          <p:cNvSpPr>
            <a:spLocks noChangeArrowheads="1" noChangeShapeType="1" noTextEdit="1"/>
          </p:cNvSpPr>
          <p:nvPr/>
        </p:nvSpPr>
        <p:spPr bwMode="auto">
          <a:xfrm>
            <a:off x="2559050" y="4759325"/>
            <a:ext cx="865188" cy="215900"/>
          </a:xfrm>
          <a:prstGeom prst="rect">
            <a:avLst/>
          </a:prstGeom>
        </p:spPr>
        <p:txBody>
          <a:bodyPr wrap="none" fromWordArt="1">
            <a:prstTxWarp prst="textSlantUp">
              <a:avLst>
                <a:gd name="adj" fmla="val 0"/>
              </a:avLst>
            </a:prstTxWarp>
          </a:bodyPr>
          <a:lstStyle/>
          <a:p>
            <a:r>
              <a:rPr lang="en-CA" kern="10">
                <a:ln w="9525">
                  <a:solidFill>
                    <a:srgbClr val="000000"/>
                  </a:solidFill>
                  <a:round/>
                  <a:headEnd/>
                  <a:tailEnd/>
                </a:ln>
                <a:solidFill>
                  <a:srgbClr val="000000"/>
                </a:solidFill>
                <a:latin typeface="Arial"/>
                <a:cs typeface="Arial"/>
              </a:rPr>
              <a:t>Stomach</a:t>
            </a:r>
          </a:p>
        </p:txBody>
      </p:sp>
      <p:sp>
        <p:nvSpPr>
          <p:cNvPr id="5129" name="AutoShape 8"/>
          <p:cNvSpPr>
            <a:spLocks noChangeArrowheads="1"/>
          </p:cNvSpPr>
          <p:nvPr/>
        </p:nvSpPr>
        <p:spPr bwMode="auto">
          <a:xfrm>
            <a:off x="3671888" y="4157663"/>
            <a:ext cx="595312" cy="144462"/>
          </a:xfrm>
          <a:prstGeom prst="rightArrow">
            <a:avLst>
              <a:gd name="adj1" fmla="val 50000"/>
              <a:gd name="adj2" fmla="val 84478"/>
            </a:avLst>
          </a:prstGeom>
          <a:solidFill>
            <a:schemeClr val="tx1"/>
          </a:solidFill>
          <a:ln w="9525">
            <a:solidFill>
              <a:srgbClr val="330000"/>
            </a:solidFill>
            <a:miter lim="800000"/>
            <a:headEnd/>
            <a:tailEnd/>
          </a:ln>
        </p:spPr>
        <p:txBody>
          <a:bodyPr wrap="none" anchor="ctr"/>
          <a:lstStyle>
            <a:lvl1pPr eaLnBrk="0" hangingPunct="0">
              <a:defRPr sz="2400" b="1">
                <a:solidFill>
                  <a:schemeClr val="tx2"/>
                </a:solidFill>
                <a:latin typeface="Arial" charset="0"/>
                <a:ea typeface="ＭＳ Ｐゴシック" charset="-128"/>
              </a:defRPr>
            </a:lvl1pPr>
            <a:lvl2pPr marL="742950" indent="-285750" eaLnBrk="0" hangingPunct="0">
              <a:defRPr sz="2400" b="1">
                <a:solidFill>
                  <a:schemeClr val="tx2"/>
                </a:solidFill>
                <a:latin typeface="Arial" charset="0"/>
                <a:ea typeface="ＭＳ Ｐゴシック" charset="-128"/>
              </a:defRPr>
            </a:lvl2pPr>
            <a:lvl3pPr marL="1143000" indent="-228600" eaLnBrk="0" hangingPunct="0">
              <a:defRPr sz="2400" b="1">
                <a:solidFill>
                  <a:schemeClr val="tx2"/>
                </a:solidFill>
                <a:latin typeface="Arial" charset="0"/>
                <a:ea typeface="ＭＳ Ｐゴシック" charset="-128"/>
              </a:defRPr>
            </a:lvl3pPr>
            <a:lvl4pPr marL="1600200" indent="-228600" eaLnBrk="0" hangingPunct="0">
              <a:defRPr sz="2400" b="1">
                <a:solidFill>
                  <a:schemeClr val="tx2"/>
                </a:solidFill>
                <a:latin typeface="Arial" charset="0"/>
                <a:ea typeface="ＭＳ Ｐゴシック" charset="-128"/>
              </a:defRPr>
            </a:lvl4pPr>
            <a:lvl5pPr marL="2057400" indent="-228600" eaLnBrk="0" hangingPunct="0">
              <a:defRPr sz="2400" b="1">
                <a:solidFill>
                  <a:schemeClr val="tx2"/>
                </a:solidFill>
                <a:latin typeface="Arial" charset="0"/>
                <a:ea typeface="ＭＳ Ｐゴシック"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endParaRPr lang="en-US" altLang="en-US"/>
          </a:p>
        </p:txBody>
      </p:sp>
      <p:pic>
        <p:nvPicPr>
          <p:cNvPr id="5130" name="Picture 5" descr="201274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3384550"/>
            <a:ext cx="1598612"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1" name="AutoShape 6"/>
          <p:cNvSpPr>
            <a:spLocks noChangeArrowheads="1"/>
          </p:cNvSpPr>
          <p:nvPr/>
        </p:nvSpPr>
        <p:spPr bwMode="auto">
          <a:xfrm>
            <a:off x="6137275" y="4141788"/>
            <a:ext cx="657225" cy="144462"/>
          </a:xfrm>
          <a:prstGeom prst="rightArrow">
            <a:avLst>
              <a:gd name="adj1" fmla="val 50000"/>
              <a:gd name="adj2" fmla="val 84586"/>
            </a:avLst>
          </a:prstGeom>
          <a:solidFill>
            <a:schemeClr val="tx2"/>
          </a:solidFill>
          <a:ln w="9525">
            <a:solidFill>
              <a:srgbClr val="330000"/>
            </a:solidFill>
            <a:miter lim="800000"/>
            <a:headEnd/>
            <a:tailEnd/>
          </a:ln>
        </p:spPr>
        <p:txBody>
          <a:bodyPr wrap="none" anchor="ctr"/>
          <a:lstStyle>
            <a:lvl1pPr eaLnBrk="0" hangingPunct="0">
              <a:defRPr sz="2400" b="1">
                <a:solidFill>
                  <a:schemeClr val="tx2"/>
                </a:solidFill>
                <a:latin typeface="Arial" charset="0"/>
                <a:ea typeface="ＭＳ Ｐゴシック" charset="-128"/>
              </a:defRPr>
            </a:lvl1pPr>
            <a:lvl2pPr marL="742950" indent="-285750" eaLnBrk="0" hangingPunct="0">
              <a:defRPr sz="2400" b="1">
                <a:solidFill>
                  <a:schemeClr val="tx2"/>
                </a:solidFill>
                <a:latin typeface="Arial" charset="0"/>
                <a:ea typeface="ＭＳ Ｐゴシック" charset="-128"/>
              </a:defRPr>
            </a:lvl2pPr>
            <a:lvl3pPr marL="1143000" indent="-228600" eaLnBrk="0" hangingPunct="0">
              <a:defRPr sz="2400" b="1">
                <a:solidFill>
                  <a:schemeClr val="tx2"/>
                </a:solidFill>
                <a:latin typeface="Arial" charset="0"/>
                <a:ea typeface="ＭＳ Ｐゴシック" charset="-128"/>
              </a:defRPr>
            </a:lvl3pPr>
            <a:lvl4pPr marL="1600200" indent="-228600" eaLnBrk="0" hangingPunct="0">
              <a:defRPr sz="2400" b="1">
                <a:solidFill>
                  <a:schemeClr val="tx2"/>
                </a:solidFill>
                <a:latin typeface="Arial" charset="0"/>
                <a:ea typeface="ＭＳ Ｐゴシック" charset="-128"/>
              </a:defRPr>
            </a:lvl4pPr>
            <a:lvl5pPr marL="2057400" indent="-228600" eaLnBrk="0" hangingPunct="0">
              <a:defRPr sz="2400" b="1">
                <a:solidFill>
                  <a:schemeClr val="tx2"/>
                </a:solidFill>
                <a:latin typeface="Arial" charset="0"/>
                <a:ea typeface="ＭＳ Ｐゴシック"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endParaRPr lang="en-US" altLang="en-US"/>
          </a:p>
        </p:txBody>
      </p:sp>
      <p:sp>
        <p:nvSpPr>
          <p:cNvPr id="5132" name="WordArt 14"/>
          <p:cNvSpPr>
            <a:spLocks noChangeArrowheads="1" noChangeShapeType="1" noTextEdit="1"/>
          </p:cNvSpPr>
          <p:nvPr/>
        </p:nvSpPr>
        <p:spPr bwMode="auto">
          <a:xfrm>
            <a:off x="7038975" y="3911600"/>
            <a:ext cx="1925638" cy="492125"/>
          </a:xfrm>
          <a:prstGeom prst="rect">
            <a:avLst/>
          </a:prstGeom>
        </p:spPr>
        <p:txBody>
          <a:bodyPr wrap="none" fromWordArt="1">
            <a:prstTxWarp prst="textDoubleWave1">
              <a:avLst>
                <a:gd name="adj1" fmla="val 6500"/>
                <a:gd name="adj2" fmla="val 0"/>
              </a:avLst>
            </a:prstTxWarp>
          </a:bodyPr>
          <a:lstStyle/>
          <a:p>
            <a:r>
              <a:rPr lang="en-CA" kern="10" spc="-240">
                <a:ln w="12700">
                  <a:solidFill>
                    <a:schemeClr val="tx1"/>
                  </a:solidFill>
                  <a:round/>
                  <a:headEnd/>
                  <a:tailEnd/>
                </a:ln>
                <a:solidFill>
                  <a:srgbClr val="FF0000"/>
                </a:solidFill>
                <a:effectLst>
                  <a:outerShdw dist="125724" dir="18900000" algn="ctr" rotWithShape="0">
                    <a:srgbClr val="000099"/>
                  </a:outerShdw>
                </a:effectLst>
                <a:latin typeface="Arial Black"/>
              </a:rPr>
              <a:t>Blood</a:t>
            </a:r>
          </a:p>
        </p:txBody>
      </p:sp>
      <p:sp>
        <p:nvSpPr>
          <p:cNvPr id="5133" name="TextBox 12"/>
          <p:cNvSpPr txBox="1">
            <a:spLocks noChangeArrowheads="1"/>
          </p:cNvSpPr>
          <p:nvPr/>
        </p:nvSpPr>
        <p:spPr bwMode="auto">
          <a:xfrm>
            <a:off x="387350" y="4867275"/>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2"/>
                </a:solidFill>
                <a:latin typeface="Arial" charset="0"/>
                <a:ea typeface="ＭＳ Ｐゴシック" charset="-128"/>
              </a:defRPr>
            </a:lvl1pPr>
            <a:lvl2pPr marL="742950" indent="-285750" eaLnBrk="0" hangingPunct="0">
              <a:defRPr sz="2400" b="1">
                <a:solidFill>
                  <a:schemeClr val="tx2"/>
                </a:solidFill>
                <a:latin typeface="Arial" charset="0"/>
                <a:ea typeface="ＭＳ Ｐゴシック" charset="-128"/>
              </a:defRPr>
            </a:lvl2pPr>
            <a:lvl3pPr marL="1143000" indent="-228600" eaLnBrk="0" hangingPunct="0">
              <a:defRPr sz="2400" b="1">
                <a:solidFill>
                  <a:schemeClr val="tx2"/>
                </a:solidFill>
                <a:latin typeface="Arial" charset="0"/>
                <a:ea typeface="ＭＳ Ｐゴシック" charset="-128"/>
              </a:defRPr>
            </a:lvl3pPr>
            <a:lvl4pPr marL="1600200" indent="-228600" eaLnBrk="0" hangingPunct="0">
              <a:defRPr sz="2400" b="1">
                <a:solidFill>
                  <a:schemeClr val="tx2"/>
                </a:solidFill>
                <a:latin typeface="Arial" charset="0"/>
                <a:ea typeface="ＭＳ Ｐゴシック" charset="-128"/>
              </a:defRPr>
            </a:lvl4pPr>
            <a:lvl5pPr marL="2057400" indent="-228600" eaLnBrk="0" hangingPunct="0">
              <a:defRPr sz="2400" b="1">
                <a:solidFill>
                  <a:schemeClr val="tx2"/>
                </a:solidFill>
                <a:latin typeface="Arial" charset="0"/>
                <a:ea typeface="ＭＳ Ｐゴシック"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r>
              <a:rPr lang="en-CA" altLang="en-US"/>
              <a:t>carbs</a:t>
            </a:r>
          </a:p>
        </p:txBody>
      </p:sp>
    </p:spTree>
    <p:extLst>
      <p:ext uri="{BB962C8B-B14F-4D97-AF65-F5344CB8AC3E}">
        <p14:creationId xmlns:p14="http://schemas.microsoft.com/office/powerpoint/2010/main" val="1401460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a:xfrm>
            <a:off x="250825" y="836613"/>
            <a:ext cx="8207375" cy="792162"/>
          </a:xfrm>
        </p:spPr>
        <p:txBody>
          <a:bodyPr/>
          <a:lstStyle/>
          <a:p>
            <a:r>
              <a:rPr lang="en-CA" altLang="en-US" sz="4000" dirty="0" smtClean="0">
                <a:solidFill>
                  <a:srgbClr val="002060"/>
                </a:solidFill>
              </a:rPr>
              <a:t>Digestion 101</a:t>
            </a:r>
          </a:p>
        </p:txBody>
      </p:sp>
      <p:sp>
        <p:nvSpPr>
          <p:cNvPr id="6147" name="Content Placeholder 7"/>
          <p:cNvSpPr>
            <a:spLocks noGrp="1"/>
          </p:cNvSpPr>
          <p:nvPr>
            <p:ph idx="1"/>
          </p:nvPr>
        </p:nvSpPr>
        <p:spPr>
          <a:xfrm>
            <a:off x="250825" y="1773238"/>
            <a:ext cx="8207375" cy="4094162"/>
          </a:xfrm>
        </p:spPr>
        <p:txBody>
          <a:bodyPr/>
          <a:lstStyle/>
          <a:p>
            <a:pPr>
              <a:buFontTx/>
              <a:buChar char="•"/>
            </a:pPr>
            <a:r>
              <a:rPr lang="en-CA" altLang="en-US" sz="2400" dirty="0" smtClean="0"/>
              <a:t>When the sugar enters our blood, our pancreas releases insulin</a:t>
            </a:r>
          </a:p>
          <a:p>
            <a:pPr>
              <a:buFontTx/>
              <a:buChar char="•"/>
            </a:pPr>
            <a:r>
              <a:rPr lang="en-CA" altLang="en-US" sz="2400" dirty="0" smtClean="0"/>
              <a:t>Insulin acts as a key that allows the sugar to enter our cells</a:t>
            </a:r>
            <a:br>
              <a:rPr lang="en-CA" altLang="en-US" sz="2400" dirty="0" smtClean="0"/>
            </a:br>
            <a:endParaRPr lang="en-CA" altLang="en-US" sz="2400" dirty="0" smtClean="0"/>
          </a:p>
        </p:txBody>
      </p:sp>
      <p:pic>
        <p:nvPicPr>
          <p:cNvPr id="6148" name="Picture 23" descr="Pancre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63" y="4090194"/>
            <a:ext cx="2225676"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AutoShape 7"/>
          <p:cNvSpPr>
            <a:spLocks noChangeArrowheads="1"/>
          </p:cNvSpPr>
          <p:nvPr/>
        </p:nvSpPr>
        <p:spPr bwMode="auto">
          <a:xfrm>
            <a:off x="1835150" y="4948063"/>
            <a:ext cx="720725" cy="176213"/>
          </a:xfrm>
          <a:prstGeom prst="rightArrow">
            <a:avLst>
              <a:gd name="adj1" fmla="val 50000"/>
              <a:gd name="adj2" fmla="val 71463"/>
            </a:avLst>
          </a:prstGeom>
          <a:solidFill>
            <a:schemeClr val="tx1"/>
          </a:solidFill>
          <a:ln w="9525">
            <a:solidFill>
              <a:srgbClr val="330000"/>
            </a:solidFill>
            <a:miter lim="800000"/>
            <a:headEnd/>
            <a:tailEnd/>
          </a:ln>
        </p:spPr>
        <p:txBody>
          <a:bodyPr wrap="none" anchor="ctr"/>
          <a:lstStyle>
            <a:lvl1pPr eaLnBrk="0" hangingPunct="0">
              <a:defRPr sz="2400" b="1">
                <a:solidFill>
                  <a:schemeClr val="tx2"/>
                </a:solidFill>
                <a:latin typeface="Arial" charset="0"/>
                <a:ea typeface="ＭＳ Ｐゴシック" charset="-128"/>
              </a:defRPr>
            </a:lvl1pPr>
            <a:lvl2pPr marL="742950" indent="-285750" eaLnBrk="0" hangingPunct="0">
              <a:defRPr sz="2400" b="1">
                <a:solidFill>
                  <a:schemeClr val="tx2"/>
                </a:solidFill>
                <a:latin typeface="Arial" charset="0"/>
                <a:ea typeface="ＭＳ Ｐゴシック" charset="-128"/>
              </a:defRPr>
            </a:lvl2pPr>
            <a:lvl3pPr marL="1143000" indent="-228600" eaLnBrk="0" hangingPunct="0">
              <a:defRPr sz="2400" b="1">
                <a:solidFill>
                  <a:schemeClr val="tx2"/>
                </a:solidFill>
                <a:latin typeface="Arial" charset="0"/>
                <a:ea typeface="ＭＳ Ｐゴシック" charset="-128"/>
              </a:defRPr>
            </a:lvl3pPr>
            <a:lvl4pPr marL="1600200" indent="-228600" eaLnBrk="0" hangingPunct="0">
              <a:defRPr sz="2400" b="1">
                <a:solidFill>
                  <a:schemeClr val="tx2"/>
                </a:solidFill>
                <a:latin typeface="Arial" charset="0"/>
                <a:ea typeface="ＭＳ Ｐゴシック" charset="-128"/>
              </a:defRPr>
            </a:lvl4pPr>
            <a:lvl5pPr marL="2057400" indent="-228600" eaLnBrk="0" hangingPunct="0">
              <a:defRPr sz="2400" b="1">
                <a:solidFill>
                  <a:schemeClr val="tx2"/>
                </a:solidFill>
                <a:latin typeface="Arial" charset="0"/>
                <a:ea typeface="ＭＳ Ｐゴシック"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endParaRPr lang="en-US" altLang="en-US"/>
          </a:p>
        </p:txBody>
      </p:sp>
      <p:pic>
        <p:nvPicPr>
          <p:cNvPr id="6150" name="Picture 3" descr="23465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504" y="4509120"/>
            <a:ext cx="873125"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AutoShape 10"/>
          <p:cNvSpPr>
            <a:spLocks noChangeArrowheads="1"/>
          </p:cNvSpPr>
          <p:nvPr/>
        </p:nvSpPr>
        <p:spPr bwMode="auto">
          <a:xfrm>
            <a:off x="3732213" y="4896470"/>
            <a:ext cx="742950" cy="169863"/>
          </a:xfrm>
          <a:prstGeom prst="rightArrow">
            <a:avLst>
              <a:gd name="adj1" fmla="val 50000"/>
              <a:gd name="adj2" fmla="val 71864"/>
            </a:avLst>
          </a:prstGeom>
          <a:solidFill>
            <a:schemeClr val="tx1"/>
          </a:solidFill>
          <a:ln w="9525">
            <a:solidFill>
              <a:srgbClr val="330000"/>
            </a:solidFill>
            <a:miter lim="800000"/>
            <a:headEnd/>
            <a:tailEnd/>
          </a:ln>
        </p:spPr>
        <p:txBody>
          <a:bodyPr wrap="none" anchor="ctr"/>
          <a:lstStyle>
            <a:lvl1pPr eaLnBrk="0" hangingPunct="0">
              <a:defRPr sz="2400" b="1">
                <a:solidFill>
                  <a:schemeClr val="tx2"/>
                </a:solidFill>
                <a:latin typeface="Arial" charset="0"/>
                <a:ea typeface="ＭＳ Ｐゴシック" charset="-128"/>
              </a:defRPr>
            </a:lvl1pPr>
            <a:lvl2pPr marL="742950" indent="-285750" eaLnBrk="0" hangingPunct="0">
              <a:defRPr sz="2400" b="1">
                <a:solidFill>
                  <a:schemeClr val="tx2"/>
                </a:solidFill>
                <a:latin typeface="Arial" charset="0"/>
                <a:ea typeface="ＭＳ Ｐゴシック" charset="-128"/>
              </a:defRPr>
            </a:lvl2pPr>
            <a:lvl3pPr marL="1143000" indent="-228600" eaLnBrk="0" hangingPunct="0">
              <a:defRPr sz="2400" b="1">
                <a:solidFill>
                  <a:schemeClr val="tx2"/>
                </a:solidFill>
                <a:latin typeface="Arial" charset="0"/>
                <a:ea typeface="ＭＳ Ｐゴシック" charset="-128"/>
              </a:defRPr>
            </a:lvl3pPr>
            <a:lvl4pPr marL="1600200" indent="-228600" eaLnBrk="0" hangingPunct="0">
              <a:defRPr sz="2400" b="1">
                <a:solidFill>
                  <a:schemeClr val="tx2"/>
                </a:solidFill>
                <a:latin typeface="Arial" charset="0"/>
                <a:ea typeface="ＭＳ Ｐゴシック" charset="-128"/>
              </a:defRPr>
            </a:lvl4pPr>
            <a:lvl5pPr marL="2057400" indent="-228600" eaLnBrk="0" hangingPunct="0">
              <a:defRPr sz="2400" b="1">
                <a:solidFill>
                  <a:schemeClr val="tx2"/>
                </a:solidFill>
                <a:latin typeface="Arial" charset="0"/>
                <a:ea typeface="ＭＳ Ｐゴシック"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endParaRPr lang="en-US" altLang="en-US"/>
          </a:p>
        </p:txBody>
      </p:sp>
      <p:sp>
        <p:nvSpPr>
          <p:cNvPr id="6152" name="WordArt 13"/>
          <p:cNvSpPr>
            <a:spLocks noChangeArrowheads="1" noChangeShapeType="1" noTextEdit="1"/>
          </p:cNvSpPr>
          <p:nvPr/>
        </p:nvSpPr>
        <p:spPr bwMode="auto">
          <a:xfrm>
            <a:off x="2708275" y="6101557"/>
            <a:ext cx="792163" cy="215900"/>
          </a:xfrm>
          <a:prstGeom prst="rect">
            <a:avLst/>
          </a:prstGeom>
        </p:spPr>
        <p:txBody>
          <a:bodyPr wrap="none" fromWordArt="1">
            <a:prstTxWarp prst="textSlantUp">
              <a:avLst>
                <a:gd name="adj" fmla="val 0"/>
              </a:avLst>
            </a:prstTxWarp>
          </a:bodyPr>
          <a:lstStyle/>
          <a:p>
            <a:r>
              <a:rPr lang="en-CA" kern="10" dirty="0">
                <a:ln w="9525">
                  <a:solidFill>
                    <a:srgbClr val="000000"/>
                  </a:solidFill>
                  <a:round/>
                  <a:headEnd/>
                  <a:tailEnd/>
                </a:ln>
                <a:solidFill>
                  <a:srgbClr val="000000"/>
                </a:solidFill>
                <a:latin typeface="Arial"/>
                <a:cs typeface="Arial"/>
              </a:rPr>
              <a:t>Insulin</a:t>
            </a:r>
          </a:p>
        </p:txBody>
      </p:sp>
      <p:pic>
        <p:nvPicPr>
          <p:cNvPr id="6153" name="Picture 5" descr="201274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8525" y="4378945"/>
            <a:ext cx="1598613"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4" name="AutoShape 10"/>
          <p:cNvSpPr>
            <a:spLocks noChangeArrowheads="1"/>
          </p:cNvSpPr>
          <p:nvPr/>
        </p:nvSpPr>
        <p:spPr bwMode="auto">
          <a:xfrm>
            <a:off x="6633617" y="4936157"/>
            <a:ext cx="674687" cy="176213"/>
          </a:xfrm>
          <a:prstGeom prst="rightArrow">
            <a:avLst>
              <a:gd name="adj1" fmla="val 50000"/>
              <a:gd name="adj2" fmla="val 71453"/>
            </a:avLst>
          </a:prstGeom>
          <a:solidFill>
            <a:schemeClr val="tx1"/>
          </a:solidFill>
          <a:ln w="9525">
            <a:solidFill>
              <a:srgbClr val="330000"/>
            </a:solidFill>
            <a:miter lim="800000"/>
            <a:headEnd/>
            <a:tailEnd/>
          </a:ln>
        </p:spPr>
        <p:txBody>
          <a:bodyPr wrap="none" anchor="ctr"/>
          <a:lstStyle>
            <a:lvl1pPr eaLnBrk="0" hangingPunct="0">
              <a:defRPr sz="2400" b="1">
                <a:solidFill>
                  <a:schemeClr val="tx2"/>
                </a:solidFill>
                <a:latin typeface="Arial" charset="0"/>
                <a:ea typeface="ＭＳ Ｐゴシック" charset="-128"/>
              </a:defRPr>
            </a:lvl1pPr>
            <a:lvl2pPr marL="742950" indent="-285750" eaLnBrk="0" hangingPunct="0">
              <a:defRPr sz="2400" b="1">
                <a:solidFill>
                  <a:schemeClr val="tx2"/>
                </a:solidFill>
                <a:latin typeface="Arial" charset="0"/>
                <a:ea typeface="ＭＳ Ｐゴシック" charset="-128"/>
              </a:defRPr>
            </a:lvl2pPr>
            <a:lvl3pPr marL="1143000" indent="-228600" eaLnBrk="0" hangingPunct="0">
              <a:defRPr sz="2400" b="1">
                <a:solidFill>
                  <a:schemeClr val="tx2"/>
                </a:solidFill>
                <a:latin typeface="Arial" charset="0"/>
                <a:ea typeface="ＭＳ Ｐゴシック" charset="-128"/>
              </a:defRPr>
            </a:lvl3pPr>
            <a:lvl4pPr marL="1600200" indent="-228600" eaLnBrk="0" hangingPunct="0">
              <a:defRPr sz="2400" b="1">
                <a:solidFill>
                  <a:schemeClr val="tx2"/>
                </a:solidFill>
                <a:latin typeface="Arial" charset="0"/>
                <a:ea typeface="ＭＳ Ｐゴシック" charset="-128"/>
              </a:defRPr>
            </a:lvl4pPr>
            <a:lvl5pPr marL="2057400" indent="-228600" eaLnBrk="0" hangingPunct="0">
              <a:defRPr sz="2400" b="1">
                <a:solidFill>
                  <a:schemeClr val="tx2"/>
                </a:solidFill>
                <a:latin typeface="Arial" charset="0"/>
                <a:ea typeface="ＭＳ Ｐゴシック"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endParaRPr lang="en-US" altLang="en-US"/>
          </a:p>
        </p:txBody>
      </p:sp>
      <p:sp>
        <p:nvSpPr>
          <p:cNvPr id="16" name="Rectangle 15"/>
          <p:cNvSpPr/>
          <p:nvPr/>
        </p:nvSpPr>
        <p:spPr>
          <a:xfrm>
            <a:off x="7678397" y="4665930"/>
            <a:ext cx="1465603" cy="630942"/>
          </a:xfrm>
          <a:prstGeom prst="rect">
            <a:avLst/>
          </a:prstGeom>
        </p:spPr>
        <p:txBody>
          <a:bodyPr>
            <a:spAutoFit/>
          </a:bodyPr>
          <a:lstStyle/>
          <a:p>
            <a:pPr>
              <a:defRPr/>
            </a:pPr>
            <a:r>
              <a:rPr lang="en-CA" sz="3500" kern="10" dirty="0">
                <a:ln w="9525">
                  <a:solidFill>
                    <a:srgbClr val="000000"/>
                  </a:solidFill>
                  <a:round/>
                  <a:headEnd/>
                  <a:tailEnd/>
                </a:ln>
                <a:solidFill>
                  <a:srgbClr val="000000"/>
                </a:solidFill>
                <a:latin typeface="Arial Black"/>
                <a:ea typeface="ＭＳ Ｐゴシック"/>
                <a:cs typeface="ＭＳ Ｐゴシック"/>
              </a:rPr>
              <a:t>Cells</a:t>
            </a:r>
            <a:endParaRPr lang="en-CA" sz="3500" dirty="0">
              <a:ea typeface="ＭＳ Ｐゴシック"/>
              <a:cs typeface="ＭＳ Ｐゴシック"/>
            </a:endParaRPr>
          </a:p>
        </p:txBody>
      </p:sp>
    </p:spTree>
    <p:extLst>
      <p:ext uri="{BB962C8B-B14F-4D97-AF65-F5344CB8AC3E}">
        <p14:creationId xmlns:p14="http://schemas.microsoft.com/office/powerpoint/2010/main" val="1818758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0825" y="836613"/>
            <a:ext cx="8207375" cy="792162"/>
          </a:xfrm>
        </p:spPr>
        <p:txBody>
          <a:bodyPr/>
          <a:lstStyle/>
          <a:p>
            <a:r>
              <a:rPr lang="en-CA" altLang="en-US" sz="4000" dirty="0" smtClean="0">
                <a:solidFill>
                  <a:srgbClr val="002060"/>
                </a:solidFill>
              </a:rPr>
              <a:t>What is diabetes? </a:t>
            </a:r>
          </a:p>
        </p:txBody>
      </p:sp>
      <p:sp>
        <p:nvSpPr>
          <p:cNvPr id="7171" name="Content Placeholder 2"/>
          <p:cNvSpPr>
            <a:spLocks noGrp="1"/>
          </p:cNvSpPr>
          <p:nvPr>
            <p:ph idx="1"/>
          </p:nvPr>
        </p:nvSpPr>
        <p:spPr>
          <a:xfrm>
            <a:off x="260436" y="1925638"/>
            <a:ext cx="8667750" cy="4337050"/>
          </a:xfrm>
        </p:spPr>
        <p:txBody>
          <a:bodyPr/>
          <a:lstStyle/>
          <a:p>
            <a:pPr>
              <a:buFontTx/>
              <a:buChar char="•"/>
            </a:pPr>
            <a:r>
              <a:rPr lang="en-CA" altLang="en-US" sz="2400" dirty="0" smtClean="0"/>
              <a:t>In type 1 diabetes, the pancreas does not make ANY insulin</a:t>
            </a:r>
          </a:p>
          <a:p>
            <a:pPr>
              <a:buFontTx/>
              <a:buChar char="•"/>
            </a:pPr>
            <a:r>
              <a:rPr lang="en-CA" altLang="en-US" sz="2400" dirty="0" smtClean="0"/>
              <a:t>In type 2 diabetes, the pancreas does not make enough insulin, or it’s not being used effectively</a:t>
            </a:r>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charset="-128"/>
              </a:defRPr>
            </a:lvl1pPr>
            <a:lvl2pPr marL="742950" indent="-285750" eaLnBrk="0" hangingPunct="0">
              <a:defRPr sz="2400" b="1">
                <a:solidFill>
                  <a:schemeClr val="tx2"/>
                </a:solidFill>
                <a:latin typeface="Arial" charset="0"/>
                <a:ea typeface="ＭＳ Ｐゴシック" charset="-128"/>
              </a:defRPr>
            </a:lvl2pPr>
            <a:lvl3pPr marL="1143000" indent="-228600" eaLnBrk="0" hangingPunct="0">
              <a:defRPr sz="2400" b="1">
                <a:solidFill>
                  <a:schemeClr val="tx2"/>
                </a:solidFill>
                <a:latin typeface="Arial" charset="0"/>
                <a:ea typeface="ＭＳ Ｐゴシック" charset="-128"/>
              </a:defRPr>
            </a:lvl3pPr>
            <a:lvl4pPr marL="1600200" indent="-228600" eaLnBrk="0" hangingPunct="0">
              <a:defRPr sz="2400" b="1">
                <a:solidFill>
                  <a:schemeClr val="tx2"/>
                </a:solidFill>
                <a:latin typeface="Arial" charset="0"/>
                <a:ea typeface="ＭＳ Ｐゴシック" charset="-128"/>
              </a:defRPr>
            </a:lvl4pPr>
            <a:lvl5pPr marL="2057400" indent="-228600" eaLnBrk="0" hangingPunct="0">
              <a:defRPr sz="2400" b="1">
                <a:solidFill>
                  <a:schemeClr val="tx2"/>
                </a:solidFill>
                <a:latin typeface="Arial" charset="0"/>
                <a:ea typeface="ＭＳ Ｐゴシック"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charset="-128"/>
              </a:defRPr>
            </a:lvl9pPr>
          </a:lstStyle>
          <a:p>
            <a:fld id="{FA472D42-040A-4E84-BC7B-4EE68B6279CC}" type="slidenum">
              <a:rPr lang="en-CA" altLang="en-US" sz="1400" b="0" smtClean="0">
                <a:solidFill>
                  <a:schemeClr val="bg1"/>
                </a:solidFill>
              </a:rPr>
              <a:pPr/>
              <a:t>5</a:t>
            </a:fld>
            <a:endParaRPr lang="en-CA" altLang="en-US" sz="1400" b="0" smtClean="0">
              <a:solidFill>
                <a:schemeClr val="bg1"/>
              </a:solidFill>
            </a:endParaRPr>
          </a:p>
        </p:txBody>
      </p:sp>
      <p:pic>
        <p:nvPicPr>
          <p:cNvPr id="7173" name="Picture 23" descr="Pancre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4" y="3885709"/>
            <a:ext cx="2225676"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7"/>
          <p:cNvSpPr>
            <a:spLocks noChangeArrowheads="1"/>
          </p:cNvSpPr>
          <p:nvPr/>
        </p:nvSpPr>
        <p:spPr bwMode="auto">
          <a:xfrm>
            <a:off x="1828375" y="4921552"/>
            <a:ext cx="720725" cy="176213"/>
          </a:xfrm>
          <a:prstGeom prst="rightArrow">
            <a:avLst>
              <a:gd name="adj1" fmla="val 50000"/>
              <a:gd name="adj2" fmla="val 71463"/>
            </a:avLst>
          </a:prstGeom>
          <a:solidFill>
            <a:schemeClr val="tx1"/>
          </a:solidFill>
          <a:ln w="9525">
            <a:solidFill>
              <a:srgbClr val="330000"/>
            </a:solidFill>
            <a:miter lim="800000"/>
            <a:headEnd/>
            <a:tailEnd/>
          </a:ln>
        </p:spPr>
        <p:txBody>
          <a:bodyPr wrap="none" anchor="ctr"/>
          <a:lstStyle>
            <a:lvl1pPr eaLnBrk="0" hangingPunct="0">
              <a:defRPr sz="2400" b="1">
                <a:solidFill>
                  <a:schemeClr val="tx2"/>
                </a:solidFill>
                <a:latin typeface="Arial" charset="0"/>
                <a:ea typeface="ＭＳ Ｐゴシック" charset="-128"/>
              </a:defRPr>
            </a:lvl1pPr>
            <a:lvl2pPr marL="742950" indent="-285750" eaLnBrk="0" hangingPunct="0">
              <a:defRPr sz="2400" b="1">
                <a:solidFill>
                  <a:schemeClr val="tx2"/>
                </a:solidFill>
                <a:latin typeface="Arial" charset="0"/>
                <a:ea typeface="ＭＳ Ｐゴシック" charset="-128"/>
              </a:defRPr>
            </a:lvl2pPr>
            <a:lvl3pPr marL="1143000" indent="-228600" eaLnBrk="0" hangingPunct="0">
              <a:defRPr sz="2400" b="1">
                <a:solidFill>
                  <a:schemeClr val="tx2"/>
                </a:solidFill>
                <a:latin typeface="Arial" charset="0"/>
                <a:ea typeface="ＭＳ Ｐゴシック" charset="-128"/>
              </a:defRPr>
            </a:lvl3pPr>
            <a:lvl4pPr marL="1600200" indent="-228600" eaLnBrk="0" hangingPunct="0">
              <a:defRPr sz="2400" b="1">
                <a:solidFill>
                  <a:schemeClr val="tx2"/>
                </a:solidFill>
                <a:latin typeface="Arial" charset="0"/>
                <a:ea typeface="ＭＳ Ｐゴシック" charset="-128"/>
              </a:defRPr>
            </a:lvl4pPr>
            <a:lvl5pPr marL="2057400" indent="-228600" eaLnBrk="0" hangingPunct="0">
              <a:defRPr sz="2400" b="1">
                <a:solidFill>
                  <a:schemeClr val="tx2"/>
                </a:solidFill>
                <a:latin typeface="Arial" charset="0"/>
                <a:ea typeface="ＭＳ Ｐゴシック"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endParaRPr lang="en-US" altLang="en-US"/>
          </a:p>
        </p:txBody>
      </p:sp>
      <p:pic>
        <p:nvPicPr>
          <p:cNvPr id="7175" name="Picture 3" descr="23465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4491" y="4433888"/>
            <a:ext cx="873125"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AutoShape 10"/>
          <p:cNvSpPr>
            <a:spLocks noChangeArrowheads="1"/>
          </p:cNvSpPr>
          <p:nvPr/>
        </p:nvSpPr>
        <p:spPr bwMode="auto">
          <a:xfrm>
            <a:off x="3738697" y="4926315"/>
            <a:ext cx="742950" cy="171450"/>
          </a:xfrm>
          <a:prstGeom prst="rightArrow">
            <a:avLst>
              <a:gd name="adj1" fmla="val 50000"/>
              <a:gd name="adj2" fmla="val 71199"/>
            </a:avLst>
          </a:prstGeom>
          <a:solidFill>
            <a:schemeClr val="tx1"/>
          </a:solidFill>
          <a:ln w="9525">
            <a:solidFill>
              <a:srgbClr val="330000"/>
            </a:solidFill>
            <a:miter lim="800000"/>
            <a:headEnd/>
            <a:tailEnd/>
          </a:ln>
        </p:spPr>
        <p:txBody>
          <a:bodyPr wrap="none" anchor="ctr"/>
          <a:lstStyle>
            <a:lvl1pPr eaLnBrk="0" hangingPunct="0">
              <a:defRPr sz="2400" b="1">
                <a:solidFill>
                  <a:schemeClr val="tx2"/>
                </a:solidFill>
                <a:latin typeface="Arial" charset="0"/>
                <a:ea typeface="ＭＳ Ｐゴシック" charset="-128"/>
              </a:defRPr>
            </a:lvl1pPr>
            <a:lvl2pPr marL="742950" indent="-285750" eaLnBrk="0" hangingPunct="0">
              <a:defRPr sz="2400" b="1">
                <a:solidFill>
                  <a:schemeClr val="tx2"/>
                </a:solidFill>
                <a:latin typeface="Arial" charset="0"/>
                <a:ea typeface="ＭＳ Ｐゴシック" charset="-128"/>
              </a:defRPr>
            </a:lvl2pPr>
            <a:lvl3pPr marL="1143000" indent="-228600" eaLnBrk="0" hangingPunct="0">
              <a:defRPr sz="2400" b="1">
                <a:solidFill>
                  <a:schemeClr val="tx2"/>
                </a:solidFill>
                <a:latin typeface="Arial" charset="0"/>
                <a:ea typeface="ＭＳ Ｐゴシック" charset="-128"/>
              </a:defRPr>
            </a:lvl3pPr>
            <a:lvl4pPr marL="1600200" indent="-228600" eaLnBrk="0" hangingPunct="0">
              <a:defRPr sz="2400" b="1">
                <a:solidFill>
                  <a:schemeClr val="tx2"/>
                </a:solidFill>
                <a:latin typeface="Arial" charset="0"/>
                <a:ea typeface="ＭＳ Ｐゴシック" charset="-128"/>
              </a:defRPr>
            </a:lvl4pPr>
            <a:lvl5pPr marL="2057400" indent="-228600" eaLnBrk="0" hangingPunct="0">
              <a:defRPr sz="2400" b="1">
                <a:solidFill>
                  <a:schemeClr val="tx2"/>
                </a:solidFill>
                <a:latin typeface="Arial" charset="0"/>
                <a:ea typeface="ＭＳ Ｐゴシック"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endParaRPr lang="en-US" altLang="en-US"/>
          </a:p>
        </p:txBody>
      </p:sp>
      <p:sp>
        <p:nvSpPr>
          <p:cNvPr id="7177" name="WordArt 13"/>
          <p:cNvSpPr>
            <a:spLocks noChangeArrowheads="1" noChangeShapeType="1" noTextEdit="1"/>
          </p:cNvSpPr>
          <p:nvPr/>
        </p:nvSpPr>
        <p:spPr bwMode="auto">
          <a:xfrm>
            <a:off x="2735263" y="5917709"/>
            <a:ext cx="792163" cy="215900"/>
          </a:xfrm>
          <a:prstGeom prst="rect">
            <a:avLst/>
          </a:prstGeom>
        </p:spPr>
        <p:txBody>
          <a:bodyPr wrap="none" fromWordArt="1">
            <a:prstTxWarp prst="textSlantUp">
              <a:avLst>
                <a:gd name="adj" fmla="val 0"/>
              </a:avLst>
            </a:prstTxWarp>
          </a:bodyPr>
          <a:lstStyle/>
          <a:p>
            <a:r>
              <a:rPr lang="en-CA" kern="10" dirty="0">
                <a:ln w="9525">
                  <a:solidFill>
                    <a:srgbClr val="000000"/>
                  </a:solidFill>
                  <a:round/>
                  <a:headEnd/>
                  <a:tailEnd/>
                </a:ln>
                <a:solidFill>
                  <a:srgbClr val="000000"/>
                </a:solidFill>
                <a:latin typeface="Arial"/>
                <a:cs typeface="Arial"/>
              </a:rPr>
              <a:t>Insulin</a:t>
            </a:r>
          </a:p>
        </p:txBody>
      </p:sp>
      <p:pic>
        <p:nvPicPr>
          <p:cNvPr id="7178" name="Picture 5" descr="201274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8525" y="4394200"/>
            <a:ext cx="1598613"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9" name="AutoShape 10"/>
          <p:cNvSpPr>
            <a:spLocks noChangeArrowheads="1"/>
          </p:cNvSpPr>
          <p:nvPr/>
        </p:nvSpPr>
        <p:spPr bwMode="auto">
          <a:xfrm>
            <a:off x="6660232" y="4784725"/>
            <a:ext cx="674687" cy="176213"/>
          </a:xfrm>
          <a:prstGeom prst="rightArrow">
            <a:avLst>
              <a:gd name="adj1" fmla="val 50000"/>
              <a:gd name="adj2" fmla="val 71453"/>
            </a:avLst>
          </a:prstGeom>
          <a:solidFill>
            <a:schemeClr val="tx1"/>
          </a:solidFill>
          <a:ln w="9525">
            <a:solidFill>
              <a:srgbClr val="330000"/>
            </a:solidFill>
            <a:miter lim="800000"/>
            <a:headEnd/>
            <a:tailEnd/>
          </a:ln>
        </p:spPr>
        <p:txBody>
          <a:bodyPr wrap="none" anchor="ctr"/>
          <a:lstStyle>
            <a:lvl1pPr eaLnBrk="0" hangingPunct="0">
              <a:defRPr sz="2400" b="1">
                <a:solidFill>
                  <a:schemeClr val="tx2"/>
                </a:solidFill>
                <a:latin typeface="Arial" charset="0"/>
                <a:ea typeface="ＭＳ Ｐゴシック" charset="-128"/>
              </a:defRPr>
            </a:lvl1pPr>
            <a:lvl2pPr marL="742950" indent="-285750" eaLnBrk="0" hangingPunct="0">
              <a:defRPr sz="2400" b="1">
                <a:solidFill>
                  <a:schemeClr val="tx2"/>
                </a:solidFill>
                <a:latin typeface="Arial" charset="0"/>
                <a:ea typeface="ＭＳ Ｐゴシック" charset="-128"/>
              </a:defRPr>
            </a:lvl2pPr>
            <a:lvl3pPr marL="1143000" indent="-228600" eaLnBrk="0" hangingPunct="0">
              <a:defRPr sz="2400" b="1">
                <a:solidFill>
                  <a:schemeClr val="tx2"/>
                </a:solidFill>
                <a:latin typeface="Arial" charset="0"/>
                <a:ea typeface="ＭＳ Ｐゴシック" charset="-128"/>
              </a:defRPr>
            </a:lvl3pPr>
            <a:lvl4pPr marL="1600200" indent="-228600" eaLnBrk="0" hangingPunct="0">
              <a:defRPr sz="2400" b="1">
                <a:solidFill>
                  <a:schemeClr val="tx2"/>
                </a:solidFill>
                <a:latin typeface="Arial" charset="0"/>
                <a:ea typeface="ＭＳ Ｐゴシック" charset="-128"/>
              </a:defRPr>
            </a:lvl4pPr>
            <a:lvl5pPr marL="2057400" indent="-228600" eaLnBrk="0" hangingPunct="0">
              <a:defRPr sz="2400" b="1">
                <a:solidFill>
                  <a:schemeClr val="tx2"/>
                </a:solidFill>
                <a:latin typeface="Arial" charset="0"/>
                <a:ea typeface="ＭＳ Ｐゴシック"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charset="-128"/>
              </a:defRPr>
            </a:lvl9pPr>
          </a:lstStyle>
          <a:p>
            <a:pPr eaLnBrk="1" hangingPunct="1"/>
            <a:endParaRPr lang="en-US" altLang="en-US"/>
          </a:p>
        </p:txBody>
      </p:sp>
      <p:sp>
        <p:nvSpPr>
          <p:cNvPr id="12" name="Rectangle 11"/>
          <p:cNvSpPr/>
          <p:nvPr/>
        </p:nvSpPr>
        <p:spPr>
          <a:xfrm>
            <a:off x="7524328" y="4549071"/>
            <a:ext cx="1465603" cy="630942"/>
          </a:xfrm>
          <a:prstGeom prst="rect">
            <a:avLst/>
          </a:prstGeom>
        </p:spPr>
        <p:txBody>
          <a:bodyPr>
            <a:spAutoFit/>
          </a:bodyPr>
          <a:lstStyle/>
          <a:p>
            <a:pPr>
              <a:defRPr/>
            </a:pPr>
            <a:r>
              <a:rPr lang="en-CA" sz="3500" kern="10" dirty="0">
                <a:ln w="9525">
                  <a:solidFill>
                    <a:srgbClr val="000000"/>
                  </a:solidFill>
                  <a:round/>
                  <a:headEnd/>
                  <a:tailEnd/>
                </a:ln>
                <a:solidFill>
                  <a:srgbClr val="000000"/>
                </a:solidFill>
                <a:latin typeface="Arial Black"/>
                <a:ea typeface="ＭＳ Ｐゴシック"/>
                <a:cs typeface="ＭＳ Ｐゴシック"/>
              </a:rPr>
              <a:t>Cells</a:t>
            </a:r>
            <a:endParaRPr lang="en-CA" sz="3500" dirty="0">
              <a:ea typeface="ＭＳ Ｐゴシック"/>
              <a:cs typeface="ＭＳ Ｐゴシック"/>
            </a:endParaRPr>
          </a:p>
        </p:txBody>
      </p:sp>
      <p:sp>
        <p:nvSpPr>
          <p:cNvPr id="13" name="Line 28"/>
          <p:cNvSpPr>
            <a:spLocks noChangeShapeType="1"/>
          </p:cNvSpPr>
          <p:nvPr/>
        </p:nvSpPr>
        <p:spPr bwMode="auto">
          <a:xfrm flipH="1">
            <a:off x="1846016" y="4709319"/>
            <a:ext cx="647700" cy="503237"/>
          </a:xfrm>
          <a:prstGeom prst="line">
            <a:avLst/>
          </a:prstGeom>
          <a:noFill/>
          <a:ln w="698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 name="Line 28"/>
          <p:cNvSpPr>
            <a:spLocks noChangeShapeType="1"/>
          </p:cNvSpPr>
          <p:nvPr/>
        </p:nvSpPr>
        <p:spPr bwMode="auto">
          <a:xfrm>
            <a:off x="1903412" y="4758040"/>
            <a:ext cx="584200" cy="503237"/>
          </a:xfrm>
          <a:prstGeom prst="line">
            <a:avLst/>
          </a:prstGeom>
          <a:noFill/>
          <a:ln w="698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5" name="Line 28"/>
          <p:cNvSpPr>
            <a:spLocks noChangeShapeType="1"/>
          </p:cNvSpPr>
          <p:nvPr/>
        </p:nvSpPr>
        <p:spPr bwMode="auto">
          <a:xfrm flipH="1">
            <a:off x="3738697" y="4728000"/>
            <a:ext cx="647700" cy="503237"/>
          </a:xfrm>
          <a:prstGeom prst="line">
            <a:avLst/>
          </a:prstGeom>
          <a:noFill/>
          <a:ln w="698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6" name="Line 28"/>
          <p:cNvSpPr>
            <a:spLocks noChangeShapeType="1"/>
          </p:cNvSpPr>
          <p:nvPr/>
        </p:nvSpPr>
        <p:spPr bwMode="auto">
          <a:xfrm flipH="1" flipV="1">
            <a:off x="3786322" y="4797850"/>
            <a:ext cx="647700" cy="433387"/>
          </a:xfrm>
          <a:prstGeom prst="line">
            <a:avLst/>
          </a:prstGeom>
          <a:noFill/>
          <a:ln w="698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7" name="Line 28"/>
          <p:cNvSpPr>
            <a:spLocks noChangeShapeType="1"/>
          </p:cNvSpPr>
          <p:nvPr/>
        </p:nvSpPr>
        <p:spPr bwMode="auto">
          <a:xfrm flipH="1">
            <a:off x="6660232" y="4612923"/>
            <a:ext cx="647700" cy="503237"/>
          </a:xfrm>
          <a:prstGeom prst="line">
            <a:avLst/>
          </a:prstGeom>
          <a:noFill/>
          <a:ln w="698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8" name="Line 28"/>
          <p:cNvSpPr>
            <a:spLocks noChangeShapeType="1"/>
          </p:cNvSpPr>
          <p:nvPr/>
        </p:nvSpPr>
        <p:spPr bwMode="auto">
          <a:xfrm flipH="1" flipV="1">
            <a:off x="6610261" y="4682772"/>
            <a:ext cx="647700" cy="433388"/>
          </a:xfrm>
          <a:prstGeom prst="line">
            <a:avLst/>
          </a:prstGeom>
          <a:noFill/>
          <a:ln w="698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131194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250825" y="188913"/>
            <a:ext cx="8207375" cy="792162"/>
          </a:xfrm>
        </p:spPr>
        <p:txBody>
          <a:bodyPr/>
          <a:lstStyle/>
          <a:p>
            <a:r>
              <a:rPr lang="en-CA" altLang="en-US" sz="4000" dirty="0" smtClean="0">
                <a:solidFill>
                  <a:srgbClr val="002060"/>
                </a:solidFill>
              </a:rPr>
              <a:t>Diabetes</a:t>
            </a:r>
          </a:p>
        </p:txBody>
      </p:sp>
      <p:sp>
        <p:nvSpPr>
          <p:cNvPr id="4" name="Content Placeholder 3"/>
          <p:cNvSpPr>
            <a:spLocks noGrp="1"/>
          </p:cNvSpPr>
          <p:nvPr>
            <p:ph idx="1"/>
          </p:nvPr>
        </p:nvSpPr>
        <p:spPr>
          <a:xfrm>
            <a:off x="250825" y="1052513"/>
            <a:ext cx="8207375" cy="5184799"/>
          </a:xfrm>
        </p:spPr>
        <p:txBody>
          <a:bodyPr>
            <a:normAutofit/>
          </a:bodyPr>
          <a:lstStyle/>
          <a:p>
            <a:pPr marL="0" indent="0">
              <a:defRPr/>
            </a:pPr>
            <a:r>
              <a:rPr lang="en-CA" dirty="0" smtClean="0"/>
              <a:t>There are 3 different types of diabetes: </a:t>
            </a:r>
          </a:p>
          <a:p>
            <a:pPr lvl="1">
              <a:buFont typeface="Arial" pitchFamily="34" charset="0"/>
              <a:buChar char="•"/>
              <a:defRPr/>
            </a:pPr>
            <a:r>
              <a:rPr lang="en-CA" sz="2400" b="1" u="sng" dirty="0" smtClean="0"/>
              <a:t>Type 1 diabetes</a:t>
            </a:r>
          </a:p>
          <a:p>
            <a:pPr lvl="2">
              <a:buFont typeface="Arial" pitchFamily="34" charset="0"/>
              <a:buChar char="•"/>
              <a:defRPr/>
            </a:pPr>
            <a:r>
              <a:rPr lang="en-CA" sz="2400" dirty="0" smtClean="0"/>
              <a:t>Uncommon in First Nations populations</a:t>
            </a:r>
          </a:p>
          <a:p>
            <a:pPr lvl="2">
              <a:buFont typeface="Arial" pitchFamily="34" charset="0"/>
              <a:buChar char="•"/>
              <a:defRPr/>
            </a:pPr>
            <a:r>
              <a:rPr lang="en-CA" sz="2400" dirty="0" smtClean="0"/>
              <a:t>Requires insulin for survival</a:t>
            </a:r>
          </a:p>
          <a:p>
            <a:pPr lvl="1">
              <a:buFont typeface="Arial" pitchFamily="34" charset="0"/>
              <a:buChar char="•"/>
              <a:defRPr/>
            </a:pPr>
            <a:r>
              <a:rPr lang="en-CA" sz="2400" b="1" u="sng" dirty="0" smtClean="0"/>
              <a:t>Type 2 diabetes</a:t>
            </a:r>
          </a:p>
          <a:p>
            <a:pPr lvl="2">
              <a:buFont typeface="Arial" pitchFamily="34" charset="0"/>
              <a:buChar char="•"/>
              <a:defRPr/>
            </a:pPr>
            <a:r>
              <a:rPr lang="en-CA" sz="2400" dirty="0" smtClean="0"/>
              <a:t>Common in First Nations populations </a:t>
            </a:r>
          </a:p>
          <a:p>
            <a:pPr lvl="2">
              <a:buFont typeface="Arial" pitchFamily="34" charset="0"/>
              <a:buChar char="•"/>
              <a:defRPr/>
            </a:pPr>
            <a:r>
              <a:rPr lang="en-CA" sz="2400" dirty="0" smtClean="0"/>
              <a:t>Most are overweight or obese</a:t>
            </a:r>
          </a:p>
          <a:p>
            <a:pPr lvl="2">
              <a:buFont typeface="Arial" pitchFamily="34" charset="0"/>
              <a:buChar char="•"/>
              <a:defRPr/>
            </a:pPr>
            <a:r>
              <a:rPr lang="en-CA" sz="2400" dirty="0" smtClean="0"/>
              <a:t>Does not require insulin for survival</a:t>
            </a:r>
          </a:p>
          <a:p>
            <a:pPr lvl="1">
              <a:buFont typeface="Arial" pitchFamily="34" charset="0"/>
              <a:buChar char="•"/>
              <a:defRPr/>
            </a:pPr>
            <a:r>
              <a:rPr lang="en-CA" sz="2400" b="1" u="sng" dirty="0" smtClean="0"/>
              <a:t>Gestational diabetes</a:t>
            </a:r>
          </a:p>
          <a:p>
            <a:pPr lvl="2">
              <a:buFont typeface="Arial" pitchFamily="34" charset="0"/>
              <a:buChar char="•"/>
              <a:defRPr/>
            </a:pPr>
            <a:r>
              <a:rPr lang="en-CA" sz="2400" dirty="0" smtClean="0"/>
              <a:t>Higher rates in First Nations populations</a:t>
            </a:r>
          </a:p>
          <a:p>
            <a:pPr lvl="2">
              <a:buFont typeface="Arial" pitchFamily="34" charset="0"/>
              <a:buChar char="•"/>
              <a:defRPr/>
            </a:pPr>
            <a:r>
              <a:rPr lang="en-CA" sz="2400" dirty="0" smtClean="0"/>
              <a:t>Only occurs during pregnancy</a:t>
            </a:r>
          </a:p>
          <a:p>
            <a:pPr lvl="2">
              <a:buFont typeface="Arial" pitchFamily="34" charset="0"/>
              <a:buChar char="•"/>
              <a:defRPr/>
            </a:pPr>
            <a:endParaRPr lang="en-CA" dirty="0" smtClean="0"/>
          </a:p>
          <a:p>
            <a:pPr>
              <a:defRPr/>
            </a:pPr>
            <a:endParaRPr lang="en-CA" dirty="0"/>
          </a:p>
        </p:txBody>
      </p:sp>
      <p:sp>
        <p:nvSpPr>
          <p:cNvPr id="819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charset="-128"/>
              </a:defRPr>
            </a:lvl1pPr>
            <a:lvl2pPr marL="742950" indent="-285750" eaLnBrk="0" hangingPunct="0">
              <a:defRPr sz="2400" b="1">
                <a:solidFill>
                  <a:schemeClr val="tx2"/>
                </a:solidFill>
                <a:latin typeface="Arial" charset="0"/>
                <a:ea typeface="ＭＳ Ｐゴシック" charset="-128"/>
              </a:defRPr>
            </a:lvl2pPr>
            <a:lvl3pPr marL="1143000" indent="-228600" eaLnBrk="0" hangingPunct="0">
              <a:defRPr sz="2400" b="1">
                <a:solidFill>
                  <a:schemeClr val="tx2"/>
                </a:solidFill>
                <a:latin typeface="Arial" charset="0"/>
                <a:ea typeface="ＭＳ Ｐゴシック" charset="-128"/>
              </a:defRPr>
            </a:lvl3pPr>
            <a:lvl4pPr marL="1600200" indent="-228600" eaLnBrk="0" hangingPunct="0">
              <a:defRPr sz="2400" b="1">
                <a:solidFill>
                  <a:schemeClr val="tx2"/>
                </a:solidFill>
                <a:latin typeface="Arial" charset="0"/>
                <a:ea typeface="ＭＳ Ｐゴシック" charset="-128"/>
              </a:defRPr>
            </a:lvl4pPr>
            <a:lvl5pPr marL="2057400" indent="-228600" eaLnBrk="0" hangingPunct="0">
              <a:defRPr sz="2400" b="1">
                <a:solidFill>
                  <a:schemeClr val="tx2"/>
                </a:solidFill>
                <a:latin typeface="Arial" charset="0"/>
                <a:ea typeface="ＭＳ Ｐゴシック"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charset="-128"/>
              </a:defRPr>
            </a:lvl9pPr>
          </a:lstStyle>
          <a:p>
            <a:fld id="{F8842961-E63F-4CA0-8A0D-0C85078EFAA7}" type="slidenum">
              <a:rPr lang="en-CA" altLang="en-US" sz="1400" b="0" smtClean="0">
                <a:solidFill>
                  <a:schemeClr val="bg1"/>
                </a:solidFill>
              </a:rPr>
              <a:pPr/>
              <a:t>6</a:t>
            </a:fld>
            <a:endParaRPr lang="en-CA" altLang="en-US" sz="1400" b="0" smtClean="0">
              <a:solidFill>
                <a:schemeClr val="bg1"/>
              </a:solidFill>
            </a:endParaRPr>
          </a:p>
        </p:txBody>
      </p:sp>
    </p:spTree>
    <p:extLst>
      <p:ext uri="{BB962C8B-B14F-4D97-AF65-F5344CB8AC3E}">
        <p14:creationId xmlns:p14="http://schemas.microsoft.com/office/powerpoint/2010/main" val="2667329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a:xfrm>
            <a:off x="-4846" y="260648"/>
            <a:ext cx="9073008" cy="711200"/>
          </a:xfrm>
        </p:spPr>
        <p:txBody>
          <a:bodyPr/>
          <a:lstStyle/>
          <a:p>
            <a:r>
              <a:rPr lang="en-CA" altLang="en-US" sz="4000" dirty="0" smtClean="0">
                <a:solidFill>
                  <a:srgbClr val="002060"/>
                </a:solidFill>
              </a:rPr>
              <a:t>Gestational vs. pre-pregnancy diabetes</a:t>
            </a:r>
          </a:p>
        </p:txBody>
      </p:sp>
      <p:sp>
        <p:nvSpPr>
          <p:cNvPr id="9219" name="Text Placeholder 8"/>
          <p:cNvSpPr>
            <a:spLocks noGrp="1"/>
          </p:cNvSpPr>
          <p:nvPr>
            <p:ph type="body" idx="1"/>
          </p:nvPr>
        </p:nvSpPr>
        <p:spPr>
          <a:xfrm>
            <a:off x="107504" y="1340768"/>
            <a:ext cx="4040188" cy="639763"/>
          </a:xfrm>
        </p:spPr>
        <p:txBody>
          <a:bodyPr/>
          <a:lstStyle/>
          <a:p>
            <a:r>
              <a:rPr lang="en-CA" altLang="en-US" dirty="0" smtClean="0">
                <a:solidFill>
                  <a:srgbClr val="002060"/>
                </a:solidFill>
              </a:rPr>
              <a:t>Gestational diabetes</a:t>
            </a:r>
          </a:p>
        </p:txBody>
      </p:sp>
      <p:sp>
        <p:nvSpPr>
          <p:cNvPr id="9220" name="Content Placeholder 9"/>
          <p:cNvSpPr>
            <a:spLocks noGrp="1"/>
          </p:cNvSpPr>
          <p:nvPr>
            <p:ph sz="half" idx="4294967295"/>
          </p:nvPr>
        </p:nvSpPr>
        <p:spPr>
          <a:xfrm>
            <a:off x="683568" y="2420888"/>
            <a:ext cx="2843808" cy="3312368"/>
          </a:xfrm>
          <a:prstGeom prst="rect">
            <a:avLst/>
          </a:prstGeom>
        </p:spPr>
        <p:txBody>
          <a:bodyPr/>
          <a:lstStyle/>
          <a:p>
            <a:pPr marL="0" indent="0">
              <a:buFontTx/>
              <a:buChar char="•"/>
            </a:pPr>
            <a:r>
              <a:rPr lang="en-CA" altLang="en-US" dirty="0" smtClean="0"/>
              <a:t>Diabetes diagnosed </a:t>
            </a:r>
            <a:r>
              <a:rPr lang="en-CA" altLang="en-US" b="1" i="1" dirty="0" smtClean="0">
                <a:solidFill>
                  <a:srgbClr val="7030A0"/>
                </a:solidFill>
              </a:rPr>
              <a:t>during</a:t>
            </a:r>
            <a:r>
              <a:rPr lang="en-CA" altLang="en-US" dirty="0" smtClean="0">
                <a:solidFill>
                  <a:srgbClr val="7030A0"/>
                </a:solidFill>
              </a:rPr>
              <a:t> </a:t>
            </a:r>
            <a:r>
              <a:rPr lang="en-CA" altLang="en-US" dirty="0" smtClean="0"/>
              <a:t>pregnancy and goes away after pregnancy </a:t>
            </a:r>
          </a:p>
          <a:p>
            <a:pPr marL="0" indent="0">
              <a:buFontTx/>
              <a:buChar char="•"/>
            </a:pPr>
            <a:endParaRPr lang="en-CA" altLang="en-US" sz="1200" dirty="0" smtClean="0"/>
          </a:p>
          <a:p>
            <a:pPr marL="0" indent="0">
              <a:buFontTx/>
              <a:buChar char="•"/>
            </a:pPr>
            <a:endParaRPr lang="en-CA" altLang="en-US" dirty="0" smtClean="0"/>
          </a:p>
        </p:txBody>
      </p:sp>
      <p:sp>
        <p:nvSpPr>
          <p:cNvPr id="9221" name="Text Placeholder 10"/>
          <p:cNvSpPr>
            <a:spLocks noGrp="1"/>
          </p:cNvSpPr>
          <p:nvPr>
            <p:ph type="body" sz="quarter" idx="3"/>
          </p:nvPr>
        </p:nvSpPr>
        <p:spPr>
          <a:xfrm>
            <a:off x="4716016" y="1340768"/>
            <a:ext cx="4176712" cy="639762"/>
          </a:xfrm>
        </p:spPr>
        <p:txBody>
          <a:bodyPr/>
          <a:lstStyle/>
          <a:p>
            <a:r>
              <a:rPr lang="en-CA" altLang="en-US" dirty="0" smtClean="0">
                <a:solidFill>
                  <a:srgbClr val="002060"/>
                </a:solidFill>
              </a:rPr>
              <a:t>Pre-pregnancy diabetes</a:t>
            </a:r>
          </a:p>
        </p:txBody>
      </p:sp>
      <p:sp>
        <p:nvSpPr>
          <p:cNvPr id="12" name="Content Placeholder 11"/>
          <p:cNvSpPr>
            <a:spLocks noGrp="1"/>
          </p:cNvSpPr>
          <p:nvPr>
            <p:ph sz="quarter" idx="4294967295"/>
          </p:nvPr>
        </p:nvSpPr>
        <p:spPr>
          <a:xfrm>
            <a:off x="5364088" y="2348880"/>
            <a:ext cx="2808312" cy="3951287"/>
          </a:xfrm>
          <a:prstGeom prst="rect">
            <a:avLst/>
          </a:prstGeom>
        </p:spPr>
        <p:txBody>
          <a:bodyPr>
            <a:normAutofit/>
          </a:bodyPr>
          <a:lstStyle/>
          <a:p>
            <a:pPr marL="0" indent="0">
              <a:buFontTx/>
              <a:buChar char="•"/>
            </a:pPr>
            <a:r>
              <a:rPr lang="en-CA" altLang="en-US" dirty="0" smtClean="0"/>
              <a:t>Type 1 or type 2 diabetes </a:t>
            </a:r>
            <a:r>
              <a:rPr lang="en-CA" altLang="en-US" b="1" i="1" dirty="0" smtClean="0">
                <a:solidFill>
                  <a:srgbClr val="7030A0"/>
                </a:solidFill>
              </a:rPr>
              <a:t>before</a:t>
            </a:r>
            <a:r>
              <a:rPr lang="en-CA" altLang="en-US" dirty="0" smtClean="0">
                <a:solidFill>
                  <a:srgbClr val="7030A0"/>
                </a:solidFill>
              </a:rPr>
              <a:t> </a:t>
            </a:r>
            <a:r>
              <a:rPr lang="en-CA" altLang="en-US" dirty="0" smtClean="0"/>
              <a:t>pregnancy</a:t>
            </a:r>
          </a:p>
          <a:p>
            <a:pPr marL="0" indent="0">
              <a:buFontTx/>
              <a:buChar char="•"/>
            </a:pPr>
            <a:endParaRPr lang="en-CA" altLang="en-US" sz="1200" dirty="0" smtClean="0"/>
          </a:p>
        </p:txBody>
      </p:sp>
      <p:pic>
        <p:nvPicPr>
          <p:cNvPr id="92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5085184"/>
            <a:ext cx="2381250" cy="15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049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7"/>
          <p:cNvSpPr>
            <a:spLocks noGrp="1"/>
          </p:cNvSpPr>
          <p:nvPr>
            <p:ph type="title"/>
          </p:nvPr>
        </p:nvSpPr>
        <p:spPr>
          <a:xfrm>
            <a:off x="250825" y="836613"/>
            <a:ext cx="8207375" cy="792162"/>
          </a:xfrm>
        </p:spPr>
        <p:txBody>
          <a:bodyPr/>
          <a:lstStyle/>
          <a:p>
            <a:endParaRPr lang="en-US" altLang="en-US" smtClean="0">
              <a:latin typeface="Arial" charset="0"/>
            </a:endParaRPr>
          </a:p>
        </p:txBody>
      </p:sp>
      <p:sp>
        <p:nvSpPr>
          <p:cNvPr id="12291" name="Content Placeholder 8"/>
          <p:cNvSpPr>
            <a:spLocks noGrp="1"/>
          </p:cNvSpPr>
          <p:nvPr>
            <p:ph idx="1"/>
          </p:nvPr>
        </p:nvSpPr>
        <p:spPr>
          <a:xfrm>
            <a:off x="3203575" y="1125538"/>
            <a:ext cx="6118225" cy="4813300"/>
          </a:xfrm>
        </p:spPr>
        <p:txBody>
          <a:bodyPr/>
          <a:lstStyle/>
          <a:p>
            <a:pPr algn="ctr"/>
            <a:endParaRPr lang="en-CA" altLang="en-US" sz="4000" dirty="0" smtClean="0"/>
          </a:p>
          <a:p>
            <a:pPr algn="ctr"/>
            <a:r>
              <a:rPr lang="en-CA" altLang="en-US" sz="4000" b="1" dirty="0" smtClean="0">
                <a:solidFill>
                  <a:srgbClr val="7030A0"/>
                </a:solidFill>
                <a:effectLst>
                  <a:outerShdw blurRad="38100" dist="38100" dir="2700000" algn="tl">
                    <a:srgbClr val="000000">
                      <a:alpha val="43137"/>
                    </a:srgbClr>
                  </a:outerShdw>
                </a:effectLst>
              </a:rPr>
              <a:t>Planning a healthy pregnancy;</a:t>
            </a:r>
          </a:p>
          <a:p>
            <a:pPr algn="ctr"/>
            <a:r>
              <a:rPr lang="en-CA" altLang="en-US" sz="1200" b="1" dirty="0" smtClean="0">
                <a:effectLst>
                  <a:outerShdw blurRad="38100" dist="38100" dir="2700000" algn="tl">
                    <a:srgbClr val="000000">
                      <a:alpha val="43137"/>
                    </a:srgbClr>
                  </a:outerShdw>
                </a:effectLst>
              </a:rPr>
              <a:t> </a:t>
            </a:r>
            <a:r>
              <a:rPr lang="en-CA" altLang="en-US" sz="4000" b="1" dirty="0" smtClean="0">
                <a:effectLst>
                  <a:outerShdw blurRad="38100" dist="38100" dir="2700000" algn="tl">
                    <a:srgbClr val="000000">
                      <a:alpha val="43137"/>
                    </a:srgbClr>
                  </a:outerShdw>
                </a:effectLst>
              </a:rPr>
              <a:t/>
            </a:r>
            <a:br>
              <a:rPr lang="en-CA" altLang="en-US" sz="4000" b="1" dirty="0" smtClean="0">
                <a:effectLst>
                  <a:outerShdw blurRad="38100" dist="38100" dir="2700000" algn="tl">
                    <a:srgbClr val="000000">
                      <a:alpha val="43137"/>
                    </a:srgbClr>
                  </a:outerShdw>
                </a:effectLst>
              </a:rPr>
            </a:br>
            <a:r>
              <a:rPr lang="en-CA" altLang="en-US" sz="4000" b="1" i="1" dirty="0" smtClean="0">
                <a:solidFill>
                  <a:srgbClr val="0070C0"/>
                </a:solidFill>
                <a:effectLst>
                  <a:outerShdw blurRad="38100" dist="38100" dir="2700000" algn="tl">
                    <a:srgbClr val="000000">
                      <a:alpha val="43137"/>
                    </a:srgbClr>
                  </a:outerShdw>
                </a:effectLst>
              </a:rPr>
              <a:t>when you already have diabetes</a:t>
            </a:r>
          </a:p>
        </p:txBody>
      </p:sp>
      <p:sp>
        <p:nvSpPr>
          <p:cNvPr id="12292"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fld id="{480D181D-C68F-400B-BB6A-45CCA62D002C}" type="slidenum">
              <a:rPr lang="en-CA" altLang="en-US" sz="1400" b="0" smtClean="0">
                <a:solidFill>
                  <a:schemeClr val="bg1"/>
                </a:solidFill>
              </a:rPr>
              <a:pPr/>
              <a:t>8</a:t>
            </a:fld>
            <a:endParaRPr lang="en-CA" altLang="en-US" sz="1400" b="0" smtClean="0">
              <a:solidFill>
                <a:schemeClr val="bg1"/>
              </a:solidFill>
            </a:endParaRPr>
          </a:p>
        </p:txBody>
      </p:sp>
      <p:pic>
        <p:nvPicPr>
          <p:cNvPr id="122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55713"/>
            <a:ext cx="2520950" cy="386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048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7"/>
          <p:cNvSpPr>
            <a:spLocks noGrp="1"/>
          </p:cNvSpPr>
          <p:nvPr>
            <p:ph type="title"/>
          </p:nvPr>
        </p:nvSpPr>
        <p:spPr>
          <a:xfrm>
            <a:off x="250825" y="765175"/>
            <a:ext cx="8207375" cy="1008063"/>
          </a:xfrm>
        </p:spPr>
        <p:txBody>
          <a:bodyPr/>
          <a:lstStyle/>
          <a:p>
            <a:r>
              <a:rPr lang="en-CA" altLang="en-US" sz="4000" dirty="0" smtClean="0">
                <a:solidFill>
                  <a:srgbClr val="002060"/>
                </a:solidFill>
              </a:rPr>
              <a:t>Planning a healthy pregnancy </a:t>
            </a:r>
          </a:p>
        </p:txBody>
      </p:sp>
      <p:sp>
        <p:nvSpPr>
          <p:cNvPr id="9" name="Content Placeholder 8"/>
          <p:cNvSpPr>
            <a:spLocks noGrp="1"/>
          </p:cNvSpPr>
          <p:nvPr>
            <p:ph idx="1"/>
          </p:nvPr>
        </p:nvSpPr>
        <p:spPr>
          <a:xfrm>
            <a:off x="250825" y="1916113"/>
            <a:ext cx="8207375" cy="3951287"/>
          </a:xfrm>
        </p:spPr>
        <p:txBody>
          <a:bodyPr/>
          <a:lstStyle/>
          <a:p>
            <a:pPr marL="0" indent="0">
              <a:defRPr/>
            </a:pPr>
            <a:r>
              <a:rPr lang="en-CA" sz="2400" dirty="0" smtClean="0"/>
              <a:t>If you had diabetes before you became pregnant, you need to: </a:t>
            </a:r>
          </a:p>
          <a:p>
            <a:pPr>
              <a:buFont typeface="Arial" pitchFamily="34" charset="0"/>
              <a:buChar char="•"/>
              <a:defRPr/>
            </a:pPr>
            <a:r>
              <a:rPr lang="en-CA" sz="2400" dirty="0" smtClean="0"/>
              <a:t>Work with your community health nurse and doctor to learn to control your blood sugar levels and monitor your medications</a:t>
            </a:r>
          </a:p>
          <a:p>
            <a:pPr>
              <a:buFont typeface="Arial" pitchFamily="34" charset="0"/>
              <a:buChar char="•"/>
              <a:defRPr/>
            </a:pPr>
            <a:r>
              <a:rPr lang="en-CA" sz="2400" dirty="0" smtClean="0"/>
              <a:t>Test your blood sugar levels regularly</a:t>
            </a:r>
            <a:endParaRPr lang="en-CA" sz="2400" dirty="0"/>
          </a:p>
          <a:p>
            <a:pPr>
              <a:buFont typeface="Arial" pitchFamily="34" charset="0"/>
              <a:buChar char="•"/>
              <a:defRPr/>
            </a:pPr>
            <a:endParaRPr lang="en-CA" dirty="0"/>
          </a:p>
        </p:txBody>
      </p:sp>
      <p:sp>
        <p:nvSpPr>
          <p:cNvPr id="13316"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fld id="{101520E7-A935-4B11-BECE-CA16C45CF237}" type="slidenum">
              <a:rPr lang="en-CA" altLang="en-US" sz="1400" b="0" smtClean="0">
                <a:solidFill>
                  <a:schemeClr val="bg1"/>
                </a:solidFill>
              </a:rPr>
              <a:pPr/>
              <a:t>9</a:t>
            </a:fld>
            <a:endParaRPr lang="en-CA" altLang="en-US" sz="1400" b="0" smtClean="0">
              <a:solidFill>
                <a:schemeClr val="bg1"/>
              </a:solidFill>
            </a:endParaRPr>
          </a:p>
        </p:txBody>
      </p:sp>
      <p:pic>
        <p:nvPicPr>
          <p:cNvPr id="133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653136"/>
            <a:ext cx="31623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5567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609</TotalTime>
  <Words>3437</Words>
  <Application>Microsoft Office PowerPoint</Application>
  <PresentationFormat>On-screen Show (4:3)</PresentationFormat>
  <Paragraphs>318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Executive</vt:lpstr>
      <vt:lpstr>Healthy Eating for Women with Pre-pregnancy Diabetes</vt:lpstr>
      <vt:lpstr>Outline</vt:lpstr>
      <vt:lpstr>Digestion 101</vt:lpstr>
      <vt:lpstr>Digestion 101</vt:lpstr>
      <vt:lpstr>What is diabetes? </vt:lpstr>
      <vt:lpstr>Diabetes</vt:lpstr>
      <vt:lpstr>Gestational vs. pre-pregnancy diabetes</vt:lpstr>
      <vt:lpstr>PowerPoint Presentation</vt:lpstr>
      <vt:lpstr>Planning a healthy pregnancy </vt:lpstr>
      <vt:lpstr>Planning a healthy pregnancy </vt:lpstr>
      <vt:lpstr>Planning a healthy pregnancy </vt:lpstr>
      <vt:lpstr>Risks of pre-pregnancy diabetes</vt:lpstr>
      <vt:lpstr>Good news! </vt:lpstr>
      <vt:lpstr>What can you do to have a  healthy pregnancy?</vt:lpstr>
      <vt:lpstr>Healthy eating</vt:lpstr>
      <vt:lpstr>PowerPoint Presentation</vt:lpstr>
      <vt:lpstr>The Plate Method</vt:lpstr>
      <vt:lpstr>After your baby is born</vt:lpstr>
      <vt:lpstr>Thank you</vt:lpstr>
    </vt:vector>
  </TitlesOfParts>
  <Company>Health Canada - Santé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Eating for Women with Pre-pregnancy Diabetes</dc:title>
  <dc:creator>Brigitte Pereira</dc:creator>
  <cp:lastModifiedBy>Brigitte Pereira</cp:lastModifiedBy>
  <cp:revision>27</cp:revision>
  <dcterms:created xsi:type="dcterms:W3CDTF">2015-12-18T18:11:56Z</dcterms:created>
  <dcterms:modified xsi:type="dcterms:W3CDTF">2015-12-31T17:18:30Z</dcterms:modified>
</cp:coreProperties>
</file>