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8"/>
  </p:notesMasterIdLst>
  <p:sldIdLst>
    <p:sldId id="256" r:id="rId2"/>
    <p:sldId id="257" r:id="rId3"/>
    <p:sldId id="258" r:id="rId4"/>
    <p:sldId id="259" r:id="rId5"/>
    <p:sldId id="266" r:id="rId6"/>
    <p:sldId id="260" r:id="rId7"/>
    <p:sldId id="269" r:id="rId8"/>
    <p:sldId id="262" r:id="rId9"/>
    <p:sldId id="264" r:id="rId10"/>
    <p:sldId id="268" r:id="rId11"/>
    <p:sldId id="267" r:id="rId12"/>
    <p:sldId id="270" r:id="rId13"/>
    <p:sldId id="272" r:id="rId14"/>
    <p:sldId id="263" r:id="rId15"/>
    <p:sldId id="271"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29" autoAdjust="0"/>
  </p:normalViewPr>
  <p:slideViewPr>
    <p:cSldViewPr>
      <p:cViewPr varScale="1">
        <p:scale>
          <a:sx n="79" d="100"/>
          <a:sy n="79" d="100"/>
        </p:scale>
        <p:origin x="-25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4C1577-7F0C-4395-A82A-256C3F591305}" type="datetimeFigureOut">
              <a:rPr lang="en-CA" smtClean="0"/>
              <a:t>2016-12-05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A28EB-978D-4846-818F-B4B82D368A5E}" type="slidenum">
              <a:rPr lang="en-CA" smtClean="0"/>
              <a:t>‹#›</a:t>
            </a:fld>
            <a:endParaRPr lang="en-CA"/>
          </a:p>
        </p:txBody>
      </p:sp>
    </p:spTree>
    <p:extLst>
      <p:ext uri="{BB962C8B-B14F-4D97-AF65-F5344CB8AC3E}">
        <p14:creationId xmlns:p14="http://schemas.microsoft.com/office/powerpoint/2010/main" val="422756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Grain" TargetMode="External"/><Relationship Id="rId3" Type="http://schemas.openxmlformats.org/officeDocument/2006/relationships/hyperlink" Target="https://en.wikipedia.org/wiki/Help:IPA_for_English" TargetMode="External"/><Relationship Id="rId7" Type="http://schemas.openxmlformats.org/officeDocument/2006/relationships/hyperlink" Target="https://en.wikipedia.org/wiki/Fabacea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Seed" TargetMode="External"/><Relationship Id="rId5" Type="http://schemas.openxmlformats.org/officeDocument/2006/relationships/hyperlink" Target="https://en.wikipedia.org/wiki/Fruit" TargetMode="External"/><Relationship Id="rId4" Type="http://schemas.openxmlformats.org/officeDocument/2006/relationships/hyperlink" Target="https://en.wikipedia.org/wiki/Plan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hc-sc.gc.ca/fn-an/food-guide-aliment/index-eng.ph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Today I will present</a:t>
            </a:r>
            <a:r>
              <a:rPr lang="en-CA" baseline="0" dirty="0" smtClean="0"/>
              <a:t> on ‘The Power of Pulses’. </a:t>
            </a:r>
          </a:p>
          <a:p>
            <a:endParaRPr lang="en-CA" baseline="0" dirty="0" smtClean="0"/>
          </a:p>
          <a:p>
            <a:r>
              <a:rPr lang="en-CA" baseline="0" dirty="0" smtClean="0"/>
              <a:t>The presentation will last about 15-20 minutes and then we will play a game called: ‘Name That Pulse’. </a:t>
            </a: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4D4A28EB-978D-4846-818F-B4B82D368A5E}" type="slidenum">
              <a:rPr lang="en-CA" smtClean="0"/>
              <a:t>1</a:t>
            </a:fld>
            <a:endParaRPr lang="en-CA"/>
          </a:p>
        </p:txBody>
      </p:sp>
    </p:spTree>
    <p:extLst>
      <p:ext uri="{BB962C8B-B14F-4D97-AF65-F5344CB8AC3E}">
        <p14:creationId xmlns:p14="http://schemas.microsoft.com/office/powerpoint/2010/main" val="1148135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Canned pulses are very convenient</a:t>
            </a:r>
            <a:r>
              <a:rPr lang="en-CA" baseline="0" dirty="0" smtClean="0"/>
              <a:t> as they are pre-cooked and ready-to-use. They are available in most grocery stores, but tend to cost a bit more compared to dried pulses. </a:t>
            </a:r>
          </a:p>
          <a:p>
            <a:r>
              <a:rPr lang="en-CA" baseline="0" dirty="0" smtClean="0"/>
              <a:t>Always rinse and drain canned pulses before using them. When you do this, you will reduce the sodium (salt) by about 40% and the carbohydrates that cause gas in some individuals. </a:t>
            </a:r>
          </a:p>
          <a:p>
            <a:r>
              <a:rPr lang="en-CA" baseline="0" dirty="0" smtClean="0"/>
              <a:t>Canned pulses store well in cool, dry places. They may be stored up to one year. </a:t>
            </a:r>
          </a:p>
          <a:p>
            <a:endParaRPr lang="en-CA" baseline="0" dirty="0" smtClean="0"/>
          </a:p>
          <a:p>
            <a:r>
              <a:rPr lang="en-CA" baseline="0" dirty="0" smtClean="0"/>
              <a:t>You can eat them out of the can (mixed with rice, cheese and herbs), or add them to your favorite recipe – soup, stew or salad. </a:t>
            </a:r>
            <a:endParaRPr lang="en-CA" dirty="0"/>
          </a:p>
        </p:txBody>
      </p:sp>
      <p:sp>
        <p:nvSpPr>
          <p:cNvPr id="4" name="Slide Number Placeholder 3"/>
          <p:cNvSpPr>
            <a:spLocks noGrp="1"/>
          </p:cNvSpPr>
          <p:nvPr>
            <p:ph type="sldNum" sz="quarter" idx="10"/>
          </p:nvPr>
        </p:nvSpPr>
        <p:spPr/>
        <p:txBody>
          <a:bodyPr/>
          <a:lstStyle/>
          <a:p>
            <a:fld id="{4D4A28EB-978D-4846-818F-B4B82D368A5E}" type="slidenum">
              <a:rPr lang="en-CA" smtClean="0"/>
              <a:t>10</a:t>
            </a:fld>
            <a:endParaRPr lang="en-CA"/>
          </a:p>
        </p:txBody>
      </p:sp>
    </p:spTree>
    <p:extLst>
      <p:ext uri="{BB962C8B-B14F-4D97-AF65-F5344CB8AC3E}">
        <p14:creationId xmlns:p14="http://schemas.microsoft.com/office/powerpoint/2010/main" val="307034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Dried pulses</a:t>
            </a:r>
            <a:r>
              <a:rPr lang="en-CA" baseline="0" dirty="0" smtClean="0"/>
              <a:t> are readily available at most grocery stores. </a:t>
            </a:r>
            <a:r>
              <a:rPr lang="en-CA" baseline="0" dirty="0" smtClean="0"/>
              <a:t>If you check and they are not in your local store in your community, go and talk to the manager and ask if they could bring some in.</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When </a:t>
            </a:r>
            <a:r>
              <a:rPr lang="en-CA" baseline="0" dirty="0" smtClean="0"/>
              <a:t>buying dried pulses look for seeds that are brightly colored and uniform in size with a smooth appearance. It’s best to use dried pulses within one year of buying them. However, they will keep for years if stored in a tightly covered container, in a cool, dark, dry place. The longer a pulse is stored, the dryer it becomes, which increases its cooking time. </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Many</a:t>
            </a:r>
            <a:r>
              <a:rPr lang="en-CA" baseline="0" dirty="0" smtClean="0"/>
              <a:t> d</a:t>
            </a:r>
            <a:r>
              <a:rPr lang="en-CA" dirty="0" smtClean="0"/>
              <a:t>ried pulses need to be soaked before you can use them in your recipe or eat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a:t>
            </a:r>
            <a:r>
              <a:rPr lang="en-CA" baseline="0" dirty="0" smtClean="0"/>
              <a:t> next slide explains the different ways to soak pulses so that you can use them in your recipes. </a:t>
            </a:r>
            <a:endParaRPr lang="en-CA" dirty="0" smtClean="0"/>
          </a:p>
          <a:p>
            <a:endParaRPr lang="en-CA" dirty="0"/>
          </a:p>
        </p:txBody>
      </p:sp>
      <p:sp>
        <p:nvSpPr>
          <p:cNvPr id="4" name="Slide Number Placeholder 3"/>
          <p:cNvSpPr>
            <a:spLocks noGrp="1"/>
          </p:cNvSpPr>
          <p:nvPr>
            <p:ph type="sldNum" sz="quarter" idx="10"/>
          </p:nvPr>
        </p:nvSpPr>
        <p:spPr/>
        <p:txBody>
          <a:bodyPr/>
          <a:lstStyle/>
          <a:p>
            <a:fld id="{4D4A28EB-978D-4846-818F-B4B82D368A5E}" type="slidenum">
              <a:rPr lang="en-CA" smtClean="0"/>
              <a:t>11</a:t>
            </a:fld>
            <a:endParaRPr lang="en-CA"/>
          </a:p>
        </p:txBody>
      </p:sp>
    </p:spTree>
    <p:extLst>
      <p:ext uri="{BB962C8B-B14F-4D97-AF65-F5344CB8AC3E}">
        <p14:creationId xmlns:p14="http://schemas.microsoft.com/office/powerpoint/2010/main" val="1200421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Dry beans, whole peas and chickpeas</a:t>
            </a:r>
            <a:r>
              <a:rPr lang="en-CA" baseline="0" dirty="0" smtClean="0"/>
              <a:t> must be soaked because their skins do not readily absorb water. </a:t>
            </a:r>
          </a:p>
          <a:p>
            <a:endParaRPr lang="en-CA" baseline="0" dirty="0" smtClean="0"/>
          </a:p>
          <a:p>
            <a:r>
              <a:rPr lang="en-CA" baseline="0" dirty="0" smtClean="0"/>
              <a:t>Dry lentils and split peas do not need to be soaked. However, they must be rinsed before cooking. </a:t>
            </a:r>
          </a:p>
          <a:p>
            <a:endParaRPr lang="en-CA" baseline="0" dirty="0" smtClean="0"/>
          </a:p>
          <a:p>
            <a:r>
              <a:rPr lang="en-CA" baseline="0" dirty="0" smtClean="0"/>
              <a:t>For every 1 cup of pulses, soak with 3 cups of water. Whole peas can be soaked for 1-2 hours. Beans and whole chickpeas require longer soaking than whole peas. </a:t>
            </a:r>
          </a:p>
          <a:p>
            <a:endParaRPr lang="en-CA" baseline="0" dirty="0" smtClean="0"/>
          </a:p>
          <a:p>
            <a:r>
              <a:rPr lang="en-CA" baseline="0" dirty="0" smtClean="0"/>
              <a:t>Make sure your saucepan is big enough, as pulses double and triple in size during cooking. </a:t>
            </a:r>
          </a:p>
          <a:p>
            <a:endParaRPr lang="en-CA" baseline="0" dirty="0" smtClean="0"/>
          </a:p>
          <a:p>
            <a:r>
              <a:rPr lang="en-CA" baseline="0" dirty="0" smtClean="0"/>
              <a:t>Always discard the soaking water by putting pulses into a strainer and rinsing them well. This washes away the carbohydrates and sugars that cause gas. </a:t>
            </a:r>
            <a:endParaRPr lang="en-CA" dirty="0"/>
          </a:p>
        </p:txBody>
      </p:sp>
      <p:sp>
        <p:nvSpPr>
          <p:cNvPr id="4" name="Slide Number Placeholder 3"/>
          <p:cNvSpPr>
            <a:spLocks noGrp="1"/>
          </p:cNvSpPr>
          <p:nvPr>
            <p:ph type="sldNum" sz="quarter" idx="10"/>
          </p:nvPr>
        </p:nvSpPr>
        <p:spPr/>
        <p:txBody>
          <a:bodyPr/>
          <a:lstStyle/>
          <a:p>
            <a:fld id="{4D4A28EB-978D-4846-818F-B4B82D368A5E}" type="slidenum">
              <a:rPr lang="en-CA" smtClean="0"/>
              <a:t>12</a:t>
            </a:fld>
            <a:endParaRPr lang="en-CA"/>
          </a:p>
        </p:txBody>
      </p:sp>
    </p:spTree>
    <p:extLst>
      <p:ext uri="{BB962C8B-B14F-4D97-AF65-F5344CB8AC3E}">
        <p14:creationId xmlns:p14="http://schemas.microsoft.com/office/powerpoint/2010/main" val="18886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Some carbohydrates in pulses produce</a:t>
            </a:r>
            <a:r>
              <a:rPr lang="en-CA" baseline="0" dirty="0" smtClean="0"/>
              <a:t> gas and bloating for some people. Eating pulses often allows your gut to adapt to the higher fibre and carbohydrates, decreasing these effects over time. </a:t>
            </a:r>
          </a:p>
          <a:p>
            <a:endParaRPr lang="en-CA" baseline="0" dirty="0" smtClean="0"/>
          </a:p>
          <a:p>
            <a:r>
              <a:rPr lang="en-CA" baseline="0" dirty="0" smtClean="0"/>
              <a:t>For those who find that pulses lead to gas and bloating, here are some easy things that you can do to significantly reduce the digestive discomfort that can occur from eating pulses. </a:t>
            </a:r>
          </a:p>
          <a:p>
            <a:endParaRPr lang="en-CA" baseline="0" dirty="0" smtClean="0"/>
          </a:p>
          <a:p>
            <a:r>
              <a:rPr lang="en-CA" sz="1200" kern="1200" dirty="0" smtClean="0">
                <a:solidFill>
                  <a:schemeClr val="tx1"/>
                </a:solidFill>
                <a:effectLst/>
                <a:latin typeface="+mn-lt"/>
                <a:ea typeface="+mn-ea"/>
                <a:cs typeface="+mn-cs"/>
              </a:rPr>
              <a:t>Cook pulses thoroughly as undercooked starch is harder to digest. </a:t>
            </a:r>
            <a:endParaRPr lang="en-CA" dirty="0"/>
          </a:p>
        </p:txBody>
      </p:sp>
      <p:sp>
        <p:nvSpPr>
          <p:cNvPr id="4" name="Slide Number Placeholder 3"/>
          <p:cNvSpPr>
            <a:spLocks noGrp="1"/>
          </p:cNvSpPr>
          <p:nvPr>
            <p:ph type="sldNum" sz="quarter" idx="10"/>
          </p:nvPr>
        </p:nvSpPr>
        <p:spPr/>
        <p:txBody>
          <a:bodyPr/>
          <a:lstStyle/>
          <a:p>
            <a:fld id="{4D4A28EB-978D-4846-818F-B4B82D368A5E}" type="slidenum">
              <a:rPr lang="en-CA" smtClean="0"/>
              <a:t>14</a:t>
            </a:fld>
            <a:endParaRPr lang="en-CA"/>
          </a:p>
        </p:txBody>
      </p:sp>
    </p:spTree>
    <p:extLst>
      <p:ext uri="{BB962C8B-B14F-4D97-AF65-F5344CB8AC3E}">
        <p14:creationId xmlns:p14="http://schemas.microsoft.com/office/powerpoint/2010/main" val="569847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Purees are useful</a:t>
            </a:r>
            <a:r>
              <a:rPr lang="en-CA" baseline="0" dirty="0" smtClean="0"/>
              <a:t> for dips, spreads and some baked foods. </a:t>
            </a:r>
          </a:p>
          <a:p>
            <a:r>
              <a:rPr lang="en-CA" baseline="0" dirty="0" smtClean="0"/>
              <a:t>Purees can be frozen in plastic bags and kept for several months in the freezer. </a:t>
            </a:r>
            <a:endParaRPr lang="en-CA" dirty="0"/>
          </a:p>
        </p:txBody>
      </p:sp>
      <p:sp>
        <p:nvSpPr>
          <p:cNvPr id="4" name="Slide Number Placeholder 3"/>
          <p:cNvSpPr>
            <a:spLocks noGrp="1"/>
          </p:cNvSpPr>
          <p:nvPr>
            <p:ph type="sldNum" sz="quarter" idx="10"/>
          </p:nvPr>
        </p:nvSpPr>
        <p:spPr/>
        <p:txBody>
          <a:bodyPr/>
          <a:lstStyle/>
          <a:p>
            <a:fld id="{4D4A28EB-978D-4846-818F-B4B82D368A5E}" type="slidenum">
              <a:rPr lang="en-CA" smtClean="0"/>
              <a:t>15</a:t>
            </a:fld>
            <a:endParaRPr lang="en-CA"/>
          </a:p>
        </p:txBody>
      </p:sp>
    </p:spTree>
    <p:extLst>
      <p:ext uri="{BB962C8B-B14F-4D97-AF65-F5344CB8AC3E}">
        <p14:creationId xmlns:p14="http://schemas.microsoft.com/office/powerpoint/2010/main" val="167424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 you have any questions about today’s presentation?</a:t>
            </a:r>
            <a:r>
              <a:rPr lang="en-CA" baseline="0" dirty="0" smtClean="0"/>
              <a:t> </a:t>
            </a:r>
          </a:p>
          <a:p>
            <a:endParaRPr lang="en-CA" baseline="0" dirty="0" smtClean="0"/>
          </a:p>
          <a:p>
            <a:r>
              <a:rPr lang="en-CA" baseline="0" dirty="0" smtClean="0"/>
              <a:t>Are there other topics you’d like to hear about at future sessions? If so, please let me know. </a:t>
            </a:r>
          </a:p>
          <a:p>
            <a:endParaRPr lang="en-CA" baseline="0" dirty="0" smtClean="0"/>
          </a:p>
          <a:p>
            <a:r>
              <a:rPr lang="en-CA" baseline="0" dirty="0" smtClean="0"/>
              <a:t>Now, let’s play “Name That Pulse</a:t>
            </a:r>
            <a:r>
              <a:rPr lang="en-CA" baseline="0" smtClean="0"/>
              <a:t>” game.  </a:t>
            </a:r>
            <a:endParaRPr lang="en-CA" dirty="0" smtClean="0"/>
          </a:p>
          <a:p>
            <a:endParaRPr lang="en-CA" dirty="0"/>
          </a:p>
        </p:txBody>
      </p:sp>
      <p:sp>
        <p:nvSpPr>
          <p:cNvPr id="4" name="Slide Number Placeholder 3"/>
          <p:cNvSpPr>
            <a:spLocks noGrp="1"/>
          </p:cNvSpPr>
          <p:nvPr>
            <p:ph type="sldNum" sz="quarter" idx="10"/>
          </p:nvPr>
        </p:nvSpPr>
        <p:spPr/>
        <p:txBody>
          <a:bodyPr/>
          <a:lstStyle/>
          <a:p>
            <a:fld id="{D83308B4-3E85-4AE8-9F32-BFE944E64A59}" type="slidenum">
              <a:rPr lang="en-CA" smtClean="0"/>
              <a:t>16</a:t>
            </a:fld>
            <a:endParaRPr lang="en-CA"/>
          </a:p>
        </p:txBody>
      </p:sp>
    </p:spTree>
    <p:extLst>
      <p:ext uri="{BB962C8B-B14F-4D97-AF65-F5344CB8AC3E}">
        <p14:creationId xmlns:p14="http://schemas.microsoft.com/office/powerpoint/2010/main" val="104447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Here’s an outline of what we will talk about during</a:t>
            </a:r>
            <a:r>
              <a:rPr lang="en-CA" baseline="0" dirty="0" smtClean="0"/>
              <a:t> today’s presentation. </a:t>
            </a:r>
            <a:endParaRPr lang="en-CA" dirty="0" smtClean="0"/>
          </a:p>
          <a:p>
            <a:endParaRPr lang="en-CA" dirty="0"/>
          </a:p>
        </p:txBody>
      </p:sp>
      <p:sp>
        <p:nvSpPr>
          <p:cNvPr id="4" name="Slide Number Placeholder 3"/>
          <p:cNvSpPr>
            <a:spLocks noGrp="1"/>
          </p:cNvSpPr>
          <p:nvPr>
            <p:ph type="sldNum" sz="quarter" idx="10"/>
          </p:nvPr>
        </p:nvSpPr>
        <p:spPr/>
        <p:txBody>
          <a:bodyPr/>
          <a:lstStyle/>
          <a:p>
            <a:fld id="{4D4A28EB-978D-4846-818F-B4B82D368A5E}" type="slidenum">
              <a:rPr lang="en-CA" smtClean="0"/>
              <a:t>2</a:t>
            </a:fld>
            <a:endParaRPr lang="en-CA"/>
          </a:p>
        </p:txBody>
      </p:sp>
    </p:spTree>
    <p:extLst>
      <p:ext uri="{BB962C8B-B14F-4D97-AF65-F5344CB8AC3E}">
        <p14:creationId xmlns:p14="http://schemas.microsoft.com/office/powerpoint/2010/main" val="149820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Pulses are part of the legume family, </a:t>
            </a:r>
            <a:r>
              <a:rPr lang="en-CA" dirty="0" smtClean="0">
                <a:effectLst/>
              </a:rPr>
              <a:t>A </a:t>
            </a:r>
            <a:r>
              <a:rPr lang="en-CA" b="1" dirty="0" smtClean="0">
                <a:effectLst/>
              </a:rPr>
              <a:t>legume</a:t>
            </a:r>
            <a:r>
              <a:rPr lang="en-CA" dirty="0" smtClean="0">
                <a:effectLst/>
              </a:rPr>
              <a:t> (</a:t>
            </a:r>
            <a:r>
              <a:rPr lang="en-CA" dirty="0" smtClean="0">
                <a:effectLst/>
                <a:hlinkClick r:id="rId3" tooltip="Help:IPA for English"/>
              </a:rPr>
              <a:t>/ˈ</a:t>
            </a:r>
            <a:r>
              <a:rPr lang="en-CA" dirty="0" err="1" smtClean="0">
                <a:effectLst/>
                <a:hlinkClick r:id="rId3" tooltip="Help:IPA for English"/>
              </a:rPr>
              <a:t>lɛɡjuːm</a:t>
            </a:r>
            <a:r>
              <a:rPr lang="en-CA" dirty="0" smtClean="0">
                <a:effectLst/>
                <a:hlinkClick r:id="rId3" tooltip="Help:IPA for English"/>
              </a:rPr>
              <a:t>/</a:t>
            </a:r>
            <a:r>
              <a:rPr lang="en-CA" dirty="0" smtClean="0">
                <a:effectLst/>
              </a:rPr>
              <a:t> or </a:t>
            </a:r>
            <a:r>
              <a:rPr lang="en-CA" dirty="0" smtClean="0">
                <a:effectLst/>
                <a:hlinkClick r:id="rId3" tooltip="Help:IPA for English"/>
              </a:rPr>
              <a:t>/ˌ</a:t>
            </a:r>
            <a:r>
              <a:rPr lang="en-CA" dirty="0" err="1" smtClean="0">
                <a:effectLst/>
                <a:hlinkClick r:id="rId3" tooltip="Help:IPA for English"/>
              </a:rPr>
              <a:t>ləˈɡjuːm</a:t>
            </a:r>
            <a:r>
              <a:rPr lang="en-CA" dirty="0" smtClean="0">
                <a:effectLst/>
                <a:hlinkClick r:id="rId3" tooltip="Help:IPA for English"/>
              </a:rPr>
              <a:t>/</a:t>
            </a:r>
            <a:r>
              <a:rPr lang="en-CA" dirty="0" smtClean="0">
                <a:effectLst/>
              </a:rPr>
              <a:t>) is a </a:t>
            </a:r>
            <a:r>
              <a:rPr lang="en-CA" dirty="0" smtClean="0">
                <a:effectLst/>
                <a:hlinkClick r:id="rId4" tooltip="Plant"/>
              </a:rPr>
              <a:t>plant</a:t>
            </a:r>
            <a:r>
              <a:rPr lang="en-CA" dirty="0" smtClean="0">
                <a:effectLst/>
              </a:rPr>
              <a:t> or </a:t>
            </a:r>
            <a:r>
              <a:rPr lang="en-CA" dirty="0" smtClean="0">
                <a:effectLst/>
                <a:hlinkClick r:id="rId5" tooltip="Fruit"/>
              </a:rPr>
              <a:t>fruit</a:t>
            </a:r>
            <a:r>
              <a:rPr lang="en-CA" dirty="0" smtClean="0">
                <a:effectLst/>
              </a:rPr>
              <a:t>/</a:t>
            </a:r>
            <a:r>
              <a:rPr lang="en-CA" dirty="0" smtClean="0">
                <a:effectLst/>
                <a:hlinkClick r:id="rId6" tooltip="Seed"/>
              </a:rPr>
              <a:t>seed</a:t>
            </a:r>
            <a:r>
              <a:rPr lang="en-CA" dirty="0" smtClean="0">
                <a:effectLst/>
              </a:rPr>
              <a:t> in the family </a:t>
            </a:r>
            <a:r>
              <a:rPr lang="en-CA" dirty="0" err="1" smtClean="0">
                <a:effectLst/>
                <a:hlinkClick r:id="rId7" tooltip="Fabaceae"/>
              </a:rPr>
              <a:t>Fabaceae</a:t>
            </a:r>
            <a:r>
              <a:rPr lang="en-CA" dirty="0" smtClean="0">
                <a:effectLst/>
              </a:rPr>
              <a:t> (or </a:t>
            </a:r>
            <a:r>
              <a:rPr lang="en-CA" dirty="0" err="1" smtClean="0">
                <a:effectLst/>
              </a:rPr>
              <a:t>Leguminosae</a:t>
            </a:r>
            <a:r>
              <a:rPr lang="en-CA" dirty="0" smtClean="0">
                <a:effectLst/>
              </a:rPr>
              <a:t>). Legumes are grown agriculturally, primarily for their </a:t>
            </a:r>
            <a:r>
              <a:rPr lang="en-CA" dirty="0" smtClean="0">
                <a:effectLst/>
                <a:hlinkClick r:id="rId8" tooltip="Grain"/>
              </a:rPr>
              <a:t>grain</a:t>
            </a:r>
            <a:r>
              <a:rPr lang="en-CA" dirty="0" smtClean="0">
                <a:effectLst/>
              </a:rPr>
              <a:t> seed called </a:t>
            </a:r>
            <a:r>
              <a:rPr lang="en-CA" b="1" dirty="0" smtClean="0">
                <a:effectLst/>
              </a:rPr>
              <a:t>pulse</a:t>
            </a:r>
            <a:r>
              <a:rPr lang="en-CA" b="0" dirty="0" smtClean="0">
                <a:effectLst/>
              </a:rPr>
              <a:t>.</a:t>
            </a:r>
          </a:p>
          <a:p>
            <a:endParaRPr lang="en-CA" sz="1200" b="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a:t>
            </a:r>
            <a:r>
              <a:rPr lang="en-CA" sz="1200" kern="1200" dirty="0" smtClean="0">
                <a:solidFill>
                  <a:schemeClr val="tx1"/>
                </a:solidFill>
                <a:effectLst/>
                <a:latin typeface="+mn-lt"/>
                <a:ea typeface="+mn-ea"/>
                <a:cs typeface="+mn-cs"/>
              </a:rPr>
              <a:t>term “pulse” refers only to the dried, edible seed. Dried peas, dried beans, lentils and chickpeas are the most common varieties of pulses. Pulses are very high in protein and fibre, and are low in fat. </a:t>
            </a:r>
          </a:p>
          <a:p>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Pulses do not include fresh green beans or </a:t>
            </a:r>
            <a:r>
              <a:rPr lang="en-CA" sz="1200" kern="1200" dirty="0" smtClean="0">
                <a:solidFill>
                  <a:schemeClr val="tx1"/>
                </a:solidFill>
                <a:effectLst/>
                <a:latin typeface="+mn-lt"/>
                <a:ea typeface="+mn-ea"/>
                <a:cs typeface="+mn-cs"/>
              </a:rPr>
              <a:t>peas,</a:t>
            </a:r>
            <a:r>
              <a:rPr lang="en-CA" sz="1200" kern="1200" baseline="0" dirty="0" smtClean="0">
                <a:solidFill>
                  <a:schemeClr val="tx1"/>
                </a:solidFill>
                <a:effectLst/>
                <a:latin typeface="+mn-lt"/>
                <a:ea typeface="+mn-ea"/>
                <a:cs typeface="+mn-cs"/>
              </a:rPr>
              <a:t> only dried.</a:t>
            </a:r>
            <a:r>
              <a:rPr lang="en-CA" sz="1200"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Although they are related to pulses because they are also edible seeds of podded plants, soy beans and peanut differ from pulses because they have a much higher fat content, whereas pulses contain virtually no fat.  </a:t>
            </a:r>
          </a:p>
          <a:p>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Pulses come in a variety of shapes, sizes and colours and can be consumed in many forms including whole or split, ground in to flours or separated into </a:t>
            </a:r>
            <a:r>
              <a:rPr lang="en-CA" sz="1200" kern="1200" dirty="0" smtClean="0">
                <a:solidFill>
                  <a:schemeClr val="tx1"/>
                </a:solidFill>
                <a:effectLst/>
                <a:latin typeface="+mn-lt"/>
                <a:ea typeface="+mn-ea"/>
                <a:cs typeface="+mn-cs"/>
              </a:rPr>
              <a:t>different</a:t>
            </a:r>
            <a:r>
              <a:rPr lang="en-CA" sz="1200" kern="1200" baseline="0" dirty="0" smtClean="0">
                <a:solidFill>
                  <a:schemeClr val="tx1"/>
                </a:solidFill>
                <a:effectLst/>
                <a:latin typeface="+mn-lt"/>
                <a:ea typeface="+mn-ea"/>
                <a:cs typeface="+mn-cs"/>
              </a:rPr>
              <a:t> parts s</a:t>
            </a:r>
            <a:r>
              <a:rPr lang="en-CA" sz="1200" kern="1200" dirty="0" smtClean="0">
                <a:solidFill>
                  <a:schemeClr val="tx1"/>
                </a:solidFill>
                <a:effectLst/>
                <a:latin typeface="+mn-lt"/>
                <a:ea typeface="+mn-ea"/>
                <a:cs typeface="+mn-cs"/>
              </a:rPr>
              <a:t>uch </a:t>
            </a:r>
            <a:r>
              <a:rPr lang="en-CA" sz="1200" kern="1200" dirty="0" smtClean="0">
                <a:solidFill>
                  <a:schemeClr val="tx1"/>
                </a:solidFill>
                <a:effectLst/>
                <a:latin typeface="+mn-lt"/>
                <a:ea typeface="+mn-ea"/>
                <a:cs typeface="+mn-cs"/>
              </a:rPr>
              <a:t>as protein, fibre and starch. </a:t>
            </a:r>
          </a:p>
          <a:p>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As we will see in future slides, pulses</a:t>
            </a:r>
            <a:r>
              <a:rPr lang="en-CA" sz="1200" kern="1200" baseline="0" dirty="0" smtClean="0">
                <a:solidFill>
                  <a:schemeClr val="tx1"/>
                </a:solidFill>
                <a:effectLst/>
                <a:latin typeface="+mn-lt"/>
                <a:ea typeface="+mn-ea"/>
                <a:cs typeface="+mn-cs"/>
              </a:rPr>
              <a:t> are very high in </a:t>
            </a:r>
            <a:r>
              <a:rPr lang="en-CA" sz="1200" kern="1200" dirty="0" smtClean="0">
                <a:solidFill>
                  <a:schemeClr val="tx1"/>
                </a:solidFill>
                <a:effectLst/>
                <a:latin typeface="+mn-lt"/>
                <a:ea typeface="+mn-ea"/>
                <a:cs typeface="+mn-cs"/>
              </a:rPr>
              <a:t>nutrients and have been linked to improved health. As well,</a:t>
            </a:r>
            <a:r>
              <a:rPr lang="en-CA" sz="1200" kern="1200" baseline="0" dirty="0" smtClean="0">
                <a:solidFill>
                  <a:schemeClr val="tx1"/>
                </a:solidFill>
                <a:effectLst/>
                <a:latin typeface="+mn-lt"/>
                <a:ea typeface="+mn-ea"/>
                <a:cs typeface="+mn-cs"/>
              </a:rPr>
              <a:t> they</a:t>
            </a:r>
            <a:r>
              <a:rPr lang="en-CA" sz="1200" kern="1200" dirty="0" smtClean="0">
                <a:solidFill>
                  <a:schemeClr val="tx1"/>
                </a:solidFill>
                <a:effectLst/>
                <a:latin typeface="+mn-lt"/>
                <a:ea typeface="+mn-ea"/>
                <a:cs typeface="+mn-cs"/>
              </a:rPr>
              <a:t> are a unique food in their ability to reduce the environmental footprint of our grocery carts. Put it all together and these sensational seeds are a powerful food ingredient that can be used to deliver the results of healthy people and a healthy planet.</a:t>
            </a: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4A28EB-978D-4846-818F-B4B82D368A5E}" type="slidenum">
              <a:rPr lang="en-CA" smtClean="0"/>
              <a:t>3</a:t>
            </a:fld>
            <a:endParaRPr lang="en-CA"/>
          </a:p>
        </p:txBody>
      </p:sp>
    </p:spTree>
    <p:extLst>
      <p:ext uri="{BB962C8B-B14F-4D97-AF65-F5344CB8AC3E}">
        <p14:creationId xmlns:p14="http://schemas.microsoft.com/office/powerpoint/2010/main" val="423375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a:t>
            </a:r>
            <a:r>
              <a:rPr lang="en-CA" baseline="0" dirty="0" smtClean="0"/>
              <a:t> are many different types of pulses, which I’ve divided into 4 groups on this slide. </a:t>
            </a:r>
          </a:p>
          <a:p>
            <a:pPr marL="228600" lvl="0" indent="-228600">
              <a:buAutoNum type="arabicPeriod"/>
            </a:pPr>
            <a:r>
              <a:rPr lang="en-CA" dirty="0" smtClean="0"/>
              <a:t>Split and whole dried peas </a:t>
            </a:r>
            <a:r>
              <a:rPr lang="en-CA" sz="2000" dirty="0" smtClean="0"/>
              <a:t>(</a:t>
            </a:r>
            <a:r>
              <a:rPr lang="en-CA" sz="2400" dirty="0" smtClean="0"/>
              <a:t>Yellow and green peas)</a:t>
            </a:r>
            <a:endParaRPr lang="en-CA" sz="1200" dirty="0" smtClean="0"/>
          </a:p>
          <a:p>
            <a:pPr marL="228600" lvl="0" indent="-228600">
              <a:buAutoNum type="arabicPeriod"/>
            </a:pPr>
            <a:r>
              <a:rPr lang="en-CA" dirty="0" smtClean="0"/>
              <a:t>Lentils (</a:t>
            </a:r>
            <a:r>
              <a:rPr lang="en-CA" sz="2200" dirty="0" smtClean="0"/>
              <a:t>Green and r</a:t>
            </a:r>
            <a:r>
              <a:rPr lang="en-CA" sz="2400" dirty="0" smtClean="0"/>
              <a:t>ed</a:t>
            </a:r>
            <a:r>
              <a:rPr lang="en-CA" sz="2000" dirty="0" smtClean="0"/>
              <a:t>)</a:t>
            </a:r>
          </a:p>
          <a:p>
            <a:pPr marL="228600" lvl="0" indent="-228600">
              <a:buAutoNum type="arabicPeriod"/>
            </a:pPr>
            <a:r>
              <a:rPr lang="en-CA" dirty="0" smtClean="0"/>
              <a:t>Beans</a:t>
            </a:r>
            <a:r>
              <a:rPr lang="en-CA" sz="2000" baseline="0" dirty="0" smtClean="0"/>
              <a:t> (</a:t>
            </a:r>
            <a:r>
              <a:rPr lang="en-CA" sz="2400" dirty="0" smtClean="0"/>
              <a:t>Red kidney,</a:t>
            </a:r>
            <a:r>
              <a:rPr lang="en-CA" sz="2400" baseline="0" dirty="0" smtClean="0"/>
              <a:t> b</a:t>
            </a:r>
            <a:r>
              <a:rPr lang="en-CA" sz="2400" dirty="0" smtClean="0"/>
              <a:t>lack,</a:t>
            </a:r>
            <a:r>
              <a:rPr lang="en-CA" sz="2400" baseline="0" dirty="0" smtClean="0"/>
              <a:t> p</a:t>
            </a:r>
            <a:r>
              <a:rPr lang="en-CA" sz="2400" dirty="0" smtClean="0"/>
              <a:t>into and </a:t>
            </a:r>
            <a:r>
              <a:rPr lang="en-CA" sz="2000" dirty="0" smtClean="0"/>
              <a:t>n</a:t>
            </a:r>
            <a:r>
              <a:rPr lang="en-CA" sz="2400" dirty="0" smtClean="0"/>
              <a:t>avy)</a:t>
            </a:r>
          </a:p>
          <a:p>
            <a:pPr marL="228600" lvl="0" indent="-228600">
              <a:buAutoNum type="arabicPeriod"/>
            </a:pPr>
            <a:r>
              <a:rPr lang="en-CA" dirty="0" smtClean="0"/>
              <a:t>Chickpeas</a:t>
            </a:r>
            <a:endParaRPr lang="en-CA" dirty="0"/>
          </a:p>
        </p:txBody>
      </p:sp>
      <p:sp>
        <p:nvSpPr>
          <p:cNvPr id="4" name="Slide Number Placeholder 3"/>
          <p:cNvSpPr>
            <a:spLocks noGrp="1"/>
          </p:cNvSpPr>
          <p:nvPr>
            <p:ph type="sldNum" sz="quarter" idx="10"/>
          </p:nvPr>
        </p:nvSpPr>
        <p:spPr/>
        <p:txBody>
          <a:bodyPr/>
          <a:lstStyle/>
          <a:p>
            <a:fld id="{4D4A28EB-978D-4846-818F-B4B82D368A5E}" type="slidenum">
              <a:rPr lang="en-CA" smtClean="0"/>
              <a:t>4</a:t>
            </a:fld>
            <a:endParaRPr lang="en-CA"/>
          </a:p>
        </p:txBody>
      </p:sp>
    </p:spTree>
    <p:extLst>
      <p:ext uri="{BB962C8B-B14F-4D97-AF65-F5344CB8AC3E}">
        <p14:creationId xmlns:p14="http://schemas.microsoft.com/office/powerpoint/2010/main" val="245968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Everyone can benefit from eating pulses.  They are high in fiber, complex </a:t>
            </a:r>
            <a:r>
              <a:rPr lang="en-CA" sz="1200" kern="1200" dirty="0" smtClean="0">
                <a:solidFill>
                  <a:schemeClr val="tx1"/>
                </a:solidFill>
                <a:effectLst/>
                <a:latin typeface="+mn-lt"/>
                <a:ea typeface="+mn-ea"/>
                <a:cs typeface="+mn-cs"/>
              </a:rPr>
              <a:t>carbohydrates (the</a:t>
            </a:r>
            <a:r>
              <a:rPr lang="en-CA" sz="1200" kern="1200" baseline="0" dirty="0" smtClean="0">
                <a:solidFill>
                  <a:schemeClr val="tx1"/>
                </a:solidFill>
                <a:effectLst/>
                <a:latin typeface="+mn-lt"/>
                <a:ea typeface="+mn-ea"/>
                <a:cs typeface="+mn-cs"/>
              </a:rPr>
              <a:t> help with digestion, slow does the breakdown of food and therefore slow the release of sugars into the blood)</a:t>
            </a:r>
            <a:r>
              <a:rPr lang="en-CA" sz="1200"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and low in fat.  These nutrients make pulses an important part of any healthy diet and can help maintain a healthy weight.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Pureed pulses can be an excellent food</a:t>
            </a:r>
            <a:r>
              <a:rPr lang="en-CA" sz="1200" kern="1200" baseline="0" dirty="0" smtClean="0">
                <a:solidFill>
                  <a:schemeClr val="tx1"/>
                </a:solidFill>
                <a:effectLst/>
                <a:latin typeface="+mn-lt"/>
                <a:ea typeface="+mn-ea"/>
                <a:cs typeface="+mn-cs"/>
              </a:rPr>
              <a:t> to give to your 6 month old baby once he or she is starting to eat solid foods. </a:t>
            </a:r>
          </a:p>
          <a:p>
            <a:endParaRPr lang="en-CA" sz="1200" kern="1200" baseline="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Pulses have additional benefits for people who: </a:t>
            </a:r>
          </a:p>
          <a:p>
            <a:pPr marL="171450" indent="-171450">
              <a:buFont typeface="Arial" panose="020B0604020202020204" pitchFamily="34" charset="0"/>
              <a:buChar char="•"/>
            </a:pPr>
            <a:r>
              <a:rPr lang="en-CA" sz="1200" kern="1200" baseline="0" dirty="0" smtClean="0">
                <a:solidFill>
                  <a:schemeClr val="tx1"/>
                </a:solidFill>
                <a:effectLst/>
                <a:latin typeface="+mn-lt"/>
                <a:ea typeface="+mn-ea"/>
                <a:cs typeface="+mn-cs"/>
              </a:rPr>
              <a:t>Are overweight</a:t>
            </a:r>
          </a:p>
          <a:p>
            <a:pPr marL="171450" indent="-171450">
              <a:buFont typeface="Arial" panose="020B0604020202020204" pitchFamily="34" charset="0"/>
              <a:buChar char="•"/>
            </a:pPr>
            <a:r>
              <a:rPr lang="en-CA" sz="1200" kern="1200" baseline="0" dirty="0" smtClean="0">
                <a:solidFill>
                  <a:schemeClr val="tx1"/>
                </a:solidFill>
                <a:effectLst/>
                <a:latin typeface="+mn-lt"/>
                <a:ea typeface="+mn-ea"/>
                <a:cs typeface="+mn-cs"/>
              </a:rPr>
              <a:t>Have diabetes</a:t>
            </a:r>
          </a:p>
          <a:p>
            <a:pPr marL="171450" indent="-171450">
              <a:buFont typeface="Arial" panose="020B0604020202020204" pitchFamily="34" charset="0"/>
              <a:buChar char="•"/>
            </a:pPr>
            <a:r>
              <a:rPr lang="en-CA" sz="1200" kern="1200" baseline="0" dirty="0" smtClean="0">
                <a:solidFill>
                  <a:schemeClr val="tx1"/>
                </a:solidFill>
                <a:effectLst/>
                <a:latin typeface="+mn-lt"/>
                <a:ea typeface="+mn-ea"/>
                <a:cs typeface="+mn-cs"/>
              </a:rPr>
              <a:t>Have high blood cholesterol levels</a:t>
            </a:r>
          </a:p>
          <a:p>
            <a:pPr marL="171450" indent="-171450">
              <a:buFont typeface="Arial" panose="020B0604020202020204" pitchFamily="34" charset="0"/>
              <a:buChar char="•"/>
            </a:pPr>
            <a:r>
              <a:rPr lang="en-CA" sz="1200" kern="1200" baseline="0" dirty="0" smtClean="0">
                <a:solidFill>
                  <a:schemeClr val="tx1"/>
                </a:solidFill>
                <a:effectLst/>
                <a:latin typeface="+mn-lt"/>
                <a:ea typeface="+mn-ea"/>
                <a:cs typeface="+mn-cs"/>
              </a:rPr>
              <a:t>Tend to be constipated</a:t>
            </a:r>
          </a:p>
          <a:p>
            <a:pPr marL="171450" indent="-171450">
              <a:buFont typeface="Arial" panose="020B0604020202020204" pitchFamily="34" charset="0"/>
              <a:buChar char="•"/>
            </a:pPr>
            <a:r>
              <a:rPr lang="en-CA" sz="1200" kern="1200" baseline="0" dirty="0" smtClean="0">
                <a:solidFill>
                  <a:schemeClr val="tx1"/>
                </a:solidFill>
                <a:effectLst/>
                <a:latin typeface="+mn-lt"/>
                <a:ea typeface="+mn-ea"/>
                <a:cs typeface="+mn-cs"/>
              </a:rPr>
              <a:t>Have celiac disease</a:t>
            </a:r>
          </a:p>
          <a:p>
            <a:pPr marL="171450" indent="-171450">
              <a:buFont typeface="Arial" panose="020B0604020202020204" pitchFamily="34" charset="0"/>
              <a:buChar char="•"/>
            </a:pPr>
            <a:r>
              <a:rPr lang="en-CA" sz="1200" kern="1200" baseline="0" dirty="0" smtClean="0">
                <a:solidFill>
                  <a:schemeClr val="tx1"/>
                </a:solidFill>
                <a:effectLst/>
                <a:latin typeface="+mn-lt"/>
                <a:ea typeface="+mn-ea"/>
                <a:cs typeface="+mn-cs"/>
              </a:rPr>
              <a:t>Are vegetarian</a:t>
            </a:r>
          </a:p>
          <a:p>
            <a:pPr marL="171450" indent="-171450">
              <a:buFont typeface="Arial" panose="020B0604020202020204" pitchFamily="34" charset="0"/>
              <a:buChar char="•"/>
            </a:pPr>
            <a:endParaRPr lang="en-CA"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CA" sz="1200" kern="1200" baseline="0" dirty="0" smtClean="0">
                <a:solidFill>
                  <a:schemeClr val="tx1"/>
                </a:solidFill>
                <a:effectLst/>
                <a:latin typeface="+mn-lt"/>
                <a:ea typeface="+mn-ea"/>
                <a:cs typeface="+mn-cs"/>
              </a:rPr>
              <a:t>Pulses are gluten-free and can be eaten by people with celiac disease. Pulses are great alternative to wheat-based products. They add fibre, protein, and many vitamins and minerals that may be lacking from a gluten-free diet. </a:t>
            </a:r>
          </a:p>
        </p:txBody>
      </p:sp>
      <p:sp>
        <p:nvSpPr>
          <p:cNvPr id="4" name="Slide Number Placeholder 3"/>
          <p:cNvSpPr>
            <a:spLocks noGrp="1"/>
          </p:cNvSpPr>
          <p:nvPr>
            <p:ph type="sldNum" sz="quarter" idx="10"/>
          </p:nvPr>
        </p:nvSpPr>
        <p:spPr/>
        <p:txBody>
          <a:bodyPr/>
          <a:lstStyle/>
          <a:p>
            <a:fld id="{4D4A28EB-978D-4846-818F-B4B82D368A5E}" type="slidenum">
              <a:rPr lang="en-CA" smtClean="0"/>
              <a:t>5</a:t>
            </a:fld>
            <a:endParaRPr lang="en-CA"/>
          </a:p>
        </p:txBody>
      </p:sp>
    </p:spTree>
    <p:extLst>
      <p:ext uri="{BB962C8B-B14F-4D97-AF65-F5344CB8AC3E}">
        <p14:creationId xmlns:p14="http://schemas.microsoft.com/office/powerpoint/2010/main" val="481926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 power of pulses is remarkable. They are a low fat and low saturated </a:t>
            </a:r>
            <a:r>
              <a:rPr lang="en-CA" sz="1200" kern="1200" dirty="0" smtClean="0">
                <a:solidFill>
                  <a:schemeClr val="tx1"/>
                </a:solidFill>
                <a:effectLst/>
                <a:latin typeface="+mn-lt"/>
                <a:ea typeface="+mn-ea"/>
                <a:cs typeface="+mn-cs"/>
              </a:rPr>
              <a:t>fat,</a:t>
            </a:r>
            <a:r>
              <a:rPr lang="en-CA" sz="1200" kern="1200" baseline="0" dirty="0" smtClean="0">
                <a:solidFill>
                  <a:schemeClr val="tx1"/>
                </a:solidFill>
                <a:effectLst/>
                <a:latin typeface="+mn-lt"/>
                <a:ea typeface="+mn-ea"/>
                <a:cs typeface="+mn-cs"/>
              </a:rPr>
              <a:t> (saturated fat is a fat that a person should have a minimal amount of in the diet, found mainly from animal sources, </a:t>
            </a:r>
            <a:r>
              <a:rPr lang="en-CA" sz="1200" kern="1200" baseline="0" dirty="0" err="1" smtClean="0">
                <a:solidFill>
                  <a:schemeClr val="tx1"/>
                </a:solidFill>
                <a:effectLst/>
                <a:latin typeface="+mn-lt"/>
                <a:ea typeface="+mn-ea"/>
                <a:cs typeface="+mn-cs"/>
              </a:rPr>
              <a:t>eg</a:t>
            </a:r>
            <a:r>
              <a:rPr lang="en-CA" sz="1200" kern="1200" baseline="0" dirty="0" smtClean="0">
                <a:solidFill>
                  <a:schemeClr val="tx1"/>
                </a:solidFill>
                <a:effectLst/>
                <a:latin typeface="+mn-lt"/>
                <a:ea typeface="+mn-ea"/>
                <a:cs typeface="+mn-cs"/>
              </a:rPr>
              <a:t> meat)</a:t>
            </a:r>
            <a:r>
              <a:rPr lang="en-CA" sz="1200" kern="1200" dirty="0" smtClean="0">
                <a:solidFill>
                  <a:schemeClr val="tx1"/>
                </a:solidFill>
                <a:effectLst/>
                <a:latin typeface="+mn-lt"/>
                <a:ea typeface="+mn-ea"/>
                <a:cs typeface="+mn-cs"/>
              </a:rPr>
              <a:t>, a </a:t>
            </a:r>
            <a:r>
              <a:rPr lang="en-CA" sz="1200" kern="1200" dirty="0" smtClean="0">
                <a:solidFill>
                  <a:schemeClr val="tx1"/>
                </a:solidFill>
                <a:effectLst/>
                <a:latin typeface="+mn-lt"/>
                <a:ea typeface="+mn-ea"/>
                <a:cs typeface="+mn-cs"/>
              </a:rPr>
              <a:t>source of </a:t>
            </a:r>
            <a:r>
              <a:rPr lang="en-CA" sz="1200" kern="1200" dirty="0" smtClean="0">
                <a:solidFill>
                  <a:schemeClr val="tx1"/>
                </a:solidFill>
                <a:effectLst/>
                <a:latin typeface="+mn-lt"/>
                <a:ea typeface="+mn-ea"/>
                <a:cs typeface="+mn-cs"/>
              </a:rPr>
              <a:t>protein</a:t>
            </a:r>
            <a:r>
              <a:rPr lang="en-CA" sz="1200" kern="1200" dirty="0" smtClean="0">
                <a:solidFill>
                  <a:schemeClr val="tx1"/>
                </a:solidFill>
                <a:effectLst/>
                <a:latin typeface="+mn-lt"/>
                <a:ea typeface="+mn-ea"/>
                <a:cs typeface="+mn-cs"/>
              </a:rPr>
              <a:t>, and are high in fibre. They also have several vitamins and minerals including iron, potassium, folate and other B vitamins.</a:t>
            </a:r>
          </a:p>
          <a:p>
            <a:pPr lvl="0"/>
            <a:endParaRPr lang="en-CA" sz="1200" b="1"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Fibre</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Fibre includes all parts of plant foods that your body can't digest or absorb. Pulses are very high in fibre, containing both soluble and insoluble fibres. While soluble fibre helps to decrease blood cholesterol levels and control blood sugar levels, insoluble fibre helps with digestion and regularity. Most Canadians are not getting the recommended amount of fibre per day. The recommend daily intake of fibre is 38 g/day of total fibre for men and 25 g/day of total fibre for women. Eating just 125 mL (1/2 c.) of pulses per day provides 7 - 17 g of fibre. With their high fibre levels, pulses are a healthy food choice!</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Make sure to drink enough water when adding high fibre foods like pulses to your diet. </a:t>
            </a:r>
            <a:r>
              <a:rPr lang="en-CA" sz="1200" kern="1200" dirty="0" smtClean="0">
                <a:solidFill>
                  <a:schemeClr val="tx1"/>
                </a:solidFill>
                <a:effectLst/>
                <a:latin typeface="+mn-lt"/>
                <a:ea typeface="+mn-ea"/>
                <a:cs typeface="+mn-cs"/>
              </a:rPr>
              <a:t>It</a:t>
            </a:r>
            <a:r>
              <a:rPr lang="en-CA" sz="1200" kern="1200" baseline="0" dirty="0" smtClean="0">
                <a:solidFill>
                  <a:schemeClr val="tx1"/>
                </a:solidFill>
                <a:effectLst/>
                <a:latin typeface="+mn-lt"/>
                <a:ea typeface="+mn-ea"/>
                <a:cs typeface="+mn-cs"/>
              </a:rPr>
              <a:t> is important to drink 6-8 glasses of water per day.  If you start eating more pulses, it is important to drink water. Fibre helps to keep you regular but if you are not drinking enough water with the extra fibre, it can work the </a:t>
            </a:r>
            <a:r>
              <a:rPr lang="en-CA" sz="1200" kern="1200" baseline="0" dirty="0" err="1" smtClean="0">
                <a:solidFill>
                  <a:schemeClr val="tx1"/>
                </a:solidFill>
                <a:effectLst/>
                <a:latin typeface="+mn-lt"/>
                <a:ea typeface="+mn-ea"/>
                <a:cs typeface="+mn-cs"/>
              </a:rPr>
              <a:t>oppostie</a:t>
            </a:r>
            <a:r>
              <a:rPr lang="en-CA" sz="1200" kern="1200" baseline="0" dirty="0" smtClean="0">
                <a:solidFill>
                  <a:schemeClr val="tx1"/>
                </a:solidFill>
                <a:effectLst/>
                <a:latin typeface="+mn-lt"/>
                <a:ea typeface="+mn-ea"/>
                <a:cs typeface="+mn-cs"/>
              </a:rPr>
              <a:t> and actually cause constipation. </a:t>
            </a:r>
          </a:p>
          <a:p>
            <a:endParaRPr lang="en-CA" sz="1200" kern="1200" baseline="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So just remember, more fibre = more water = good gut health</a:t>
            </a:r>
          </a:p>
          <a:p>
            <a:endParaRPr lang="en-CA" sz="1200" b="1" kern="1200" baseline="0" dirty="0" smtClean="0">
              <a:solidFill>
                <a:schemeClr val="tx1"/>
              </a:solidFill>
              <a:effectLst/>
              <a:latin typeface="+mn-lt"/>
              <a:ea typeface="+mn-ea"/>
              <a:cs typeface="+mn-cs"/>
            </a:endParaRPr>
          </a:p>
          <a:p>
            <a:endParaRPr lang="en-CA" sz="1200" b="1"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Protein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Pulses are somewhat unique as a plant food because in addition to high amount of fibre, pulses typically contain about twice the amount of protein found in whole grain cereals like wheat, oats, barley and rice. </a:t>
            </a:r>
            <a:r>
              <a:rPr lang="en-CA" sz="1200" kern="1200" dirty="0" smtClean="0">
                <a:solidFill>
                  <a:schemeClr val="tx1"/>
                </a:solidFill>
                <a:effectLst/>
                <a:latin typeface="+mn-lt"/>
                <a:ea typeface="+mn-ea"/>
                <a:cs typeface="+mn-cs"/>
              </a:rPr>
              <a:t> Blending </a:t>
            </a:r>
            <a:r>
              <a:rPr lang="en-CA" sz="1200" kern="1200" dirty="0" smtClean="0">
                <a:solidFill>
                  <a:schemeClr val="tx1"/>
                </a:solidFill>
                <a:effectLst/>
                <a:latin typeface="+mn-lt"/>
                <a:ea typeface="+mn-ea"/>
                <a:cs typeface="+mn-cs"/>
              </a:rPr>
              <a:t>pulses with cereals or nuts results in a better quality protein that contains all essential amino acids in appropriate amounts. </a:t>
            </a:r>
          </a:p>
          <a:p>
            <a:endParaRPr lang="en-CA" sz="1200" b="1"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Vitamins and minerals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Pulses provide substantial amounts of vitamins and minerals including </a:t>
            </a:r>
            <a:r>
              <a:rPr lang="en-CA" sz="1200" kern="1200" dirty="0" smtClean="0">
                <a:solidFill>
                  <a:schemeClr val="tx1"/>
                </a:solidFill>
                <a:effectLst/>
                <a:latin typeface="+mn-lt"/>
                <a:ea typeface="+mn-ea"/>
                <a:cs typeface="+mn-cs"/>
              </a:rPr>
              <a:t>*iron</a:t>
            </a:r>
            <a:r>
              <a:rPr lang="en-CA" sz="1200" kern="1200" dirty="0" smtClean="0">
                <a:solidFill>
                  <a:schemeClr val="tx1"/>
                </a:solidFill>
                <a:effectLst/>
                <a:latin typeface="+mn-lt"/>
                <a:ea typeface="+mn-ea"/>
                <a:cs typeface="+mn-cs"/>
              </a:rPr>
              <a:t>, potassium, magnesium and zinc. Pulses are also particularly high in B vitamins including folate, thiamin and niacin</a:t>
            </a:r>
            <a:r>
              <a:rPr lang="en-CA" sz="1200" kern="1200" dirty="0" smtClean="0">
                <a:solidFill>
                  <a:schemeClr val="tx1"/>
                </a:solidFill>
                <a:effectLst/>
                <a:latin typeface="+mn-lt"/>
                <a:ea typeface="+mn-ea"/>
                <a:cs typeface="+mn-cs"/>
              </a:rPr>
              <a:t>.</a:t>
            </a:r>
          </a:p>
          <a:p>
            <a:r>
              <a:rPr lang="en-CA" sz="1200" kern="1200" dirty="0" smtClean="0">
                <a:solidFill>
                  <a:schemeClr val="tx1"/>
                </a:solidFill>
                <a:effectLst/>
                <a:latin typeface="+mn-lt"/>
                <a:ea typeface="+mn-ea"/>
                <a:cs typeface="+mn-cs"/>
              </a:rPr>
              <a:t>*this</a:t>
            </a:r>
            <a:r>
              <a:rPr lang="en-CA" sz="1200" kern="1200" baseline="0" dirty="0" smtClean="0">
                <a:solidFill>
                  <a:schemeClr val="tx1"/>
                </a:solidFill>
                <a:effectLst/>
                <a:latin typeface="+mn-lt"/>
                <a:ea typeface="+mn-ea"/>
                <a:cs typeface="+mn-cs"/>
              </a:rPr>
              <a:t> is important for those who have low iron.</a:t>
            </a:r>
            <a:endParaRPr lang="en-CA" sz="1200" kern="1200" dirty="0" smtClean="0">
              <a:solidFill>
                <a:schemeClr val="tx1"/>
              </a:solidFill>
              <a:effectLst/>
              <a:latin typeface="+mn-lt"/>
              <a:ea typeface="+mn-ea"/>
              <a:cs typeface="+mn-cs"/>
            </a:endParaRPr>
          </a:p>
          <a:p>
            <a:pPr lvl="0"/>
            <a:endParaRPr lang="en-CA" sz="1200" b="1"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Low Glycemic Index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Pulses have a low glycemic index which means they do not cause a fast rise in blood sugar after eating. Most of the carbohydrates in pulses are fibre and starch</a:t>
            </a:r>
            <a:r>
              <a:rPr lang="en-CA" sz="1200" kern="1200" baseline="0" dirty="0" smtClean="0">
                <a:solidFill>
                  <a:schemeClr val="tx1"/>
                </a:solidFill>
                <a:effectLst/>
                <a:latin typeface="+mn-lt"/>
                <a:ea typeface="+mn-ea"/>
                <a:cs typeface="+mn-cs"/>
              </a:rPr>
              <a:t> that prevent blood sugars from rising quickly after a meal or snack. </a:t>
            </a:r>
            <a:r>
              <a:rPr lang="en-CA" sz="1200" kern="1200" dirty="0" smtClean="0">
                <a:solidFill>
                  <a:schemeClr val="tx1"/>
                </a:solidFill>
                <a:effectLst/>
                <a:latin typeface="+mn-lt"/>
                <a:ea typeface="+mn-ea"/>
                <a:cs typeface="+mn-cs"/>
              </a:rPr>
              <a:t>Studies have shown that eating pulses is a good way to manage blood sugar levels which is particularly important for people with </a:t>
            </a:r>
            <a:r>
              <a:rPr lang="en-CA" sz="1200" kern="1200" dirty="0" smtClean="0">
                <a:solidFill>
                  <a:schemeClr val="tx1"/>
                </a:solidFill>
                <a:effectLst/>
                <a:latin typeface="+mn-lt"/>
                <a:ea typeface="+mn-ea"/>
                <a:cs typeface="+mn-cs"/>
              </a:rPr>
              <a:t>diabetes.</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Pulses Can Reduce “Bad” (LDL) Cholesterol</a:t>
            </a:r>
            <a:r>
              <a:rPr lang="en-CA" sz="1100" kern="1200" baseline="0" dirty="0" smtClean="0">
                <a:solidFill>
                  <a:schemeClr val="tx1"/>
                </a:solidFill>
                <a:effectLst/>
                <a:latin typeface="+mn-lt"/>
                <a:ea typeface="+mn-ea"/>
                <a:cs typeface="+mn-cs"/>
              </a:rPr>
              <a:t> – recent research </a:t>
            </a:r>
            <a:r>
              <a:rPr lang="en-CA" sz="1200" kern="1200" dirty="0" smtClean="0">
                <a:solidFill>
                  <a:schemeClr val="tx1"/>
                </a:solidFill>
                <a:effectLst/>
                <a:latin typeface="+mn-lt"/>
                <a:ea typeface="+mn-ea"/>
                <a:cs typeface="+mn-cs"/>
              </a:rPr>
              <a:t>shows that eating pulses for at least three weeks significantly reduces LDL-cholesterol levels, which can lower the risk of heart attack and stroke.</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The average dose of pulses consumed in the studies was about ½ to ¾ cup of </a:t>
            </a:r>
            <a:r>
              <a:rPr lang="en-CA" sz="1200" kern="1200" dirty="0" smtClean="0">
                <a:solidFill>
                  <a:schemeClr val="tx1"/>
                </a:solidFill>
                <a:effectLst/>
                <a:latin typeface="+mn-lt"/>
                <a:ea typeface="+mn-ea"/>
                <a:cs typeface="+mn-cs"/>
              </a:rPr>
              <a:t>pulses/day.</a:t>
            </a:r>
            <a:r>
              <a:rPr lang="en-CA" sz="1200" kern="1200" baseline="0" dirty="0" smtClean="0">
                <a:solidFill>
                  <a:schemeClr val="tx1"/>
                </a:solidFill>
                <a:effectLst/>
                <a:latin typeface="+mn-lt"/>
                <a:ea typeface="+mn-ea"/>
                <a:cs typeface="+mn-cs"/>
              </a:rPr>
              <a:t> </a:t>
            </a:r>
            <a:r>
              <a:rPr lang="en-CA" sz="1200" kern="1200" baseline="0" dirty="0" smtClean="0">
                <a:solidFill>
                  <a:schemeClr val="tx1"/>
                </a:solidFill>
                <a:effectLst/>
                <a:latin typeface="+mn-lt"/>
                <a:ea typeface="+mn-ea"/>
                <a:cs typeface="+mn-cs"/>
              </a:rPr>
              <a:t>According to some research,</a:t>
            </a:r>
            <a:r>
              <a:rPr lang="en-CA" sz="1100" kern="1200" baseline="0" dirty="0" smtClean="0">
                <a:solidFill>
                  <a:schemeClr val="tx1"/>
                </a:solidFill>
                <a:effectLst/>
                <a:latin typeface="+mn-lt"/>
                <a:ea typeface="+mn-ea"/>
                <a:cs typeface="+mn-cs"/>
              </a:rPr>
              <a:t> p</a:t>
            </a:r>
            <a:r>
              <a:rPr lang="en-CA" sz="1200" kern="1200" dirty="0" smtClean="0">
                <a:solidFill>
                  <a:schemeClr val="tx1"/>
                </a:solidFill>
                <a:effectLst/>
                <a:latin typeface="+mn-lt"/>
                <a:ea typeface="+mn-ea"/>
                <a:cs typeface="+mn-cs"/>
              </a:rPr>
              <a:t>ulse consumption lowered LDL-cholesterol levels by about 5%. This reduction translates to a 5 to 6% reduction in events like heart attack or stroke. </a:t>
            </a:r>
          </a:p>
          <a:p>
            <a:pPr lvl="0"/>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Many health organizations recommend eating pulses to maintain good health and prevent chronic diseases like diabetes, heart disease and cancer. Eating Well with </a:t>
            </a:r>
            <a:r>
              <a:rPr lang="en-CA" sz="1200" u="none" strike="noStrike" kern="1200" dirty="0" smtClean="0">
                <a:solidFill>
                  <a:schemeClr val="tx1"/>
                </a:solidFill>
                <a:effectLst/>
                <a:latin typeface="+mn-lt"/>
                <a:ea typeface="+mn-ea"/>
                <a:cs typeface="+mn-cs"/>
                <a:hlinkClick r:id="rId3"/>
              </a:rPr>
              <a:t>Canada’s Food Guide</a:t>
            </a:r>
            <a:r>
              <a:rPr lang="en-CA" sz="1200" kern="1200" dirty="0" smtClean="0">
                <a:solidFill>
                  <a:schemeClr val="tx1"/>
                </a:solidFill>
                <a:effectLst/>
                <a:latin typeface="+mn-lt"/>
                <a:ea typeface="+mn-ea"/>
                <a:cs typeface="+mn-cs"/>
              </a:rPr>
              <a:t> states “Have meat alternatives such as beans</a:t>
            </a:r>
            <a:r>
              <a:rPr lang="en-CA" sz="1200" kern="1200" baseline="0" dirty="0" smtClean="0">
                <a:solidFill>
                  <a:schemeClr val="tx1"/>
                </a:solidFill>
                <a:effectLst/>
                <a:latin typeface="+mn-lt"/>
                <a:ea typeface="+mn-ea"/>
                <a:cs typeface="+mn-cs"/>
              </a:rPr>
              <a:t> and</a:t>
            </a:r>
            <a:r>
              <a:rPr lang="en-CA" sz="1200" kern="1200" dirty="0" smtClean="0">
                <a:solidFill>
                  <a:schemeClr val="tx1"/>
                </a:solidFill>
                <a:effectLst/>
                <a:latin typeface="+mn-lt"/>
                <a:ea typeface="+mn-ea"/>
                <a:cs typeface="+mn-cs"/>
              </a:rPr>
              <a:t> lentils often” and suggests that regularly choosing beans and other meat alternatives such as lentils can help minimize the amount of saturated fat in the diet.</a:t>
            </a:r>
            <a:endParaRPr lang="en-CA" sz="1100" kern="1200" dirty="0" smtClean="0">
              <a:solidFill>
                <a:schemeClr val="tx1"/>
              </a:solidFill>
              <a:effectLst/>
              <a:latin typeface="+mn-lt"/>
              <a:ea typeface="+mn-ea"/>
              <a:cs typeface="+mn-cs"/>
            </a:endParaRPr>
          </a:p>
          <a:p>
            <a:endParaRPr lang="en-CA" dirty="0" smtClean="0"/>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4A28EB-978D-4846-818F-B4B82D368A5E}" type="slidenum">
              <a:rPr lang="en-CA" smtClean="0"/>
              <a:t>6</a:t>
            </a:fld>
            <a:endParaRPr lang="en-CA"/>
          </a:p>
        </p:txBody>
      </p:sp>
    </p:spTree>
    <p:extLst>
      <p:ext uri="{BB962C8B-B14F-4D97-AF65-F5344CB8AC3E}">
        <p14:creationId xmlns:p14="http://schemas.microsoft.com/office/powerpoint/2010/main" val="817999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Pulses can be eaten every day. If you do not currently</a:t>
            </a:r>
            <a:r>
              <a:rPr lang="en-CA" baseline="0" dirty="0" smtClean="0"/>
              <a:t> eat pulses often, start adding them to your diet gradually. </a:t>
            </a:r>
            <a:r>
              <a:rPr lang="en-CA" baseline="0" dirty="0" smtClean="0"/>
              <a:t>Don’t forget to also drink more water</a:t>
            </a:r>
            <a:r>
              <a:rPr lang="en-CA" baseline="0" dirty="0" smtClean="0">
                <a:sym typeface="Wingdings" panose="05000000000000000000" pitchFamily="2" charset="2"/>
              </a:rPr>
              <a:t></a:t>
            </a:r>
            <a:endParaRPr lang="en-CA" baseline="0" dirty="0" smtClean="0"/>
          </a:p>
          <a:p>
            <a:endParaRPr lang="en-CA" baseline="0" dirty="0" smtClean="0"/>
          </a:p>
          <a:p>
            <a:r>
              <a:rPr lang="en-CA" dirty="0" smtClean="0"/>
              <a:t>The next slide provides you with ideas on how to add more pulses to your diet. </a:t>
            </a:r>
            <a:endParaRPr lang="en-CA" dirty="0"/>
          </a:p>
        </p:txBody>
      </p:sp>
      <p:sp>
        <p:nvSpPr>
          <p:cNvPr id="4" name="Slide Number Placeholder 3"/>
          <p:cNvSpPr>
            <a:spLocks noGrp="1"/>
          </p:cNvSpPr>
          <p:nvPr>
            <p:ph type="sldNum" sz="quarter" idx="10"/>
          </p:nvPr>
        </p:nvSpPr>
        <p:spPr/>
        <p:txBody>
          <a:bodyPr/>
          <a:lstStyle/>
          <a:p>
            <a:fld id="{4D4A28EB-978D-4846-818F-B4B82D368A5E}" type="slidenum">
              <a:rPr lang="en-CA" smtClean="0"/>
              <a:t>7</a:t>
            </a:fld>
            <a:endParaRPr lang="en-CA"/>
          </a:p>
        </p:txBody>
      </p:sp>
    </p:spTree>
    <p:extLst>
      <p:ext uri="{BB962C8B-B14F-4D97-AF65-F5344CB8AC3E}">
        <p14:creationId xmlns:p14="http://schemas.microsoft.com/office/powerpoint/2010/main" val="43724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are many ways to add more </a:t>
            </a:r>
            <a:r>
              <a:rPr lang="en-CA" b="1" i="1" dirty="0" smtClean="0"/>
              <a:t>pulse</a:t>
            </a:r>
            <a:r>
              <a:rPr lang="en-CA" dirty="0" smtClean="0"/>
              <a:t> to your diet. </a:t>
            </a:r>
          </a:p>
          <a:p>
            <a:endParaRPr lang="en-CA" dirty="0" smtClean="0"/>
          </a:p>
          <a:p>
            <a:pPr marL="171450" indent="-171450">
              <a:buFont typeface="Arial" panose="020B0604020202020204" pitchFamily="34" charset="0"/>
              <a:buChar char="•"/>
            </a:pPr>
            <a:r>
              <a:rPr lang="en-CA" dirty="0" smtClean="0"/>
              <a:t>We’ve all seen pulses added to soups and chilies, which is great, but you can become more</a:t>
            </a:r>
            <a:r>
              <a:rPr lang="en-CA" baseline="0" dirty="0" smtClean="0"/>
              <a:t> creative and add them to your </a:t>
            </a:r>
            <a:r>
              <a:rPr lang="en-CA" baseline="0" dirty="0" smtClean="0"/>
              <a:t>salads (add chickpeas) </a:t>
            </a:r>
            <a:r>
              <a:rPr lang="en-CA" baseline="0" dirty="0" smtClean="0"/>
              <a:t>pizzas, omelettes, </a:t>
            </a:r>
            <a:r>
              <a:rPr lang="en-CA" baseline="0" dirty="0" smtClean="0"/>
              <a:t>burgers (add lentils), burritos (baked/mashed beans) </a:t>
            </a:r>
            <a:r>
              <a:rPr lang="en-CA" baseline="0" dirty="0" smtClean="0"/>
              <a:t>and sandwiches</a:t>
            </a:r>
            <a:r>
              <a:rPr lang="en-CA" baseline="0" dirty="0" smtClean="0"/>
              <a:t>.</a:t>
            </a:r>
          </a:p>
          <a:p>
            <a:pPr marL="0" indent="0">
              <a:buFont typeface="Arial" panose="020B0604020202020204" pitchFamily="34" charset="0"/>
              <a:buNone/>
            </a:pPr>
            <a:endParaRPr lang="en-CA"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Adding lentil and bean purees to your baked goods such as muffins, cookies and cakes are</a:t>
            </a:r>
            <a:r>
              <a:rPr lang="en-CA" baseline="0" dirty="0" smtClean="0"/>
              <a:t> a great way to reduce the fat, increase the fibre and increase the protein in your diet. </a:t>
            </a:r>
            <a:endParaRPr lang="en-CA"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Snacks like hummus and crackers pack a serious punch by combining pulses and cereal grains to increase fibre and </a:t>
            </a:r>
            <a:r>
              <a:rPr lang="en-CA" dirty="0" smtClean="0"/>
              <a:t>protein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Mix</a:t>
            </a:r>
            <a:r>
              <a:rPr lang="en-CA" baseline="0" dirty="0" smtClean="0"/>
              <a:t> canned, rinses and drained chickpeas with oil and spices (curry, garlic, cayenne) and bake at 400F for 30-50 minutes until crunchy. </a:t>
            </a:r>
            <a:endParaRPr lang="en-CA"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r>
              <a:rPr lang="en-CA" dirty="0" smtClean="0"/>
              <a:t>Pulses</a:t>
            </a:r>
            <a:r>
              <a:rPr lang="en-CA" baseline="0" dirty="0" smtClean="0"/>
              <a:t> are available as whole seeds and can also be turned into ingredients like flour, fibre, protein and starch. </a:t>
            </a:r>
          </a:p>
          <a:p>
            <a:endParaRPr lang="en-CA" dirty="0" smtClean="0"/>
          </a:p>
          <a:p>
            <a:r>
              <a:rPr lang="en-CA" sz="1200" kern="1200" dirty="0" smtClean="0">
                <a:solidFill>
                  <a:schemeClr val="tx1"/>
                </a:solidFill>
                <a:effectLst/>
                <a:latin typeface="+mn-lt"/>
                <a:ea typeface="+mn-ea"/>
                <a:cs typeface="+mn-cs"/>
              </a:rPr>
              <a:t>You will be able to find a large variety</a:t>
            </a:r>
            <a:r>
              <a:rPr lang="en-CA" sz="1200" kern="1200" baseline="0" dirty="0" smtClean="0">
                <a:solidFill>
                  <a:schemeClr val="tx1"/>
                </a:solidFill>
                <a:effectLst/>
                <a:latin typeface="+mn-lt"/>
                <a:ea typeface="+mn-ea"/>
                <a:cs typeface="+mn-cs"/>
              </a:rPr>
              <a:t> of delicious pulse recipes online. Here’s an excellent website with tried, tested and true recipes. However, there are many excellent websites for recipes.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http://www.pulsecanada.com/food-health/recipes</a:t>
            </a:r>
            <a:endParaRPr lang="en-CA" dirty="0"/>
          </a:p>
        </p:txBody>
      </p:sp>
      <p:sp>
        <p:nvSpPr>
          <p:cNvPr id="4" name="Slide Number Placeholder 3"/>
          <p:cNvSpPr>
            <a:spLocks noGrp="1"/>
          </p:cNvSpPr>
          <p:nvPr>
            <p:ph type="sldNum" sz="quarter" idx="10"/>
          </p:nvPr>
        </p:nvSpPr>
        <p:spPr/>
        <p:txBody>
          <a:bodyPr/>
          <a:lstStyle/>
          <a:p>
            <a:fld id="{4D4A28EB-978D-4846-818F-B4B82D368A5E}" type="slidenum">
              <a:rPr lang="en-CA" smtClean="0"/>
              <a:t>8</a:t>
            </a:fld>
            <a:endParaRPr lang="en-CA"/>
          </a:p>
        </p:txBody>
      </p:sp>
    </p:spTree>
    <p:extLst>
      <p:ext uri="{BB962C8B-B14F-4D97-AF65-F5344CB8AC3E}">
        <p14:creationId xmlns:p14="http://schemas.microsoft.com/office/powerpoint/2010/main" val="165633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the next few slides I will share with you the different</a:t>
            </a:r>
            <a:r>
              <a:rPr lang="en-CA" baseline="0" dirty="0" smtClean="0"/>
              <a:t> ways you can use pulses to get the most nutrition in your diet. </a:t>
            </a:r>
          </a:p>
          <a:p>
            <a:endParaRPr lang="en-CA" baseline="0" dirty="0" smtClean="0"/>
          </a:p>
          <a:p>
            <a:r>
              <a:rPr lang="en-CA" baseline="0" dirty="0" smtClean="0"/>
              <a:t>These include: </a:t>
            </a:r>
          </a:p>
          <a:p>
            <a:pPr marL="171450" indent="-171450">
              <a:buFont typeface="Arial" panose="020B0604020202020204" pitchFamily="34" charset="0"/>
              <a:buChar char="•"/>
            </a:pPr>
            <a:r>
              <a:rPr lang="en-CA" dirty="0" smtClean="0"/>
              <a:t>Cooking with canned pulses</a:t>
            </a:r>
          </a:p>
          <a:p>
            <a:pPr marL="171450" indent="-171450">
              <a:buFont typeface="Arial" panose="020B0604020202020204" pitchFamily="34" charset="0"/>
              <a:buChar char="•"/>
            </a:pPr>
            <a:r>
              <a:rPr lang="en-CA" dirty="0" smtClean="0"/>
              <a:t>Cooking with dried pulses</a:t>
            </a:r>
          </a:p>
          <a:p>
            <a:pPr marL="171450" indent="-171450">
              <a:buFont typeface="Arial" panose="020B0604020202020204" pitchFamily="34" charset="0"/>
              <a:buChar char="•"/>
            </a:pPr>
            <a:r>
              <a:rPr lang="en-CA" dirty="0" smtClean="0"/>
              <a:t>How to soak dried pulses so</a:t>
            </a:r>
            <a:r>
              <a:rPr lang="en-CA" baseline="0" dirty="0" smtClean="0"/>
              <a:t> that they can become edible</a:t>
            </a:r>
            <a:endParaRPr lang="en-CA" dirty="0" smtClean="0"/>
          </a:p>
          <a:p>
            <a:pPr marL="171450" indent="-171450">
              <a:buFont typeface="Arial" panose="020B0604020202020204" pitchFamily="34" charset="0"/>
              <a:buChar char="•"/>
            </a:pPr>
            <a:r>
              <a:rPr lang="en-CA" dirty="0" smtClean="0"/>
              <a:t>Making</a:t>
            </a:r>
            <a:r>
              <a:rPr lang="en-CA" baseline="0" dirty="0" smtClean="0"/>
              <a:t> pulse </a:t>
            </a:r>
            <a:r>
              <a:rPr lang="en-CA" dirty="0" smtClean="0"/>
              <a:t>puree to use for dips,</a:t>
            </a:r>
            <a:r>
              <a:rPr lang="en-CA" baseline="0" dirty="0" smtClean="0"/>
              <a:t> spreads and some baked foods</a:t>
            </a:r>
            <a:endParaRPr lang="en-CA" dirty="0" smtClean="0"/>
          </a:p>
          <a:p>
            <a:endParaRPr lang="en-CA" dirty="0"/>
          </a:p>
        </p:txBody>
      </p:sp>
      <p:sp>
        <p:nvSpPr>
          <p:cNvPr id="4" name="Slide Number Placeholder 3"/>
          <p:cNvSpPr>
            <a:spLocks noGrp="1"/>
          </p:cNvSpPr>
          <p:nvPr>
            <p:ph type="sldNum" sz="quarter" idx="10"/>
          </p:nvPr>
        </p:nvSpPr>
        <p:spPr/>
        <p:txBody>
          <a:bodyPr/>
          <a:lstStyle/>
          <a:p>
            <a:fld id="{4D4A28EB-978D-4846-818F-B4B82D368A5E}" type="slidenum">
              <a:rPr lang="en-CA" smtClean="0"/>
              <a:t>9</a:t>
            </a:fld>
            <a:endParaRPr lang="en-CA"/>
          </a:p>
        </p:txBody>
      </p:sp>
    </p:spTree>
    <p:extLst>
      <p:ext uri="{BB962C8B-B14F-4D97-AF65-F5344CB8AC3E}">
        <p14:creationId xmlns:p14="http://schemas.microsoft.com/office/powerpoint/2010/main" val="2834573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F025FDE-6952-4BC5-92A0-979525C6C1D4}" type="datetimeFigureOut">
              <a:rPr lang="en-CA" smtClean="0"/>
              <a:t>2016-12-05</a:t>
            </a:fld>
            <a:endParaRPr lang="en-CA"/>
          </a:p>
        </p:txBody>
      </p:sp>
      <p:sp>
        <p:nvSpPr>
          <p:cNvPr id="5" name="Footer Placeholder 4"/>
          <p:cNvSpPr>
            <a:spLocks noGrp="1"/>
          </p:cNvSpPr>
          <p:nvPr>
            <p:ph type="ftr" sz="quarter" idx="11"/>
          </p:nvPr>
        </p:nvSpPr>
        <p:spPr>
          <a:xfrm>
            <a:off x="1174044" y="5357592"/>
            <a:ext cx="5034845" cy="365125"/>
          </a:xfrm>
        </p:spPr>
        <p:txBody>
          <a:bodyPr/>
          <a:lstStyle/>
          <a:p>
            <a:endParaRPr lang="en-C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7401EF4-BB35-4865-9E50-FDA59236C796}"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25FDE-6952-4BC5-92A0-979525C6C1D4}" type="datetimeFigureOut">
              <a:rPr lang="en-CA" smtClean="0"/>
              <a:t>2016-12-05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7401EF4-BB35-4865-9E50-FDA59236C796}"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25FDE-6952-4BC5-92A0-979525C6C1D4}" type="datetimeFigureOut">
              <a:rPr lang="en-CA" smtClean="0"/>
              <a:t>2016-12-05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7401EF4-BB35-4865-9E50-FDA59236C796}"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25FDE-6952-4BC5-92A0-979525C6C1D4}" type="datetimeFigureOut">
              <a:rPr lang="en-CA" smtClean="0"/>
              <a:t>2016-12-05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7401EF4-BB35-4865-9E50-FDA59236C796}"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25FDE-6952-4BC5-92A0-979525C6C1D4}" type="datetimeFigureOut">
              <a:rPr lang="en-CA" smtClean="0"/>
              <a:t>2016-12-05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7401EF4-BB35-4865-9E50-FDA59236C796}"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025FDE-6952-4BC5-92A0-979525C6C1D4}" type="datetimeFigureOut">
              <a:rPr lang="en-CA" smtClean="0"/>
              <a:t>2016-12-05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7401EF4-BB35-4865-9E50-FDA59236C796}" type="slidenum">
              <a:rPr lang="en-CA" smtClean="0"/>
              <a:t>‹#›</a:t>
            </a:fld>
            <a:endParaRPr lang="en-CA"/>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F025FDE-6952-4BC5-92A0-979525C6C1D4}" type="datetimeFigureOut">
              <a:rPr lang="en-CA" smtClean="0"/>
              <a:t>2016-12-05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7401EF4-BB35-4865-9E50-FDA59236C796}" type="slidenum">
              <a:rPr lang="en-CA" smtClean="0"/>
              <a:t>‹#›</a:t>
            </a:fld>
            <a:endParaRPr lang="en-CA"/>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25FDE-6952-4BC5-92A0-979525C6C1D4}" type="datetimeFigureOut">
              <a:rPr lang="en-CA" smtClean="0"/>
              <a:t>2016-12-05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7401EF4-BB35-4865-9E50-FDA59236C796}"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25FDE-6952-4BC5-92A0-979525C6C1D4}" type="datetimeFigureOut">
              <a:rPr lang="en-CA" smtClean="0"/>
              <a:t>2016-12-05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7401EF4-BB35-4865-9E50-FDA59236C796}"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F025FDE-6952-4BC5-92A0-979525C6C1D4}" type="datetimeFigureOut">
              <a:rPr lang="en-CA" smtClean="0"/>
              <a:t>2016-12-05</a:t>
            </a:fld>
            <a:endParaRPr lang="en-CA"/>
          </a:p>
        </p:txBody>
      </p:sp>
      <p:sp>
        <p:nvSpPr>
          <p:cNvPr id="6" name="Footer Placeholder 5"/>
          <p:cNvSpPr>
            <a:spLocks noGrp="1"/>
          </p:cNvSpPr>
          <p:nvPr>
            <p:ph type="ftr" sz="quarter" idx="11"/>
          </p:nvPr>
        </p:nvSpPr>
        <p:spPr>
          <a:xfrm rot="-60000">
            <a:off x="914554" y="5829261"/>
            <a:ext cx="3522607" cy="365125"/>
          </a:xfrm>
        </p:spPr>
        <p:txBody>
          <a:bodyPr/>
          <a:lstStyle/>
          <a:p>
            <a:endParaRPr lang="en-CA"/>
          </a:p>
        </p:txBody>
      </p:sp>
      <p:sp>
        <p:nvSpPr>
          <p:cNvPr id="7" name="Slide Number Placeholder 6"/>
          <p:cNvSpPr>
            <a:spLocks noGrp="1"/>
          </p:cNvSpPr>
          <p:nvPr>
            <p:ph type="sldNum" sz="quarter" idx="12"/>
          </p:nvPr>
        </p:nvSpPr>
        <p:spPr>
          <a:xfrm rot="60000">
            <a:off x="7557313" y="5896961"/>
            <a:ext cx="554023" cy="365125"/>
          </a:xfrm>
        </p:spPr>
        <p:txBody>
          <a:bodyPr/>
          <a:lstStyle/>
          <a:p>
            <a:fld id="{57401EF4-BB35-4865-9E50-FDA59236C796}"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F025FDE-6952-4BC5-92A0-979525C6C1D4}" type="datetimeFigureOut">
              <a:rPr lang="en-CA" smtClean="0"/>
              <a:t>2016-12-05</a:t>
            </a:fld>
            <a:endParaRPr lang="en-CA"/>
          </a:p>
        </p:txBody>
      </p:sp>
      <p:sp>
        <p:nvSpPr>
          <p:cNvPr id="6" name="Footer Placeholder 5"/>
          <p:cNvSpPr>
            <a:spLocks noGrp="1"/>
          </p:cNvSpPr>
          <p:nvPr>
            <p:ph type="ftr" sz="quarter" idx="11"/>
          </p:nvPr>
        </p:nvSpPr>
        <p:spPr>
          <a:xfrm rot="-60000">
            <a:off x="914569" y="5831037"/>
            <a:ext cx="3319043" cy="365125"/>
          </a:xfrm>
        </p:spPr>
        <p:txBody>
          <a:bodyPr/>
          <a:lstStyle/>
          <a:p>
            <a:endParaRPr lang="en-CA"/>
          </a:p>
        </p:txBody>
      </p:sp>
      <p:sp>
        <p:nvSpPr>
          <p:cNvPr id="7" name="Slide Number Placeholder 6"/>
          <p:cNvSpPr>
            <a:spLocks noGrp="1"/>
          </p:cNvSpPr>
          <p:nvPr>
            <p:ph type="sldNum" sz="quarter" idx="12"/>
          </p:nvPr>
        </p:nvSpPr>
        <p:spPr>
          <a:xfrm rot="60000">
            <a:off x="7562089" y="5900026"/>
            <a:ext cx="554023" cy="365125"/>
          </a:xfrm>
        </p:spPr>
        <p:txBody>
          <a:bodyPr/>
          <a:lstStyle/>
          <a:p>
            <a:fld id="{57401EF4-BB35-4865-9E50-FDA59236C796}"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F025FDE-6952-4BC5-92A0-979525C6C1D4}" type="datetimeFigureOut">
              <a:rPr lang="en-CA" smtClean="0"/>
              <a:t>2016-12-05</a:t>
            </a:fld>
            <a:endParaRPr lang="en-C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C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7401EF4-BB35-4865-9E50-FDA59236C796}"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ved=0ahUKEwij7P_kn5DKAhVF2T4KHQjHBZcQjRwIBw&amp;url=http://quantumglobalcommodities.com/markets/pulses/&amp;psig=AFQjCNFaZD5srYm1hsNfRHd4q6iNNoMb1Q&amp;ust=145200002979467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wrd-CiPrKAhVJvoMKHSgyAZkQjRwIBw&amp;url=http://www.frugallivingnw.com/cooking-dried-beans-vs-buying-canned-beans/&amp;bvm=bv.114195076,d.amc&amp;psig=AFQjCNHX4zO6q_VZ_iCiCZpY8eVzKKpQSw&amp;ust=145563544347808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Entf2hPrKAhVJlYMKHbpdCJ0QjRwIBw&amp;url=http://startcooking.com/how-to-beans-split-peas-and-lentils&amp;psig=AFQjCNHFdDJXfSSZXBTXViAuPa-hiH4Jgg&amp;ust=145563495519129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JtbXvhvrKAhXBuoMKHWbWCJsQjRwIBw&amp;url=http://backtoherroots.com/2014/11/04/make-freeze-dried-beans/&amp;bvm=bv.114195076,d.amc&amp;psig=AFQjCNHX4zO6q_VZ_iCiCZpY8eVzKKpQSw&amp;ust=145563544347808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ved=0ahUKEwik1v7-gZHKAhXF8j4KHRVHBJcQjRwIBw&amp;url=http://www.stevespanglerscience.com/blog/2015/04/07/the-science-of-the-musical-fruit-beans/&amp;bvm=bv.110151844,d.dmo&amp;psig=AFQjCNHlrF8OEu1Vlglgq4qfc8JdKrTtJw&amp;ust=145202639093599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ved=0ahUKEwi9xdP4gpHKAhWLdT4KHXgjBdoQjRwIBw&amp;url=http://www.bakeryandsnacks.com/Ingredients/Pulses-in-bakery-Consumers-ready-for-protein-fiber&amp;bvm=bv.110151844,d.cWw&amp;psig=AFQjCNFZ5mrAuhxKlQaw7kUmD1xQ3LVwQQ&amp;ust=1452026624726166"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ved=0ahUKEwj_xPv-rZDKAhVFHT4KHeXOCpYQjRwIBw&amp;url=http://alhalalfood.com/pulses/&amp;psig=AFQjCNFaZD5srYm1hsNfRHd4q6iNNoMb1Q&amp;ust=145200002979467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ved=0ahUKEwjJ5YbL7ZDKAhVLFj4KHb_QCJUQjRwIBw&amp;url=http://www.lmjil.com/portfolio-item/pulses/&amp;psig=AFQjCNFaZD5srYm1hsNfRHd4q6iNNoMb1Q&amp;ust=145200002979467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ved=0ahUKEwiQnpLS75DKAhWJrD4KHYb0CLIQjRwIBw&amp;url=http://www.agcanada.com/daily/pulses-india-throws-cold-water-on-us-inspection-proposal&amp;psig=AFQjCNFaZD5srYm1hsNfRHd4q6iNNoMb1Q&amp;ust=145200002979467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ca/url?sa=i&amp;rct=j&amp;q=&amp;esrc=s&amp;frm=1&amp;source=images&amp;cd=&amp;cad=rja&amp;uact=8&amp;ved=0ahUKEwjWorXa75DKAhWCPD4KHV0PBJYQjRwIBw&amp;url=http://www.sagsons.com/pulses-2/&amp;psig=AFQjCNFaZD5srYm1hsNfRHd4q6iNNoMb1Q&amp;ust=1452000029794670"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ved=0ahUKEwj92K7fg5HKAhUCND4KHbIOD5UQjRwIBw&amp;url=http://legalhelpcentre.ca/the-legal-help-centre&amp;bvm=bv.110151844,d.dmo&amp;psig=AFQjCNGfbW5qNPeRTzVl_Ts5QgeJH53aJg&amp;ust=145202681878827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ved=0ahUKEwiJj4P28ZDKAhUKPD4KHbNsDk0QjRwIBw&amp;url=http://www.huffingtonpost.com/esther-lofgren/power-foods_b_4985588.html&amp;bvm=bv.110151844,d.dmo&amp;psig=AFQjCNE1eYOXdCmFOEYEtwSrd0kolJX1ng&amp;ust=145202203125175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google.ca/url?sa=i&amp;rct=j&amp;q=&amp;esrc=s&amp;source=images&amp;cd=&amp;cad=rja&amp;uact=8&amp;ved=0ahUKEwi584HEgfrKAhVBkYMKHXScAD4QjRwIBw&amp;url=http://www.woolcloth.com/tennis.html&amp;psig=AFQjCNENwFyfYocuUm4OXRMEL3IPkdGnOQ&amp;ust=145563404353368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PjcWogvrKAhVCmIMKHU2_B6EQjRwIBw&amp;url=http://healthland.time.com/2012/10/01/guide-the-31-healthiest-foods-of-all-time-with-recipes/slide/kidney-beans/&amp;psig=AFQjCNG6h4URH2TFwxgznHMAHQZD0sfyNw&amp;ust=145563425273299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ved=0ahUKEwja1r_YhZHKAhWFgj4KHd4WCpYQjRwIBw&amp;url=http://www.foodcommodities.nl/commodities/pulses.html&amp;bvm=bv.110151844,d.dmo&amp;psig=AFQjCNHL9H0umGj5uZTtUP6UUAj3wLnxkA&amp;ust=145202734911983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quantumglobalcommodities.com/wp-content/uploads/2014/08/pulses-2.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6000"/>
                    </a14:imgEffect>
                    <a14:imgEffect>
                      <a14:brightnessContrast bright="-10000" contrast="-55000"/>
                    </a14:imgEffect>
                  </a14:imgLayer>
                </a14:imgProps>
              </a:ext>
              <a:ext uri="{28A0092B-C50C-407E-A947-70E740481C1C}">
                <a14:useLocalDpi xmlns:a14="http://schemas.microsoft.com/office/drawing/2010/main" val="0"/>
              </a:ext>
            </a:extLst>
          </a:blip>
          <a:srcRect/>
          <a:stretch>
            <a:fillRect/>
          </a:stretch>
        </p:blipFill>
        <p:spPr bwMode="auto">
          <a:xfrm>
            <a:off x="899592" y="1412776"/>
            <a:ext cx="7275937" cy="43924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75826" y="1412776"/>
            <a:ext cx="5723468" cy="1828090"/>
          </a:xfrm>
        </p:spPr>
        <p:txBody>
          <a:bodyPr>
            <a:normAutofit fontScale="90000"/>
          </a:bodyPr>
          <a:lstStyle/>
          <a:p>
            <a:r>
              <a:rPr lang="en-CA" b="1" dirty="0"/>
              <a:t>The Power of Pulses</a:t>
            </a:r>
            <a:r>
              <a:rPr lang="en-CA" dirty="0"/>
              <a:t/>
            </a:r>
            <a:br>
              <a:rPr lang="en-CA" dirty="0"/>
            </a:br>
            <a:endParaRPr lang="en-CA" dirty="0"/>
          </a:p>
        </p:txBody>
      </p:sp>
      <p:sp>
        <p:nvSpPr>
          <p:cNvPr id="3" name="Subtitle 2"/>
          <p:cNvSpPr>
            <a:spLocks noGrp="1"/>
          </p:cNvSpPr>
          <p:nvPr>
            <p:ph type="subTitle" idx="1"/>
          </p:nvPr>
        </p:nvSpPr>
        <p:spPr>
          <a:xfrm>
            <a:off x="1681470" y="4281264"/>
            <a:ext cx="5712179" cy="1524000"/>
          </a:xfrm>
        </p:spPr>
        <p:txBody>
          <a:bodyPr>
            <a:normAutofit/>
          </a:bodyPr>
          <a:lstStyle/>
          <a:p>
            <a:r>
              <a:rPr lang="en-CA" sz="3000" b="1" dirty="0" smtClean="0">
                <a:solidFill>
                  <a:schemeClr val="tx1"/>
                </a:solidFill>
                <a:latin typeface="+mj-lt"/>
              </a:rPr>
              <a:t>ADI presentation</a:t>
            </a:r>
          </a:p>
          <a:p>
            <a:r>
              <a:rPr lang="en-CA" sz="3000" b="1" dirty="0" smtClean="0">
                <a:solidFill>
                  <a:schemeClr val="tx1"/>
                </a:solidFill>
                <a:latin typeface="+mj-lt"/>
              </a:rPr>
              <a:t>2016</a:t>
            </a:r>
            <a:endParaRPr lang="en-CA" sz="3000" b="1" dirty="0">
              <a:solidFill>
                <a:schemeClr val="tx1"/>
              </a:solidFill>
              <a:latin typeface="+mj-lt"/>
            </a:endParaRPr>
          </a:p>
        </p:txBody>
      </p:sp>
    </p:spTree>
    <p:extLst>
      <p:ext uri="{BB962C8B-B14F-4D97-AF65-F5344CB8AC3E}">
        <p14:creationId xmlns:p14="http://schemas.microsoft.com/office/powerpoint/2010/main" val="2507582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Cooking with canned pulses</a:t>
            </a:r>
            <a:br>
              <a:rPr lang="en-CA" b="1" dirty="0"/>
            </a:br>
            <a:endParaRPr lang="en-CA" b="1" dirty="0"/>
          </a:p>
        </p:txBody>
      </p:sp>
      <p:sp>
        <p:nvSpPr>
          <p:cNvPr id="3" name="Content Placeholder 2"/>
          <p:cNvSpPr>
            <a:spLocks noGrp="1"/>
          </p:cNvSpPr>
          <p:nvPr>
            <p:ph idx="1"/>
          </p:nvPr>
        </p:nvSpPr>
        <p:spPr/>
        <p:txBody>
          <a:bodyPr/>
          <a:lstStyle/>
          <a:p>
            <a:r>
              <a:rPr lang="en-CA" dirty="0" smtClean="0"/>
              <a:t>Convenient</a:t>
            </a:r>
          </a:p>
          <a:p>
            <a:r>
              <a:rPr lang="en-CA" dirty="0" smtClean="0"/>
              <a:t>Ready-to-use</a:t>
            </a:r>
          </a:p>
          <a:p>
            <a:r>
              <a:rPr lang="en-CA" dirty="0" smtClean="0"/>
              <a:t>Always rinse and drain before using</a:t>
            </a:r>
          </a:p>
          <a:p>
            <a:r>
              <a:rPr lang="en-CA" dirty="0" smtClean="0"/>
              <a:t>Store in a cool, dry place</a:t>
            </a:r>
            <a:endParaRPr lang="en-CA" dirty="0"/>
          </a:p>
        </p:txBody>
      </p:sp>
      <p:pic>
        <p:nvPicPr>
          <p:cNvPr id="5122" name="Picture 2" descr="https://encrypted-tbn0.gstatic.com/images?q=tbn:ANd9GcR4GLZxJT9_NtRvXbX_Vr5bpLgZvnKGdjKlQvNJWh3yKKICenQ93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933056"/>
            <a:ext cx="3018299"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149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a:t>Cooking with dried pulses</a:t>
            </a:r>
          </a:p>
        </p:txBody>
      </p:sp>
      <p:sp>
        <p:nvSpPr>
          <p:cNvPr id="3" name="Content Placeholder 2"/>
          <p:cNvSpPr>
            <a:spLocks noGrp="1"/>
          </p:cNvSpPr>
          <p:nvPr>
            <p:ph idx="1"/>
          </p:nvPr>
        </p:nvSpPr>
        <p:spPr>
          <a:xfrm>
            <a:off x="1463040" y="1916832"/>
            <a:ext cx="6196405" cy="3603812"/>
          </a:xfrm>
        </p:spPr>
        <p:txBody>
          <a:bodyPr>
            <a:normAutofit/>
          </a:bodyPr>
          <a:lstStyle/>
          <a:p>
            <a:r>
              <a:rPr lang="en-CA" dirty="0" smtClean="0"/>
              <a:t>Dry pulses will keep for years if they are stored in a tightly covered container and in a dark, cool and dry place</a:t>
            </a:r>
          </a:p>
          <a:p>
            <a:endParaRPr lang="en-CA" sz="600" dirty="0" smtClean="0"/>
          </a:p>
          <a:p>
            <a:r>
              <a:rPr lang="en-CA" dirty="0" smtClean="0"/>
              <a:t>Best to use them within one year </a:t>
            </a:r>
          </a:p>
          <a:p>
            <a:pPr marL="0" indent="0">
              <a:buNone/>
            </a:pPr>
            <a:endParaRPr lang="en-CA" sz="600" dirty="0" smtClean="0"/>
          </a:p>
          <a:p>
            <a:r>
              <a:rPr lang="en-CA" dirty="0" smtClean="0"/>
              <a:t>Many dried pulses need to be soaked before you can use them in your recipe or eat them</a:t>
            </a:r>
          </a:p>
          <a:p>
            <a:endParaRPr lang="en-CA" dirty="0"/>
          </a:p>
        </p:txBody>
      </p:sp>
      <p:pic>
        <p:nvPicPr>
          <p:cNvPr id="3074" name="Picture 2" descr="http://startcooking.com/public/IMG_714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1" y="4797753"/>
            <a:ext cx="1937091" cy="151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333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0.gstatic.com/images?q=tbn:ANd9GcRNgWl1pS3yQvatEXAorT83yf1-sbabFoXbwxub3057lS7vodxjVA">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Effect>
                      <a14:brightnessContrast bright="22000" contrast="-21000"/>
                    </a14:imgEffect>
                  </a14:imgLayer>
                </a14:imgProps>
              </a:ext>
              <a:ext uri="{28A0092B-C50C-407E-A947-70E740481C1C}">
                <a14:useLocalDpi xmlns:a14="http://schemas.microsoft.com/office/drawing/2010/main" val="0"/>
              </a:ext>
            </a:extLst>
          </a:blip>
          <a:srcRect/>
          <a:stretch>
            <a:fillRect/>
          </a:stretch>
        </p:blipFill>
        <p:spPr bwMode="auto">
          <a:xfrm>
            <a:off x="4644008" y="3814603"/>
            <a:ext cx="3744415" cy="24947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95023" y="404664"/>
            <a:ext cx="6965245" cy="1202485"/>
          </a:xfrm>
        </p:spPr>
        <p:txBody>
          <a:bodyPr>
            <a:normAutofit/>
          </a:bodyPr>
          <a:lstStyle/>
          <a:p>
            <a:r>
              <a:rPr lang="en-CA" sz="4000" b="1" dirty="0" smtClean="0"/>
              <a:t>Soaking pulses</a:t>
            </a:r>
            <a:endParaRPr lang="en-CA" sz="4000" b="1" dirty="0"/>
          </a:p>
        </p:txBody>
      </p:sp>
      <p:sp>
        <p:nvSpPr>
          <p:cNvPr id="3" name="Content Placeholder 2"/>
          <p:cNvSpPr>
            <a:spLocks noGrp="1"/>
          </p:cNvSpPr>
          <p:nvPr>
            <p:ph idx="1"/>
          </p:nvPr>
        </p:nvSpPr>
        <p:spPr>
          <a:xfrm>
            <a:off x="971600" y="1412776"/>
            <a:ext cx="7344816" cy="4248472"/>
          </a:xfrm>
        </p:spPr>
        <p:txBody>
          <a:bodyPr>
            <a:normAutofit lnSpcReduction="10000"/>
          </a:bodyPr>
          <a:lstStyle/>
          <a:p>
            <a:r>
              <a:rPr lang="en-CA" u="sng" dirty="0" smtClean="0"/>
              <a:t>Long, cold soak or overnight</a:t>
            </a:r>
          </a:p>
          <a:p>
            <a:pPr lvl="1"/>
            <a:r>
              <a:rPr lang="en-CA" dirty="0" smtClean="0"/>
              <a:t>Let stand for 12 hours or overnight in fridge</a:t>
            </a:r>
          </a:p>
          <a:p>
            <a:pPr lvl="1"/>
            <a:endParaRPr lang="en-CA" sz="600" dirty="0" smtClean="0"/>
          </a:p>
          <a:p>
            <a:pPr lvl="1"/>
            <a:endParaRPr lang="en-CA" sz="600" dirty="0" smtClean="0"/>
          </a:p>
          <a:p>
            <a:r>
              <a:rPr lang="en-CA" u="sng" dirty="0" smtClean="0"/>
              <a:t>Quick soak</a:t>
            </a:r>
          </a:p>
          <a:p>
            <a:pPr lvl="1"/>
            <a:r>
              <a:rPr lang="en-CA" dirty="0" smtClean="0"/>
              <a:t>Bring pulses and water to a boil in a pot</a:t>
            </a:r>
          </a:p>
          <a:p>
            <a:pPr lvl="1"/>
            <a:r>
              <a:rPr lang="en-CA" dirty="0" smtClean="0"/>
              <a:t>Boil gently for 2 minutes</a:t>
            </a:r>
          </a:p>
          <a:p>
            <a:pPr lvl="1"/>
            <a:r>
              <a:rPr lang="en-CA" dirty="0" smtClean="0"/>
              <a:t>Remove from heat, cover &amp; let stand for 1 hr</a:t>
            </a:r>
          </a:p>
          <a:p>
            <a:pPr marL="365760" lvl="1" indent="0">
              <a:buNone/>
            </a:pPr>
            <a:endParaRPr lang="en-CA" sz="600" dirty="0" smtClean="0"/>
          </a:p>
          <a:p>
            <a:pPr marL="365760" lvl="1" indent="0">
              <a:buNone/>
            </a:pPr>
            <a:endParaRPr lang="en-CA" sz="600" dirty="0" smtClean="0"/>
          </a:p>
          <a:p>
            <a:r>
              <a:rPr lang="en-CA" u="sng" dirty="0" smtClean="0"/>
              <a:t>Microwave soak</a:t>
            </a:r>
          </a:p>
          <a:p>
            <a:pPr lvl="1"/>
            <a:r>
              <a:rPr lang="en-CA" dirty="0" smtClean="0"/>
              <a:t>Combine pulses and water in dish</a:t>
            </a:r>
          </a:p>
          <a:p>
            <a:pPr lvl="1"/>
            <a:r>
              <a:rPr lang="en-CA" dirty="0" smtClean="0"/>
              <a:t>Cover and microwave for 10-15 minutes</a:t>
            </a:r>
          </a:p>
          <a:p>
            <a:pPr lvl="1"/>
            <a:r>
              <a:rPr lang="en-CA" dirty="0" smtClean="0"/>
              <a:t>Let stand for 1 hour</a:t>
            </a:r>
            <a:endParaRPr lang="en-CA" dirty="0"/>
          </a:p>
        </p:txBody>
      </p:sp>
    </p:spTree>
    <p:extLst>
      <p:ext uri="{BB962C8B-B14F-4D97-AF65-F5344CB8AC3E}">
        <p14:creationId xmlns:p14="http://schemas.microsoft.com/office/powerpoint/2010/main" val="465039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76672"/>
            <a:ext cx="6965245" cy="1202485"/>
          </a:xfrm>
        </p:spPr>
        <p:txBody>
          <a:bodyPr>
            <a:normAutofit/>
          </a:bodyPr>
          <a:lstStyle/>
          <a:p>
            <a:r>
              <a:rPr lang="en-CA" sz="4000" b="1" dirty="0" smtClean="0"/>
              <a:t>Soaking pulses</a:t>
            </a:r>
            <a:endParaRPr lang="en-CA" sz="4000" b="1" dirty="0"/>
          </a:p>
        </p:txBody>
      </p:sp>
      <p:sp>
        <p:nvSpPr>
          <p:cNvPr id="3" name="Content Placeholder 2"/>
          <p:cNvSpPr>
            <a:spLocks noGrp="1"/>
          </p:cNvSpPr>
          <p:nvPr>
            <p:ph idx="1"/>
          </p:nvPr>
        </p:nvSpPr>
        <p:spPr>
          <a:xfrm>
            <a:off x="1043608" y="1700808"/>
            <a:ext cx="7128792" cy="3603812"/>
          </a:xfrm>
        </p:spPr>
        <p:txBody>
          <a:bodyPr/>
          <a:lstStyle/>
          <a:p>
            <a:r>
              <a:rPr lang="en-CA" dirty="0"/>
              <a:t>For every </a:t>
            </a:r>
            <a:r>
              <a:rPr lang="en-CA" b="1" dirty="0"/>
              <a:t>1 cup of pulses, soak with 3 cups of </a:t>
            </a:r>
            <a:r>
              <a:rPr lang="en-CA" b="1" dirty="0" smtClean="0"/>
              <a:t>water</a:t>
            </a:r>
            <a:r>
              <a:rPr lang="en-CA" dirty="0" smtClean="0"/>
              <a:t>.</a:t>
            </a:r>
          </a:p>
          <a:p>
            <a:r>
              <a:rPr lang="en-CA" dirty="0" smtClean="0"/>
              <a:t>Whole </a:t>
            </a:r>
            <a:r>
              <a:rPr lang="en-CA" dirty="0"/>
              <a:t>peas can be soaked for 1-2 </a:t>
            </a:r>
            <a:r>
              <a:rPr lang="en-CA" dirty="0" smtClean="0"/>
              <a:t>hours.</a:t>
            </a:r>
          </a:p>
          <a:p>
            <a:r>
              <a:rPr lang="en-CA" dirty="0" smtClean="0"/>
              <a:t>Beans </a:t>
            </a:r>
            <a:r>
              <a:rPr lang="en-CA" dirty="0"/>
              <a:t>and whole chickpeas require longer soaking than whole peas. </a:t>
            </a:r>
          </a:p>
          <a:p>
            <a:endParaRPr lang="en-CA" dirty="0"/>
          </a:p>
        </p:txBody>
      </p:sp>
      <p:pic>
        <p:nvPicPr>
          <p:cNvPr id="1026" name="Picture 2" descr="Image result for soaking dried be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807568"/>
            <a:ext cx="3762033" cy="2501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47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b="1" dirty="0" smtClean="0"/>
              <a:t>Pulses, pulses, the </a:t>
            </a:r>
            <a:br>
              <a:rPr lang="en-CA" b="1" dirty="0" smtClean="0"/>
            </a:br>
            <a:r>
              <a:rPr lang="en-CA" b="1" dirty="0" smtClean="0"/>
              <a:t>musical fruit</a:t>
            </a:r>
            <a:endParaRPr lang="en-CA" dirty="0"/>
          </a:p>
        </p:txBody>
      </p:sp>
      <p:sp>
        <p:nvSpPr>
          <p:cNvPr id="3" name="Content Placeholder 2"/>
          <p:cNvSpPr>
            <a:spLocks noGrp="1"/>
          </p:cNvSpPr>
          <p:nvPr>
            <p:ph idx="1"/>
          </p:nvPr>
        </p:nvSpPr>
        <p:spPr>
          <a:xfrm>
            <a:off x="1475656" y="2060848"/>
            <a:ext cx="6781368" cy="3902031"/>
          </a:xfrm>
        </p:spPr>
        <p:txBody>
          <a:bodyPr>
            <a:normAutofit/>
          </a:bodyPr>
          <a:lstStyle/>
          <a:p>
            <a:r>
              <a:rPr lang="en-CA" dirty="0" smtClean="0"/>
              <a:t>To cut down the discomfort from eating pulses:</a:t>
            </a:r>
          </a:p>
          <a:p>
            <a:pPr lvl="1"/>
            <a:r>
              <a:rPr lang="en-CA" dirty="0" smtClean="0"/>
              <a:t>Eat small amounts of pulses</a:t>
            </a:r>
          </a:p>
          <a:p>
            <a:pPr lvl="1"/>
            <a:r>
              <a:rPr lang="en-CA" dirty="0" smtClean="0"/>
              <a:t>Gradually increase your intake</a:t>
            </a:r>
          </a:p>
          <a:p>
            <a:pPr lvl="1"/>
            <a:r>
              <a:rPr lang="en-CA" dirty="0" smtClean="0"/>
              <a:t>Drink lots of water</a:t>
            </a:r>
          </a:p>
          <a:p>
            <a:pPr lvl="1"/>
            <a:r>
              <a:rPr lang="en-CA" dirty="0" smtClean="0"/>
              <a:t>Change the soaking water 1-2 times</a:t>
            </a:r>
          </a:p>
          <a:p>
            <a:pPr lvl="1"/>
            <a:r>
              <a:rPr lang="en-CA" dirty="0" smtClean="0"/>
              <a:t>Do not use the soaking liquid to cook the pulses</a:t>
            </a:r>
          </a:p>
          <a:p>
            <a:pPr lvl="1"/>
            <a:r>
              <a:rPr lang="en-CA" dirty="0" smtClean="0"/>
              <a:t>Cook pulses thoroughly </a:t>
            </a:r>
          </a:p>
          <a:p>
            <a:pPr lvl="1"/>
            <a:r>
              <a:rPr lang="en-CA" dirty="0"/>
              <a:t>Thoroughly rinse canned or pre-soaked pulses before cooking</a:t>
            </a:r>
          </a:p>
        </p:txBody>
      </p:sp>
      <p:pic>
        <p:nvPicPr>
          <p:cNvPr id="4098" name="Picture 2" descr="http://www.stevespanglerscience.com/blog/wp-content/uploads/musical-frui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725242"/>
            <a:ext cx="13335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65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332656"/>
            <a:ext cx="6965245" cy="1202485"/>
          </a:xfrm>
        </p:spPr>
        <p:txBody>
          <a:bodyPr>
            <a:normAutofit/>
          </a:bodyPr>
          <a:lstStyle/>
          <a:p>
            <a:r>
              <a:rPr lang="en-CA" sz="4000" b="1" dirty="0" smtClean="0"/>
              <a:t>How to make </a:t>
            </a:r>
            <a:r>
              <a:rPr lang="en-CA" sz="4000" b="1" dirty="0"/>
              <a:t>p</a:t>
            </a:r>
            <a:r>
              <a:rPr lang="en-CA" sz="4000" b="1" dirty="0" smtClean="0"/>
              <a:t>ulse puree</a:t>
            </a:r>
            <a:endParaRPr lang="en-CA" sz="4000" b="1" dirty="0"/>
          </a:p>
        </p:txBody>
      </p:sp>
      <p:sp>
        <p:nvSpPr>
          <p:cNvPr id="3" name="Content Placeholder 2"/>
          <p:cNvSpPr>
            <a:spLocks noGrp="1"/>
          </p:cNvSpPr>
          <p:nvPr>
            <p:ph idx="1"/>
          </p:nvPr>
        </p:nvSpPr>
        <p:spPr>
          <a:xfrm>
            <a:off x="899592" y="1412776"/>
            <a:ext cx="7416824" cy="3603812"/>
          </a:xfrm>
        </p:spPr>
        <p:txBody>
          <a:bodyPr>
            <a:normAutofit/>
          </a:bodyPr>
          <a:lstStyle/>
          <a:p>
            <a:r>
              <a:rPr lang="en-CA" dirty="0" smtClean="0"/>
              <a:t>Place cooked or rinsed and drained canned pulses into a food processor</a:t>
            </a:r>
          </a:p>
          <a:p>
            <a:r>
              <a:rPr lang="en-CA" dirty="0" smtClean="0"/>
              <a:t>For each cup of pulses, put ¼ cup of water</a:t>
            </a:r>
          </a:p>
          <a:p>
            <a:r>
              <a:rPr lang="en-CA" dirty="0" smtClean="0"/>
              <a:t>Blend to make a smooth puree, with a consistency like canned pumpkin</a:t>
            </a:r>
          </a:p>
          <a:p>
            <a:r>
              <a:rPr lang="en-CA" dirty="0" smtClean="0"/>
              <a:t>If needed, add additional water </a:t>
            </a:r>
          </a:p>
          <a:p>
            <a:r>
              <a:rPr lang="en-CA" dirty="0" smtClean="0"/>
              <a:t>Use in recipe immediately, or freeze</a:t>
            </a:r>
            <a:endParaRPr lang="en-CA" dirty="0"/>
          </a:p>
        </p:txBody>
      </p:sp>
      <p:pic>
        <p:nvPicPr>
          <p:cNvPr id="2050" name="Picture 2" descr="Image result for pureeing be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4317707"/>
            <a:ext cx="3004592" cy="200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383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a:t>
            </a:r>
            <a:endParaRPr lang="en-CA" dirty="0"/>
          </a:p>
        </p:txBody>
      </p:sp>
      <p:pic>
        <p:nvPicPr>
          <p:cNvPr id="5122" name="Picture 2" descr="http://www.bakeryandsnacks.com/var/plain_site/storage/images/publications/food-beverage-nutrition/bakeryandsnacks.com/ingredients/pulses-in-bakery-consumers-ready-for-protein-fiber/9912713-1-eng-GB/Pulses-in-bakery-Consumers-ready-for-protein-fiber_strict_xx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204864"/>
            <a:ext cx="581025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5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mpletemplates.net/food_stuff/wp-content/uploads/2014/06/Pulses-2.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364560"/>
            <a:ext cx="2717927" cy="17281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CA" sz="4000" b="1" dirty="0" smtClean="0"/>
              <a:t>Outline</a:t>
            </a:r>
            <a:endParaRPr lang="en-CA" sz="4000" b="1" dirty="0"/>
          </a:p>
        </p:txBody>
      </p:sp>
      <p:sp>
        <p:nvSpPr>
          <p:cNvPr id="3" name="Content Placeholder 2"/>
          <p:cNvSpPr>
            <a:spLocks noGrp="1"/>
          </p:cNvSpPr>
          <p:nvPr>
            <p:ph idx="1"/>
          </p:nvPr>
        </p:nvSpPr>
        <p:spPr/>
        <p:txBody>
          <a:bodyPr/>
          <a:lstStyle/>
          <a:p>
            <a:r>
              <a:rPr lang="en-CA" b="1" dirty="0"/>
              <a:t>What are pulses</a:t>
            </a:r>
            <a:r>
              <a:rPr lang="en-CA" b="1" dirty="0" smtClean="0"/>
              <a:t>?</a:t>
            </a:r>
          </a:p>
          <a:p>
            <a:pPr lvl="0"/>
            <a:r>
              <a:rPr lang="en-CA" b="1" dirty="0"/>
              <a:t>Different types of </a:t>
            </a:r>
            <a:r>
              <a:rPr lang="en-CA" b="1" dirty="0" smtClean="0"/>
              <a:t>pulses</a:t>
            </a:r>
          </a:p>
          <a:p>
            <a:pPr lvl="0"/>
            <a:r>
              <a:rPr lang="en-CA" b="1" dirty="0" smtClean="0"/>
              <a:t>Who should eat pulses?</a:t>
            </a:r>
            <a:endParaRPr lang="en-CA" b="1" dirty="0"/>
          </a:p>
          <a:p>
            <a:pPr lvl="0"/>
            <a:r>
              <a:rPr lang="en-CA" b="1" dirty="0"/>
              <a:t>Nutritional benefits of pulses</a:t>
            </a:r>
            <a:endParaRPr lang="en-CA" dirty="0"/>
          </a:p>
          <a:p>
            <a:r>
              <a:rPr lang="en-CA" b="1" dirty="0" smtClean="0"/>
              <a:t>How </a:t>
            </a:r>
            <a:r>
              <a:rPr lang="en-CA" b="1" dirty="0"/>
              <a:t>to add more </a:t>
            </a:r>
            <a:r>
              <a:rPr lang="en-CA" b="1" dirty="0" smtClean="0"/>
              <a:t>pulse </a:t>
            </a:r>
            <a:r>
              <a:rPr lang="en-CA" b="1" dirty="0"/>
              <a:t>to your </a:t>
            </a:r>
            <a:r>
              <a:rPr lang="en-CA" b="1" dirty="0" smtClean="0"/>
              <a:t>diet </a:t>
            </a:r>
            <a:endParaRPr lang="en-CA" dirty="0"/>
          </a:p>
          <a:p>
            <a:pPr lvl="0"/>
            <a:r>
              <a:rPr lang="en-CA" b="1" dirty="0" smtClean="0"/>
              <a:t>Pulses, pulses, the musical fruit</a:t>
            </a:r>
            <a:endParaRPr lang="en-CA" b="1" dirty="0"/>
          </a:p>
          <a:p>
            <a:r>
              <a:rPr lang="en-CA" b="1" dirty="0"/>
              <a:t>Cooking with pulses</a:t>
            </a:r>
            <a:r>
              <a:rPr lang="en-CA" dirty="0"/>
              <a:t/>
            </a:r>
            <a:br>
              <a:rPr lang="en-CA" dirty="0"/>
            </a:br>
            <a:endParaRPr lang="en-CA" dirty="0"/>
          </a:p>
        </p:txBody>
      </p:sp>
    </p:spTree>
    <p:extLst>
      <p:ext uri="{BB962C8B-B14F-4D97-AF65-F5344CB8AC3E}">
        <p14:creationId xmlns:p14="http://schemas.microsoft.com/office/powerpoint/2010/main" val="310101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mjil.com/wp-content/uploads/2014/09/pulses-1.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4000" contrast="-73000"/>
                    </a14:imgEffect>
                  </a14:imgLayer>
                </a14:imgProps>
              </a:ext>
              <a:ext uri="{28A0092B-C50C-407E-A947-70E740481C1C}">
                <a14:useLocalDpi xmlns:a14="http://schemas.microsoft.com/office/drawing/2010/main" val="0"/>
              </a:ext>
            </a:extLst>
          </a:blip>
          <a:srcRect/>
          <a:stretch>
            <a:fillRect/>
          </a:stretch>
        </p:blipFill>
        <p:spPr bwMode="auto">
          <a:xfrm>
            <a:off x="3491880" y="3479448"/>
            <a:ext cx="4926071" cy="28298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b="1" dirty="0"/>
              <a:t>What are pulses?</a:t>
            </a:r>
            <a:br>
              <a:rPr lang="en-CA" b="1" dirty="0"/>
            </a:br>
            <a:endParaRPr lang="en-CA" dirty="0"/>
          </a:p>
        </p:txBody>
      </p:sp>
      <p:sp>
        <p:nvSpPr>
          <p:cNvPr id="3" name="Content Placeholder 2"/>
          <p:cNvSpPr>
            <a:spLocks noGrp="1"/>
          </p:cNvSpPr>
          <p:nvPr>
            <p:ph idx="1"/>
          </p:nvPr>
        </p:nvSpPr>
        <p:spPr>
          <a:xfrm>
            <a:off x="1043608" y="1412776"/>
            <a:ext cx="6687845" cy="3603812"/>
          </a:xfrm>
        </p:spPr>
        <p:txBody>
          <a:bodyPr/>
          <a:lstStyle/>
          <a:p>
            <a:r>
              <a:rPr lang="en-CA" dirty="0" smtClean="0"/>
              <a:t>‘</a:t>
            </a:r>
            <a:r>
              <a:rPr lang="en-CA" dirty="0" smtClean="0"/>
              <a:t>Pulses’ refers only to the dried, edible seeds</a:t>
            </a:r>
          </a:p>
          <a:p>
            <a:r>
              <a:rPr lang="en-CA" dirty="0" smtClean="0"/>
              <a:t>Different shapes, sizes and colors</a:t>
            </a:r>
          </a:p>
          <a:p>
            <a:r>
              <a:rPr lang="en-CA" dirty="0" smtClean="0"/>
              <a:t>Consumed whole, split or ground</a:t>
            </a:r>
          </a:p>
          <a:p>
            <a:r>
              <a:rPr lang="en-CA" dirty="0" smtClean="0"/>
              <a:t>Pulses do not negatively affect the environment as much as meat does</a:t>
            </a:r>
            <a:endParaRPr lang="en-CA" dirty="0"/>
          </a:p>
        </p:txBody>
      </p:sp>
    </p:spTree>
    <p:extLst>
      <p:ext uri="{BB962C8B-B14F-4D97-AF65-F5344CB8AC3E}">
        <p14:creationId xmlns:p14="http://schemas.microsoft.com/office/powerpoint/2010/main" val="77530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CA" sz="4000" b="1" dirty="0"/>
              <a:t>Different types of pulses</a:t>
            </a:r>
          </a:p>
        </p:txBody>
      </p:sp>
      <p:sp>
        <p:nvSpPr>
          <p:cNvPr id="3" name="Content Placeholder 2"/>
          <p:cNvSpPr>
            <a:spLocks noGrp="1"/>
          </p:cNvSpPr>
          <p:nvPr>
            <p:ph idx="1"/>
          </p:nvPr>
        </p:nvSpPr>
        <p:spPr/>
        <p:txBody>
          <a:bodyPr>
            <a:normAutofit fontScale="77500" lnSpcReduction="20000"/>
          </a:bodyPr>
          <a:lstStyle/>
          <a:p>
            <a:pPr lvl="0"/>
            <a:r>
              <a:rPr lang="en-CA" dirty="0"/>
              <a:t>Split and whole dried peas </a:t>
            </a:r>
            <a:endParaRPr lang="en-CA" sz="2000" dirty="0"/>
          </a:p>
          <a:p>
            <a:pPr lvl="1"/>
            <a:r>
              <a:rPr lang="en-CA" sz="2400" dirty="0"/>
              <a:t>Yellow peas</a:t>
            </a:r>
            <a:endParaRPr lang="en-CA" sz="2000" dirty="0"/>
          </a:p>
          <a:p>
            <a:pPr lvl="1"/>
            <a:r>
              <a:rPr lang="en-CA" sz="2400" dirty="0"/>
              <a:t>Green </a:t>
            </a:r>
            <a:r>
              <a:rPr lang="en-CA" sz="2400" dirty="0" smtClean="0"/>
              <a:t>peas</a:t>
            </a:r>
            <a:endParaRPr lang="en-CA" dirty="0" smtClean="0"/>
          </a:p>
          <a:p>
            <a:pPr lvl="0"/>
            <a:r>
              <a:rPr lang="en-CA" dirty="0" smtClean="0"/>
              <a:t>Lentils </a:t>
            </a:r>
          </a:p>
          <a:p>
            <a:pPr lvl="1"/>
            <a:r>
              <a:rPr lang="en-CA" sz="2200" dirty="0" smtClean="0"/>
              <a:t>Green</a:t>
            </a:r>
            <a:endParaRPr lang="en-CA" sz="1800" dirty="0"/>
          </a:p>
          <a:p>
            <a:pPr lvl="1"/>
            <a:r>
              <a:rPr lang="en-CA" sz="2400" dirty="0" smtClean="0"/>
              <a:t>Red</a:t>
            </a:r>
            <a:endParaRPr lang="en-CA" sz="2000" dirty="0" smtClean="0"/>
          </a:p>
          <a:p>
            <a:pPr lvl="0"/>
            <a:r>
              <a:rPr lang="en-CA" dirty="0" smtClean="0"/>
              <a:t>Beans</a:t>
            </a:r>
            <a:endParaRPr lang="en-CA" sz="2000" dirty="0" smtClean="0"/>
          </a:p>
          <a:p>
            <a:pPr lvl="1"/>
            <a:r>
              <a:rPr lang="en-CA" sz="2400" dirty="0" smtClean="0"/>
              <a:t>Red </a:t>
            </a:r>
            <a:r>
              <a:rPr lang="en-CA" sz="2400" dirty="0"/>
              <a:t>kidney </a:t>
            </a:r>
            <a:endParaRPr lang="en-CA" sz="2000" dirty="0"/>
          </a:p>
          <a:p>
            <a:pPr lvl="1"/>
            <a:r>
              <a:rPr lang="en-CA" sz="2400" dirty="0"/>
              <a:t>Black </a:t>
            </a:r>
            <a:endParaRPr lang="en-CA" sz="2000" dirty="0"/>
          </a:p>
          <a:p>
            <a:pPr lvl="1"/>
            <a:r>
              <a:rPr lang="en-CA" sz="2400" dirty="0"/>
              <a:t>Pinto</a:t>
            </a:r>
            <a:endParaRPr lang="en-CA" sz="2000" dirty="0"/>
          </a:p>
          <a:p>
            <a:pPr lvl="1"/>
            <a:r>
              <a:rPr lang="en-CA" sz="2400" dirty="0" smtClean="0"/>
              <a:t>Navy</a:t>
            </a:r>
            <a:endParaRPr lang="en-CA" sz="2000" dirty="0" smtClean="0"/>
          </a:p>
          <a:p>
            <a:r>
              <a:rPr lang="en-CA" dirty="0" smtClean="0"/>
              <a:t>Chickpeas</a:t>
            </a:r>
            <a:endParaRPr lang="en-CA" dirty="0"/>
          </a:p>
        </p:txBody>
      </p:sp>
      <p:pic>
        <p:nvPicPr>
          <p:cNvPr id="2050" name="Picture 2" descr="http://www.agcanada.com/wp-content/uploads/2015/10/chickpeas-152154256-thinkstock-413x28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158480"/>
            <a:ext cx="2867719"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RAC4ZEsm1XY5z_t-KhmYdFZv2PggZC1SmcvlHuprQA3qgxRtvoEw">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1" y="1844824"/>
            <a:ext cx="2723702" cy="201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69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t>Who should eat pulses?</a:t>
            </a:r>
            <a:endParaRPr lang="en-CA" sz="4000" b="1" dirty="0"/>
          </a:p>
        </p:txBody>
      </p:sp>
      <p:sp>
        <p:nvSpPr>
          <p:cNvPr id="3" name="Content Placeholder 2"/>
          <p:cNvSpPr>
            <a:spLocks noGrp="1"/>
          </p:cNvSpPr>
          <p:nvPr>
            <p:ph idx="1"/>
          </p:nvPr>
        </p:nvSpPr>
        <p:spPr/>
        <p:txBody>
          <a:bodyPr>
            <a:normAutofit/>
          </a:bodyPr>
          <a:lstStyle/>
          <a:p>
            <a:pPr marL="0" indent="0" algn="ctr">
              <a:buNone/>
            </a:pPr>
            <a:r>
              <a:rPr lang="en-CA" sz="5000" b="1" dirty="0" smtClean="0">
                <a:solidFill>
                  <a:schemeClr val="accent2">
                    <a:lumMod val="75000"/>
                  </a:schemeClr>
                </a:solidFill>
                <a:effectLst>
                  <a:outerShdw blurRad="38100" dist="38100" dir="2700000" algn="tl">
                    <a:srgbClr val="000000">
                      <a:alpha val="43137"/>
                    </a:srgbClr>
                  </a:outerShdw>
                </a:effectLst>
              </a:rPr>
              <a:t>Everyone! </a:t>
            </a:r>
            <a:endParaRPr lang="en-CA" sz="5000" b="1" dirty="0">
              <a:solidFill>
                <a:schemeClr val="accent2">
                  <a:lumMod val="75000"/>
                </a:schemeClr>
              </a:solidFill>
              <a:effectLst>
                <a:outerShdw blurRad="38100" dist="38100" dir="2700000" algn="tl">
                  <a:srgbClr val="000000">
                    <a:alpha val="43137"/>
                  </a:srgbClr>
                </a:outerShdw>
              </a:effectLst>
            </a:endParaRPr>
          </a:p>
        </p:txBody>
      </p:sp>
      <p:pic>
        <p:nvPicPr>
          <p:cNvPr id="6146" name="Picture 2" descr="http://legalhelpcentre.ca/wp-content/uploads/2011/09/legalhelpcentre_people_illustr_bann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573016"/>
            <a:ext cx="385762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0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b="1" dirty="0"/>
              <a:t>Nutritional benefits of </a:t>
            </a:r>
            <a:r>
              <a:rPr lang="en-CA" b="1" dirty="0" smtClean="0"/>
              <a:t>pulses</a:t>
            </a:r>
            <a:endParaRPr lang="en-CA" dirty="0"/>
          </a:p>
        </p:txBody>
      </p:sp>
      <p:sp>
        <p:nvSpPr>
          <p:cNvPr id="3" name="Content Placeholder 2"/>
          <p:cNvSpPr>
            <a:spLocks noGrp="1"/>
          </p:cNvSpPr>
          <p:nvPr>
            <p:ph idx="1"/>
          </p:nvPr>
        </p:nvSpPr>
        <p:spPr>
          <a:xfrm>
            <a:off x="1403648" y="2131150"/>
            <a:ext cx="6196405" cy="3603812"/>
          </a:xfrm>
        </p:spPr>
        <p:txBody>
          <a:bodyPr/>
          <a:lstStyle/>
          <a:p>
            <a:r>
              <a:rPr lang="en-CA" dirty="0" smtClean="0"/>
              <a:t>Low in fat and saturated fat</a:t>
            </a:r>
          </a:p>
          <a:p>
            <a:r>
              <a:rPr lang="en-CA" dirty="0"/>
              <a:t>High in fibre</a:t>
            </a:r>
          </a:p>
          <a:p>
            <a:r>
              <a:rPr lang="en-CA" dirty="0" smtClean="0"/>
              <a:t>Source of protein</a:t>
            </a:r>
          </a:p>
          <a:p>
            <a:r>
              <a:rPr lang="en-CA" dirty="0" smtClean="0"/>
              <a:t>High in of vitamins and minerals</a:t>
            </a:r>
          </a:p>
          <a:p>
            <a:r>
              <a:rPr lang="en-CA" dirty="0" smtClean="0"/>
              <a:t>Low glycemic index</a:t>
            </a:r>
          </a:p>
          <a:p>
            <a:endParaRPr lang="en-CA" dirty="0"/>
          </a:p>
          <a:p>
            <a:endParaRPr lang="en-CA" dirty="0" smtClean="0"/>
          </a:p>
          <a:p>
            <a:endParaRPr lang="en-CA" dirty="0"/>
          </a:p>
        </p:txBody>
      </p:sp>
      <p:pic>
        <p:nvPicPr>
          <p:cNvPr id="3074" name="Picture 2" descr="http://1.bp.blogspot.com/-H6Hd2wWBeAM/UyYaUYqYDHI/AAAAAAAACfU/XjSZuJyPRXs/s1600/Beans.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933056"/>
            <a:ext cx="3253127" cy="21602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59632" y="4869160"/>
            <a:ext cx="3312368" cy="861774"/>
          </a:xfrm>
          <a:prstGeom prst="rect">
            <a:avLst/>
          </a:prstGeom>
          <a:noFill/>
        </p:spPr>
        <p:txBody>
          <a:bodyPr wrap="square" rtlCol="0">
            <a:spAutoFit/>
          </a:bodyPr>
          <a:lstStyle/>
          <a:p>
            <a:pPr algn="ctr"/>
            <a:r>
              <a:rPr lang="en-CA" sz="2500" b="1" dirty="0" smtClean="0">
                <a:solidFill>
                  <a:schemeClr val="accent2">
                    <a:lumMod val="75000"/>
                  </a:schemeClr>
                </a:solidFill>
                <a:effectLst>
                  <a:outerShdw blurRad="38100" dist="38100" dir="2700000" algn="tl">
                    <a:srgbClr val="000000">
                      <a:alpha val="43137"/>
                    </a:srgbClr>
                  </a:outerShdw>
                </a:effectLst>
              </a:rPr>
              <a:t>PULSES CAN REDUCE LDL CHOLESTEROL</a:t>
            </a:r>
            <a:endParaRPr lang="en-CA" sz="25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033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How many pulses </a:t>
            </a:r>
            <a:br>
              <a:rPr lang="en-CA" b="1" dirty="0" smtClean="0"/>
            </a:br>
            <a:r>
              <a:rPr lang="en-CA" b="1" dirty="0" smtClean="0"/>
              <a:t>should I eat?</a:t>
            </a:r>
            <a:endParaRPr lang="en-CA" b="1" dirty="0"/>
          </a:p>
        </p:txBody>
      </p:sp>
      <p:sp>
        <p:nvSpPr>
          <p:cNvPr id="3" name="Content Placeholder 2"/>
          <p:cNvSpPr>
            <a:spLocks noGrp="1"/>
          </p:cNvSpPr>
          <p:nvPr>
            <p:ph idx="1"/>
          </p:nvPr>
        </p:nvSpPr>
        <p:spPr/>
        <p:txBody>
          <a:bodyPr/>
          <a:lstStyle/>
          <a:p>
            <a:r>
              <a:rPr lang="en-CA" dirty="0" smtClean="0"/>
              <a:t>Canada’s Food Guide recommends eating beans, lentils and peas often as an alternative to meat. </a:t>
            </a:r>
          </a:p>
          <a:p>
            <a:r>
              <a:rPr lang="en-CA" dirty="0" smtClean="0"/>
              <a:t>1 serving = ¾ cup (the size of a tennis ball)</a:t>
            </a:r>
            <a:endParaRPr lang="en-CA" dirty="0"/>
          </a:p>
        </p:txBody>
      </p:sp>
      <p:pic>
        <p:nvPicPr>
          <p:cNvPr id="102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919971"/>
            <a:ext cx="1618817" cy="204239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AutoShape 4" descr="data:image/jpeg;base64,/9j/4AAQSkZJRgABAQAAAQABAAD/2wCEAAkGBxMTEhUTEhMVFRUVFRUVFxYYFxYVFxgWFRUWGBgYFRUYHSggGBolGxUVITEhJSkrLi4uFx8zODMtNygtLisBCgoKDg0OGhAQGi4lHyUtLS8tLS0tLS0tLSstLS0rLS0tLS0tLS0tLS0tLS0tLS0tLS0tLS0tLS0tLS0tLS0tLf/AABEIAOEA4QMBIgACEQEDEQH/xAAbAAACAwEBAQAAAAAAAAAAAAAAAwECBAUGB//EADEQAAIBAwIEBQQBBQEBAQAAAAABAgMRITFBBFFh8BJxgZGxBaHB0eEGEyIy8UJSFP/EABoBAAMAAwEAAAAAAAAAAAAAAAABAgQFBgP/xAAtEQACAgEDAwEHBAMAAAAAAAAAAQIRAwQFIRIxQVETIjJhcZGxI0KBoRQzUv/aAAwDAQACEQMRAD8A+4gAAAAAAAAAAAAAAAABVyE2l3AsAmVdCZcUYmTXYYd2OjXcLnPlxb5iZ8a+ZiS3jCnSTYUda4XON/8AtkS+Omi47mn3xy+wjsgcmH1N2u0aKX1KL6GRDXYpd7X1QG4BcKqejL3MqMlJWmBIABQAAAAAAAAAAAAAAAAAAAAAAAAAAAwACkppFKlXkZpzNdqNwjj4jyylEZPiOQic2VkxU6ljn9Rrpy+JjovKXURUqt4RWD8Wdh6SIwYZZV7TJxD8iboSqaWdWXaInLkJnJl5Ncorowql/YMY5oROrutBH9zm7kX64MB6rJJ8ti6RkqnUhPmZ6lW3p7loy+AjqJXw39xUPhxLT1t5G+h9TktbNfc4y68yP7ljLw67JB2mB62hxMZaMeePpcU1nQ7XAfVE1aWOpv8AS7pDJUZ8MDrAVjK+UWNqnYAAAMAAAAAAAAAAAAAACGAA2ZqtbkFapyENmk12u/ZDsUkS2UlIJFLGhyZG3SLJaMlSDcug+rOwrh4vV7/C6k4YRz6iMKvyxDI4CUreZZfgTWnbzMvc87UvZrhIlLyKc+vMRVqaK+V3+ial0Z72zjXQ0TlzSLQNFU3dIicney7wL083r+PkLEMmrZfdhN7579iKss5fQB36CLTlv1RTxX9BVVN2tgsnhFqQi8ZX19hsalmZbv7ko9ITa5FR3vpn1Pw2UtDv06iautDwvj7/AEdj6V9Q8Ls3g6Lbtwcfcn2EelArGV8osdEnYAAAMAAAAAAAACBNaewycrIySka3X6noj0RfLKiiGyhLZSTObyTs9AbKtk3KyMScnQGfiXvyGU8eRl4uW3eTUljJnbJzmnx4XJMi6Zj4mSz2zSnj8mOpva7v3gwtwm3mf1CPYXKWOn3MlbS/X/ljRWjizE1amLJGAxp0TNWV3zwhEG236kVXo3fvmVjJabW8h2BEVd35BUrWWClR3wuV/YXUlhclnPnuUuwmNUnbNilVZ19O+ounPzvdefehLjZ9fgf1EXey770Ik86kbN+gqTu75v8AYoQ5ydh9OdhKwvYm/wCD3hKnZJ6b6Lx//iT8v0du54ahUaaPXfTuJ8cE99zqts1nXHoYGwAA3AAAAAAAFajsiZSUVbARWkIbJkVucpqsznJyZ6oqysixSTNdJpJ2MrcibC4ur+rL9mI5cAZeIeU+pog7oxcRh9W0vdnSUbK3obbYerqyS8EyRSUroyVZW7ubZTsmzn8XLPma3Wte0k0/I0uDOv3jf+BFTlshii29cFJ4+OfbMPksrUjuJnKyT5r8lrt42vz1uLqyt6FIhomKze93rpayKQhd9Lae4SljHl6so5WVuZaERB55la8ne+73LUlfPnkr414r9+5SQiYK3xfqiYq3oKnO7+4Rlu/YoQ2Pmv1YZ4rfAlW2JlL2GnQh9FnZ+jcX4JpN4eDhwdvY0Qqe6yZ+jm4zVEvg96iTJ9Nr+OnF72z5ms7XHNTipLyMAACwARxDwPMteWTC18+nC/mVHuJkVaJkVbOWyNNnoRIWy0iG8GFNp2BVsXKZZiqlnl7fgxZSfgDFxMWmm+fdzozRhrRTXfmaKFTxQT6G42SSvJD5WTJDZNJGCrDd49bfY1tpWzd29EYa07vGXfJq8795lJcCq07dPmxmqLN3+R0o83pqlyESnd5wnt5I8aHVFJY0v/0TL73xvZbEzlewTdm+bt3cpIlsNF171ESlnr+yavyvyJ/uZtZ+n5ZaQhjniy63M9sjote+P2Qt9+1YpCZNO+vmVhL92DxZt7+uxZ4XwOhE+Ky8wjLYUsu/fsOhLfo7DQDVLYfSf8mRO3maKMrM98UqkmQ1wel/pniMSg/NHoDx30Ktaqs4ePc9gjstFO1KPo/zyCZIABmjIZjqvJsZgqGp3WXuJFRKtlZMmTKNnM5JHoRMqkS2RKWLGK2rtgUWSJWYdTNKV/TUx+pIQjip/wDF+eQ7gI3gvIycSsY9jZw07QXRK/tqbXZUnPI3/wAhMtNK17fPl6GCvWTwvXGPub6iWtsa9pmCrUW2nfoazL3GkZXdefv7GenO2cZ7wh9appZO7vvj4MyjZvd7cumSUMpWk8aLp1KvRdfx/wBLVVvuZ5ybtYtKyC9WpfTy+38Cqcbxzs/kGrJbt6vz0D+4tI93PSq7AS52vb0WxWkrXb3f55C7Zd+9rk1Klu9iqEy0pu+1+1+iIyv7++NbELTqyFF87Je3vzGhDVjTvqWp31zgXOeemv6LX88iExkWaKPN6iYfBeF9e/QvH3EzdwM7VU+qPdweD59w/wDuu9z39B/4ryR1e3y/WmvlH8Cj2GAAG3GRIwVNzezBX1NPu/EEyoiirZIM5eS4LFy5FKmhbcpN5tzMObtAUrPQTKeba4Y+ZlrVN+8ng7sDFVnot27d+xsjpbojDFLx32/5tzOnN4tez92b/aYKODJN+lCkLrJvayX4/gw12li3b8jfJu1tjnVV2sI0s+5aM1aq9Fa3Xfuwvxa4xn4GONnn/hE7Lk+0MBVvz6YMfh1u756/boaYpK7z3+zDUd09UunwesEQ+StRt4TaTNFGmo5e6708hCsttCVUvl9rQ9PAgk736lFJZfW3P0Cb+NvyVvf5HQDW9+fwVnV+235KTz6bEf2b25/A0l5ENUb53HrAqnZbkQu33n1JoQ+L5ZNNJW8zNHpv3g1UmXj5YmPov/JeZ76h/qvJHgeBjeaXU9/T0R022f7sj/gUexcAA3YwZh4mOTcZeLia7c8fVhv0GjG0VkWmxaaOQyqi7K+IrJkTIcttcGE3wBni34XzMksYfK/yaorW/fQwV5pX3XM8atIdhw0P8r8l38G6lh8sd+grhYJLq+2P8Ss77ep0Tx/42iS8yJu2ZuNq2WH09zLFtq9teo/iorVpab3MVWyW6/Rom7Z6i69S3z/An+5u8LVkTtf83+SfHiyXQtIQmo7+u3fmUcNfsNfhSxs+fwI4ivjHkei+RLKVmknr5IVGWLv15X2KRg93nb+ERDS1s3PWuCC7mm2uW3Unrt3oKpQSWb9Szmnpt8Dr0Ahybd/4GQnbXf7C/DbXIxS3t/IMC176/v1G00Iv6F4ZtyJaEjSnyz1NNJiKSGt6dTI00byIlnS+iUfFVj5nuEeW/pWjeTlyXyeqOl2iL9lKb/cxgAAbYAFVo3Q0hkZIKcXF+QOVMXI08VCzMrOG1OJ45uLKsWst7CamzW35GzjnqLnUVnjoa5x7plCa09TBCLlLytf3HV55trfQtw1G3fyZOh0rz5kq48hdDpqyXuwn/rp17RZu7tnPwitXCxfHeLmx3fLFyWNeBRMtV2WnW3TbCMs7y2/6Nr1srruZKivu5dDRpHoUrYy7MRa7uWdkmrX5ZKOm3lO3Tl+D1RLInBLV8tbd6i3e6x8IZWjbF73feTJOdtLnpFWSRWvfHfVi3OzW9t+u35Lxerz+fcKfVaP8Hp2BmeTb525LvyGR2a16k+Ll36A3m2vz1KEEn5O+5ZvbS3bCWr0Xv3yDTS3Nv+BAHh5+Y6Kx02Qu1uQ+NsCZI6h2h2vwLprc6H0jhP7lRLrdmXgjcH6vhfyS+Wer+gcN4KS65OmVhGystix2OnxLFjUF4KAAA9gAAAAEcTS8SOZUwztGDjKO5pd00XX+pHv5A5tRrVmao1lI08RB+hmlRdsd+xzT0WWcqUSkzHGDbv8Ao19BkYpeepFNZ+Dd48K0WmbT94HySo2EV2rYu/PYniJZ0uInVktf17nN5Mjk22WjHWld6eouVZ2sh1WXtbqZpzXVX5YueSRTYvwbbvl+irVla97at/ywa122v+Cjtql859C0Syk3ff2M9SeWsWNMpW29/iwiT2S/PqesRFHbGSK+ddP32ivhfPctFN36FiYhr9l4RSd30wgkksbl4Lo/IbYgm7PTvyCKfIhPPP8AH8lqcc6iENv6jIIp4RtGAJWJjoI9j/TfAeCHjesvg4X0H6c6s03/AKxZ7aMbKyOj2zS21N9l2+pKLAAG/KAAAAAAAAApONy4ClFSVMDlcTSaZkqReqO5VppqxyuIpuN09Dn9ZDNpncHcfwUYpU286WBKy1WpZ43FTTNHmz5MnxMYjikrfx8sy+JPez6fvY01G3rrsZJrmYU1zZVi5NNX082Z6lOV8b7s0eG+v4KVPJ2F4AzTg1br6imPld7W5C3HywUhCZxvosL7FHSWOd8DfFbmytn+vItMBda1xcZu3wNlDd4KqPdykSIjC/Ttbl3J6LnqXtb15F4RwUAuNP33GRj6h4di8Y2BJkhGPepv+ncFKrJRS8ynAcHKrJKKPdfTPp0aMbLXdm20GglldvsKhvA8IqcFFGkAOqhBQiox7DAAAoAAAAAAAAAAAAAKVIJ4ZcCZRUlTA43G8G1lHOqo9Q0Y+J4BSysM5/W7Q3csX2KTPO+HoLqK/wCjfxXCSjqjBUj0OenhlB1JDRlcbd4FzvzXlp8Ghw7uJcOfuvyeNDszSlb1FyV3qzXKmJm86ewIVmSqrO7z5Ep99B7SfffUo6eligKTimt9cCpRt53+w9cu+ZVQ5lIRRQ/6Qojbmjg+AnUdoRbPSEJSdIRlidT6X9GlVd7NR5s7n0z+m4xtKpl8tjv06aSslZcjfaLapOpZe3oIzfT/AKfClG0Vnd7s1kgdDGKiqQAAAUAAAAAAAAAAAAAAAAAAAAAAAABWUEzHX+mwl0NwHjl0+PKqmrHZ5ziPo01o0zBV4Ga1j9j2JDianLseKXwOgs8LOm+VhUo40PeSoReqQqXA03/5RiPYprtJDs8E6edyqpvlf4PfLgKX/wAIZHhILSK9gjsWTzJCs8HDgaksRg/b+Ddw/wDTlWX+1oo9moJbFjLxbJjXxSsRw+D/AKbpxzL/ACf2OvRoRirRSXkNA2mHS4sS9yIAAAZAAAAAAAAAAAAAAAAAAAAAAAAAAAAAAAAAAAAAAAAAAAAAAAAAAAAAAAAAAAAAAAAAAAAAAAAAAAAAH//Z">
            <a:hlinkClick r:id="rId4"/>
          </p:cNvPr>
          <p:cNvSpPr>
            <a:spLocks noChangeAspect="1" noChangeArrowheads="1"/>
          </p:cNvSpPr>
          <p:nvPr/>
        </p:nvSpPr>
        <p:spPr bwMode="auto">
          <a:xfrm>
            <a:off x="38100" y="-2286000"/>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6" descr="data:image/jpeg;base64,/9j/4AAQSkZJRgABAQAAAQABAAD/2wCEAAkGBxMTEhUTEhMVFRUVFRUVFxYYFxYVFxgWFRUWGBgYFRUYHSggGBolGxUVITEhJSkrLi4uFx8zODMtNygtLisBCgoKDg0OGhAQGi4lHyUtLS8tLS0tLS0tLSstLS0rLS0tLS0tLS0tLS0tLS0tLS0tLS0tLS0tLS0tLS0tLS0tLf/AABEIAOEA4QMBIgACEQEDEQH/xAAbAAACAwEBAQAAAAAAAAAAAAAAAwECBAUGB//EADEQAAIBAwIEBQQBBQEBAQAAAAABAgMRITFBBFFh8BJxgZGxBaHB0eEGEyIy8UJSFP/EABoBAAMAAwEAAAAAAAAAAAAAAAABAgQFBgP/xAAtEQACAgEDAwEHBAMAAAAAAAAAAQIRAwQFIRIxQVETIjJhcZGxI0KBoRQzUv/aAAwDAQACEQMRAD8A+4gAAAAAAAAAAAAAAAABVyE2l3AsAmVdCZcUYmTXYYd2OjXcLnPlxb5iZ8a+ZiS3jCnSTYUda4XON/8AtkS+Omi47mn3xy+wjsgcmH1N2u0aKX1KL6GRDXYpd7X1QG4BcKqejL3MqMlJWmBIABQAAAAAAAAAAAAAAAAAAAAAAAAAAAwACkppFKlXkZpzNdqNwjj4jyylEZPiOQic2VkxU6ljn9Rrpy+JjovKXURUqt4RWD8Wdh6SIwYZZV7TJxD8iboSqaWdWXaInLkJnJl5Ncorowql/YMY5oROrutBH9zm7kX64MB6rJJ8ti6RkqnUhPmZ6lW3p7loy+AjqJXw39xUPhxLT1t5G+h9TktbNfc4y68yP7ljLw67JB2mB62hxMZaMeePpcU1nQ7XAfVE1aWOpv8AS7pDJUZ8MDrAVjK+UWNqnYAAAMAAAAAAAAAAAAAACGAA2ZqtbkFapyENmk12u/ZDsUkS2UlIJFLGhyZG3SLJaMlSDcug+rOwrh4vV7/C6k4YRz6iMKvyxDI4CUreZZfgTWnbzMvc87UvZrhIlLyKc+vMRVqaK+V3+ial0Z72zjXQ0TlzSLQNFU3dIicney7wL083r+PkLEMmrZfdhN7579iKss5fQB36CLTlv1RTxX9BVVN2tgsnhFqQi8ZX19hsalmZbv7ko9ITa5FR3vpn1Pw2UtDv06iautDwvj7/AEdj6V9Q8Ls3g6Lbtwcfcn2EelArGV8osdEnYAAAMAAAAAAAACBNaewycrIySka3X6noj0RfLKiiGyhLZSTObyTs9AbKtk3KyMScnQGfiXvyGU8eRl4uW3eTUljJnbJzmnx4XJMi6Zj4mSz2zSnj8mOpva7v3gwtwm3mf1CPYXKWOn3MlbS/X/ljRWjizE1amLJGAxp0TNWV3zwhEG236kVXo3fvmVjJabW8h2BEVd35BUrWWClR3wuV/YXUlhclnPnuUuwmNUnbNilVZ19O+ounPzvdefehLjZ9fgf1EXey770Ik86kbN+gqTu75v8AYoQ5ydh9OdhKwvYm/wCD3hKnZJ6b6Lx//iT8v0du54ahUaaPXfTuJ8cE99zqts1nXHoYGwAA3AAAAAAAFajsiZSUVbARWkIbJkVucpqsznJyZ6oqysixSTNdJpJ2MrcibC4ur+rL9mI5cAZeIeU+pog7oxcRh9W0vdnSUbK3obbYerqyS8EyRSUroyVZW7ubZTsmzn8XLPma3Wte0k0/I0uDOv3jf+BFTlshii29cFJ4+OfbMPksrUjuJnKyT5r8lrt42vz1uLqyt6FIhomKze93rpayKQhd9Lae4SljHl6so5WVuZaERB55la8ne+73LUlfPnkr414r9+5SQiYK3xfqiYq3oKnO7+4Rlu/YoQ2Pmv1YZ4rfAlW2JlL2GnQh9FnZ+jcX4JpN4eDhwdvY0Qqe6yZ+jm4zVEvg96iTJ9Nr+OnF72z5ms7XHNTipLyMAACwARxDwPMteWTC18+nC/mVHuJkVaJkVbOWyNNnoRIWy0iG8GFNp2BVsXKZZiqlnl7fgxZSfgDFxMWmm+fdzozRhrRTXfmaKFTxQT6G42SSvJD5WTJDZNJGCrDd49bfY1tpWzd29EYa07vGXfJq8795lJcCq07dPmxmqLN3+R0o83pqlyESnd5wnt5I8aHVFJY0v/0TL73xvZbEzlewTdm+bt3cpIlsNF171ESlnr+yavyvyJ/uZtZ+n5ZaQhjniy63M9sjote+P2Qt9+1YpCZNO+vmVhL92DxZt7+uxZ4XwOhE+Ky8wjLYUsu/fsOhLfo7DQDVLYfSf8mRO3maKMrM98UqkmQ1wel/pniMSg/NHoDx30Ktaqs4ePc9gjstFO1KPo/zyCZIABmjIZjqvJsZgqGp3WXuJFRKtlZMmTKNnM5JHoRMqkS2RKWLGK2rtgUWSJWYdTNKV/TUx+pIQjip/wDF+eQ7gI3gvIycSsY9jZw07QXRK/tqbXZUnPI3/wAhMtNK17fPl6GCvWTwvXGPub6iWtsa9pmCrUW2nfoazL3GkZXdefv7GenO2cZ7wh9appZO7vvj4MyjZvd7cumSUMpWk8aLp1KvRdfx/wBLVVvuZ5ybtYtKyC9WpfTy+38Cqcbxzs/kGrJbt6vz0D+4tI93PSq7AS52vb0WxWkrXb3f55C7Zd+9rk1Klu9iqEy0pu+1+1+iIyv7++NbELTqyFF87Je3vzGhDVjTvqWp31zgXOeemv6LX88iExkWaKPN6iYfBeF9e/QvH3EzdwM7VU+qPdweD59w/wDuu9z39B/4ryR1e3y/WmvlH8Cj2GAAG3GRIwVNzezBX1NPu/EEyoiirZIM5eS4LFy5FKmhbcpN5tzMObtAUrPQTKeba4Y+ZlrVN+8ng7sDFVnot27d+xsjpbojDFLx32/5tzOnN4tez92b/aYKODJN+lCkLrJvayX4/gw12li3b8jfJu1tjnVV2sI0s+5aM1aq9Fa3Xfuwvxa4xn4GONnn/hE7Lk+0MBVvz6YMfh1u756/boaYpK7z3+zDUd09UunwesEQ+StRt4TaTNFGmo5e6708hCsttCVUvl9rQ9PAgk736lFJZfW3P0Cb+NvyVvf5HQDW9+fwVnV+235KTz6bEf2b25/A0l5ENUb53HrAqnZbkQu33n1JoQ+L5ZNNJW8zNHpv3g1UmXj5YmPov/JeZ76h/qvJHgeBjeaXU9/T0R022f7sj/gUexcAA3YwZh4mOTcZeLia7c8fVhv0GjG0VkWmxaaOQyqi7K+IrJkTIcttcGE3wBni34XzMksYfK/yaorW/fQwV5pX3XM8atIdhw0P8r8l38G6lh8sd+grhYJLq+2P8Ss77ep0Tx/42iS8yJu2ZuNq2WH09zLFtq9teo/iorVpab3MVWyW6/Rom7Z6i69S3z/An+5u8LVkTtf83+SfHiyXQtIQmo7+u3fmUcNfsNfhSxs+fwI4ivjHkei+RLKVmknr5IVGWLv15X2KRg93nb+ERDS1s3PWuCC7mm2uW3Unrt3oKpQSWb9Szmnpt8Dr0Ahybd/4GQnbXf7C/DbXIxS3t/IMC176/v1G00Iv6F4ZtyJaEjSnyz1NNJiKSGt6dTI00byIlnS+iUfFVj5nuEeW/pWjeTlyXyeqOl2iL9lKb/cxgAAbYAFVo3Q0hkZIKcXF+QOVMXI08VCzMrOG1OJ45uLKsWst7CamzW35GzjnqLnUVnjoa5x7plCa09TBCLlLytf3HV55trfQtw1G3fyZOh0rz5kq48hdDpqyXuwn/rp17RZu7tnPwitXCxfHeLmx3fLFyWNeBRMtV2WnW3TbCMs7y2/6Nr1srruZKivu5dDRpHoUrYy7MRa7uWdkmrX5ZKOm3lO3Tl+D1RLInBLV8tbd6i3e6x8IZWjbF73feTJOdtLnpFWSRWvfHfVi3OzW9t+u35Lxerz+fcKfVaP8Hp2BmeTb525LvyGR2a16k+Ll36A3m2vz1KEEn5O+5ZvbS3bCWr0Xv3yDTS3Nv+BAHh5+Y6Kx02Qu1uQ+NsCZI6h2h2vwLprc6H0jhP7lRLrdmXgjcH6vhfyS+Wer+gcN4KS65OmVhGystix2OnxLFjUF4KAAA9gAAAAEcTS8SOZUwztGDjKO5pd00XX+pHv5A5tRrVmao1lI08RB+hmlRdsd+xzT0WWcqUSkzHGDbv8Ao19BkYpeepFNZ+Dd48K0WmbT94HySo2EV2rYu/PYniJZ0uInVktf17nN5Mjk22WjHWld6eouVZ2sh1WXtbqZpzXVX5YueSRTYvwbbvl+irVla97at/ywa122v+Cjtql859C0Syk3ff2M9SeWsWNMpW29/iwiT2S/PqesRFHbGSK+ddP32ivhfPctFN36FiYhr9l4RSd30wgkksbl4Lo/IbYgm7PTvyCKfIhPPP8AH8lqcc6iENv6jIIp4RtGAJWJjoI9j/TfAeCHjesvg4X0H6c6s03/AKxZ7aMbKyOj2zS21N9l2+pKLAAG/KAAAAAAAAApONy4ClFSVMDlcTSaZkqReqO5VppqxyuIpuN09Dn9ZDNpncHcfwUYpU286WBKy1WpZ43FTTNHmz5MnxMYjikrfx8sy+JPez6fvY01G3rrsZJrmYU1zZVi5NNX082Z6lOV8b7s0eG+v4KVPJ2F4AzTg1br6imPld7W5C3HywUhCZxvosL7FHSWOd8DfFbmytn+vItMBda1xcZu3wNlDd4KqPdykSIjC/Ttbl3J6LnqXtb15F4RwUAuNP33GRj6h4di8Y2BJkhGPepv+ncFKrJRS8ynAcHKrJKKPdfTPp0aMbLXdm20GglldvsKhvA8IqcFFGkAOqhBQiox7DAAAoAAAAAAAAAAAAAKVIJ4ZcCZRUlTA43G8G1lHOqo9Q0Y+J4BSysM5/W7Q3csX2KTPO+HoLqK/wCjfxXCSjqjBUj0OenhlB1JDRlcbd4FzvzXlp8Ghw7uJcOfuvyeNDszSlb1FyV3qzXKmJm86ewIVmSqrO7z5Ep99B7SfffUo6eligKTimt9cCpRt53+w9cu+ZVQ5lIRRQ/6Qojbmjg+AnUdoRbPSEJSdIRlidT6X9GlVd7NR5s7n0z+m4xtKpl8tjv06aSslZcjfaLapOpZe3oIzfT/AKfClG0Vnd7s1kgdDGKiqQAAAUAAAAAAAAAAAAAAAAAAAAAAAABWUEzHX+mwl0NwHjl0+PKqmrHZ5ziPo01o0zBV4Ga1j9j2JDianLseKXwOgs8LOm+VhUo40PeSoReqQqXA03/5RiPYprtJDs8E6edyqpvlf4PfLgKX/wAIZHhILSK9gjsWTzJCs8HDgaksRg/b+Ddw/wDTlWX+1oo9moJbFjLxbJjXxSsRw+D/AKbpxzL/ACf2OvRoRirRSXkNA2mHS4sS9yIAAAZAAAAAAAAAAAAAAAAAAAAAAAAAAAAAAAAAAAAAAAAAAAAAAAAAAAAAAAAAAAAAAAAAAAAAAAAAAAAAH//Z">
            <a:hlinkClick r:id="rId4"/>
          </p:cNvPr>
          <p:cNvSpPr>
            <a:spLocks noChangeAspect="1" noChangeArrowheads="1"/>
          </p:cNvSpPr>
          <p:nvPr/>
        </p:nvSpPr>
        <p:spPr bwMode="auto">
          <a:xfrm>
            <a:off x="190500" y="-2133600"/>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2" name="Picture 8" descr="http://www.woolcloth.com/products/full/tennis-ball.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4070429"/>
            <a:ext cx="1741476" cy="174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56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Add more </a:t>
            </a:r>
            <a:r>
              <a:rPr lang="en-CA" b="1" i="1" dirty="0" smtClean="0">
                <a:solidFill>
                  <a:schemeClr val="accent2">
                    <a:lumMod val="75000"/>
                  </a:schemeClr>
                </a:solidFill>
                <a:effectLst>
                  <a:outerShdw blurRad="38100" dist="38100" dir="2700000" algn="tl">
                    <a:srgbClr val="000000">
                      <a:alpha val="43137"/>
                    </a:srgbClr>
                  </a:outerShdw>
                </a:effectLst>
              </a:rPr>
              <a:t>pulse</a:t>
            </a:r>
            <a:r>
              <a:rPr lang="en-CA" b="1" dirty="0" smtClean="0">
                <a:solidFill>
                  <a:schemeClr val="accent2">
                    <a:lumMod val="75000"/>
                  </a:schemeClr>
                </a:solidFill>
                <a:effectLst>
                  <a:outerShdw blurRad="38100" dist="38100" dir="2700000" algn="tl">
                    <a:srgbClr val="000000">
                      <a:alpha val="43137"/>
                    </a:srgbClr>
                  </a:outerShdw>
                </a:effectLst>
              </a:rPr>
              <a:t> </a:t>
            </a:r>
            <a:r>
              <a:rPr lang="en-CA" b="1" dirty="0"/>
              <a:t>to your diet </a:t>
            </a:r>
            <a:endParaRPr lang="en-CA" dirty="0"/>
          </a:p>
        </p:txBody>
      </p:sp>
      <p:sp>
        <p:nvSpPr>
          <p:cNvPr id="3" name="Content Placeholder 2"/>
          <p:cNvSpPr>
            <a:spLocks noGrp="1"/>
          </p:cNvSpPr>
          <p:nvPr>
            <p:ph idx="1"/>
          </p:nvPr>
        </p:nvSpPr>
        <p:spPr>
          <a:xfrm>
            <a:off x="1115616" y="2119257"/>
            <a:ext cx="6840760" cy="3603812"/>
          </a:xfrm>
        </p:spPr>
        <p:txBody>
          <a:bodyPr>
            <a:normAutofit fontScale="92500" lnSpcReduction="10000"/>
          </a:bodyPr>
          <a:lstStyle/>
          <a:p>
            <a:r>
              <a:rPr lang="en-CA" dirty="0" smtClean="0"/>
              <a:t>Add them to soups, chilies, salads, pizzas, omelettes, burger, burritos and sandwiches</a:t>
            </a:r>
          </a:p>
          <a:p>
            <a:r>
              <a:rPr lang="en-CA" dirty="0" smtClean="0"/>
              <a:t>Add lentil and bean purees to your baked </a:t>
            </a:r>
            <a:r>
              <a:rPr lang="en-CA" dirty="0" smtClean="0"/>
              <a:t>goods</a:t>
            </a:r>
          </a:p>
          <a:p>
            <a:r>
              <a:rPr lang="en-CA" dirty="0" smtClean="0"/>
              <a:t>Add </a:t>
            </a:r>
            <a:r>
              <a:rPr lang="en-CA" dirty="0" smtClean="0"/>
              <a:t>pureed pulses to your spaghetti sauce</a:t>
            </a:r>
          </a:p>
          <a:p>
            <a:r>
              <a:rPr lang="en-CA" dirty="0" smtClean="0"/>
              <a:t>Make it part of your healthy snacks</a:t>
            </a:r>
          </a:p>
          <a:p>
            <a:pPr lvl="1"/>
            <a:r>
              <a:rPr lang="en-CA" dirty="0" smtClean="0"/>
              <a:t>Hummus and crackers or vegetables</a:t>
            </a:r>
          </a:p>
          <a:p>
            <a:pPr lvl="1"/>
            <a:r>
              <a:rPr lang="en-CA" dirty="0" smtClean="0"/>
              <a:t>Roasted chickpeas</a:t>
            </a:r>
          </a:p>
          <a:p>
            <a:pPr marL="365760" lvl="1" indent="0">
              <a:buNone/>
            </a:pPr>
            <a:endParaRPr lang="en-CA" dirty="0" smtClean="0"/>
          </a:p>
          <a:p>
            <a:r>
              <a:rPr lang="en-CA" dirty="0"/>
              <a:t>R</a:t>
            </a:r>
            <a:r>
              <a:rPr lang="en-CA" dirty="0" smtClean="0"/>
              <a:t>ecipes: </a:t>
            </a:r>
            <a:endParaRPr lang="en-CA" dirty="0"/>
          </a:p>
          <a:p>
            <a:pPr marL="0" indent="0">
              <a:buNone/>
            </a:pPr>
            <a:r>
              <a:rPr lang="en-CA" dirty="0" smtClean="0"/>
              <a:t>http</a:t>
            </a:r>
            <a:r>
              <a:rPr lang="en-CA" dirty="0"/>
              <a:t>://www.pulsecanada.com/food-health/recipes</a:t>
            </a:r>
          </a:p>
          <a:p>
            <a:endParaRPr lang="en-CA" dirty="0"/>
          </a:p>
        </p:txBody>
      </p:sp>
      <p:sp>
        <p:nvSpPr>
          <p:cNvPr id="4" name="AutoShape 2" descr="data:image/jpeg;base64,/9j/4AAQSkZJRgABAQAAAQABAAD/2wCEAAkGBxMSEhUTEhMWFhUXFxgYGRgYFxgXFxcXGhUXFxgYFxgYHSggHxslHR0YITEhJSkrLi4uFx8zODMtNygtLisBCgoKDg0OGxAQGy0lHyUtLS0tLS0tLS0tLS0tLS0tLS0tLS0tLS0tLS0tLS0tLS0tLS0tLS0tLS0tLS0tLS0tLf/AABEIALcBEwMBEQACEQEDEQH/xAAcAAACAgMBAQAAAAAAAAAAAAAFBgMEAAIHAQj/xABCEAABAwIDBQYDBgQEBQUAAAABAAIDBBEFITEGEkFRYRMiMnGBkUKhsQcUUsHR8CMzYnJTkuHxFiRDgrIVF2Oi8v/EABoBAAIDAQEAAAAAAAAAAAAAAAMEAAECBQb/xAA0EQACAgEEAQMCBAQHAAMAAAAAAQIDEQQSITFBEyJRBTJhcYGRFKGx4SMzQsHR8PEVQ1L/2gAMAwEAAhEDEQA/AOzqyzFCHqohihDFCj1QhihD0KEOM7Wzb1dMTwdb2ySFrzJnq/p6xp4oaNmW2ZdGqXAnq3mWAd9oMv8ADbyusXPoL9NXuYj4XhgqIasbgdI7sYoibdw7/aPI43LW/VXQsgPqcszwCsQ2UrKRu8+EuZcDeaba6I04rtiFM5tqMOX8IrQUMzXb7hYNBJFyTa3l+7Jdyi+EdavTaiDVljWF47ZebOfMIaQ87MkkUoUwRTJGSqsEzk8qjl0VYMy6AdJXmnmFjax3mn108kVw3xyjm13+jN1y6H7/AI1Mm4Xd2+RHqNDa2iG5ST5GqqqZJ7f5lrHcIuztoTdpALrcL8fJXKPG5BtPfiWyfYruNih5Hmi1LIJYRC8+E3idxjd+H+0/L1yZrnlbZfocnWaZxl61ffn8fxB9DiBad1+Tm6/6IcotMYo1EbYjhh21RDQx2Y+a0ptLBizSRk8ohxKsbLmDqhy5C1QcOCLZ6uMNVC8H42tPUOIaR81qp4kjOsrU6ZJ/B2qd7WAuc4NaNSTYAdSV0G0uWeSSbeEKOJfaHTRktia6Y8/Cz3OfyS0tTFdcnTq+k3TWZvb/AFBjftMPGlFukmf/AIrK1T+Bl/Rfif8AL+427PY/DWMLorhzfEx3ibfTzB59ExCxTWUcvU6WzTyxP9GFEQXMUKMUIYoQxQs9UIYoQxUQwKEB+M41DStvK7M6NHiPpy6oc7Iw7DUaay94gv1F2Lb4Fx3oCGcw67va1kv/ABfPK4OhL6S0uJcjThOJxVLBJC4OboebTycOBTUJqayjmXUzqltmsHFdoJf+cqBxErx80lP7meq0X+RH8hp2cxIbljqOq3CWBXVUtyygFt3jLXgNyFuvFDnLcxjSUuuLkyl9mU4a6onlP8CMBx497QADi7MAf3BM0YjFtnK1qlZaoLthPGcWkqnCSUhrR/LjByYLfN3Mpeybm+Tr6XTQ08cR5fl/98FGCnDzYFpJ4Ag39FlILZZtXIpYxEaaZzPh1b5cj1GiLtOW7NjwuiKGo3lloPXPPJZbIqC7jyWbKxVYMynwBcVj3hcajMI1TwzlaqOefgbfs/2phbE6gr2g07yXNfxjedTfkdb/AAnociYS4fQGLk8Sj9yCGCY6aOZ8PaCaBrnNDtQ9l+672/NKZ9OWPB24RWpqzLiSLO1GHsFp4bGJ/L4Ta+6szilyuhjS3NrZP7kAWOWUxlooYnTOJBba9suo5I6sysSOVPRyU3Kp/oUo8QLTuvBB6q9meUUtVKt7bFhl4YmAL972KrYw38dX5LWFYqO3ieWOcxj2vIGRdunea255kDPldTCg8szK96hOuvz5+BixvaOorXXlO6zURt8DfPmep+SFOxz7DabR1ade3l/JXpaEu0F1SQaViRbkoA0cNFeAatbIMBxg0dQJWZgd17fxMJzHnxHVErk4PJWpoWorcH+n5nbYJ2yMa9hu1wDgeYIuE+nk8k4uLcX2jdWZMUIYoQxQs9UIYoQxUQiqqgRxvkd4WNLj5AXVN4WS4Rc5KK88HFqitfUTOlkNy4+w4DoFy5ycnlnsYVRprUIl+FltPXksAZPJ7guIyUsxmjI7wIMZzD9bE8rHP5cUWqUocmNRp46iKjLx5MfSdu90r2gyPO8SGgXJ6BW25PJuDjTFQj0ipWYG4/8AS9bZqbWHhqo/J7R4fVxXMT5GX1sSL8laUl0YnPTz+9Jk7dm6qa++XODiC7eJs4jQuB19VrZNg3qNNDpL9ic7GujFwG9bKOqRUdfW+ED6rByPEPdDaaGY3xkLWLYI+Zw3STnnc8Oh5okbUuxPVaT1GnB4K0ezj4/+qPItI/NU7U/BK9C49T/l/cjfE5psR6jRVlBJVTi8NEMgPAX9CrTQGVc/Cf7ETqZ7gQGE+i0pJeReentkvtZXNNIyMtdG4cdL+xRt8ZcZE5aW6tZcWWsBrGhxDz0LSLkAgjfb1B4dUG2A7or8N4fPlf8Af5r4GXBq1rHGJ7t6CXJxHAjwvHUfmgReOGdS2O5Kce10a1lEWPI4Xy6jgVT4NwnujkgqB3fIhbiBseOSjiMTHMdfhxH5LUW4vgHqIwurakb4psk+lcxsj2l7hvbjblzW8C7lfhzsU1bPZ+ZxNHpJXv8ABdsvUNFuiwCRbbfJ6KEIVR2x4QzYdgjnZkcFuNbYvbqUuC1iNSIm7oy/eqI+ANcd7yK1bXFzjndYHopJFN4OQGZOQHEk5ALSWSrJqCyzveAUfYU0MJNyyNrSets/ndPpYWDyN1nqWSn8svqwZihRihD1QsxQhiohgUIc6+0XaIueaOPIAjtDxJ1DUnqLM+1He+k6NJevL9BdpKMgacErg6k7Fk8rajcbca2VLswlnINjqRvA3RAngbcExaJtg+wPNFhJLs52opnLoY2VkB+Me4R1KIg67F4NpMQpm5l7bed1e+CLVVr4SK0+0ULTk4W5rLtSNx0lj7KT9rIhl4s+HH3WfWQZaGbFrFsX7Y2GWeQHLzS8555OhTR6ZPFQP3N4DKyFhvkjtjuwUZaU8QqCqaIH0o5fJXk0pmzaJuWSrJPUZIaccFCt7K0lPcG6o0p4BWIYQ14zycNCNQtwm0Ytqhcue/D8gN+JGN3Zygbw4jR4525/vqjupSWYiC1kqZ+nZ3/J/iGIK/eYBe4HugNND0LISW6JBX1QEZzRIRyxXU3JRaBtPUdo4NGel76Wvp66Irjt9zFqrXbL01+oztDppHSPJc9xu5x1v+nC3IBAeW8s6sYxrioxXCGjBMLBIJCJXDLEr7sLgYqyVsTCToAmXwhCEXOWDmeOY0ZHG2l0u3k60YqtYAgqhe5VFeql2NH2d4W6oqRO7KOPMXyF/wARPIBM0wxyzk63Vb+EdHqdv6GM7rXulI4sHd9HGwPpdXLUQXCFofTr5LLWPzNKX7RKVxs5kjBzyPyCytTFm5/TbkuBrpqhkjA+Nwc06EJhNPlCEouLxJckisoxQh6oQxUQoY9iQpqeSY/CO6Objk0e6zOW2OQunpd1qgvJx7CIjNK57+85zrk8ySud2z11jVUFGPgZ5KMtF7ZLTiIerkUsdf3HAIa7HEva/wAhcp6y4Rmheu/ciy2uKzgIrUTNxG/P1VYNqaZqKjqpg3vR6ak8SoTckaOqeqmCOxI9oqzv58FU48Ga7VJtDthG0/Zt3SAQpCxxWBa/R73lBEY7TvGbbK98X4Afw9sXwwbVzREndKG8eBiCn5II5oxr7LJtqRBVzNvzUNQTwU+0vpkqCkE78rnyVovOBGx4NleTc3bkOXM5p+r2xODrn6t35cFKKaaPS9udj9VtxjIXU7YdE0MplIDz4iB5EmymEnwWm553DfjOAMoao0zXb7msYXu/rdc28g3d90LUdpD30pdyD+DRtA3nHz6BAikdG5t8ILTbRRw6WNxoiqeBZaZz7E/aLaJ0x5N5XVNuQVbaVgB0cLpnbrXBjdXSP8DG8T1PIcStRrz2JW6rHQbwrY99RL/AY90WQ7SQC7ubgBoDwHzR4w+DnSsfbYw7ZOFK1mHRH4RJORq6/gj8st4jq1DvnhbUPfTqd8vUfjr/AJAVBTX4JJnYk8ElTFZZInkJbJY/JRy3BLonHvs4Ecx/UEaq1wYrrNLG6H4+GdqpZWyMa9hu1wuD0XSTyeYknF4Z6rIeqEMVFHO/tXxK5ip2nTvu89Gg+QufUJXUS8Hd+jU8u1/kgLs5HaxsgQ7OjqZcDBiL9yMk5ZIkuhCpbpHOcUqrkoB1uIxE6qkMcl26FNQW5cnAum65trouQzucMhfy19tVHWXHU5M+9WNnZHrqsuAWN5sa9o1I91nYwv8AER+TR2KM/EPdX6bMy1UfkrzYuAtqsBPVg9mLEP3hmOKI6srDFI6txnuQy0GMBw1Skqmjt062M1yFWV2iG4jO9Mk+8qsEybCuVbS8nrq7Lqr2lZRC+ryVqBTsSBWKYyGNOdzoB1Ra6ssT1GsUI8dhbZHZsubvEb0jhvE8r52C3JuTwgtFUNPWpz+59hivw3szYhDaaY5C1TXAJfRR77ZNxpcxzXC44tIcN61ri4WozaYO3S12LlfquzTG6t89VLUOAHaOBsDcNs1rbfJXOW55F9Pp3p/b2vkkhlc7uMHr0Q+hrjJLLhgA7zs+ircXwwLV4VY3DifNEhZjtCt+ic+Yy/cbdgdi21Q7SSUOa05xg5g8N4cONk3DElk4N8Z1PE0dioqNkTQ1gAARRRvJxLbckYpVX/G23l2TLLn3/cz0n0z/ACUWdnmhzrWugJDGoeFktY9QlveAsOIVyjgFRZngW3u3SCqSGn0H6XHqiNoYx7g0aW65/mjRslFYEJ6euUm2dnXRPOnqogI2qxkUkBf8bu6wdeJ9EO2eyIzo9O77NvjyccL3TSlziSSdT1SDyz1qjGuGEPOz+HbrblMVw8nI1V2XhAPa7EvgByQ7HljWkqwtzEKtmvcrCXIS+eEVaHA5ap4bGE5XHg4F8t0gziuxElOwF+V8h1PIdVqb2rLB1VSultgss1w/Z9pFpXOf/Tc7o6dUnZqJP7TuU/Ta61mx7n/IYKbDI4wAyNg8mi6WcpPtjKUI/akv0JKmJpbYhp8wEPLRrdnhifjmzkTrujaGO1yyafRNVamS4fKE9T9PrsW6Cw/5MXKPC7OcXcE1O3jg5Nem5bZNVUxA3hkpF/Jmcdr4KbMSkZlqt+nFlLUWR4L0WLycWO9AhupfIytVZ8Ev/q7vwu/ylV6SN/xkvj+RqcWdwa72U9JGXq5P5KtTiMxGTSPP9FuNcfICd9j6QOiqLPDn52cLg8ro2OOBZT92ZHXNmdoOwcCLWLbZ+iRhJxZ6q+lXwQx44BMztWgW1NjceXmtz55FdPmp7GKMzUI6KZRqtFaJJZQd2Nw3tWusdACVNjkxK25VRj+JYr6QtPNYxgJXZuB8jByVh0zKGZ0EgliJa8cRy4gjiDyWoycXlA7qo2x2yXB1LZTayOtG4bRzgXLD8Q4uZzHMcE7XYpfmea1einp3nuPyc/8AtZojHWsm+GWMNP8AfGbH3aW+yBqY8pnQ+k2+1wA+AVO5ICUquGdO+O6OEdCxalMsXdzy90xOO5ZRx6p7J8nO8Voy05iyXwdaE00UGVj2i3JaKcVk+iwuoeTMChDkW3+KGeqc2/ci7jRwuPEfU/QJC6W6R6f6ZSq6VLy+SjgdKC8XOXErEVyNXzaiNWK45HDHusN3Wt5I8rElhHLq00pyzI5viVUXuJJS51ftXAHDO0eG8BmffTzOiLXHJy9Vb4OrYIYsMpg+RodPLm2PQnqeTBz9kzOxVx/EQo0s9TPC4S7f/fIv1lTNVS78pLnHIAZBo5MbwC585ym8s9FVXVp4bYcf7/mMGF4DZoc8enH1VxqfbErtXziJ7iO4xrjlcZBDmkjNblJoVqqoQjoRQNmqLgjgrSNY8gyno95xc7w8uaPu4SA1abdJyl0/AU+5NItuiymWMuFeMNIX67CgJRYWBPtzR42PBy79DFWpx6Z1DAcLoxG1rmXIaLm17lVGUX2Xf6sH7Oi/X4PSbo3WNC21HwBrttzyAKvDIx4WgjTQITHYSz2B63DW/hAVZDJQl2hfxbA2OFwLHmESNriLaj6fXaspYZQopCwiNxzbpf8AfJSyKfuQHSWzg/Ss7XQ34FtL2bS1wuM8ibWNtVhNoelCF3PTNZare04qhhLBBILhQvAPwnGH07y0OLT9RwWmuMo5sJx3Oqz9BrjxhswucncufUIbGPScHx0TGk3hlrwHNRIvfgEzXBIcLKDCw1wRhxBDmOLXtN2uGRaRxBVptPKMTgpLbJZQwY9jAxKgeHgCrpv4pA/6jG5Pewf23u3gbcE05K2GPJwnp3pL1Jfa/wDvIm0U2hSTO0vcjqGzmJCSIB3AW+SPXPKwzj6mrbPKBmK0oLXNIvY3B42WJINVPDTEySnFysD2WfQq6p5E2ZqqKZwbH5rVEzTk4SvuOPiK58k8s9fppx9KPPhFaKsLRkVkO0mVpagk5lQrhA6rqOWZOnmrissVvuSQa2YpGxgzyAFrDkP8SXg2/IfqmsquOWcmFctRZtX6/ggs1kk8naPO895zPIcAByHAJJtzeWd1KFMNkekOOHYayBm+/wAVr58EeMFBZZyrr5Wy2x6B2KbR2ybogztb6C1aTyxVqcQLibnJBZ0I1pAypqBbM+ipII2og1s2+7dHmfL/AFRVDywEbfUnsX6h6kgvYBWkNyeBhp8IJactERQeBGWoSkLeMU+6bcR0WV2Mp7ok+BbR7oLCAbZKcxAuMbvPKLdXiLnkbp9OA9VSNwqS7Iu0l/HbyA/O6vITZAgkll4uv5gflZQvZHwV3vJ1bby/QqFrgEYnQiTTJw0P5HotRk4i2p06uWV9wJo45CXbrXOLBdwAuQOdtbdUSUU+jmVXShJqXgI0lZfihYwzr1XKayE4nqw2QdjFDvd5uTgtRlgQ1mn3rdHtAykxQtO67IrUq/KFKNc4PbMMR4sSRZxuNLFBcWjp16mqXGRrpsQirGBshDJwO6/QP6O5H9VtNSX4mMSqeY8x+PgESscxxa4EEG1isDSakso13y1wew2eDdruR69DoQtRbTygNtanFxl0wTTPAe5oFhe4HIHgOmoVTS7QvQ2vZLtDJgmIFh109kPODd1akhhdU9sN69rcPqtZyJ7dnAPdQtvmFQT1GdkXVPNHqhDnP2n7Jtm/5mPuygd+wyeBoTbj14oc4Z5GtPc4+19HK3l7RmL24jP6JWVfwdivV8clGeu6FRVsxZrEkWMOoZHneIIHsbdP1V7owMR019/OML8f+BtiIkLGBu61gsG3vnfNxNhmfyCFZZuZ0NPQtPB85b8jNh8scDd5wu75K4tRF7lO14XQFxvHDITmQPPJDnJyYenTqtC9UVCHgZbSBdXXWRI15FbdSogKoxFznbrAS4mwATUKVjk5F2rk3hDDglEWCxsXE3cR8rdEGctz46O5oqPRr93b5Y+7NYfvkcgb3Wq4ZYLV3bEObgyNhvawCZ4SOSnKcjlW09UDI8tyHuk3y+Dt1vZXyI8BnEr5GNuwnPPyF0d7NqTfJxq7L43SnBZWeToOBRtJDS4C/EoCWWd617Y5R0KHAIdzIg9U0qonFlrLNwIxbAQLlqHOrA1Tq2+xSq6fdNkHB0YzyU3s4FUawinJSuZI2eE7sjDca2I4tdbOxRITwJ6nSq3lcMo4xNFJPvQsdGXNBkYQLNkN7lhGrTzsPILVmMZQhpVZGz05cMuU8bgAUJM7SyuCycwrI0AMdw0eIaotcsHJ12mT9yItma+KGZrqmETRZtew3vY5bzbfENUVpd+DmxbfHkYdo8JbTbk9LJ2tJIe4+9zG/Xs39baHoUCdeOUP6XWNe2RZjxIVEQ3z/FbYX/G3r1Cwzq1Y7j0yu111SCyBeINIIcNR81uPPDOfqm4f4kfH9CxR1V8xqhSjhhq7Y2RygzTYplYrJTgi197vndQxsO5LqnljFCEc0IcLEZKyHPNrPs5ik3pWPEVgS4nwjqViSXYaE23txyc6w7Bmh1/Eb5Ei3sElOxy4R6HTaOFK3z5l/QZoKK3pryWFEYlaUsPlAJ53WH2bfMUbVta53HIKsmYwSA88inZuUsAqvkLQTotww3gSvlJRyBHVbS0BgL5XGwyO6zPgPid10CcjBR5ZxpWSse2ITwzBDG8Pebvsb9LixHsgzucuF0dfSfTVXJTm8sa8Koy4hDSOjZNRQ7UlbHTxgXzIzR1JRRyrK52yyLGObQOeSBkNPP0QpSbHatPGCyJWMVW60k8VcI5YDWXqMQ1gdMOxAGpH1S9jzM3RHbUinRVpjeY3XBBy8kbGVk3RqMvZPtB6DHpGgASOAHVXuaDOquXgtf8AEcjsnv8A19bLW9mFpoLpFWecOGv79VlhYxwVyqNo1KrBCjiNDvi4ycMwf3wWkwF1e7ldrorYbihYdyQKShgDTqd/tlw0EHTNOYVDmQficoIWkKaiS24Cuz+xT5aczEZPzA6JtReDz1jSnwL1fTTU+9DvOEbnB27chrnN0uNN4fmgy47Gqo+ovb2bULSw29PX9/VAk+TtaaDhHDCLHZrKYzIhrmGxPRazgUujui0H8Y2PfG1srQSC1puNbEApydeTz9N7rfAFihdwIPlr6hKyqOrXq1ImEb+R9kPYw/rRPopdI8uYoQ9AUKOYbfbRmd/3eI/wmHvEfG4fkOCSus3PC6PQfTdJ6cfUl2+vwBOD02RdZDih26fgO0NBv2L8m30/EjRjnsUst29diLM3sppIzq1xHmPhPqLJayOGOU2KUDWeVYwEbwVZaljM3Znkr2t8IDO2MVlivjGIOkJ9ugCdqp28s4uq1jseF0Ftl8ODWdq4ZnToEK6WXtOn9M022Hqtcvr8v7h6GHePmhpHUk8B2ItibfS/yW1wKSTmwNX128dScv3lwVB4xSQIln1uVEgdlmEJ2M1pe+w0B+ibqhhHmtZqPUnx0M2zmLd0dEpfXhnU0WoUobWNuIYLHXRh8BDKho003+nms1ywTUVtPL/Ric+plp3mOpYWkZXsjJKXRUNVOt4s6+SyK5hzDgFlxY7HVwa7Jo6vkbrPQxC6MumWYq0cVMhU0SfeQoRmzZVDDIZMMZK9wJINgRbLmt72lgTlpa7LHJ5T/Ahfgr2DuyX6OH5hD3L4DLTyS9s/3R7guFunnbFI5jQT4nOAbbzOp5BGq2tnP1kL4LlcfK5PoSioGMiaxli1oAyz0CcycBybeWJO2+yzXgvay/Mcx05HqsyjkPVY4s5bisXZTEAdwhpaeeVs+twQfLqkrI4Z6PS6hTWX+v5/3PWvQx1sm7MvG6MyRYea2lkVtlhZPoCGjb2TGEA2Y1vs0BdA8m3y2KuO7ARTEuYdx3yWXHJpWfIuO+zeo4TC3r+qrYb9VHWlsCYqILW3uO/doNxh/iy3A5tb8TvyCBfPasLtj30/TetZl9I5jQQ7xz0GZSiR6OcsdByLGmNs3dcQ3k39SET1YoWemk1kvx7Uwg95kgt/QD9HLa1EAD0Nnhr9zmO2+LPfUGdjC1trXIyIHMqk42Aro2afDX9gG3aU6Btz0U/hvxA//IyfGDWQzPN3NLQVuHpx8mboamxZceBp2R2c7Yg2u24B4280wuTnSi48SRJRtLCWPyLXOaQciCHEFc+S5Z67Tv8AwY4+EFPvLGDJQ04tvkF1MznE3KhtLBSmkA4+avAKyaiAMQr993Zx6nInkP1R4QxyziarUub2RC9Fsg0x3cM7dbrD1DT4N1/T4Ne7sG1WCSU5347ubxC2rYz4kDs0dlD3V8oIYTjOhBsR6EHqgTqwN0atSWGNP/qUVS3dqG3NsnWufdCeUMekmvb18AKs2R3SJYHaG40LTY3zGhHREjqGuJClmhg37HhlPE65p/m0Qik/xKYlrXf3Quu32IR04z6Yo1dS/cmDaXE75G30KjrGKta3wwlBVNdkDYrDiP16pPgvw8M8lWA/qLAb2NhbPUvaSLBmvW63GKfYlbftbcRnq9m+WYVOr4NQ1vyB6jZw3zAtx4obgxmOsXgqw0M0Dg6nfJGR+EkC/wDboR5hUnKPRclTcsWJMPQbc1jb/eIY5mkC27eJwtqb94G/kjR1DXaELPpFT/y5NfnyKu1NRFUWfHG+N4J7rgHNN7bwu3gbDhwCuc4T/AzXo9RQ8rEl+AAo5muNr56WOR8ih7BmOpT4HXYjCN+dpdnukG3Llfl5I1UOcsS1mq9riuzsbUycQ9UIeWUIbKFnrQqKZxrauuNTXSWOTXdm3kGtyJ+pSFj3TPUaGtVadfuUqmoAG5H4eJ4u6n9EOT8DcIf6pGsUd80PBpyJew5Kmitxq+G+RF+Ysq6L3ACt2cjLt+MBrunhPmEWN8ksPlCstFU5b4rD/l+xpHFbuvGfyuomvA9HlYZPTSy00gkheWPHHUOHJzdHBFjOUeha/SV2rDRY2hxhlQ4VIaIpTZs8Y8JIybNGTqCLBw1BA53RJ+9bl+ojp5S0r9GfXh/7A9laChYOgrkQ1GIAcVaiCs1MUgDXVz5TZgNuYR4Riuzj6jUTt4gVcHO5ON4e63ZzHgU03ttW46rg8jZWW4rnSXJ6FtrlE2IYXl/oqeUXCzInYxgQ3t5nddzGh80aFuOH0Au0cZ+6HDBUNY6N268WPyPkUWUFJZQpC6dUtslhjDh+LnIXuOSXlWdKFsbFz2EZZo5BawQsNBNvHPIvYxgLDmBZMVXPyc/UaOElmIsVEMkR1NvknIuMzlTVlT7LFNVSOFr+yy4pBoW2SXY1bOSPg7zSQTxCHJnT01KUfcNtPtXLkHZj0+azvYV6St9FqLaIm+8AL6qb2ZelS6LEeLMz3gAq3GXTLwUK6sY8DdGfHyWG8jFcZRfIJewarLGVJlZ1HG43IztrxWoycQN9ULY+5fr5Ot7I4JHBC0sz3gHX53F10VjB5OxtSa+BjCsGeqEPFCHqhZszVUUzgQJZPO0+IF4/+9j8khjlnq65p1x/T+hD2mZWHEcTyixS1I46XWcGZRLkcoDrg3CrBhp4CAi3tLaX/wBle0Dux2RVVG5hF2k/T/dYcWjcLFLplGpog5tyLfks9BFPDweULWPHYTEAnKOQ8DoGuPXQFMVyUuGZsco+9c/KAuL4a5ji1w3XtOStZi8oucIaivDAVaxuu7uO4htw09QOHkmoOM1k87qY26eW1vjwXcCwRj7OkO8eA4eyUstaeEdTTaSLip2c/wBBjkwhob3Wj2QNzHltXCQAxbCQ4aZjMEcCi12uLAanSQtXHDNMFxJ0brOycP3cLc4prKAUWf8A1z7R0jZ/EY5Whr/mhpLplX1yXuibYtg9s7XaeIWZ1uJdN+fzE7F8EDrhzbi+X+hUhNxfAxZXC6OJCjWUslOb5uZz4jz5puMoz/M5dtVmnee4/P8AyT0mLdVmVQWrWMLMxHeFrgoPptDkb4SKmKQtc0rcJNMX1NUZRNmbJTNiZM1pLHta8EciLhPOOUcaE3WyKGuLMnZfvjyS8oNHWo1cWsF2KqB0KGPRmn0WY6nmVWAqn8lllSLW9j+ionD5N+2BJsLDzvYeapo0uEeOkHP1/JTBZNhlK+V4a3iQL8rlEhDc8Cmo1Ma4ncqOIMjYwaNaGj0Fk91weXlLc2yZQoxQhihDYBUQ9DSoQ439qmDPpqj73G0mJ5u+2jX/ABB3Jrhx80vOvDyjqabU/wCHsfa6Ez78HG4/YQZI7FV6aN2VNlnAxvRciq+Cw0b7D9BV33fRUAsh2ONFE2RveysmIpSOTZJwfBvUYG1wvaxUlSmVHVNMSdpMKMd228krKLizq6e5WIrUmICqZ2E389mTZDlvC2Qd14JjO5c9mUnXJuPXlC9idHYlrxmspuLygt1cLoYkQ4TVdm7dv5KrY7vchXSSdeaZ+OvyOk4FuVEZGW+LrEIqSwVqHKqWfACxKh3SR6LGMDlc8rIrYvhnxNycND+RRK5476BanT+ot0fuRBhmJOabaOGoRJRFqb/9MuzoOz+1QsGS5tPyVRljh9Et0yl7odhWtpY5BvREObxCzOC7iDrslHiYs4jhOv5/RDTwOxsT4Yk4pgO44ujyB1HBOVXZ9sjl6rQuP+JV+qKgY5viZ7XH6hGcUc+NskXsLoHVL91pLW/ETmbcggWYgjoaVSuzniK7/wCDoks05YIu1cI2tDQxlmNsBYC7Rc+6BLUWPyPQ0unjzt/fkB1mCxHxNz5n9VlWT+Q/o0y/0L9hfrsBLc4nEdDmERW/IOWhWM1vD/HlFJrZ2jvN6Wvc/wCyJmD8i23VR7j/ALmDEHN8TCPQqKKfRT1EoffFr9C1Fil9Gn5qbGaWriwjRkvIFrX0AzcfT9VagVLWJI6tsds12YEkgs7g38Pn1TUY7Tj33ObHMBaFjFCGKFmKFHKcX2zqalxETjFENA3xEc3O59AkZ2yl0ej0/wBPqqWZrLA7qucZiaUHnvuB+qFmXyOelU+Nq/YlftVVBhjlcJ2HVsniAt8MgzB895FhfJd8it302qXMOH/IVKnC98ukpLkDN8R8bL8S0aj+oZI+FNZRynK3TywwXJVluTmkHqLIbqY2tfHHJd3JWxtmdG9sT/DJa7DnbxDIG/ArEq2hinXJ8MvUGIEEILR0Y2RmjoezeOxvAZIQDpc8eSLXNdM52q00l7ojXHMLW1HA3TGTmOPIA2pp9+Nx4gXB45IFqyhzST2yRyLEZdyYHS4WIrMR6y307V+JcqsRMgbvZkC11QbcvAJrmE95uozW4tdMU1EXJbl2grs1tA6Nwc05jUc1icHB5RvT3w1ENk+zpD+zq4hJHbf+JqppTWV2Di5UT2y68MV66k1BH+6EPwl8CvjGHHxNycNORHJGrnjh9C2q0+/3w+7+pRoK/PiCMiOIPVElDAnTqPA0Ybi7m5h2fHqhOOOh32zXIwDFu1aLgb2l+gQpMGqtr4ZRq42nJw/VUmGiy9sbDA+X7rUsad6/ZPIzvmTGTxuMx5W4hP0W59rOVr9NtXqw/U8xyjZR4i6ONoa3so3Aee8CfcfJD1P3jX0xKWmf5/7IYKalBb6LCrMzsaZpUYESO6fQqOl+C46tLsBV2Byt+E+gyWHCSHK9TB+QZJSHis8jKsT6NHUfMKZNeoUpcOYfh9RktqyS8gLNNTZ90f24GzYzFKKFwbLBuO/xQd4eoOY9LpmGoj5RytT9MsSzU8r48nVInNLQ5pBaRcEZgjomc5OI008M3VlHihDFCGKEOI4Q9gtvGw4/l5Dr1XNi/k9Zan4HaDDoZGeEeaYUItHMlbZCQtY3syW5jMIUq3Eep1SlwxOqaWSN4ewlr26OGRH6joVmE3F5QS6iNsSzHNHW9yRrY6joLNl6s5O/p9ujsJqa/E4F9Eq3z0A31dVQSGON5a1wuWOaHRv1Bu12RVSMwWUURiXfuWNjBPhZcMB/pBJt5IcopjVN8q3yGKSttoUtKGDtU6hT4Y14HtQ6OzXHeb9FIzcSrtNGzldhfHtpo3Qlkebn6n8I5LcpqSwharSyjPdLpHH8brt6cWN90fNGrh7Tn6vUbruPBbpqneA5oc4YGqL84QyUOBF0faO068fJDZ0VGMXiXLIJqRnBo8wLfRVlm3RXj7USYFjDoZLB2bTmOYWWmuUCjKNma59odpKuOqBeAGPyyvr5KptS5BRhKlqL5QBrabX9+qGmNxkKeMYQb9o3Ua24pumxfbLo5uu0r/za+/P4lWnmew2I/wBUSVeBKnVZCUNeOOSDKA9DUJ9l2Os639UJwGVZFmtbiJYN9ps5lnNPItNwfcLUU0ypyi4tPoe/tRhLmU9ewaMa2QcmPAe1x6NcSP8Au6Ju+GVk5f0zUKqxwl0/6gnBsf3WAX8ksng7FunUnkOwbWAeMe2i2rROWhfgut2khd4iFr1V5AvRzXRDVTQvzFuv5BYk4s3CNkeAXPEwggHRCaQzGUl2CKqIB1lnA1GWUUntF1EEyx/+zfFXFzqZxuLFzehFt4fn6JvTyf2nB+q0rixfqPabOOeKEMUIYoQ+eTNcXC5Z7LwEsIxZ0ZsHZeei0pNdAJ1Ka5Huhq3Sts8A9UeMnJcnNnBQfAHx3BtSBfohzhjkao1HhiLi+FkG+Y43GoI0IPAhYTaGbK42RN6+f79Thjx/zkBLmEC33iOw322/xQBvWHi3TbO6bU96/E41lLolnx/QX4qUPCFuwxn+HU1lETqN7DdvD2W8qQu42VPgljxQM/mNc30uPQrLqGK9ft+4yfGe07sYNuZUVeDNuulNYiVIMFfNvGMXc3vEdOaPB5RzrYYeQ3sbgrpJQHCzr2PS3NAseZbUdbQV+nU7pfoPG01SMomeFgtlzQrHzhDulg/vl5FdztbrA3J4QCqGnfLxqLeRFyjwjujg4OqtddqkgrheJkW4FAnDDOnRqY2xww+2uEgz1QmMbMFep4q0WQYLg4qu0iA77Bvgc2XsbeRI/wAwT9Mt0cfB57XUKqeV0yjiGFVFObFtxyc2/wA9fmttC0ZtAeeo/wDj3D/STb2Kw4JhFc0WcJpjI9pkY50YILmjLeHK54IblCL55HK6L7lwsL5Z1LEtr+2YY/undIt/MGlrablvRa/i18Fx+ktcuf8AL+5zqopJInEsaSzUNvdzenUILlFvg6FUba44fuX4dmRYlfK/vqPRVgMrosmEoPFQ2n8FqGrcMg5ZaK2pl6LEnAZrJh1oikqwSqwaSK7pbnJaSLcsIePs0pHds6UjJrS0dSeXkPqmtPDycT6nanFRR0dNHGMUIYoQxQhwvbXZ19DMS0E07ySw/gv8DvLgeKStqcXx0d7R6tTjiXYtsqOI0QcMdVqyOeyuNfA7Pl+i1GWAV9W73IeGlr2jkQmcpnN5TFXaDC9SBlyQJxwdHT3Z4YjVlOWuuCWuBuDxBBuCOoKwpY5QzZWpxwyCOVrpXua3duQS3gHWG9boXXPqiTeXkX0Swtj8MKw04cLWVJjVlaa5JWYJG8EPCIpnPs0sSRuyUTGnd1IUcgcNPHINwqqNJP2gbvXZIyx0uWncJ6B4afRVCza2wuo0ikkl8hTZqXsmufe7jlc8zqUJPyPTrzGMF0jJn713E6rIZccID1c2RKtIFbLCJNn8BfUsleOYaPQXP1Ccqjwee1ct0irV4HPTnvMJHLQ+bSrlDPYKuyUHlEcVfbnl0sR5j9ErOnB2KNemsMmGKt/Eh7GNfxUH5Gr7KWb1W+ocQ2NsT27ziACXFvE8Mr+iaojjlnJ113qLETqRjpajutfFIeTXscfYFMKSZzXCyHaa/Q5z9o+E08MkUUbAHuvI88mDID1N/wDL1S+ontWEdL6bUrZOcul/UEUYaLWSJ3JNhmmg3tFaWRaU8GVWGuA0urcWi43LIsYtg7JMxk4cRr6rUJtBLKo2rnh/IvOhkYbEnLnmmFGMllHMlbdRLbP/ANLEEzuNj62+qp1sNDXLyXmOJ/8A0Fn02HWrj8kzQOJaP+4fkp6Zl6yK8hHCqEzPDY2l552IaOp4n5Ikasiluu//ACdf2ewwQRhvHj5ppLCwceybm8sLqGDFCHihDFCFDFsNbOwtcL3FlHyWnhnM6jYXs5H9q15jcO7JHYujdfVzPjbzGvJCdaGI3SXQoVtDJSyWJuMi1wzaRwIPIpWcMM7Om1Cmh42c2ha5oY8i/O6kLMcFX6f/AFIZ5oWysNjkfVGa3LgRUnB8nNdoabce4O1BSmMPB2a57oZQoteRIXW7u9Yn2R9uYZEYXbNTj5GCimQzsPkKUsw0v1UAziTvrMrAq8mPT8i1XO3nrL6CLmS/AvdoGtDQqCeckU8+VlCAivk4LaEb5Z4G/CcZNJTRQwNa6d7Q95dm2MOJcLi+bzfIcBnyTUrPTikuzn0aX+Jsbl9qJayrrJG3fKSOQZGB/wCKXd8zpLQ6Vcbf5sW6mkDnbstszYPAtY8N62VuvBEhbnhieq+nqC319fBFiOzc8PjaQ24AJGpPAE+vstz9qyxKiuV01CLGPBMKYAARc9c/YJNycnyd1VxojiH7+WE62jbbJumYOhHkearGCVyz2AMaEr3CR73PcGhgLjchovYX46nXmrbcuw0KYRXsWCKnmuENoyGsHxLdydoclcXgBbXu6HGilbJkbHL3TMGpcHNmpQB2PbPi2/H6rM6scoPp9W84kJc8dnb26C5p8LvC4cWnohwm4vI/ZXC6G2X/AIOOH7GUVdCJoC9l8nNuCWPGrXDp8xYp+O2SyjzlynTNwl/6Z/7Wsv8Aznew/RXsB+t+Bfovs3p2m73Od5m30V7UU7WNWHYTFCLRsAWgbk2X7KGTFCGKEPFCGKENlCzR8YIsVChD2x2LEgMsV95oddnB4IzFufEdVicMrgYot2yWTlDnuY62lj5Lnyjg9BVblcjNgm0T223swOtvdSMsEtojPorbSYh2x3hx/eqrOXkuuGyOA3sHswyopHdo3+ZvegOQI+q6FcVswzg32YtbQqVlDJSyuhl8TTrwI4OHQpWUdrwd/S6hWQTJIp1gabPHzgDPVTBTkkD4zc3VPsxXzyWnFUFzwaPcrXYGcsIF1DsyVuIlY+A/szFcNLrkuNyT+/RSbyxrTR2UL9zpMVEwwk24Im1bRGVslYIGNRi7gl/J1YPMSxiGPmphpIjrA12+TxdfcjPU7gP+Yo1s90UJ6PTqu2yX7f7hPBHXkaEOHYa/7WM+LUXcuEecODn0W+7DEqrOdiljrx6F2qd2cmWh+qjWQdr2tP5JoKpYwRNMZsAxEtI5K4vDF7600O9FUhzc801B5Ry5waYo7T0Qa7ebxzQLI4Z09LY2sM02Mxj7rUAk/wAKWzZBwGeT/MH5ErdNm14Ma/T+rXldrr/g66QnzzZ5ZQsxQoxQhihDxQhihDFCGyhDFCGrm3UIcw+0HZEbxmjIbfxDhfmEG2rPKHtNqXH2s54Inxu3XZHzSjhg6td+S5FTGQ2JsMgT58AtQryzN+oUYs7XstRiOBrRoBZP9HBm8sDfaJs328YlZbtI79N5vEfmh2R3IZ0eo9OeH0zkzY7HPgldp3vUK1edAOOStRAXXeCWnFkJjsHiKRsXaLJts8k0zWkAmwRXusD1y90WK5EbnwNuBm5Y0dEPs600owOmu7sFuiZfEThd2ZOcYwe+fmlTtVfaAKJ9pH+YWscGK5e+Qx4fU7rwQqXBucdyH6kqxLEPJMp5Rx517JiXj0VnHzS8lydbTyyhTxpx3Ljhmqj2TWL/AAW14B1BWbxVzhgR09+eA/h85BGaCzodxHGkriBe58hktRkIzr5NMTqN4WVyeTVUcC4/JZHOzr+xeImekYXeJncJ57uh9rLo1S3RPMayr07ml0+Q2iCxihDFCjFCHihDFCGKEP/Z">
            <a:hlinkClick r:id="rId3"/>
          </p:cNvPr>
          <p:cNvSpPr>
            <a:spLocks noChangeAspect="1" noChangeArrowheads="1"/>
          </p:cNvSpPr>
          <p:nvPr/>
        </p:nvSpPr>
        <p:spPr bwMode="auto">
          <a:xfrm>
            <a:off x="38100" y="-1462088"/>
            <a:ext cx="457200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2" name="Picture 4" descr="https://timewellness.files.wordpress.com/2012/09/kidneybeans.jpg?w=480&amp;h=320&amp;crop=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0174" y="3645024"/>
            <a:ext cx="2268250"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87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Using pulses</a:t>
            </a:r>
            <a:r>
              <a:rPr lang="en-CA" dirty="0"/>
              <a:t/>
            </a:r>
            <a:br>
              <a:rPr lang="en-CA" dirty="0"/>
            </a:br>
            <a:endParaRPr lang="en-CA" dirty="0"/>
          </a:p>
        </p:txBody>
      </p:sp>
      <p:sp>
        <p:nvSpPr>
          <p:cNvPr id="3" name="Content Placeholder 2"/>
          <p:cNvSpPr>
            <a:spLocks noGrp="1"/>
          </p:cNvSpPr>
          <p:nvPr>
            <p:ph idx="1"/>
          </p:nvPr>
        </p:nvSpPr>
        <p:spPr/>
        <p:txBody>
          <a:bodyPr/>
          <a:lstStyle/>
          <a:p>
            <a:r>
              <a:rPr lang="en-CA" dirty="0"/>
              <a:t>Cooking with canned pulses</a:t>
            </a:r>
          </a:p>
          <a:p>
            <a:r>
              <a:rPr lang="en-CA" dirty="0" smtClean="0"/>
              <a:t>Cooking with dried pulses</a:t>
            </a:r>
          </a:p>
          <a:p>
            <a:r>
              <a:rPr lang="en-CA" dirty="0" smtClean="0"/>
              <a:t>Soaking pulses</a:t>
            </a:r>
          </a:p>
          <a:p>
            <a:r>
              <a:rPr lang="en-CA" dirty="0" smtClean="0"/>
              <a:t>Pulse puree</a:t>
            </a:r>
            <a:endParaRPr lang="en-CA" dirty="0"/>
          </a:p>
        </p:txBody>
      </p:sp>
      <p:pic>
        <p:nvPicPr>
          <p:cNvPr id="7170" name="Picture 2" descr="http://www.foodcommodities.nl/commodities/cookingpulse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429000"/>
            <a:ext cx="3624713"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9606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647</TotalTime>
  <Words>2261</Words>
  <Application>Microsoft Office PowerPoint</Application>
  <PresentationFormat>On-screen Show (4:3)</PresentationFormat>
  <Paragraphs>231</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Pushpin</vt:lpstr>
      <vt:lpstr>The Power of Pulses </vt:lpstr>
      <vt:lpstr>Outline</vt:lpstr>
      <vt:lpstr>What are pulses? </vt:lpstr>
      <vt:lpstr>Different types of pulses</vt:lpstr>
      <vt:lpstr>Who should eat pulses?</vt:lpstr>
      <vt:lpstr>Nutritional benefits of pulses</vt:lpstr>
      <vt:lpstr>How many pulses  should I eat?</vt:lpstr>
      <vt:lpstr>Add more pulse to your diet </vt:lpstr>
      <vt:lpstr>Using pulses </vt:lpstr>
      <vt:lpstr>Cooking with canned pulses </vt:lpstr>
      <vt:lpstr>Cooking with dried pulses</vt:lpstr>
      <vt:lpstr>Soaking pulses</vt:lpstr>
      <vt:lpstr>Soaking pulses</vt:lpstr>
      <vt:lpstr>Pulses, pulses, the  musical fruit</vt:lpstr>
      <vt:lpstr>How to make pulse puree</vt:lpstr>
      <vt:lpstr>Thank you</vt:lpstr>
    </vt:vector>
  </TitlesOfParts>
  <Company>Health Canada - Santé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Pulses </dc:title>
  <dc:creator>Brigitte Pereira</dc:creator>
  <cp:lastModifiedBy>Natalie Wowk-Slukynsky</cp:lastModifiedBy>
  <cp:revision>31</cp:revision>
  <dcterms:created xsi:type="dcterms:W3CDTF">2016-01-04T13:11:08Z</dcterms:created>
  <dcterms:modified xsi:type="dcterms:W3CDTF">2016-12-05T14:53:40Z</dcterms:modified>
</cp:coreProperties>
</file>