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229" autoAdjust="0"/>
  </p:normalViewPr>
  <p:slideViewPr>
    <p:cSldViewPr>
      <p:cViewPr varScale="1">
        <p:scale>
          <a:sx n="88" d="100"/>
          <a:sy n="88" d="100"/>
        </p:scale>
        <p:origin x="-23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40054-54A9-448B-89C1-91F2257DF2E2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EB0E6-9454-4D50-B7D7-936F858DC5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290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7868" indent="-27994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19797" indent="-22395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67716" indent="-22395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15635" indent="-22395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63554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11472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59391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07310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9661EBE-8E31-4473-97D2-BA3658344806}" type="slidenum">
              <a:rPr lang="en-CA" altLang="en-US" smtClean="0">
                <a:solidFill>
                  <a:schemeClr val="tx2"/>
                </a:solidFill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CA" altLang="en-US" smtClean="0">
              <a:solidFill>
                <a:schemeClr val="tx2"/>
              </a:solidFill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342777"/>
            <a:ext cx="5487640" cy="4115111"/>
          </a:xfrm>
          <a:noFill/>
        </p:spPr>
        <p:txBody>
          <a:bodyPr/>
          <a:lstStyle/>
          <a:p>
            <a:pPr eaLnBrk="1" hangingPunct="1"/>
            <a:r>
              <a:rPr lang="en-US" altLang="en-US" smtClean="0"/>
              <a:t>Ask an audience member to be the participant (if no one wants to do it alone, allow them to choose a partner)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Type 2 diabetes.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diabetes is most c</a:t>
            </a:r>
            <a:r>
              <a:rPr lang="en-CA" sz="2400" dirty="0" smtClean="0"/>
              <a:t>ommon in First Nations populations.</a:t>
            </a:r>
            <a:r>
              <a:rPr lang="en-CA" sz="2400" baseline="0" dirty="0" smtClean="0"/>
              <a:t> </a:t>
            </a:r>
            <a:r>
              <a:rPr lang="en-CA" altLang="en-US" sz="2400" dirty="0" smtClean="0">
                <a:ea typeface="ＭＳ Ｐゴシック" charset="-128"/>
              </a:rPr>
              <a:t>It affects about 90% of those living with diabetes and can be delayed or prevented (through eating healthy and active living practices).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2400" dirty="0" smtClean="0"/>
              <a:t>Most people who have type 2</a:t>
            </a:r>
            <a:r>
              <a:rPr lang="en-CA" sz="2400" baseline="0" dirty="0" smtClean="0"/>
              <a:t> diabetes</a:t>
            </a:r>
            <a:r>
              <a:rPr lang="en-CA" sz="2400" dirty="0" smtClean="0"/>
              <a:t> are overweight or obese.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EB0E6-9454-4D50-B7D7-936F858DC52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7364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1" dirty="0" smtClean="0"/>
              <a:t>D – whole grain bread.</a:t>
            </a:r>
            <a:r>
              <a:rPr lang="en-CA" b="1" baseline="0" dirty="0" smtClean="0"/>
              <a:t> </a:t>
            </a:r>
            <a:r>
              <a:rPr lang="en-CA" baseline="0" dirty="0" smtClean="0"/>
              <a:t>Even though it is a healthy food and should be included in the diet as part of a healthy meal plan, whole grain bread (along with all other grain products) does contain carbohydrates and will increase your blood glucose levels. </a:t>
            </a:r>
          </a:p>
          <a:p>
            <a:endParaRPr lang="en-CA" baseline="0" dirty="0" smtClean="0"/>
          </a:p>
          <a:p>
            <a:r>
              <a:rPr lang="en-CA" baseline="0" dirty="0" smtClean="0"/>
              <a:t>Lettuce – most vegetables, including lettuce, does not have carbohydrates. (Note: potatoes, sweet potatoes and corn are vegetables that do contain carbohydrates.)</a:t>
            </a:r>
          </a:p>
          <a:p>
            <a:endParaRPr lang="en-CA" baseline="0" dirty="0" smtClean="0"/>
          </a:p>
          <a:p>
            <a:r>
              <a:rPr lang="en-CA" baseline="0" dirty="0" smtClean="0"/>
              <a:t>Butter – is made up of 100% fat – no carbohydrates. While it will not increase blood sugar levels, it should not be eaten in excess, as that will lead to potential weight gain. </a:t>
            </a:r>
          </a:p>
          <a:p>
            <a:endParaRPr lang="en-CA" baseline="0" dirty="0" smtClean="0"/>
          </a:p>
          <a:p>
            <a:r>
              <a:rPr lang="en-CA" baseline="0" dirty="0" smtClean="0"/>
              <a:t>Tuna – is mostly made up of protein and contains no carbohydrates. It will not have much affect on blood sugar levels.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EB0E6-9454-4D50-B7D7-936F858DC52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6819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Pre-pregnancy diabetes is when a woman has type 1 or type 2 diabetes before getting pregnant</a:t>
            </a:r>
            <a:r>
              <a:rPr lang="en-US" altLang="en-US" baseline="0" dirty="0" smtClean="0"/>
              <a:t> and then gets pregnant. It’s not gestational diabetes, since gestational diabetes only lasts during pregnancy and goes away afterwards. Once a woman has type 1 or type 2 diabetes she will have it for life. </a:t>
            </a:r>
            <a:endParaRPr lang="en-US" altLang="en-US" dirty="0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7868" indent="-27994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19797" indent="-22395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67716" indent="-22395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15635" indent="-22395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63554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11472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59391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07310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526B3EA-E1B5-462E-9455-42283E256B9C}" type="slidenum">
              <a:rPr lang="en-CA" altLang="en-US" smtClean="0">
                <a:solidFill>
                  <a:schemeClr val="tx2"/>
                </a:solidFill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CA" alt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CA" altLang="en-US" sz="1200" b="1" dirty="0" smtClean="0">
                <a:solidFill>
                  <a:srgbClr val="6B66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 who have pre-pregnancy diabetes can still have a healthy pregnancy </a:t>
            </a:r>
          </a:p>
          <a:p>
            <a:pPr>
              <a:buFontTx/>
              <a:buChar char="•"/>
            </a:pPr>
            <a:endParaRPr lang="en-CA" altLang="en-US" sz="1200" b="1" dirty="0" smtClean="0">
              <a:solidFill>
                <a:srgbClr val="6B66D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•"/>
            </a:pPr>
            <a:r>
              <a:rPr lang="en-CA" altLang="en-US" sz="1200" b="1" dirty="0" smtClean="0">
                <a:solidFill>
                  <a:srgbClr val="6B66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 though a woman has diabetes during pregnancy, her baby will not be born with diabetes</a:t>
            </a:r>
          </a:p>
          <a:p>
            <a:pPr>
              <a:buFontTx/>
              <a:buChar char="•"/>
            </a:pPr>
            <a:endParaRPr lang="en-CA" altLang="en-US" sz="1200" b="1" dirty="0" smtClean="0">
              <a:solidFill>
                <a:srgbClr val="6B66D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67970" indent="-167970">
              <a:buFont typeface="Arial" pitchFamily="34" charset="0"/>
              <a:buChar char="•"/>
              <a:defRPr/>
            </a:pPr>
            <a:r>
              <a:rPr lang="en-CA" dirty="0" smtClean="0"/>
              <a:t>Having a mother with type 1 diabetes does not put a child at additional risk of developing diabetes. </a:t>
            </a:r>
          </a:p>
          <a:p>
            <a:pPr marL="167970" indent="-167970">
              <a:buFont typeface="Arial" pitchFamily="34" charset="0"/>
              <a:buChar char="•"/>
              <a:defRPr/>
            </a:pPr>
            <a:r>
              <a:rPr lang="en-CA" dirty="0" smtClean="0"/>
              <a:t>Babies whose mothers have type 2 diabetes have a higher risk of getting diabetes later in life. </a:t>
            </a:r>
          </a:p>
          <a:p>
            <a:pPr>
              <a:defRPr/>
            </a:pPr>
            <a:endParaRPr lang="en-CA" dirty="0" smtClean="0"/>
          </a:p>
          <a:p>
            <a:pPr>
              <a:buFontTx/>
              <a:buChar char="•"/>
            </a:pPr>
            <a:endParaRPr lang="en-CA" altLang="en-US" sz="1200" b="1" dirty="0" smtClean="0">
              <a:solidFill>
                <a:srgbClr val="6B66D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EB0E6-9454-4D50-B7D7-936F858DC52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3050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Answer:</a:t>
            </a:r>
            <a:r>
              <a:rPr lang="en-CA" baseline="0" dirty="0" smtClean="0"/>
              <a:t> D – follow a healthy diet and be physically active every day. </a:t>
            </a:r>
          </a:p>
          <a:p>
            <a:endParaRPr lang="en-CA" baseline="0" dirty="0" smtClean="0"/>
          </a:p>
          <a:p>
            <a:pPr>
              <a:buFontTx/>
              <a:buChar char="•"/>
            </a:pPr>
            <a:r>
              <a:rPr lang="en-CA" altLang="en-US" sz="1200" dirty="0" smtClean="0"/>
              <a:t>Also,</a:t>
            </a:r>
            <a:r>
              <a:rPr lang="en-CA" altLang="en-US" sz="1200" baseline="0" dirty="0" smtClean="0"/>
              <a:t> you can:</a:t>
            </a:r>
            <a:endParaRPr lang="en-CA" altLang="en-US" sz="1200" dirty="0" smtClean="0"/>
          </a:p>
          <a:p>
            <a:pPr>
              <a:buFontTx/>
              <a:buChar char="•"/>
            </a:pPr>
            <a:r>
              <a:rPr lang="en-CA" altLang="en-US" sz="1200" dirty="0" smtClean="0"/>
              <a:t>Gain a healthy amount of weight</a:t>
            </a:r>
          </a:p>
          <a:p>
            <a:pPr>
              <a:buFontTx/>
              <a:buChar char="•"/>
            </a:pPr>
            <a:r>
              <a:rPr lang="en-CA" altLang="en-US" sz="1200" dirty="0" smtClean="0"/>
              <a:t>Test your blood sugar levels regularly</a:t>
            </a:r>
          </a:p>
          <a:p>
            <a:pPr>
              <a:buFontTx/>
              <a:buChar char="•"/>
            </a:pPr>
            <a:r>
              <a:rPr lang="en-CA" altLang="en-US" sz="1200" dirty="0" smtClean="0"/>
              <a:t>Take insulin if needed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EB0E6-9454-4D50-B7D7-936F858DC52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099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defRPr/>
            </a:pPr>
            <a:r>
              <a:rPr lang="en-CA" sz="1200" dirty="0" smtClean="0"/>
              <a:t>Answer: D </a:t>
            </a:r>
          </a:p>
          <a:p>
            <a:pPr marL="0" indent="0" eaLnBrk="1" hangingPunct="1">
              <a:defRPr/>
            </a:pPr>
            <a:endParaRPr lang="en-CA" sz="1200" dirty="0" smtClean="0"/>
          </a:p>
          <a:p>
            <a:pPr marL="0" indent="0" eaLnBrk="1" hangingPunct="1">
              <a:defRPr/>
            </a:pPr>
            <a:r>
              <a:rPr lang="en-CA" sz="1200" dirty="0" smtClean="0"/>
              <a:t>Here’s a complete list of things you can do to stay healthy after your baby is born: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en-CA" dirty="0" smtClean="0"/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CA" sz="1200" dirty="0" smtClean="0"/>
              <a:t>Breastfeed your baby. Breastfeed</a:t>
            </a:r>
            <a:r>
              <a:rPr lang="en-CA" sz="1200" baseline="0" dirty="0" smtClean="0"/>
              <a:t> exclusively for 6 months and then continue to breastfeed while introducing solid foods. Breastfeed for 2 years and beyond. </a:t>
            </a:r>
            <a:endParaRPr lang="en-CA" sz="1200" dirty="0" smtClean="0"/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CA" sz="1200" dirty="0" smtClean="0"/>
              <a:t>Eat healthy</a:t>
            </a:r>
            <a:r>
              <a:rPr lang="en-CA" sz="1200" baseline="0" dirty="0" smtClean="0"/>
              <a:t> and according to Eating Well with Canada’s Food Guide</a:t>
            </a:r>
            <a:endParaRPr lang="en-CA" sz="1200" dirty="0" smtClean="0"/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CA" sz="1200" dirty="0" smtClean="0"/>
              <a:t>Be active.</a:t>
            </a:r>
            <a:r>
              <a:rPr lang="en-CA" sz="1200" baseline="0" dirty="0" smtClean="0"/>
              <a:t> You should get at least 150 minutes of physical activity each week. </a:t>
            </a:r>
            <a:endParaRPr lang="en-CA" sz="1200" dirty="0" smtClean="0"/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CA" sz="1200" dirty="0" smtClean="0"/>
              <a:t>Control your blood glucose levels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CA" sz="1200" dirty="0" smtClean="0"/>
              <a:t>Be screened for possible diabetes complications. See your doctor or nurse for this.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CA" sz="1200" dirty="0" smtClean="0"/>
              <a:t>Manage your stress</a:t>
            </a:r>
            <a:endParaRPr lang="en-CA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EB0E6-9454-4D50-B7D7-936F858DC52A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3633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CA" altLang="en-US" dirty="0" smtClean="0"/>
              <a:t>Answer: B – Being</a:t>
            </a:r>
            <a:r>
              <a:rPr lang="en-CA" altLang="en-US" baseline="0" dirty="0" smtClean="0"/>
              <a:t> born a small baby is not a risk for a baby being born to a mother with pre-pregnancy diabetes. Rather, the risk is to be born a big baby. </a:t>
            </a:r>
          </a:p>
          <a:p>
            <a:pPr marL="0" indent="0">
              <a:buFontTx/>
              <a:buNone/>
            </a:pPr>
            <a:endParaRPr lang="en-CA" altLang="en-US" baseline="0" dirty="0" smtClean="0"/>
          </a:p>
          <a:p>
            <a:pPr marL="0" indent="0">
              <a:buFontTx/>
              <a:buNone/>
            </a:pPr>
            <a:r>
              <a:rPr lang="en-CA" altLang="en-US" baseline="0" dirty="0" smtClean="0"/>
              <a:t>Other risks include: </a:t>
            </a:r>
            <a:endParaRPr lang="en-CA" altLang="en-US" dirty="0" smtClean="0"/>
          </a:p>
          <a:p>
            <a:pPr marL="0" indent="0">
              <a:buFontTx/>
              <a:buChar char="•"/>
            </a:pPr>
            <a:endParaRPr lang="en-CA" altLang="en-US" dirty="0" smtClean="0"/>
          </a:p>
          <a:p>
            <a:pPr marL="0" indent="0">
              <a:buFontTx/>
              <a:buChar char="•"/>
            </a:pPr>
            <a:r>
              <a:rPr lang="en-CA" altLang="en-US" dirty="0" smtClean="0"/>
              <a:t>Higher risk for birth defects</a:t>
            </a:r>
          </a:p>
          <a:p>
            <a:pPr marL="0" indent="0">
              <a:buFontTx/>
              <a:buChar char="•"/>
            </a:pPr>
            <a:r>
              <a:rPr lang="en-CA" altLang="en-US" dirty="0" smtClean="0"/>
              <a:t>Being a big baby</a:t>
            </a:r>
          </a:p>
          <a:p>
            <a:pPr marL="0" indent="0">
              <a:buFontTx/>
              <a:buChar char="•"/>
            </a:pPr>
            <a:r>
              <a:rPr lang="en-CA" altLang="en-US" dirty="0" smtClean="0"/>
              <a:t>Higher risk of premature birth and complications</a:t>
            </a:r>
          </a:p>
          <a:p>
            <a:pPr marL="0" indent="0">
              <a:buFontTx/>
              <a:buChar char="•"/>
            </a:pPr>
            <a:r>
              <a:rPr lang="en-CA" altLang="en-US" dirty="0" smtClean="0"/>
              <a:t>Greater risk for diabetes</a:t>
            </a:r>
          </a:p>
          <a:p>
            <a:pPr marL="0" indent="0">
              <a:buFontTx/>
              <a:buChar char="•"/>
            </a:pPr>
            <a:r>
              <a:rPr lang="en-CA" altLang="en-US" dirty="0" smtClean="0"/>
              <a:t>Greater risk of sickness and health problems</a:t>
            </a:r>
          </a:p>
          <a:p>
            <a:endParaRPr lang="en-US" altLang="en-US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7868" indent="-27994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19797" indent="-22395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67716" indent="-22395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15635" indent="-223959" algn="l" defTabSz="9145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63554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11472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59391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07310" indent="-223959" defTabSz="9145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5B1850-0EE2-4123-80AE-8DC3003736DC}" type="slidenum">
              <a:rPr lang="en-CA" altLang="en-US" smtClean="0">
                <a:solidFill>
                  <a:schemeClr val="tx2"/>
                </a:solidFill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CA" alt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810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476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151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44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15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588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308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00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553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605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498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9161D-97B3-4D60-9E24-750D6CF3093E}" type="datetimeFigureOut">
              <a:rPr lang="en-CA" smtClean="0"/>
              <a:t>2016-02-15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409B-4150-4E09-AB9C-95E300527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475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 descr="who wants to be a millionaire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09538"/>
            <a:ext cx="9144000" cy="8310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Who Wants to Be a Millionaire?</a:t>
            </a:r>
            <a:endParaRPr lang="en-CA" altLang="en-US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906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who wants to be a millionaire2"/>
          <p:cNvPicPr>
            <a:picLocks noChangeAspect="1" noChangeArrowheads="1"/>
          </p:cNvPicPr>
          <p:nvPr/>
        </p:nvPicPr>
        <p:blipFill>
          <a:blip r:embed="rId3">
            <a:lum bright="-4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9538"/>
            <a:ext cx="9144000" cy="831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52736"/>
            <a:ext cx="9144000" cy="11398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400" dirty="0" smtClean="0">
                <a:solidFill>
                  <a:srgbClr val="FF3300"/>
                </a:solidFill>
              </a:rPr>
              <a:t>$</a:t>
            </a:r>
            <a:r>
              <a:rPr lang="en-US" altLang="en-US" dirty="0" smtClean="0">
                <a:solidFill>
                  <a:srgbClr val="FF3300"/>
                </a:solidFill>
              </a:rPr>
              <a:t>1,000</a:t>
            </a:r>
            <a:r>
              <a:rPr lang="en-US" altLang="en-US" sz="4400" dirty="0" smtClean="0">
                <a:solidFill>
                  <a:srgbClr val="FF3300"/>
                </a:solidFill>
              </a:rPr>
              <a:t>,000 Question</a:t>
            </a:r>
            <a:r>
              <a:rPr lang="en-US" altLang="en-US" sz="1200" dirty="0" smtClean="0">
                <a:solidFill>
                  <a:srgbClr val="FF3300"/>
                </a:solidFill>
              </a:rPr>
              <a:t/>
            </a:r>
            <a:br>
              <a:rPr lang="en-US" altLang="en-US" sz="1200" dirty="0" smtClean="0">
                <a:solidFill>
                  <a:srgbClr val="FF3300"/>
                </a:solidFill>
              </a:rPr>
            </a:br>
            <a:r>
              <a:rPr lang="en-US" altLang="en-US" sz="2000" dirty="0" smtClean="0">
                <a:solidFill>
                  <a:srgbClr val="FF3300"/>
                </a:solidFill>
              </a:rPr>
              <a:t/>
            </a:r>
            <a:br>
              <a:rPr lang="en-US" altLang="en-US" sz="2000" dirty="0" smtClean="0">
                <a:solidFill>
                  <a:srgbClr val="FF3300"/>
                </a:solidFill>
              </a:rPr>
            </a:br>
            <a:r>
              <a:rPr lang="en-US" altLang="en-US" sz="4000" dirty="0" smtClean="0">
                <a:solidFill>
                  <a:schemeClr val="bg1"/>
                </a:solidFill>
              </a:rPr>
              <a:t>Which of the following is NOT a risk for a baby being born to a mother with pre-pregnancy diabetes? </a:t>
            </a:r>
            <a:endParaRPr lang="en-CA" altLang="en-US" sz="4000" dirty="0" smtClean="0">
              <a:solidFill>
                <a:schemeClr val="bg1"/>
              </a:solidFill>
            </a:endParaRP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96952"/>
            <a:ext cx="8229600" cy="4094287"/>
          </a:xfrm>
        </p:spPr>
        <p:txBody>
          <a:bodyPr>
            <a:normAutofit fontScale="85000" lnSpcReduction="10000"/>
          </a:bodyPr>
          <a:lstStyle/>
          <a:p>
            <a:pPr marL="609600" indent="-609600" eaLnBrk="1" hangingPunct="1">
              <a:buFont typeface="Wingdings" pitchFamily="2" charset="2"/>
              <a:buAutoNum type="alphaUcPeriod"/>
            </a:pPr>
            <a:r>
              <a:rPr lang="en-US" altLang="en-US" dirty="0" smtClean="0">
                <a:solidFill>
                  <a:schemeClr val="bg1"/>
                </a:solidFill>
              </a:rPr>
              <a:t>Higher risk for birth defects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lphaUcPeriod" startAt="2"/>
            </a:pPr>
            <a:r>
              <a:rPr lang="en-US" altLang="en-US" dirty="0" smtClean="0">
                <a:solidFill>
                  <a:schemeClr val="bg1"/>
                </a:solidFill>
              </a:rPr>
              <a:t>Being born a small baby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lphaUcPeriod" startAt="3"/>
            </a:pPr>
            <a:r>
              <a:rPr lang="en-US" altLang="en-US" dirty="0" smtClean="0">
                <a:solidFill>
                  <a:schemeClr val="bg1"/>
                </a:solidFill>
              </a:rPr>
              <a:t>Higher risk of premature birth and complications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dirty="0" smtClean="0">
                <a:solidFill>
                  <a:schemeClr val="bg1"/>
                </a:solidFill>
              </a:rPr>
              <a:t>D.	Greater risk for diabetes later in life</a:t>
            </a:r>
          </a:p>
          <a:p>
            <a:pPr marL="609600" indent="-609600" algn="ctr" eaLnBrk="1" hangingPunct="1">
              <a:buFont typeface="Wingdings" pitchFamily="2" charset="2"/>
              <a:buNone/>
            </a:pPr>
            <a:r>
              <a:rPr lang="en-US" altLang="en-US" sz="6000" dirty="0">
                <a:solidFill>
                  <a:schemeClr val="bg1"/>
                </a:solidFill>
              </a:rPr>
              <a:t>B</a:t>
            </a:r>
            <a:r>
              <a:rPr lang="en-US" altLang="en-US" sz="6000" dirty="0" smtClean="0">
                <a:solidFill>
                  <a:schemeClr val="bg1"/>
                </a:solidFill>
              </a:rPr>
              <a:t>.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en-US" dirty="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4951383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4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4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4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/>
      <p:bldP spid="3440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who wants to be a millionaire2"/>
          <p:cNvPicPr>
            <a:picLocks noChangeAspect="1" noChangeArrowheads="1"/>
          </p:cNvPicPr>
          <p:nvPr/>
        </p:nvPicPr>
        <p:blipFill>
          <a:blip r:embed="rId2">
            <a:lum bright="-4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9538"/>
            <a:ext cx="9144000" cy="831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990600"/>
            <a:ext cx="6248400" cy="914400"/>
          </a:xfrm>
        </p:spPr>
        <p:txBody>
          <a:bodyPr/>
          <a:lstStyle/>
          <a:p>
            <a:pPr algn="ctr" eaLnBrk="1" hangingPunct="1"/>
            <a:r>
              <a:rPr lang="en-US" altLang="en-US" sz="3200" smtClean="0">
                <a:solidFill>
                  <a:schemeClr val="bg1"/>
                </a:solidFill>
              </a:rPr>
              <a:t>QUESTIONS</a:t>
            </a:r>
          </a:p>
        </p:txBody>
      </p:sp>
      <p:pic>
        <p:nvPicPr>
          <p:cNvPr id="35844" name="Picture 3" descr="j00786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276475"/>
            <a:ext cx="1609725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4" descr="j00787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420938"/>
            <a:ext cx="13716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9673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Life Lines</a:t>
            </a:r>
            <a:endParaRPr lang="en-CA" altLang="en-US" smtClean="0">
              <a:solidFill>
                <a:schemeClr val="hlink"/>
              </a:solidFill>
            </a:endParaRPr>
          </a:p>
        </p:txBody>
      </p:sp>
      <p:pic>
        <p:nvPicPr>
          <p:cNvPr id="27651" name="Picture 4" descr="who wants to be a millionaire2"/>
          <p:cNvPicPr>
            <a:picLocks noChangeAspect="1" noChangeArrowheads="1"/>
          </p:cNvPicPr>
          <p:nvPr/>
        </p:nvPicPr>
        <p:blipFill>
          <a:blip r:embed="rId2">
            <a:lum bright="-4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9538"/>
            <a:ext cx="9144000" cy="831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7772400" cy="3886200"/>
          </a:xfrm>
        </p:spPr>
        <p:txBody>
          <a:bodyPr/>
          <a:lstStyle/>
          <a:p>
            <a:pPr marL="609600" indent="-609600" eaLnBrk="1" hangingPunct="1"/>
            <a:endParaRPr lang="en-US" altLang="en-US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sz="4800" smtClean="0">
                <a:solidFill>
                  <a:schemeClr val="bg1"/>
                </a:solidFill>
              </a:rPr>
              <a:t>Ask the audience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sz="4800" smtClean="0">
                <a:solidFill>
                  <a:schemeClr val="bg1"/>
                </a:solidFill>
              </a:rPr>
              <a:t>Ask a friend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sz="4800" smtClean="0">
                <a:solidFill>
                  <a:schemeClr val="bg1"/>
                </a:solidFill>
              </a:rPr>
              <a:t>Ask an expert</a:t>
            </a:r>
          </a:p>
          <a:p>
            <a:pPr marL="609600" indent="-609600" eaLnBrk="1" hangingPunct="1"/>
            <a:endParaRPr lang="en-CA" altLang="en-US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04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who wants to be a millionaire2"/>
          <p:cNvPicPr>
            <a:picLocks noChangeAspect="1" noChangeArrowheads="1"/>
          </p:cNvPicPr>
          <p:nvPr/>
        </p:nvPicPr>
        <p:blipFill>
          <a:blip r:embed="rId3">
            <a:lum bright="-4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7350"/>
            <a:ext cx="9144000" cy="831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7270750" cy="1646238"/>
          </a:xfrm>
        </p:spPr>
        <p:txBody>
          <a:bodyPr>
            <a:normAutofit fontScale="90000"/>
          </a:bodyPr>
          <a:lstStyle/>
          <a:p>
            <a:r>
              <a:rPr lang="en-US" altLang="en-US" sz="4400" dirty="0" smtClean="0">
                <a:solidFill>
                  <a:srgbClr val="FF3300"/>
                </a:solidFill>
              </a:rPr>
              <a:t>$1000 Question</a:t>
            </a:r>
            <a:br>
              <a:rPr lang="en-US" altLang="en-US" sz="4400" dirty="0" smtClean="0">
                <a:solidFill>
                  <a:srgbClr val="FF3300"/>
                </a:solidFill>
              </a:rPr>
            </a:b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CA" sz="4000" dirty="0">
                <a:solidFill>
                  <a:schemeClr val="bg1"/>
                </a:solidFill>
              </a:rPr>
              <a:t>What type of diabetes is most common in First Nations populations? </a:t>
            </a:r>
            <a:endParaRPr lang="en-CA" altLang="en-US" sz="4000" dirty="0" smtClean="0">
              <a:solidFill>
                <a:schemeClr val="bg1"/>
              </a:solidFill>
            </a:endParaRP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3495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en-US" altLang="en-US" dirty="0" smtClean="0">
                <a:solidFill>
                  <a:schemeClr val="bg1"/>
                </a:solidFill>
              </a:rPr>
              <a:t>Type 1 diabetes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lphaUcPeriod" startAt="2"/>
            </a:pPr>
            <a:r>
              <a:rPr lang="en-US" altLang="en-US" dirty="0" smtClean="0">
                <a:solidFill>
                  <a:schemeClr val="bg1"/>
                </a:solidFill>
              </a:rPr>
              <a:t>Type 2 diabetes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lphaUcPeriod" startAt="3"/>
            </a:pPr>
            <a:r>
              <a:rPr lang="en-US" altLang="en-US" dirty="0" smtClean="0">
                <a:solidFill>
                  <a:schemeClr val="bg1"/>
                </a:solidFill>
              </a:rPr>
              <a:t>Gestational diabetes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 smtClean="0">
                <a:solidFill>
                  <a:schemeClr val="bg1"/>
                </a:solidFill>
              </a:rPr>
              <a:t>D.	They are all equally common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6000" dirty="0">
                <a:solidFill>
                  <a:schemeClr val="bg1"/>
                </a:solidFill>
              </a:rPr>
              <a:t>B</a:t>
            </a:r>
            <a:r>
              <a:rPr lang="en-US" altLang="en-US" sz="6000" dirty="0" smtClean="0">
                <a:solidFill>
                  <a:schemeClr val="bg1"/>
                </a:solidFill>
              </a:rPr>
              <a:t>.</a:t>
            </a:r>
            <a:endParaRPr lang="en-US" altLang="en-US" sz="2000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en-CA" alt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747396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9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9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9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39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0" grpId="0"/>
      <p:bldP spid="3399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6" descr="who wants to be a millionaire2"/>
          <p:cNvPicPr>
            <a:picLocks noChangeAspect="1" noChangeArrowheads="1"/>
          </p:cNvPicPr>
          <p:nvPr/>
        </p:nvPicPr>
        <p:blipFill>
          <a:blip r:embed="rId3">
            <a:lum bright="-4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9538"/>
            <a:ext cx="9144000" cy="831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4650"/>
            <a:ext cx="9144000" cy="18303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400" dirty="0" smtClean="0">
                <a:solidFill>
                  <a:srgbClr val="FF3300"/>
                </a:solidFill>
              </a:rPr>
              <a:t>$5000 Question</a:t>
            </a:r>
            <a:r>
              <a:rPr lang="en-US" altLang="en-US" sz="1200" dirty="0" smtClean="0">
                <a:solidFill>
                  <a:srgbClr val="FF3300"/>
                </a:solidFill>
              </a:rPr>
              <a:t/>
            </a:r>
            <a:br>
              <a:rPr lang="en-US" altLang="en-US" sz="1200" dirty="0" smtClean="0">
                <a:solidFill>
                  <a:srgbClr val="FF3300"/>
                </a:solidFill>
              </a:rPr>
            </a:br>
            <a:r>
              <a:rPr lang="en-US" altLang="en-US" sz="2000" dirty="0" smtClean="0">
                <a:solidFill>
                  <a:srgbClr val="FF3300"/>
                </a:solidFill>
              </a:rPr>
              <a:t/>
            </a:r>
            <a:br>
              <a:rPr lang="en-US" altLang="en-US" sz="2000" dirty="0" smtClean="0">
                <a:solidFill>
                  <a:srgbClr val="FF3300"/>
                </a:solidFill>
              </a:rPr>
            </a:br>
            <a:r>
              <a:rPr lang="en-US" altLang="en-US" sz="2000" dirty="0" smtClean="0"/>
              <a:t> </a:t>
            </a:r>
            <a:r>
              <a:rPr lang="en-US" altLang="en-US" sz="4000" dirty="0" smtClean="0">
                <a:solidFill>
                  <a:schemeClr val="bg1"/>
                </a:solidFill>
              </a:rPr>
              <a:t>Which of the following food contains carbohydrates?</a:t>
            </a:r>
            <a:endParaRPr lang="en-CA" altLang="en-US" sz="2000" dirty="0" smtClean="0">
              <a:solidFill>
                <a:schemeClr val="bg1"/>
              </a:solidFill>
            </a:endParaRP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56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buFont typeface="Wingdings" pitchFamily="2" charset="2"/>
              <a:buAutoNum type="alphaUcPeriod"/>
            </a:pPr>
            <a:r>
              <a:rPr lang="en-US" altLang="en-US" dirty="0" smtClean="0">
                <a:solidFill>
                  <a:schemeClr val="bg1"/>
                </a:solidFill>
              </a:rPr>
              <a:t>Lettuce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lphaUcPeriod" startAt="2"/>
            </a:pPr>
            <a:r>
              <a:rPr lang="en-US" altLang="en-US" dirty="0" smtClean="0">
                <a:solidFill>
                  <a:schemeClr val="bg1"/>
                </a:solidFill>
              </a:rPr>
              <a:t>Butter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lphaUcPeriod" startAt="3"/>
            </a:pPr>
            <a:r>
              <a:rPr lang="en-US" altLang="en-US" dirty="0" smtClean="0">
                <a:solidFill>
                  <a:schemeClr val="bg1"/>
                </a:solidFill>
              </a:rPr>
              <a:t>Tuna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dirty="0" smtClean="0">
                <a:solidFill>
                  <a:schemeClr val="bg1"/>
                </a:solidFill>
              </a:rPr>
              <a:t>D.	Whole grain bread</a:t>
            </a:r>
          </a:p>
          <a:p>
            <a:pPr marL="609600" indent="-609600" algn="ctr" eaLnBrk="1" hangingPunct="1">
              <a:buFont typeface="Wingdings" pitchFamily="2" charset="2"/>
              <a:buNone/>
            </a:pPr>
            <a:r>
              <a:rPr lang="en-US" altLang="en-US" sz="5400" dirty="0" smtClean="0">
                <a:solidFill>
                  <a:schemeClr val="bg1"/>
                </a:solidFill>
              </a:rPr>
              <a:t>D.</a:t>
            </a:r>
            <a:endParaRPr lang="en-CA" altLang="en-US" sz="5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761524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5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5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5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5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0" grpId="0"/>
      <p:bldP spid="3450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who wants to be a millionaire2"/>
          <p:cNvPicPr>
            <a:picLocks noChangeAspect="1" noChangeArrowheads="1"/>
          </p:cNvPicPr>
          <p:nvPr/>
        </p:nvPicPr>
        <p:blipFill>
          <a:blip r:embed="rId3">
            <a:lum bright="-4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4474"/>
            <a:ext cx="9144000" cy="831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17287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000" dirty="0" smtClean="0">
                <a:solidFill>
                  <a:srgbClr val="FF3300"/>
                </a:solidFill>
              </a:rPr>
              <a:t>$</a:t>
            </a:r>
            <a:r>
              <a:rPr lang="en-US" altLang="en-US" dirty="0" smtClean="0">
                <a:solidFill>
                  <a:srgbClr val="FF3300"/>
                </a:solidFill>
              </a:rPr>
              <a:t>10,0</a:t>
            </a:r>
            <a:r>
              <a:rPr lang="en-US" altLang="en-US" sz="4400" dirty="0" smtClean="0">
                <a:solidFill>
                  <a:srgbClr val="FF3300"/>
                </a:solidFill>
              </a:rPr>
              <a:t>00 Question</a:t>
            </a:r>
            <a:r>
              <a:rPr lang="en-US" altLang="en-US" sz="1200" dirty="0" smtClean="0">
                <a:solidFill>
                  <a:srgbClr val="FF3300"/>
                </a:solidFill>
              </a:rPr>
              <a:t/>
            </a:r>
            <a:br>
              <a:rPr lang="en-US" altLang="en-US" sz="1200" dirty="0" smtClean="0">
                <a:solidFill>
                  <a:srgbClr val="FF3300"/>
                </a:solidFill>
              </a:rPr>
            </a:br>
            <a:r>
              <a:rPr lang="en-US" altLang="en-US" sz="1200" dirty="0" smtClean="0">
                <a:solidFill>
                  <a:srgbClr val="FF3300"/>
                </a:solidFill>
              </a:rPr>
              <a:t/>
            </a:r>
            <a:br>
              <a:rPr lang="en-US" altLang="en-US" sz="1200" dirty="0" smtClean="0">
                <a:solidFill>
                  <a:srgbClr val="FF3300"/>
                </a:solidFill>
              </a:rPr>
            </a:br>
            <a:r>
              <a:rPr lang="en-US" altLang="en-US" sz="4000" dirty="0" smtClean="0">
                <a:solidFill>
                  <a:schemeClr val="bg1"/>
                </a:solidFill>
              </a:rPr>
              <a:t>What is pre-pregnancy diabetes? </a:t>
            </a:r>
            <a:endParaRPr lang="en-CA" altLang="en-US" sz="4000" dirty="0" smtClean="0">
              <a:solidFill>
                <a:schemeClr val="bg1"/>
              </a:solidFill>
            </a:endParaRP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719388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altLang="en-US" dirty="0" smtClean="0">
                <a:solidFill>
                  <a:schemeClr val="bg1"/>
                </a:solidFill>
              </a:rPr>
              <a:t>Type 1 or Type 2 diabetes in a woman before she becomes pregnant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UcPeriod" startAt="2"/>
            </a:pPr>
            <a:r>
              <a:rPr lang="en-US" altLang="en-US" dirty="0" smtClean="0">
                <a:solidFill>
                  <a:schemeClr val="bg1"/>
                </a:solidFill>
              </a:rPr>
              <a:t>It’s a made up term that does not really exist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UcPeriod" startAt="3"/>
            </a:pPr>
            <a:r>
              <a:rPr lang="en-US" altLang="en-US" dirty="0" smtClean="0">
                <a:solidFill>
                  <a:schemeClr val="bg1"/>
                </a:solidFill>
              </a:rPr>
              <a:t>It’s another word for gestational diabetes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>
                <a:solidFill>
                  <a:schemeClr val="bg1"/>
                </a:solidFill>
              </a:rPr>
              <a:t>D.	None of the above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6000" dirty="0" smtClean="0">
                <a:solidFill>
                  <a:schemeClr val="bg1"/>
                </a:solidFill>
              </a:rPr>
              <a:t>A.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CA" altLang="en-US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102335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0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0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4" grpId="0"/>
      <p:bldP spid="3409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 descr="who wants to be a millionaire2"/>
          <p:cNvPicPr>
            <a:picLocks noChangeAspect="1" noChangeArrowheads="1"/>
          </p:cNvPicPr>
          <p:nvPr/>
        </p:nvPicPr>
        <p:blipFill>
          <a:blip r:embed="rId2">
            <a:lum bright="-4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9538"/>
            <a:ext cx="9144000" cy="831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7800"/>
            <a:ext cx="9144000" cy="21717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400" dirty="0" smtClean="0">
                <a:solidFill>
                  <a:srgbClr val="FF3300"/>
                </a:solidFill>
              </a:rPr>
              <a:t>$25,000 Question</a:t>
            </a:r>
            <a:r>
              <a:rPr lang="en-US" altLang="en-US" sz="1200" dirty="0" smtClean="0">
                <a:solidFill>
                  <a:srgbClr val="FF3300"/>
                </a:solidFill>
              </a:rPr>
              <a:t/>
            </a:r>
            <a:br>
              <a:rPr lang="en-US" altLang="en-US" sz="1200" dirty="0" smtClean="0">
                <a:solidFill>
                  <a:srgbClr val="FF3300"/>
                </a:solidFill>
              </a:rPr>
            </a:br>
            <a:r>
              <a:rPr lang="en-US" altLang="en-US" sz="2000" dirty="0" smtClean="0">
                <a:solidFill>
                  <a:srgbClr val="FF3300"/>
                </a:solidFill>
              </a:rPr>
              <a:t/>
            </a:r>
            <a:br>
              <a:rPr lang="en-US" altLang="en-US" sz="2000" dirty="0" smtClean="0">
                <a:solidFill>
                  <a:srgbClr val="FF3300"/>
                </a:solidFill>
              </a:rPr>
            </a:br>
            <a:r>
              <a:rPr lang="en-US" altLang="en-US" sz="4000" dirty="0" smtClean="0">
                <a:solidFill>
                  <a:schemeClr val="bg1"/>
                </a:solidFill>
              </a:rPr>
              <a:t>You have pre-pregnancy diabetes, what should you do before you get pregnant?</a:t>
            </a:r>
            <a:endParaRPr lang="en-CA" altLang="en-US" sz="4000" dirty="0" smtClean="0">
              <a:solidFill>
                <a:schemeClr val="bg1"/>
              </a:solidFill>
            </a:endParaRP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0928"/>
            <a:ext cx="8229600" cy="460888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en-US" altLang="en-US" sz="3000" dirty="0" smtClean="0">
                <a:solidFill>
                  <a:schemeClr val="bg1"/>
                </a:solidFill>
              </a:rPr>
              <a:t>Control your blood sugar levels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3000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000" dirty="0" smtClean="0">
                <a:solidFill>
                  <a:schemeClr val="bg1"/>
                </a:solidFill>
              </a:rPr>
              <a:t>B.	Get screened for possible diabetes complications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3000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000" dirty="0" smtClean="0">
                <a:solidFill>
                  <a:schemeClr val="bg1"/>
                </a:solidFill>
              </a:rPr>
              <a:t>C.	Take a folic acid supplement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3000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000" dirty="0" smtClean="0">
                <a:solidFill>
                  <a:schemeClr val="bg1"/>
                </a:solidFill>
              </a:rPr>
              <a:t>D.	All of the above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800" dirty="0" smtClean="0">
              <a:solidFill>
                <a:schemeClr val="bg1"/>
              </a:solidFill>
            </a:endParaRP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6000" dirty="0">
                <a:solidFill>
                  <a:schemeClr val="bg1"/>
                </a:solidFill>
              </a:rPr>
              <a:t>D</a:t>
            </a:r>
            <a:r>
              <a:rPr lang="en-US" altLang="en-US" sz="6000" dirty="0" smtClean="0">
                <a:solidFill>
                  <a:schemeClr val="bg1"/>
                </a:solidFill>
              </a:rPr>
              <a:t>.</a:t>
            </a:r>
            <a:endParaRPr lang="en-CA" altLang="en-US" sz="6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176842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3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2" grpId="0"/>
      <p:bldP spid="3430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who wants to be a millionaire2"/>
          <p:cNvPicPr>
            <a:picLocks noChangeAspect="1" noChangeArrowheads="1"/>
          </p:cNvPicPr>
          <p:nvPr/>
        </p:nvPicPr>
        <p:blipFill>
          <a:blip r:embed="rId3">
            <a:lum bright="-4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9538"/>
            <a:ext cx="9144000" cy="831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4850"/>
            <a:ext cx="9144000" cy="11398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400" dirty="0" smtClean="0">
                <a:solidFill>
                  <a:srgbClr val="FF3300"/>
                </a:solidFill>
              </a:rPr>
              <a:t>$</a:t>
            </a:r>
            <a:r>
              <a:rPr lang="en-US" altLang="en-US" dirty="0" smtClean="0">
                <a:solidFill>
                  <a:srgbClr val="FF3300"/>
                </a:solidFill>
              </a:rPr>
              <a:t>50</a:t>
            </a:r>
            <a:r>
              <a:rPr lang="en-US" altLang="en-US" sz="4400" dirty="0" smtClean="0">
                <a:solidFill>
                  <a:srgbClr val="FF3300"/>
                </a:solidFill>
              </a:rPr>
              <a:t>,000 Question</a:t>
            </a:r>
            <a:r>
              <a:rPr lang="en-US" altLang="en-US" sz="1200" dirty="0" smtClean="0">
                <a:solidFill>
                  <a:srgbClr val="FF3300"/>
                </a:solidFill>
              </a:rPr>
              <a:t/>
            </a:r>
            <a:br>
              <a:rPr lang="en-US" altLang="en-US" sz="1200" dirty="0" smtClean="0">
                <a:solidFill>
                  <a:srgbClr val="FF3300"/>
                </a:solidFill>
              </a:rPr>
            </a:br>
            <a:r>
              <a:rPr lang="en-US" altLang="en-US" sz="2000" dirty="0" smtClean="0">
                <a:solidFill>
                  <a:srgbClr val="FF3300"/>
                </a:solidFill>
              </a:rPr>
              <a:t/>
            </a:r>
            <a:br>
              <a:rPr lang="en-US" altLang="en-US" sz="2000" dirty="0" smtClean="0">
                <a:solidFill>
                  <a:srgbClr val="FF3300"/>
                </a:solidFill>
              </a:rPr>
            </a:br>
            <a:r>
              <a:rPr lang="en-US" altLang="en-US" sz="4000" dirty="0" smtClean="0">
                <a:solidFill>
                  <a:schemeClr val="bg1"/>
                </a:solidFill>
              </a:rPr>
              <a:t>Which of the below statement is true?</a:t>
            </a:r>
            <a:endParaRPr lang="en-CA" altLang="en-US" sz="4000" dirty="0" smtClean="0">
              <a:solidFill>
                <a:schemeClr val="bg1"/>
              </a:solidFill>
            </a:endParaRP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574925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altLang="en-US" dirty="0" smtClean="0">
                <a:solidFill>
                  <a:schemeClr val="bg1"/>
                </a:solidFill>
              </a:rPr>
              <a:t>Babies born to a mother with pre-pregnancy diabetes will be born with diabetes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UcPeriod" startAt="2"/>
            </a:pPr>
            <a:r>
              <a:rPr lang="en-US" altLang="en-US" dirty="0" smtClean="0">
                <a:solidFill>
                  <a:schemeClr val="bg1"/>
                </a:solidFill>
              </a:rPr>
              <a:t>Women who have pre-pregnancy diabetes can have a healthy pregnancy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UcPeriod" startAt="3"/>
            </a:pPr>
            <a:r>
              <a:rPr lang="en-US" altLang="en-US" dirty="0" smtClean="0">
                <a:solidFill>
                  <a:schemeClr val="bg1"/>
                </a:solidFill>
              </a:rPr>
              <a:t>If you have pre-pregnancy diabetes you don’t have to worry about controlling your blood sugar levels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>
                <a:solidFill>
                  <a:schemeClr val="bg1"/>
                </a:solidFill>
              </a:rPr>
              <a:t>D.	None of these statements are true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6000" dirty="0">
                <a:solidFill>
                  <a:schemeClr val="bg1"/>
                </a:solidFill>
              </a:rPr>
              <a:t>B</a:t>
            </a:r>
            <a:r>
              <a:rPr lang="en-US" altLang="en-US" sz="6000" dirty="0" smtClean="0">
                <a:solidFill>
                  <a:schemeClr val="bg1"/>
                </a:solidFill>
              </a:rPr>
              <a:t>.</a:t>
            </a:r>
            <a:endParaRPr lang="en-CA" alt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59443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6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6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4" grpId="0"/>
      <p:bldP spid="3461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who wants to be a millionaire2"/>
          <p:cNvPicPr>
            <a:picLocks noChangeAspect="1" noChangeArrowheads="1"/>
          </p:cNvPicPr>
          <p:nvPr/>
        </p:nvPicPr>
        <p:blipFill>
          <a:blip r:embed="rId3">
            <a:lum bright="-4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9538"/>
            <a:ext cx="9144000" cy="831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223361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400" dirty="0" smtClean="0">
                <a:solidFill>
                  <a:srgbClr val="FF3300"/>
                </a:solidFill>
              </a:rPr>
              <a:t>$200,000 Question</a:t>
            </a:r>
            <a:r>
              <a:rPr lang="en-US" altLang="en-US" sz="1200" dirty="0" smtClean="0">
                <a:solidFill>
                  <a:srgbClr val="FF3300"/>
                </a:solidFill>
              </a:rPr>
              <a:t/>
            </a:r>
            <a:br>
              <a:rPr lang="en-US" altLang="en-US" sz="1200" dirty="0" smtClean="0">
                <a:solidFill>
                  <a:srgbClr val="FF3300"/>
                </a:solidFill>
              </a:rPr>
            </a:br>
            <a:r>
              <a:rPr lang="en-US" altLang="en-US" sz="2000" dirty="0" smtClean="0">
                <a:solidFill>
                  <a:srgbClr val="FF3300"/>
                </a:solidFill>
              </a:rPr>
              <a:t/>
            </a:r>
            <a:br>
              <a:rPr lang="en-US" altLang="en-US" sz="2000" dirty="0" smtClean="0">
                <a:solidFill>
                  <a:srgbClr val="FF3300"/>
                </a:solidFill>
              </a:rPr>
            </a:br>
            <a:r>
              <a:rPr lang="en-US" altLang="en-US" sz="4000" dirty="0" smtClean="0">
                <a:solidFill>
                  <a:schemeClr val="bg1"/>
                </a:solidFill>
              </a:rPr>
              <a:t>You have pre-pregnancy diabetes, what can you do to make sure you have a healthy pregnancy?</a:t>
            </a:r>
            <a:endParaRPr lang="en-CA" altLang="en-US" sz="4000" dirty="0" smtClean="0">
              <a:solidFill>
                <a:schemeClr val="bg1"/>
              </a:solidFill>
            </a:endParaRP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790825"/>
            <a:ext cx="8229600" cy="4525963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altLang="en-US" dirty="0" smtClean="0">
                <a:solidFill>
                  <a:schemeClr val="bg1"/>
                </a:solidFill>
              </a:rPr>
              <a:t>Follow a healthy diet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UcPeriod" startAt="2"/>
            </a:pPr>
            <a:r>
              <a:rPr lang="en-US" altLang="en-US" dirty="0" smtClean="0">
                <a:solidFill>
                  <a:schemeClr val="bg1"/>
                </a:solidFill>
              </a:rPr>
              <a:t>Hang out with people who don’t have diabetes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UcPeriod" startAt="3"/>
            </a:pPr>
            <a:r>
              <a:rPr lang="en-US" altLang="en-US" dirty="0" smtClean="0">
                <a:solidFill>
                  <a:schemeClr val="bg1"/>
                </a:solidFill>
              </a:rPr>
              <a:t>Be physically active every day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>
                <a:solidFill>
                  <a:schemeClr val="bg1"/>
                </a:solidFill>
              </a:rPr>
              <a:t>D.	A &amp; C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6000" dirty="0">
                <a:solidFill>
                  <a:schemeClr val="bg1"/>
                </a:solidFill>
              </a:rPr>
              <a:t>D</a:t>
            </a:r>
            <a:r>
              <a:rPr lang="en-US" altLang="en-US" sz="6000" dirty="0" smtClean="0">
                <a:solidFill>
                  <a:schemeClr val="bg1"/>
                </a:solidFill>
              </a:rPr>
              <a:t>.</a:t>
            </a:r>
            <a:endParaRPr lang="en-CA" altLang="en-US" sz="6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72248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/>
      <p:bldP spid="3420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who wants to be a millionaire2"/>
          <p:cNvPicPr>
            <a:picLocks noChangeAspect="1" noChangeArrowheads="1"/>
          </p:cNvPicPr>
          <p:nvPr/>
        </p:nvPicPr>
        <p:blipFill>
          <a:blip r:embed="rId3">
            <a:lum bright="-4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9538"/>
            <a:ext cx="9144000" cy="831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223361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400" dirty="0" smtClean="0">
                <a:solidFill>
                  <a:srgbClr val="FF3300"/>
                </a:solidFill>
              </a:rPr>
              <a:t>$</a:t>
            </a:r>
            <a:r>
              <a:rPr lang="en-US" altLang="en-US" dirty="0" smtClean="0">
                <a:solidFill>
                  <a:srgbClr val="FF3300"/>
                </a:solidFill>
              </a:rPr>
              <a:t>500</a:t>
            </a:r>
            <a:r>
              <a:rPr lang="en-US" altLang="en-US" sz="4400" dirty="0" smtClean="0">
                <a:solidFill>
                  <a:srgbClr val="FF3300"/>
                </a:solidFill>
              </a:rPr>
              <a:t>,000 Question</a:t>
            </a:r>
            <a:r>
              <a:rPr lang="en-US" altLang="en-US" sz="1200" dirty="0" smtClean="0">
                <a:solidFill>
                  <a:srgbClr val="FF3300"/>
                </a:solidFill>
              </a:rPr>
              <a:t/>
            </a:r>
            <a:br>
              <a:rPr lang="en-US" altLang="en-US" sz="1200" dirty="0" smtClean="0">
                <a:solidFill>
                  <a:srgbClr val="FF3300"/>
                </a:solidFill>
              </a:rPr>
            </a:br>
            <a:r>
              <a:rPr lang="en-US" altLang="en-US" sz="2000" dirty="0" smtClean="0">
                <a:solidFill>
                  <a:srgbClr val="FF3300"/>
                </a:solidFill>
              </a:rPr>
              <a:t/>
            </a:r>
            <a:br>
              <a:rPr lang="en-US" altLang="en-US" sz="2000" dirty="0" smtClean="0">
                <a:solidFill>
                  <a:srgbClr val="FF3300"/>
                </a:solidFill>
              </a:rPr>
            </a:br>
            <a:r>
              <a:rPr lang="en-US" altLang="en-US" sz="4000" dirty="0" smtClean="0">
                <a:solidFill>
                  <a:schemeClr val="bg1"/>
                </a:solidFill>
              </a:rPr>
              <a:t>What can you do after your baby is born to stay healthy?</a:t>
            </a:r>
            <a:endParaRPr lang="en-CA" altLang="en-US" sz="4000" dirty="0" smtClean="0">
              <a:solidFill>
                <a:schemeClr val="bg1"/>
              </a:solidFill>
            </a:endParaRP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790825"/>
            <a:ext cx="8229600" cy="4525963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altLang="en-US" dirty="0" smtClean="0">
                <a:solidFill>
                  <a:schemeClr val="bg1"/>
                </a:solidFill>
              </a:rPr>
              <a:t>Formula feed your baby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UcPeriod" startAt="2"/>
            </a:pPr>
            <a:r>
              <a:rPr lang="en-US" altLang="en-US" dirty="0" smtClean="0">
                <a:solidFill>
                  <a:schemeClr val="bg1"/>
                </a:solidFill>
              </a:rPr>
              <a:t>Control your blood sugar levels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UcPeriod" startAt="3"/>
            </a:pPr>
            <a:r>
              <a:rPr lang="en-US" altLang="en-US" dirty="0" smtClean="0">
                <a:solidFill>
                  <a:schemeClr val="bg1"/>
                </a:solidFill>
              </a:rPr>
              <a:t>Manage your level of stress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>
                <a:solidFill>
                  <a:schemeClr val="bg1"/>
                </a:solidFill>
              </a:rPr>
              <a:t>D.	B &amp; C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6000" dirty="0">
                <a:solidFill>
                  <a:schemeClr val="bg1"/>
                </a:solidFill>
              </a:rPr>
              <a:t>D</a:t>
            </a:r>
            <a:r>
              <a:rPr lang="en-US" altLang="en-US" sz="6000" dirty="0" smtClean="0">
                <a:solidFill>
                  <a:schemeClr val="bg1"/>
                </a:solidFill>
              </a:rPr>
              <a:t>.</a:t>
            </a:r>
            <a:endParaRPr lang="en-CA" altLang="en-US" sz="6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04589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/>
      <p:bldP spid="34201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687</Words>
  <Application>Microsoft Office PowerPoint</Application>
  <PresentationFormat>On-screen Show (4:3)</PresentationFormat>
  <Paragraphs>135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Who Wants to Be a Millionaire?</vt:lpstr>
      <vt:lpstr>Life Lines</vt:lpstr>
      <vt:lpstr>$1000 Question  What type of diabetes is most common in First Nations populations? </vt:lpstr>
      <vt:lpstr>$5000 Question   Which of the following food contains carbohydrates?</vt:lpstr>
      <vt:lpstr>$10,000 Question  What is pre-pregnancy diabetes? </vt:lpstr>
      <vt:lpstr>$25,000 Question  You have pre-pregnancy diabetes, what should you do before you get pregnant?</vt:lpstr>
      <vt:lpstr>$50,000 Question  Which of the below statement is true?</vt:lpstr>
      <vt:lpstr>$200,000 Question  You have pre-pregnancy diabetes, what can you do to make sure you have a healthy pregnancy?</vt:lpstr>
      <vt:lpstr>$500,000 Question  What can you do after your baby is born to stay healthy?</vt:lpstr>
      <vt:lpstr>$1,000,000 Question  Which of the following is NOT a risk for a baby being born to a mother with pre-pregnancy diabetes? </vt:lpstr>
      <vt:lpstr>QUESTIONS</vt:lpstr>
    </vt:vector>
  </TitlesOfParts>
  <Company>Health Canada - Santé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Brigitte Pereira</dc:creator>
  <cp:lastModifiedBy>Brigitte Pereira</cp:lastModifiedBy>
  <cp:revision>7</cp:revision>
  <dcterms:created xsi:type="dcterms:W3CDTF">2015-12-24T15:58:32Z</dcterms:created>
  <dcterms:modified xsi:type="dcterms:W3CDTF">2016-02-15T19:42:47Z</dcterms:modified>
</cp:coreProperties>
</file>