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62" r:id="rId3"/>
    <p:sldId id="263" r:id="rId4"/>
    <p:sldId id="285" r:id="rId5"/>
    <p:sldId id="266" r:id="rId6"/>
    <p:sldId id="307" r:id="rId7"/>
    <p:sldId id="298" r:id="rId8"/>
    <p:sldId id="299" r:id="rId9"/>
    <p:sldId id="300" r:id="rId10"/>
    <p:sldId id="302" r:id="rId11"/>
    <p:sldId id="303" r:id="rId12"/>
    <p:sldId id="301" r:id="rId13"/>
    <p:sldId id="304" r:id="rId14"/>
    <p:sldId id="280" r:id="rId15"/>
    <p:sldId id="309" r:id="rId16"/>
    <p:sldId id="275" r:id="rId17"/>
    <p:sldId id="287" r:id="rId18"/>
    <p:sldId id="294" r:id="rId19"/>
    <p:sldId id="295" r:id="rId20"/>
    <p:sldId id="305" r:id="rId21"/>
    <p:sldId id="296" r:id="rId22"/>
    <p:sldId id="297" r:id="rId23"/>
    <p:sldId id="310" r:id="rId24"/>
    <p:sldId id="308" r:id="rId25"/>
    <p:sldId id="291" r:id="rId26"/>
    <p:sldId id="306"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00" autoAdjust="0"/>
  </p:normalViewPr>
  <p:slideViewPr>
    <p:cSldViewPr>
      <p:cViewPr varScale="1">
        <p:scale>
          <a:sx n="82" d="100"/>
          <a:sy n="82" d="100"/>
        </p:scale>
        <p:origin x="-18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F7AE1-9ED1-414B-8BD6-3721E65A8097}" type="datetimeFigureOut">
              <a:rPr lang="en-CA" smtClean="0"/>
              <a:t>2018-03-27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E3F24-D7D4-4A16-96A2-56DFCC432E9A}" type="slidenum">
              <a:rPr lang="en-CA" smtClean="0"/>
              <a:t>‹#›</a:t>
            </a:fld>
            <a:endParaRPr lang="en-CA"/>
          </a:p>
        </p:txBody>
      </p:sp>
    </p:spTree>
    <p:extLst>
      <p:ext uri="{BB962C8B-B14F-4D97-AF65-F5344CB8AC3E}">
        <p14:creationId xmlns:p14="http://schemas.microsoft.com/office/powerpoint/2010/main" val="56786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I will present</a:t>
            </a:r>
            <a:r>
              <a:rPr lang="en-CA" baseline="0" dirty="0" smtClean="0"/>
              <a:t> on ‘Whole Foods’. </a:t>
            </a:r>
          </a:p>
          <a:p>
            <a:endParaRPr lang="en-CA" baseline="0" dirty="0" smtClean="0"/>
          </a:p>
          <a:p>
            <a:r>
              <a:rPr lang="en-CA" baseline="0" dirty="0" smtClean="0"/>
              <a:t>The presentation will last about 15-20 minutes and then we will do an activity called:</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a:t>
            </a:fld>
            <a:endParaRPr lang="en-CA"/>
          </a:p>
        </p:txBody>
      </p:sp>
    </p:spTree>
    <p:extLst>
      <p:ext uri="{BB962C8B-B14F-4D97-AF65-F5344CB8AC3E}">
        <p14:creationId xmlns:p14="http://schemas.microsoft.com/office/powerpoint/2010/main" val="317544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Whole</a:t>
            </a:r>
            <a:r>
              <a:rPr lang="en-CA" baseline="0" dirty="0" smtClean="0"/>
              <a:t>, or minimally processed foods, in great variety, are the basis for diets that are nutritionally balanced, delicious, culturally appropriate, and supportive of socially and environmentally sustainable food systems. </a:t>
            </a:r>
            <a:r>
              <a:rPr lang="en-CA" sz="1200" b="0" i="0" u="none" strike="noStrike" kern="1200" baseline="0" dirty="0" smtClean="0">
                <a:solidFill>
                  <a:schemeClr val="tx1"/>
                </a:solidFill>
                <a:latin typeface="+mn-lt"/>
                <a:ea typeface="+mn-ea"/>
                <a:cs typeface="+mn-cs"/>
              </a:rPr>
              <a:t>They are the basis of healthy dishes and meals. </a:t>
            </a:r>
            <a:endParaRPr lang="en-CA" i="0" dirty="0" smtClean="0"/>
          </a:p>
          <a:p>
            <a:endParaRPr lang="en-CA" baseline="0" dirty="0" smtClean="0"/>
          </a:p>
          <a:p>
            <a:endParaRPr lang="en-CA" baseline="0" dirty="0" smtClean="0"/>
          </a:p>
          <a:p>
            <a:r>
              <a:rPr lang="en-CA" baseline="0" dirty="0" smtClean="0"/>
              <a:t>Variety means foods of all types – cereals, legumes, roots, tubers, vegetables, fruits, nuts, milk, eggs, meat – and diversity within each type – such as beans and lentils, rice and corn, potato and cassava, tomatoes and squash, orange, banana, chicken and fish. </a:t>
            </a:r>
          </a:p>
          <a:p>
            <a:endParaRPr lang="en-CA" baseline="0" dirty="0" smtClean="0"/>
          </a:p>
          <a:p>
            <a:r>
              <a:rPr lang="en-CA" baseline="0" dirty="0" smtClean="0"/>
              <a:t>Synthetic – made by chemical synthesis, especially to imitate a natural product. </a:t>
            </a:r>
          </a:p>
          <a:p>
            <a:endParaRPr lang="en-CA" baseline="0" dirty="0" smtClean="0"/>
          </a:p>
          <a:p>
            <a:endParaRPr lang="en-CA" baseline="0" dirty="0" smtClean="0"/>
          </a:p>
          <a:p>
            <a:r>
              <a:rPr lang="en-CA" sz="1200" b="0" i="0" u="none" strike="noStrike" kern="1200" baseline="0" dirty="0" smtClean="0">
                <a:solidFill>
                  <a:schemeClr val="tx1"/>
                </a:solidFill>
                <a:latin typeface="+mn-lt"/>
                <a:ea typeface="+mn-ea"/>
                <a:cs typeface="+mn-cs"/>
              </a:rPr>
              <a:t>Unprocessed or minimally processed foods include fresh, dried, or frozen vegetables, grains, legumes, fruits, meats, fish, eggs, and milk. </a:t>
            </a:r>
            <a:endParaRPr lang="en-CA" i="0" dirty="0"/>
          </a:p>
        </p:txBody>
      </p:sp>
      <p:sp>
        <p:nvSpPr>
          <p:cNvPr id="4" name="Slide Number Placeholder 3"/>
          <p:cNvSpPr>
            <a:spLocks noGrp="1"/>
          </p:cNvSpPr>
          <p:nvPr>
            <p:ph type="sldNum" sz="quarter" idx="10"/>
          </p:nvPr>
        </p:nvSpPr>
        <p:spPr/>
        <p:txBody>
          <a:bodyPr/>
          <a:lstStyle/>
          <a:p>
            <a:fld id="{B34E3F24-D7D4-4A16-96A2-56DFCC432E9A}" type="slidenum">
              <a:rPr lang="en-CA" smtClean="0"/>
              <a:t>10</a:t>
            </a:fld>
            <a:endParaRPr lang="en-CA"/>
          </a:p>
        </p:txBody>
      </p:sp>
    </p:spTree>
    <p:extLst>
      <p:ext uri="{BB962C8B-B14F-4D97-AF65-F5344CB8AC3E}">
        <p14:creationId xmlns:p14="http://schemas.microsoft.com/office/powerpoint/2010/main" val="46494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times the ingredients</a:t>
            </a:r>
            <a:r>
              <a:rPr lang="en-CA" baseline="0" dirty="0" smtClean="0"/>
              <a:t> and methods used in the manufacturing of processed foods unfavorably alter the nutritional composition of the foods from which they are derived. </a:t>
            </a:r>
          </a:p>
          <a:p>
            <a:endParaRPr lang="en-CA" baseline="0" dirty="0" smtClean="0"/>
          </a:p>
          <a:p>
            <a:r>
              <a:rPr lang="en-CA" baseline="0" dirty="0" smtClean="0"/>
              <a:t>In small amounts, processed foods can be used as ingredients in dishes and meals based on natural or minimally processed foods.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Limit the number of ingredients found on the label and limit any foods</a:t>
            </a:r>
            <a:r>
              <a:rPr lang="en-CA" baseline="0" dirty="0" smtClean="0"/>
              <a:t> that include ingredients that you do not recognize. </a:t>
            </a:r>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11</a:t>
            </a:fld>
            <a:endParaRPr lang="en-CA"/>
          </a:p>
        </p:txBody>
      </p:sp>
    </p:spTree>
    <p:extLst>
      <p:ext uri="{BB962C8B-B14F-4D97-AF65-F5344CB8AC3E}">
        <p14:creationId xmlns:p14="http://schemas.microsoft.com/office/powerpoint/2010/main" val="128989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Wheat berry has germ and fibre removed leaving high starch carbs</a:t>
            </a:r>
          </a:p>
          <a:p>
            <a:endParaRPr lang="en-CA" dirty="0" smtClean="0"/>
          </a:p>
          <a:p>
            <a:r>
              <a:rPr lang="en-CA" dirty="0" smtClean="0"/>
              <a:t>Because of their ingredients,</a:t>
            </a:r>
            <a:r>
              <a:rPr lang="en-CA" baseline="0" dirty="0" smtClean="0"/>
              <a:t> highly processed foods are nutritionally unbalanced. As a result of their formulation and presentation, they tend to be consumed in excess, and displace whole or minimally processed foods. Their means of production, distribution, marketing, and consumption can damage culture, social life and the environment.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Typically, the longer the ingredient list is and the more unfamiliar the ingredients are, the more processing was involved to make the food. </a:t>
            </a: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12</a:t>
            </a:fld>
            <a:endParaRPr lang="en-CA"/>
          </a:p>
        </p:txBody>
      </p:sp>
    </p:spTree>
    <p:extLst>
      <p:ext uri="{BB962C8B-B14F-4D97-AF65-F5344CB8AC3E}">
        <p14:creationId xmlns:p14="http://schemas.microsoft.com/office/powerpoint/2010/main" val="286216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a:t>
            </a:r>
            <a:r>
              <a:rPr lang="en-CA" baseline="0" dirty="0" smtClean="0"/>
              <a:t> many of us talk and think about processed foods we often think about the ultra processed foods such as these.</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13</a:t>
            </a:fld>
            <a:endParaRPr lang="en-CA"/>
          </a:p>
        </p:txBody>
      </p:sp>
    </p:spTree>
    <p:extLst>
      <p:ext uri="{BB962C8B-B14F-4D97-AF65-F5344CB8AC3E}">
        <p14:creationId xmlns:p14="http://schemas.microsoft.com/office/powerpoint/2010/main" val="198333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There is much research that supports the fact that eating a diet high in ultra processed foods contributes to obesity, diabetes, stroke, heart disease, high blood pressure and high blood fats.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Up to 80 per cent of premature deaths from heart disease and stroke can be prevented by eating healthy diets and being physically active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There is much talk (but less research on) the impact that a high ultra processed foods diet has on risk of developing certain types of cancer, food sensitivities and food allergies. </a:t>
            </a:r>
            <a:endParaRPr lang="en-CA" dirty="0" smtClean="0"/>
          </a:p>
          <a:p>
            <a:endParaRPr lang="en-CA" dirty="0" smtClean="0"/>
          </a:p>
          <a:p>
            <a:r>
              <a:rPr lang="en-CA" dirty="0" smtClean="0"/>
              <a:t>However, overall</a:t>
            </a:r>
            <a:r>
              <a:rPr lang="en-CA" baseline="0" dirty="0" smtClean="0"/>
              <a:t> we know that eating a diet high in ultra processed foods is not healthy. </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14</a:t>
            </a:fld>
            <a:endParaRPr lang="en-CA"/>
          </a:p>
        </p:txBody>
      </p:sp>
    </p:spTree>
    <p:extLst>
      <p:ext uri="{BB962C8B-B14F-4D97-AF65-F5344CB8AC3E}">
        <p14:creationId xmlns:p14="http://schemas.microsoft.com/office/powerpoint/2010/main" val="249817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Healthy diets are mainly made up of freshly prepared dishes and meals prepared from unprocessed or minimally processed foods, together with processed culinary ingredients and some processed foods. They include only small amounts of ultra-processed foods. </a:t>
            </a:r>
            <a:endParaRPr lang="en-CA" dirty="0" smtClean="0"/>
          </a:p>
          <a:p>
            <a:endParaRPr lang="en-CA" dirty="0" smtClean="0"/>
          </a:p>
          <a:p>
            <a:endParaRPr lang="en-CA" dirty="0" smtClean="0"/>
          </a:p>
          <a:p>
            <a:r>
              <a:rPr lang="en-CA" sz="1200" b="0" i="0" u="none" strike="noStrike" kern="1200" baseline="0" dirty="0" smtClean="0">
                <a:solidFill>
                  <a:schemeClr val="tx1"/>
                </a:solidFill>
                <a:latin typeface="+mn-lt"/>
                <a:ea typeface="+mn-ea"/>
                <a:cs typeface="+mn-cs"/>
              </a:rPr>
              <a:t>The Heart and Stroke Foundation of Canada defines healthy eating as being based on freshly prepared dishes and meals, and avoidance of highly processed foods: </a:t>
            </a:r>
          </a:p>
          <a:p>
            <a:r>
              <a:rPr lang="en-CA" sz="1200" b="0" i="0" u="none" strike="noStrike" kern="1200" baseline="0" dirty="0" smtClean="0">
                <a:solidFill>
                  <a:schemeClr val="tx1"/>
                </a:solidFill>
                <a:latin typeface="+mn-lt"/>
                <a:ea typeface="+mn-ea"/>
                <a:cs typeface="+mn-cs"/>
              </a:rPr>
              <a:t>A healthy balanced diet includes a variety of vegetables and fruit, whole grains or alternatives and proteins from various sources. These protein sources can include beans, lentils, nuts, lower fat dairy or dairy alternatives (i.e. fortified soy milk, etc.), lean meats, poultry, and fish. A healthy balanced diet does not include highly processed and highly refined foods, confectionaries, sugary drinks, processed meats and snack foods. </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15</a:t>
            </a:fld>
            <a:endParaRPr lang="en-CA"/>
          </a:p>
        </p:txBody>
      </p:sp>
    </p:spTree>
    <p:extLst>
      <p:ext uri="{BB962C8B-B14F-4D97-AF65-F5344CB8AC3E}">
        <p14:creationId xmlns:p14="http://schemas.microsoft.com/office/powerpoint/2010/main" val="351374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Think about foods lying on a continuum</a:t>
            </a:r>
          </a:p>
          <a:p>
            <a:pPr lvl="1"/>
            <a:r>
              <a:rPr lang="en-CA" dirty="0" smtClean="0"/>
              <a:t>Unprocessed on one end</a:t>
            </a:r>
            <a:r>
              <a:rPr lang="en-CA" baseline="0" dirty="0" smtClean="0"/>
              <a:t> u</a:t>
            </a:r>
            <a:r>
              <a:rPr lang="en-CA" dirty="0" smtClean="0"/>
              <a:t>ltra processed on another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We will</a:t>
            </a:r>
            <a:r>
              <a:rPr lang="en-CA" baseline="0" dirty="0" smtClean="0"/>
              <a:t> look at different groups of food. I want you to p</a:t>
            </a:r>
            <a:r>
              <a:rPr lang="en-CA" dirty="0" smtClean="0"/>
              <a:t>lace the foods in order starting with the least processed to the most processed.</a:t>
            </a: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16</a:t>
            </a:fld>
            <a:endParaRPr lang="en-CA"/>
          </a:p>
        </p:txBody>
      </p:sp>
    </p:spTree>
    <p:extLst>
      <p:ext uri="{BB962C8B-B14F-4D97-AF65-F5344CB8AC3E}">
        <p14:creationId xmlns:p14="http://schemas.microsoft.com/office/powerpoint/2010/main" val="179737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 </a:t>
            </a:r>
          </a:p>
          <a:p>
            <a:r>
              <a:rPr lang="en-CA" dirty="0" smtClean="0"/>
              <a:t>1. Potato</a:t>
            </a:r>
          </a:p>
          <a:p>
            <a:r>
              <a:rPr lang="en-CA" dirty="0" smtClean="0"/>
              <a:t>2. Mashed potatoes</a:t>
            </a:r>
          </a:p>
          <a:p>
            <a:r>
              <a:rPr lang="en-CA" dirty="0" smtClean="0"/>
              <a:t>3. French fries</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17</a:t>
            </a:fld>
            <a:endParaRPr lang="en-CA"/>
          </a:p>
        </p:txBody>
      </p:sp>
    </p:spTree>
    <p:extLst>
      <p:ext uri="{BB962C8B-B14F-4D97-AF65-F5344CB8AC3E}">
        <p14:creationId xmlns:p14="http://schemas.microsoft.com/office/powerpoint/2010/main" val="103626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 </a:t>
            </a:r>
          </a:p>
          <a:p>
            <a:r>
              <a:rPr lang="en-CA" dirty="0" smtClean="0"/>
              <a:t>1. Apple</a:t>
            </a:r>
          </a:p>
          <a:p>
            <a:r>
              <a:rPr lang="en-CA" dirty="0" smtClean="0"/>
              <a:t>2. Apple</a:t>
            </a:r>
            <a:r>
              <a:rPr lang="en-CA" baseline="0" dirty="0" smtClean="0"/>
              <a:t> sauce</a:t>
            </a:r>
          </a:p>
          <a:p>
            <a:r>
              <a:rPr lang="en-CA" baseline="0" dirty="0" smtClean="0"/>
              <a:t>3. Fruit gummy snacks</a:t>
            </a: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18</a:t>
            </a:fld>
            <a:endParaRPr lang="en-CA"/>
          </a:p>
        </p:txBody>
      </p:sp>
    </p:spTree>
    <p:extLst>
      <p:ext uri="{BB962C8B-B14F-4D97-AF65-F5344CB8AC3E}">
        <p14:creationId xmlns:p14="http://schemas.microsoft.com/office/powerpoint/2010/main" val="406053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Most grains undergo some type of processing before arriving on the grocery store shelf. Whole grains are the ones that have been processed the least. They contain the entire kernel, including the endosperm, the germ and the bran. Even when whole grains are crushed, cracked or flaked, they still contain the same proportion of germ, endosperm and bran.</a:t>
            </a:r>
            <a:endParaRPr lang="en-CA" dirty="0" smtClean="0"/>
          </a:p>
          <a:p>
            <a:endParaRPr lang="en-CA" dirty="0" smtClean="0"/>
          </a:p>
          <a:p>
            <a:endParaRPr lang="en-CA" dirty="0" smtClean="0"/>
          </a:p>
          <a:p>
            <a:endParaRPr lang="en-CA" dirty="0" smtClean="0"/>
          </a:p>
          <a:p>
            <a:r>
              <a:rPr lang="en-CA" dirty="0" smtClean="0"/>
              <a:t>Answer: </a:t>
            </a:r>
          </a:p>
          <a:p>
            <a:pPr marL="228600" indent="-228600">
              <a:buAutoNum type="arabicPeriod"/>
            </a:pPr>
            <a:r>
              <a:rPr lang="en-CA" dirty="0" smtClean="0"/>
              <a:t>Wheat berry (whole wheat kernel made up of germ, bran and endosperm)</a:t>
            </a:r>
          </a:p>
          <a:p>
            <a:pPr marL="228600" indent="-228600">
              <a:buAutoNum type="arabicPeriod"/>
            </a:pPr>
            <a:r>
              <a:rPr lang="en-CA" dirty="0" smtClean="0"/>
              <a:t>Pasta</a:t>
            </a:r>
          </a:p>
          <a:p>
            <a:pPr marL="228600" indent="-228600">
              <a:buAutoNum type="arabicPeriod"/>
            </a:pPr>
            <a:r>
              <a:rPr lang="en-CA" dirty="0" smtClean="0"/>
              <a:t>Instant</a:t>
            </a:r>
            <a:r>
              <a:rPr lang="en-CA" baseline="0" dirty="0" smtClean="0"/>
              <a:t> noodles</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19</a:t>
            </a:fld>
            <a:endParaRPr lang="en-CA"/>
          </a:p>
        </p:txBody>
      </p:sp>
    </p:spTree>
    <p:extLst>
      <p:ext uri="{BB962C8B-B14F-4D97-AF65-F5344CB8AC3E}">
        <p14:creationId xmlns:p14="http://schemas.microsoft.com/office/powerpoint/2010/main" val="99110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 They are all processed. </a:t>
            </a:r>
          </a:p>
        </p:txBody>
      </p:sp>
      <p:sp>
        <p:nvSpPr>
          <p:cNvPr id="4" name="Slide Number Placeholder 3"/>
          <p:cNvSpPr>
            <a:spLocks noGrp="1"/>
          </p:cNvSpPr>
          <p:nvPr>
            <p:ph type="sldNum" sz="quarter" idx="10"/>
          </p:nvPr>
        </p:nvSpPr>
        <p:spPr/>
        <p:txBody>
          <a:bodyPr/>
          <a:lstStyle/>
          <a:p>
            <a:fld id="{B34E3F24-D7D4-4A16-96A2-56DFCC432E9A}" type="slidenum">
              <a:rPr lang="en-CA" smtClean="0"/>
              <a:t>2</a:t>
            </a:fld>
            <a:endParaRPr lang="en-CA"/>
          </a:p>
        </p:txBody>
      </p:sp>
    </p:spTree>
    <p:extLst>
      <p:ext uri="{BB962C8B-B14F-4D97-AF65-F5344CB8AC3E}">
        <p14:creationId xmlns:p14="http://schemas.microsoft.com/office/powerpoint/2010/main" val="131994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 </a:t>
            </a:r>
          </a:p>
          <a:p>
            <a:pPr marL="228600" indent="-228600">
              <a:buAutoNum type="arabicPeriod"/>
            </a:pPr>
            <a:r>
              <a:rPr lang="en-CA" dirty="0" smtClean="0"/>
              <a:t>Milk</a:t>
            </a:r>
          </a:p>
          <a:p>
            <a:pPr marL="228600" indent="-228600">
              <a:buAutoNum type="arabicPeriod"/>
            </a:pPr>
            <a:r>
              <a:rPr lang="en-CA" dirty="0" smtClean="0"/>
              <a:t>Cheddar</a:t>
            </a:r>
            <a:r>
              <a:rPr lang="en-CA" baseline="0" dirty="0" smtClean="0"/>
              <a:t> cheese</a:t>
            </a:r>
          </a:p>
          <a:p>
            <a:pPr marL="228600" indent="-228600">
              <a:buAutoNum type="arabicPeriod"/>
            </a:pPr>
            <a:r>
              <a:rPr lang="en-CA" baseline="0" dirty="0" smtClean="0"/>
              <a:t>Cheese spread</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20</a:t>
            </a:fld>
            <a:endParaRPr lang="en-CA"/>
          </a:p>
        </p:txBody>
      </p:sp>
    </p:spTree>
    <p:extLst>
      <p:ext uri="{BB962C8B-B14F-4D97-AF65-F5344CB8AC3E}">
        <p14:creationId xmlns:p14="http://schemas.microsoft.com/office/powerpoint/2010/main" val="991109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 </a:t>
            </a:r>
          </a:p>
          <a:p>
            <a:pPr marL="228600" indent="-228600">
              <a:buAutoNum type="arabicPeriod"/>
            </a:pPr>
            <a:r>
              <a:rPr lang="en-CA" dirty="0" smtClean="0"/>
              <a:t>Dried white beans</a:t>
            </a:r>
          </a:p>
          <a:p>
            <a:pPr marL="228600" indent="-228600">
              <a:buAutoNum type="arabicPeriod"/>
            </a:pPr>
            <a:r>
              <a:rPr lang="en-CA" dirty="0" smtClean="0"/>
              <a:t>Canned white beans</a:t>
            </a:r>
          </a:p>
          <a:p>
            <a:pPr marL="228600" indent="-228600">
              <a:buAutoNum type="arabicPeriod"/>
            </a:pPr>
            <a:r>
              <a:rPr lang="en-CA" dirty="0" smtClean="0"/>
              <a:t>Canned pork and beans</a:t>
            </a: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21</a:t>
            </a:fld>
            <a:endParaRPr lang="en-CA"/>
          </a:p>
        </p:txBody>
      </p:sp>
    </p:spTree>
    <p:extLst>
      <p:ext uri="{BB962C8B-B14F-4D97-AF65-F5344CB8AC3E}">
        <p14:creationId xmlns:p14="http://schemas.microsoft.com/office/powerpoint/2010/main" val="99110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a:t>
            </a:r>
            <a:r>
              <a:rPr lang="en-CA" baseline="0" dirty="0" smtClean="0"/>
              <a:t> </a:t>
            </a:r>
          </a:p>
          <a:p>
            <a:pPr marL="228600" indent="-228600">
              <a:buAutoNum type="arabicPeriod"/>
            </a:pPr>
            <a:r>
              <a:rPr lang="en-CA" baseline="0" dirty="0" smtClean="0"/>
              <a:t>Moose meat</a:t>
            </a:r>
          </a:p>
          <a:p>
            <a:pPr marL="228600" indent="-228600">
              <a:buAutoNum type="arabicPeriod"/>
            </a:pPr>
            <a:r>
              <a:rPr lang="en-CA" baseline="0" dirty="0" smtClean="0"/>
              <a:t>Boneless, skinless chicken breast</a:t>
            </a:r>
          </a:p>
          <a:p>
            <a:pPr marL="228600" indent="-228600">
              <a:buAutoNum type="arabicPeriod"/>
            </a:pPr>
            <a:r>
              <a:rPr lang="en-CA" baseline="0" dirty="0" smtClean="0"/>
              <a:t>Hotdog</a:t>
            </a:r>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22</a:t>
            </a:fld>
            <a:endParaRPr lang="en-CA"/>
          </a:p>
        </p:txBody>
      </p:sp>
    </p:spTree>
    <p:extLst>
      <p:ext uri="{BB962C8B-B14F-4D97-AF65-F5344CB8AC3E}">
        <p14:creationId xmlns:p14="http://schemas.microsoft.com/office/powerpoint/2010/main" val="991109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 </a:t>
            </a:r>
          </a:p>
          <a:p>
            <a:pPr marL="228600" indent="-228600">
              <a:buAutoNum type="arabicPeriod"/>
            </a:pPr>
            <a:r>
              <a:rPr lang="en-CA" dirty="0" smtClean="0"/>
              <a:t>Corn on the cob</a:t>
            </a:r>
          </a:p>
          <a:p>
            <a:pPr marL="228600" indent="-228600">
              <a:buAutoNum type="arabicPeriod"/>
            </a:pPr>
            <a:r>
              <a:rPr lang="en-CA" dirty="0" smtClean="0"/>
              <a:t>Canned corn</a:t>
            </a:r>
          </a:p>
          <a:p>
            <a:pPr marL="228600" indent="-228600">
              <a:buAutoNum type="arabicPeriod"/>
            </a:pPr>
            <a:r>
              <a:rPr lang="en-CA" dirty="0" smtClean="0"/>
              <a:t>Corn syrup</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23</a:t>
            </a:fld>
            <a:endParaRPr lang="en-CA"/>
          </a:p>
        </p:txBody>
      </p:sp>
    </p:spTree>
    <p:extLst>
      <p:ext uri="{BB962C8B-B14F-4D97-AF65-F5344CB8AC3E}">
        <p14:creationId xmlns:p14="http://schemas.microsoft.com/office/powerpoint/2010/main" val="99110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Typically, you find whole foods at the perimeter of the store. These include plant products, including fresh fruits and vegetables, as well as whole grains, plain dairy, eggs, meats and fish. Craft an unprocessed meal plan using these ingredients and minimal processed foods from the center aisles of the store</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24</a:t>
            </a:fld>
            <a:endParaRPr lang="en-CA"/>
          </a:p>
        </p:txBody>
      </p:sp>
    </p:spTree>
    <p:extLst>
      <p:ext uri="{BB962C8B-B14F-4D97-AF65-F5344CB8AC3E}">
        <p14:creationId xmlns:p14="http://schemas.microsoft.com/office/powerpoint/2010/main" val="816990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u="sng" dirty="0" smtClean="0"/>
              <a:t>Change your physical environment</a:t>
            </a:r>
            <a:r>
              <a:rPr lang="en-CA"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Have lots of unprocessed foods available at home and at work and limit the amount of processed foods available. </a:t>
            </a:r>
          </a:p>
          <a:p>
            <a:endParaRPr lang="en-CA" dirty="0" smtClean="0"/>
          </a:p>
          <a:p>
            <a:r>
              <a:rPr lang="en-CA" u="sng" dirty="0" smtClean="0"/>
              <a:t>Change your social environment</a:t>
            </a:r>
            <a:r>
              <a:rPr lang="en-CA"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mtClean="0"/>
              <a:t>Get </a:t>
            </a:r>
            <a:r>
              <a:rPr lang="en-CA" dirty="0" smtClean="0"/>
              <a:t>your friends, family</a:t>
            </a:r>
            <a:r>
              <a:rPr lang="en-CA" baseline="0" dirty="0" smtClean="0"/>
              <a:t> and co-workers on board. They may also want to eat healthier and may need your support as much as you want theirs. </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Perhaps nobody wants the unhealthy foods at work, but they always seem to make their way there. Once unhealthy foods are in front of us, they are very hard to resist. </a:t>
            </a:r>
            <a:endParaRPr lang="en-CA" dirty="0" smtClean="0"/>
          </a:p>
          <a:p>
            <a:endParaRPr lang="en-CA" dirty="0" smtClean="0"/>
          </a:p>
          <a:p>
            <a:r>
              <a:rPr lang="en-CA" dirty="0" smtClean="0"/>
              <a:t>In small communities it could</a:t>
            </a:r>
            <a:r>
              <a:rPr lang="en-CA" baseline="0" dirty="0" smtClean="0"/>
              <a:t> be hard to find other community members who also want to change their ways of eating, but most of us have access to the internet, where there are endless amounts of social-media groups. These groups can be a great support to you as you try to improve your eating habits – either focussing on eating more unprocessed foods, or otherwise. </a:t>
            </a:r>
            <a:endParaRPr lang="en-CA" dirty="0" smtClean="0"/>
          </a:p>
          <a:p>
            <a:endParaRPr lang="en-CA" dirty="0" smtClean="0"/>
          </a:p>
          <a:p>
            <a:r>
              <a:rPr lang="en-CA" dirty="0" smtClean="0"/>
              <a:t>Strategy: groom your physical</a:t>
            </a:r>
            <a:r>
              <a:rPr lang="en-CA" baseline="0" dirty="0" smtClean="0"/>
              <a:t> and social environment to support your goal.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When you change your physical and social environment to make it more supportive you do not have to rely as much on willpower. </a:t>
            </a:r>
            <a:endParaRPr lang="en-CA" dirty="0" smtClean="0"/>
          </a:p>
          <a:p>
            <a:endParaRPr lang="en-CA" baseline="0" dirty="0" smtClean="0"/>
          </a:p>
          <a:p>
            <a:r>
              <a:rPr lang="en-CA" baseline="0" dirty="0" smtClean="0"/>
              <a:t>If you are trying to quit smoking you are likely not going to buy a pack of cigarette and hope that you have the willpower not to smoke them. </a:t>
            </a:r>
          </a:p>
          <a:p>
            <a:r>
              <a:rPr lang="en-CA" baseline="0" dirty="0" smtClean="0"/>
              <a:t>Make healthy changes as easy on you as possible. Help make the healthy choice the easy choice. </a:t>
            </a:r>
          </a:p>
          <a:p>
            <a:endParaRPr lang="en-CA" baseline="0" dirty="0" smtClean="0"/>
          </a:p>
          <a:p>
            <a:r>
              <a:rPr lang="en-CA" baseline="0" dirty="0" smtClean="0"/>
              <a:t>Do everything you can during the first few weeks of eating differently to make it easy on yourself to choose healthy foods and inconvenient to choose unhealthy foods. </a:t>
            </a:r>
          </a:p>
          <a:p>
            <a:endParaRPr lang="en-CA" baseline="0" dirty="0" smtClean="0"/>
          </a:p>
          <a:p>
            <a:r>
              <a:rPr lang="en-CA" u="sng" baseline="0" dirty="0" smtClean="0"/>
              <a:t>Prepare home cooked meals</a:t>
            </a:r>
            <a:r>
              <a:rPr lang="en-CA"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It is very challenging to eat less processed foods if you do not know how to cook. </a:t>
            </a:r>
          </a:p>
          <a:p>
            <a:r>
              <a:rPr lang="en-CA" baseline="0" dirty="0" smtClean="0"/>
              <a:t>Host/attend cooking classes in your community. When doing so, focus on healthy recipes. If you do not currently have cooking skills see if there is someone in the community that you can partner with to help you with healthy cooking classes. You can also ask the FNIHB dietitians to come teach you how to offer healthy cooking classes. </a:t>
            </a:r>
          </a:p>
          <a:p>
            <a:endParaRPr lang="en-CA" baseline="0" dirty="0" smtClean="0"/>
          </a:p>
          <a:p>
            <a:r>
              <a:rPr lang="en-CA" dirty="0" smtClean="0"/>
              <a:t>Prepare more home cooked meals</a:t>
            </a:r>
          </a:p>
          <a:p>
            <a:pPr lvl="1"/>
            <a:r>
              <a:rPr lang="en-CA" dirty="0" smtClean="0"/>
              <a:t>Scrambled eggs with cut up veggies</a:t>
            </a:r>
          </a:p>
          <a:p>
            <a:pPr lvl="1"/>
            <a:r>
              <a:rPr lang="en-CA" dirty="0" smtClean="0"/>
              <a:t>Fish, brown rice, steamed vegetables with fruit</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B34E3F24-D7D4-4A16-96A2-56DFCC432E9A}" type="slidenum">
              <a:rPr lang="en-CA" smtClean="0"/>
              <a:t>25</a:t>
            </a:fld>
            <a:endParaRPr lang="en-CA"/>
          </a:p>
        </p:txBody>
      </p:sp>
    </p:spTree>
    <p:extLst>
      <p:ext uri="{BB962C8B-B14F-4D97-AF65-F5344CB8AC3E}">
        <p14:creationId xmlns:p14="http://schemas.microsoft.com/office/powerpoint/2010/main" val="2173942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Instead of thinking about not having processed foods</a:t>
            </a:r>
            <a:r>
              <a:rPr lang="en-CA" baseline="0" dirty="0" smtClean="0"/>
              <a:t> and focusing on all the foods you will NOT have now, think of what your new way of eating will include and how you can learn to love this new way of eating. </a:t>
            </a:r>
          </a:p>
          <a:p>
            <a:endParaRPr lang="en-CA" baseline="0" dirty="0" smtClean="0"/>
          </a:p>
          <a:p>
            <a:r>
              <a:rPr lang="en-CA" baseline="0" dirty="0" smtClean="0"/>
              <a:t>Know that the longer you make healthy choices, the easier it will become. </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26</a:t>
            </a:fld>
            <a:endParaRPr lang="en-CA"/>
          </a:p>
        </p:txBody>
      </p:sp>
    </p:spTree>
    <p:extLst>
      <p:ext uri="{BB962C8B-B14F-4D97-AF65-F5344CB8AC3E}">
        <p14:creationId xmlns:p14="http://schemas.microsoft.com/office/powerpoint/2010/main" val="3688621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you have any questions about today’s presentation?</a:t>
            </a:r>
            <a:r>
              <a:rPr lang="en-CA" baseline="0" dirty="0" smtClean="0"/>
              <a:t> </a:t>
            </a:r>
          </a:p>
          <a:p>
            <a:endParaRPr lang="en-CA" baseline="0" dirty="0" smtClean="0"/>
          </a:p>
          <a:p>
            <a:r>
              <a:rPr lang="en-CA" baseline="0" dirty="0" smtClean="0"/>
              <a:t>Are there other topics you’d like to hear about at future sessions? If so, please let me know.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27</a:t>
            </a:fld>
            <a:endParaRPr lang="en-CA"/>
          </a:p>
        </p:txBody>
      </p:sp>
    </p:spTree>
    <p:extLst>
      <p:ext uri="{BB962C8B-B14F-4D97-AF65-F5344CB8AC3E}">
        <p14:creationId xmlns:p14="http://schemas.microsoft.com/office/powerpoint/2010/main" val="104447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Today we will talk about…. </a:t>
            </a: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3</a:t>
            </a:fld>
            <a:endParaRPr lang="en-CA"/>
          </a:p>
        </p:txBody>
      </p:sp>
    </p:spTree>
    <p:extLst>
      <p:ext uri="{BB962C8B-B14F-4D97-AF65-F5344CB8AC3E}">
        <p14:creationId xmlns:p14="http://schemas.microsoft.com/office/powerpoint/2010/main" val="8060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Whole foods are those closest to their natural state. </a:t>
            </a:r>
          </a:p>
          <a:p>
            <a:r>
              <a:rPr lang="en-CA" dirty="0" smtClean="0">
                <a:effectLst/>
              </a:rPr>
              <a:t>They've been mostly untouched by chemicals, processing or preservatives. </a:t>
            </a:r>
          </a:p>
          <a:p>
            <a:r>
              <a:rPr lang="en-CA" dirty="0" smtClean="0">
                <a:effectLst/>
              </a:rPr>
              <a:t>Whole foods also tend to be rich in vitamins, minerals and nutrients also known as micronutrients. A diet rich in whole foods boosts your health by offering up multiple nutrients that work together in their most natural forms. </a:t>
            </a:r>
          </a:p>
          <a:p>
            <a:endParaRPr lang="en-CA" dirty="0" smtClean="0">
              <a:effectLst/>
            </a:endParaRPr>
          </a:p>
          <a:p>
            <a:endParaRPr lang="en-CA" dirty="0" smtClean="0">
              <a:effectLst/>
            </a:endParaRPr>
          </a:p>
        </p:txBody>
      </p:sp>
      <p:sp>
        <p:nvSpPr>
          <p:cNvPr id="4" name="Slide Number Placeholder 3"/>
          <p:cNvSpPr>
            <a:spLocks noGrp="1"/>
          </p:cNvSpPr>
          <p:nvPr>
            <p:ph type="sldNum" sz="quarter" idx="10"/>
          </p:nvPr>
        </p:nvSpPr>
        <p:spPr/>
        <p:txBody>
          <a:bodyPr/>
          <a:lstStyle/>
          <a:p>
            <a:fld id="{B34E3F24-D7D4-4A16-96A2-56DFCC432E9A}" type="slidenum">
              <a:rPr lang="en-CA" smtClean="0"/>
              <a:t>4</a:t>
            </a:fld>
            <a:endParaRPr lang="en-CA"/>
          </a:p>
        </p:txBody>
      </p:sp>
    </p:spTree>
    <p:extLst>
      <p:ext uri="{BB962C8B-B14F-4D97-AF65-F5344CB8AC3E}">
        <p14:creationId xmlns:p14="http://schemas.microsoft.com/office/powerpoint/2010/main" val="146605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Vegetables and Fruit –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Fresh fruits and vegetables are unprocessed foods. Other than being picked from the plant and washed, they are ready to eat. When you enter the grocery store, you often encounter the produce section first. This is where you will find the majority of your unprocessed fruits and vegetables. Frozen and canned fruits and vegetables are processed to some degree in order to increase shelf life, but they could still be a healthy choice.</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Vegetables and fruit tend to be rich in phytochemicals, antioxidants, vitamins,</a:t>
            </a:r>
            <a:r>
              <a:rPr lang="en-CA" baseline="0" dirty="0" smtClean="0"/>
              <a:t> minerals,</a:t>
            </a:r>
            <a:r>
              <a:rPr lang="en-CA" dirty="0" smtClean="0"/>
              <a:t> fiber and healthy fats that help to fight against disease. </a:t>
            </a:r>
          </a:p>
          <a:p>
            <a:r>
              <a:rPr lang="en-CA" dirty="0" smtClean="0"/>
              <a:t>Phytochemicals are the natural compounds in plants that give plants their color and many health benefits. </a:t>
            </a:r>
          </a:p>
          <a:p>
            <a:endParaRPr lang="en-CA" dirty="0" smtClean="0"/>
          </a:p>
          <a:p>
            <a:r>
              <a:rPr lang="en-CA" dirty="0" smtClean="0"/>
              <a:t>When</a:t>
            </a:r>
            <a:r>
              <a:rPr lang="en-CA" baseline="0" dirty="0" smtClean="0"/>
              <a:t> you e</a:t>
            </a:r>
            <a:r>
              <a:rPr lang="en-CA" dirty="0" smtClean="0"/>
              <a:t>at a</a:t>
            </a:r>
            <a:r>
              <a:rPr lang="en-CA" baseline="0" dirty="0" smtClean="0"/>
              <a:t> diet mostly made up of whole unprocessed foods it means that you are eating mostly foods packed with vitamins, minerals and other nutrients (also known as micronutrients).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Eating a diet high</a:t>
            </a:r>
            <a:r>
              <a:rPr lang="en-CA" baseline="0" dirty="0" smtClean="0"/>
              <a:t> in </a:t>
            </a:r>
            <a:r>
              <a:rPr lang="en-CA" dirty="0" smtClean="0"/>
              <a:t>micronutrients improves health for your body</a:t>
            </a:r>
            <a:r>
              <a:rPr lang="en-CA" baseline="0" dirty="0" smtClean="0"/>
              <a:t> and</a:t>
            </a:r>
            <a:r>
              <a:rPr lang="en-CA" dirty="0" smtClean="0"/>
              <a:t> decreases food cravings since</a:t>
            </a:r>
            <a:r>
              <a:rPr lang="en-CA" baseline="0" dirty="0" smtClean="0"/>
              <a:t> your body is getting all the nutrients it needs from the healthy foods. Less food cravings leads to eating less calories and helps to achieve and maintain a healthy body weight for you. </a:t>
            </a:r>
            <a:endParaRPr lang="en-CA" dirty="0" smtClean="0"/>
          </a:p>
          <a:p>
            <a:endParaRPr lang="en-CA" dirty="0" smtClean="0"/>
          </a:p>
          <a:p>
            <a:endParaRPr lang="en-CA" dirty="0" smtClean="0"/>
          </a:p>
          <a:p>
            <a:endParaRPr lang="en-CA" dirty="0" smtClean="0">
              <a:effectLst/>
            </a:endParaRP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5</a:t>
            </a:fld>
            <a:endParaRPr lang="en-CA"/>
          </a:p>
        </p:txBody>
      </p:sp>
    </p:spTree>
    <p:extLst>
      <p:ext uri="{BB962C8B-B14F-4D97-AF65-F5344CB8AC3E}">
        <p14:creationId xmlns:p14="http://schemas.microsoft.com/office/powerpoint/2010/main" val="86918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need to eat the whole foods to get the most beneficial effect from foods and to get the benefits of the nutrients. It</a:t>
            </a:r>
            <a:r>
              <a:rPr lang="en-CA" baseline="0" dirty="0" smtClean="0"/>
              <a:t> is best to eat whole foods rather than to take supplements. </a:t>
            </a:r>
          </a:p>
          <a:p>
            <a:endParaRPr lang="en-CA" baseline="0" dirty="0" smtClean="0"/>
          </a:p>
          <a:p>
            <a:r>
              <a:rPr lang="en-CA" baseline="0" dirty="0" smtClean="0"/>
              <a:t>When thinking about nutrition, we have to think about getting the right amount of nutrients – not too little and not too much. We should follow nature’s lead and eat the foods in their whole, unprocessed package as much as possible. This has the perfect amount and balance of nutrients that our bodies and minds need. </a:t>
            </a:r>
          </a:p>
          <a:p>
            <a:endParaRPr lang="en-CA" baseline="0" dirty="0" smtClean="0"/>
          </a:p>
          <a:p>
            <a:r>
              <a:rPr lang="en-CA" baseline="0" dirty="0" smtClean="0"/>
              <a:t>Getting too much of a nutrient through supplement can be toxic. Eating a healthy, whole foods diet does not lead to toxicity of nutrients of any kind. </a:t>
            </a:r>
          </a:p>
          <a:p>
            <a:endParaRPr lang="en-CA" baseline="0" dirty="0" smtClean="0"/>
          </a:p>
          <a:p>
            <a:r>
              <a:rPr lang="en-CA" baseline="0" dirty="0" smtClean="0"/>
              <a:t>FOOD IS NEVER A SINGLE NUTRIENT: IT IS MADE UP OF A </a:t>
            </a:r>
            <a:r>
              <a:rPr lang="en-CA" u="sng" baseline="0" dirty="0" smtClean="0"/>
              <a:t>PACKAGE</a:t>
            </a:r>
            <a:r>
              <a:rPr lang="en-CA" baseline="0" dirty="0" smtClean="0"/>
              <a:t> OF NUTRIENTS AND SUBSTANCES. </a:t>
            </a:r>
          </a:p>
          <a:p>
            <a:endParaRPr lang="en-CA" baseline="0" dirty="0" smtClean="0"/>
          </a:p>
          <a:p>
            <a:r>
              <a:rPr lang="en-CA" baseline="0" dirty="0" smtClean="0"/>
              <a:t>For example, beets </a:t>
            </a:r>
            <a:r>
              <a:rPr lang="en-CA" dirty="0" smtClean="0"/>
              <a:t>are high in immune-boosting vitamin C, fiber, and essential minerals like potassium (essential for healthy nerve and muscle function) and manganese (which is good for your bones, liver, kidneys, and pancreas). Beets also contain the B vitamin folate, which helps reduce the risk of birth defects. </a:t>
            </a:r>
            <a:r>
              <a:rPr lang="en-CA" u="none" dirty="0" smtClean="0"/>
              <a:t>Beets</a:t>
            </a:r>
            <a:r>
              <a:rPr lang="en-CA" dirty="0" smtClean="0"/>
              <a:t> are a unique source of betaine, a nutrient that helps protects cells, proteins, and enzymes from environmental stress. It's also known to help fight inflammation, protect internal organs, improve vascular risk factors, enhance performance, and likely help prevent numerous chronic diseases. Beets are known to help</a:t>
            </a:r>
            <a:r>
              <a:rPr lang="en-CA" baseline="0" dirty="0" smtClean="0"/>
              <a:t> fight certain cancers, lowers your blood pressure and helps to purify your blood and liver. You get that when you eat the whole beet. It’s very hard/impossible to get those benefits from supplements. </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6</a:t>
            </a:fld>
            <a:endParaRPr lang="en-CA"/>
          </a:p>
        </p:txBody>
      </p:sp>
    </p:spTree>
    <p:extLst>
      <p:ext uri="{BB962C8B-B14F-4D97-AF65-F5344CB8AC3E}">
        <p14:creationId xmlns:p14="http://schemas.microsoft.com/office/powerpoint/2010/main" val="257089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Foods that have had any deliberate changes made to it before it is ready to be eaten</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CA" dirty="0" smtClean="0"/>
              <a:t>The way humans produce and consume foods has dramatically changed over time. </a:t>
            </a:r>
          </a:p>
          <a:p>
            <a:endParaRPr lang="en-CA" dirty="0" smtClean="0"/>
          </a:p>
          <a:p>
            <a:r>
              <a:rPr lang="en-CA" dirty="0" smtClean="0"/>
              <a:t>Dietitians of Canada looked that the change in what foods consumers purchased</a:t>
            </a:r>
            <a:r>
              <a:rPr lang="en-CA" baseline="0" dirty="0" smtClean="0"/>
              <a:t> between 1938 and 2011. </a:t>
            </a:r>
          </a:p>
          <a:p>
            <a:r>
              <a:rPr lang="en-CA" baseline="0" dirty="0" smtClean="0"/>
              <a:t>Not surprisingly, during the time studied (1938-2011) there has been: </a:t>
            </a:r>
          </a:p>
          <a:p>
            <a:r>
              <a:rPr lang="en-CA" baseline="0" dirty="0" smtClean="0"/>
              <a:t>-a significant decrease in the amount of unprocessed/minimally processed foods purchased; (34.3% to 25.6%)</a:t>
            </a:r>
          </a:p>
          <a:p>
            <a:r>
              <a:rPr lang="en-CA" baseline="0" dirty="0" smtClean="0"/>
              <a:t>-a significant decrease in the amount of ingredients purchased to make meals at home and (37% to 12%)</a:t>
            </a:r>
          </a:p>
          <a:p>
            <a:r>
              <a:rPr lang="en-CA" baseline="0" dirty="0" smtClean="0"/>
              <a:t>-a significant increase in ultra processed foods purchased (28.7% to 61.7%)</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After the United States population,</a:t>
            </a:r>
            <a:r>
              <a:rPr lang="en-CA" baseline="0" dirty="0" smtClean="0"/>
              <a:t> Canadians are now the second largest buyers of ultra processed foods and drinks in the world. </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7</a:t>
            </a:fld>
            <a:endParaRPr lang="en-CA"/>
          </a:p>
        </p:txBody>
      </p:sp>
    </p:spTree>
    <p:extLst>
      <p:ext uri="{BB962C8B-B14F-4D97-AF65-F5344CB8AC3E}">
        <p14:creationId xmlns:p14="http://schemas.microsoft.com/office/powerpoint/2010/main" val="178365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a:t>
            </a:r>
            <a:r>
              <a:rPr lang="en-CA" baseline="0" dirty="0" smtClean="0"/>
              <a:t> can be healthy and yes you can include them in your diet. </a:t>
            </a:r>
          </a:p>
          <a:p>
            <a:endParaRPr lang="en-CA" dirty="0" smtClean="0"/>
          </a:p>
          <a:p>
            <a:r>
              <a:rPr lang="en-CA" dirty="0" smtClean="0"/>
              <a:t>It is difficult, if not impossible, for the average Canadian to eat a completely unprocessed diet</a:t>
            </a:r>
          </a:p>
          <a:p>
            <a:r>
              <a:rPr lang="en-CA" dirty="0" smtClean="0"/>
              <a:t>Some processed foods are healthy. </a:t>
            </a:r>
          </a:p>
          <a:p>
            <a:endParaRPr lang="en-CA" dirty="0" smtClean="0"/>
          </a:p>
          <a:p>
            <a:r>
              <a:rPr lang="en-CA" dirty="0" smtClean="0"/>
              <a:t>Processing foods enables food to be stored as a reserve against times of shortage to increase food security (to ensure that sufficient food is available and that essential nutrients are eaten throughout the year).</a:t>
            </a:r>
          </a:p>
          <a:p>
            <a:r>
              <a:rPr lang="en-CA" dirty="0" smtClean="0"/>
              <a:t>It enables crops to be sold out of season when prices are higher.</a:t>
            </a:r>
          </a:p>
          <a:p>
            <a:r>
              <a:rPr lang="en-CA" dirty="0" smtClean="0"/>
              <a:t>Therefore it helps</a:t>
            </a:r>
            <a:r>
              <a:rPr lang="en-CA" baseline="0" dirty="0" smtClean="0"/>
              <a:t> to make the foods more durable and portable. </a:t>
            </a:r>
          </a:p>
          <a:p>
            <a:endParaRPr lang="en-CA" baseline="0" dirty="0" smtClean="0"/>
          </a:p>
          <a:p>
            <a:r>
              <a:rPr lang="en-CA" baseline="0" dirty="0" smtClean="0"/>
              <a:t>However, eating too much processed foods, or many ultra processed foods can lead to health problems. </a:t>
            </a:r>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8</a:t>
            </a:fld>
            <a:endParaRPr lang="en-CA"/>
          </a:p>
        </p:txBody>
      </p:sp>
    </p:spTree>
    <p:extLst>
      <p:ext uri="{BB962C8B-B14F-4D97-AF65-F5344CB8AC3E}">
        <p14:creationId xmlns:p14="http://schemas.microsoft.com/office/powerpoint/2010/main" val="351374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different levels of processed</a:t>
            </a:r>
            <a:r>
              <a:rPr lang="en-CA" baseline="0" dirty="0" smtClean="0"/>
              <a:t> foods – minimally/unprocessed; moderately and ultra processed foods. </a:t>
            </a:r>
          </a:p>
          <a:p>
            <a:endParaRPr lang="en-CA" baseline="0" dirty="0" smtClean="0"/>
          </a:p>
          <a:p>
            <a:r>
              <a:rPr lang="en-CA" dirty="0" smtClean="0"/>
              <a:t>We will take a look at each of these different levels in more detail.</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9</a:t>
            </a:fld>
            <a:endParaRPr lang="en-CA"/>
          </a:p>
        </p:txBody>
      </p:sp>
    </p:spTree>
    <p:extLst>
      <p:ext uri="{BB962C8B-B14F-4D97-AF65-F5344CB8AC3E}">
        <p14:creationId xmlns:p14="http://schemas.microsoft.com/office/powerpoint/2010/main" val="95046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7E87C0-A475-4E0B-8790-DE0A756F8225}" type="datetimeFigureOut">
              <a:rPr lang="en-CA" smtClean="0"/>
              <a:t>2018-03-27</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F8BD8CA-6451-4E9C-8985-6F86E5CF2965}"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E87C0-A475-4E0B-8790-DE0A756F8225}" type="datetimeFigureOut">
              <a:rPr lang="en-CA" smtClean="0"/>
              <a:t>2018-03-27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E87C0-A475-4E0B-8790-DE0A756F8225}" type="datetimeFigureOut">
              <a:rPr lang="en-CA" smtClean="0"/>
              <a:t>2018-03-27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E87C0-A475-4E0B-8790-DE0A756F8225}" type="datetimeFigureOut">
              <a:rPr lang="en-CA" smtClean="0"/>
              <a:t>2018-03-27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E87C0-A475-4E0B-8790-DE0A756F8225}" type="datetimeFigureOut">
              <a:rPr lang="en-CA" smtClean="0"/>
              <a:t>2018-03-27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47E87C0-A475-4E0B-8790-DE0A756F8225}" type="datetimeFigureOut">
              <a:rPr lang="en-CA" smtClean="0"/>
              <a:t>2018-03-27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8BD8CA-6451-4E9C-8985-6F86E5CF2965}"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7E87C0-A475-4E0B-8790-DE0A756F8225}" type="datetimeFigureOut">
              <a:rPr lang="en-CA" smtClean="0"/>
              <a:t>2018-03-27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E87C0-A475-4E0B-8790-DE0A756F8225}" type="datetimeFigureOut">
              <a:rPr lang="en-CA" smtClean="0"/>
              <a:t>2018-03-27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E87C0-A475-4E0B-8790-DE0A756F8225}" type="datetimeFigureOut">
              <a:rPr lang="en-CA" smtClean="0"/>
              <a:t>2018-03-27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7E87C0-A475-4E0B-8790-DE0A756F8225}" type="datetimeFigureOut">
              <a:rPr lang="en-CA" smtClean="0"/>
              <a:t>2018-03-27</a:t>
            </a:fld>
            <a:endParaRPr lang="en-CA"/>
          </a:p>
        </p:txBody>
      </p:sp>
      <p:sp>
        <p:nvSpPr>
          <p:cNvPr id="7" name="Slide Number Placeholder 6"/>
          <p:cNvSpPr>
            <a:spLocks noGrp="1"/>
          </p:cNvSpPr>
          <p:nvPr>
            <p:ph type="sldNum" sz="quarter" idx="12"/>
          </p:nvPr>
        </p:nvSpPr>
        <p:spPr/>
        <p:txBody>
          <a:bodyPr/>
          <a:lstStyle/>
          <a:p>
            <a:fld id="{3F8BD8CA-6451-4E9C-8985-6F86E5CF2965}"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E87C0-A475-4E0B-8790-DE0A756F8225}" type="datetimeFigureOut">
              <a:rPr lang="en-CA" smtClean="0"/>
              <a:t>2018-03-27</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7E87C0-A475-4E0B-8790-DE0A756F8225}" type="datetimeFigureOut">
              <a:rPr lang="en-CA" smtClean="0"/>
              <a:t>2018-03-27</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F8BD8CA-6451-4E9C-8985-6F86E5CF296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2ahUKEwjL4eHgnYraAhVkUd8KHSM8CJMQjRx6BAgAEAU&amp;url=http://www.homemadeeats.com/technical/how-to-thicken-natural-peanut-butter/&amp;psig=AOvVaw1X57rGL_Tt4aH6MiduLd3w&amp;ust=152216206311276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iKs_XVn4raAhVpUN8KHWojDd0QjRx6BAgAEAU&amp;url=https://veganvenue.org/pasta-rotini-whole-wheat/&amp;psig=AOvVaw0foC7El_dwNG2i3ZlIyTkK&amp;ust=152216258707926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9qozrn4raAhXuQ98KHVKAD7sQjRx6BAgAEAU&amp;url=https://myediblesunshine.com/2013/01/10/learn-to-read-ingredient-lists/&amp;psig=AOvVaw2qcIdwAHDFgGpvt6VhQhCF&amp;ust=152216262692025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isv8-AoIraAhUNWN8KHau7C1gQjRx6BAgAEAU&amp;url=https://fee.org/articles/if-the-law-of-demand-applies-to-sugary-drinks-why-not-to-wages/&amp;psig=AOvVaw08Zeq6lJ0icwz4COzN4Suk&amp;ust=152216267478739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2ahUKEwiEufaZoIraAhXxYt8KHWTpAGoQjRx6BAgAEAU&amp;url=http://www.healthywomen.org/condition/obesity-1&amp;psig=AOvVaw2PbgaLj7upE9vT54561aiP&amp;ust=152216272914997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_v922oIraAhXlkOAKHduEBAEQjRx6BAgAEAU&amp;url=https://newsblog.drexel.edu/2015/05/27/why-a-drexel-professor-wants-to-sell-more-processed-foods-to-low-income-families/&amp;psig=AOvVaw2xxcl9yHMW72k0ytFbdHJp&amp;ust=152216279117912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google.ca/url?sa=i&amp;rct=j&amp;q=&amp;esrc=s&amp;source=images&amp;cd=&amp;cad=rja&amp;uact=8&amp;ved=2ahUKEwiQ7Kj0oIraAhXkct8KHS0BC7EQjRx6BAgAEAU&amp;url=https://www.gobankingrates.com/saving-money/score-free-fries-national-french-fry-day/&amp;psig=AOvVaw2nMM58GSUxrF6DMVwEQP42&amp;ust=1522162921203749" TargetMode="External"/><Relationship Id="rId7" Type="http://schemas.openxmlformats.org/officeDocument/2006/relationships/hyperlink" Target="https://www.google.ca/url?sa=i&amp;rct=j&amp;q=&amp;esrc=s&amp;source=images&amp;cd=&amp;cad=rja&amp;uact=8&amp;ved=2ahUKEwj_lNXooIraAhUBMt8KHd4GAW0QjRx6BAgAEAU&amp;url=https://www.pillsbury.com/recipes/easy-homemade-mashed-potatoes/09f0bba4-8bb9-4ce3-8d98-ae7a803eb7d5&amp;psig=AOvVaw2q-Oh2fxfng0dMx7UXopdN&amp;ust=152216289658703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google.ca/url?sa=i&amp;rct=j&amp;q=&amp;esrc=s&amp;source=images&amp;cd=&amp;cad=rja&amp;uact=8&amp;ved=2ahUKEwiR_arWoIraAhXxYN8KHZYZAR8QjRx6BAgAEAU&amp;url=https://www.livestrong.com/article/520948-carbohydrates-in-sweet-potatoes-vs-white-potatoes/&amp;psig=AOvVaw2Pgm0r6yHu3YJVU2jPn9rZ&amp;ust=1522162856408466" TargetMode="Externa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2ahUKEwjY6eu1oYraAhUqUt8KHcJQAB8QjRx6BAgAEAU&amp;url=http://www.candyblog.net/blog/item/sunkist_fruit_gummies&amp;psig=AOvVaw36Iun7RhBlSo2y8KKyiWrE&amp;ust=1522163052762743" TargetMode="External"/><Relationship Id="rId5" Type="http://schemas.openxmlformats.org/officeDocument/2006/relationships/image" Target="../media/image29.jpeg"/><Relationship Id="rId4" Type="http://schemas.openxmlformats.org/officeDocument/2006/relationships/hyperlink" Target="http://www.google.ca/url?sa=i&amp;rct=j&amp;q=&amp;esrc=s&amp;source=images&amp;cd=&amp;cad=rja&amp;uact=8&amp;ved=2ahUKEwjHmfOioYraAhVmneAKHQuaA0kQjRx6BAgAEAU&amp;url=http://tastyoasis.net/2014/09/11/applesauce-with-vanilla-and-cinnamon/&amp;psig=AOvVaw0WxI_j45P4x_RcGFBS4C9z&amp;ust=1522163015519954"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www.google.ca/url?sa=i&amp;rct=j&amp;q=&amp;esrc=s&amp;source=images&amp;cd=&amp;cad=rja&amp;uact=8&amp;ved=2ahUKEwjU8sbVoYraAhXGUt8KHXAwDJ8QjRx6BAgAEAU&amp;url=https://alchetron.com/Wheat-berry&amp;psig=AOvVaw174nrQ4aSHo0Y1ZKe5mXiK&amp;ust=1522163115661595" TargetMode="External"/><Relationship Id="rId7" Type="http://schemas.openxmlformats.org/officeDocument/2006/relationships/hyperlink" Target="https://www.google.ca/url?sa=i&amp;rct=j&amp;q=&amp;esrc=s&amp;source=images&amp;cd=&amp;cad=rja&amp;uact=8&amp;ved=2ahUKEwja4cPjoYraAhXtct8KHXPcB1QQjRx6BAgAEAU&amp;url=https://en.wikipedia.org/wiki/Instant_noodle&amp;psig=AOvVaw30eHC5Z6AQUhxB_HnzAVAz&amp;ust=152216315434472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google.ca/url?sa=i&amp;rct=j&amp;q=&amp;esrc=s&amp;source=images&amp;cd=&amp;cad=rja&amp;uact=8&amp;ved=2ahUKEwiKs_XVn4raAhVpUN8KHWojDd0QjRx6BAgAEAU&amp;url=https://veganvenue.org/pasta-rotini-whole-wheat/&amp;psig=AOvVaw0foC7El_dwNG2i3ZlIyTkK&amp;ust=1522162587079261"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2ahUKEwi-k-n1mYraAhWPON8KHVQADe0QjRx6BAgAEAU&amp;url=http://wildoats.com/blog-posts/another-reason-to-skip-bagged-lettuce/&amp;psig=AOvVaw1VrGkhW-LsB7ZDKTDCWgDj&amp;ust=1522161029933024"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google.ca/url?sa=i&amp;rct=j&amp;q=&amp;esrc=s&amp;source=images&amp;cd=&amp;cad=rja&amp;uact=8&amp;ved=2ahUKEwiw7eKohPvZAhVJNd8KHYNLDCIQjRx6BAgAEAU&amp;url=https://brandless.com/products/organic-tomato-basil-pasta-sauce&amp;psig=AOvVaw3OVfsbT47k6mqUDUapWrxg&amp;ust=1521639827214441"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ww.google.ca/url?sa=i&amp;rct=j&amp;q=&amp;esrc=s&amp;source=images&amp;cd=&amp;cad=rja&amp;uact=8&amp;ved=2ahUKEwi1stn5oYraAhXMZd8KHTJVBxQQjRx6BAgAEAU&amp;url=https://en.wikipedia.org/wiki/Milk&amp;psig=AOvVaw1dLtvif35zulaPb0P2AMdx&amp;ust=1522163200613432" TargetMode="External"/><Relationship Id="rId7" Type="http://schemas.openxmlformats.org/officeDocument/2006/relationships/hyperlink" Target="http://www.google.ca/url?sa=i&amp;rct=j&amp;q=&amp;esrc=s&amp;source=images&amp;cd=&amp;cad=rja&amp;uact=8&amp;ved=2ahUKEwiQ8JWeooraAhWOneAKHZLQAwwQjRx6BAgAEAU&amp;url=http://www.bigbag.com.ph/product/cheez-whiz-original-cheese-spread-450g/&amp;psig=AOvVaw1ohvpE4B26-P36VEyrfWBA&amp;ust=152216325449016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s://www.google.ca/url?sa=i&amp;rct=j&amp;q=&amp;esrc=s&amp;source=images&amp;cd=&amp;cad=rja&amp;uact=8&amp;ved=2ahUKEwj5wPmGooraAhVHn-AKHeWGBTAQjRx6BAgAEAU&amp;url=https://www.splendidtable.org/story/the-history-of-cheddar-cheese-reflects-the-development-of-the-us-food-system&amp;psig=AOvVaw2IVP4lN-LqupOd9NWwsyUC&amp;ust=1522163228774705" TargetMode="Externa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www.google.ca/url?sa=i&amp;rct=j&amp;q=&amp;esrc=s&amp;source=images&amp;cd=&amp;cad=rja&amp;uact=8&amp;ved=2ahUKEwiohY7HooraAhUJh-AKHWbuAlAQjRx6BAgAEAU&amp;url=http://avsorganicfoods.com.au/haricot-beans-navycannellini-beans/&amp;psig=AOvVaw3L5men6HMH0zITU7LDL0L5&amp;ust=1522163355825340" TargetMode="External"/><Relationship Id="rId7" Type="http://schemas.openxmlformats.org/officeDocument/2006/relationships/hyperlink" Target="https://www.google.ca/url?sa=i&amp;rct=j&amp;q=&amp;esrc=s&amp;source=images&amp;cd=&amp;cad=rja&amp;uact=8&amp;ved=2ahUKEwiPi6_7ooraAhWxc98KHVsjADwQjRx6BAgAEAU&amp;url=https://healthy-kids.com.au/our-top-five-baked-beans/&amp;psig=AOvVaw3HVpukm0-yq1ISsgSfIxBj&amp;ust=152216346399164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s://www.google.ca/url?sa=i&amp;rct=j&amp;q=&amp;esrc=s&amp;source=images&amp;cd=&amp;cad=rja&amp;uact=8&amp;ved=2ahUKEwi575TVooraAhVKVd8KHV_HDEEQjRx6BAgAEAU&amp;url=https://twoguyswithanappetite.wordpress.com/2010/07/07/homemade-pork-beans/&amp;psig=AOvVaw3ylovlOj2ytO5qW3y8XjLK&amp;ust=1522163391480929"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2ahUKEwjMo_yoo4raAhUEmeAKHfLfBagQjRx6BAgAEAU&amp;url=http://www.theconeyislandblog.com/?p%3D2907&amp;psig=AOvVaw0BRTNnGnn5H4P6HSp5rLre&amp;ust=1522163567708360" TargetMode="External"/><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google.ca/url?sa=i&amp;rct=j&amp;q=&amp;esrc=s&amp;source=images&amp;cd=&amp;cad=rja&amp;uact=8&amp;ved=2ahUKEwjanKCZo4raAhVGhOAKHQ07Ce8QjRx6BAgAEAU&amp;url=http://www.unwinedtastingparties.ca/blog/moira/222&amp;psig=AOvVaw1yoUoh5TmiRgp5ZlNtEQVy&amp;ust=1522163529106583" TargetMode="Externa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ww.google.ca/url?sa=i&amp;rct=j&amp;q=&amp;esrc=s&amp;source=images&amp;cd=&amp;cad=rja&amp;uact=8&amp;ved=2ahUKEwiRl77co4raAhXsYN8KHTw2DPYQjRx6BAgAEAU&amp;url=https://www.caloriesecrets.net/should-you-avoid-high-fructose-corn-syrup/&amp;psig=AOvVaw0cdAxR3xf96c-V8XITDWXN&amp;ust=1522163660034060" TargetMode="External"/><Relationship Id="rId7" Type="http://schemas.openxmlformats.org/officeDocument/2006/relationships/hyperlink" Target="https://www.google.ca/url?sa=i&amp;rct=j&amp;q=&amp;esrc=s&amp;source=images&amp;cd=&amp;cad=rja&amp;uact=8&amp;ved=2ahUKEwizmdjIo4raAhVLGt8KHd7NBxcQjRx6BAgAEAU&amp;url=https://www.alibaba.com/product-detail/Canned-sweet-corn_50035198117.html&amp;psig=AOvVaw304OmoQb6Ii79zz44hvOT8&amp;ust=152216363407566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s://www.google.ca/url?sa=i&amp;rct=j&amp;q=&amp;esrc=s&amp;source=images&amp;cd=&amp;cad=rja&amp;uact=8&amp;ved=2ahUKEwjJrZK9o4raAhXBSt8KHemjDMgQjRx6BAgAEAU&amp;url=https://www.thespruce.com/southwestern-grilled-corn-on-the-cob-recipe-336608&amp;psig=AOvVaw026HmlemjAPzHmPl_LD02W&amp;ust=1522163608569006" TargetMode="Externa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5uqj8o4raAhUQNd8KHYkKDlQQjRx6BAgAEAU&amp;url=https://www.gardeningknowhow.com/edible/vegetables/vgen/incompatible-garden-plants.htm&amp;psig=AOvVaw0fQgrFTken23ibV5etr-Mg&amp;ust=152216373869545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fpL-xpIraAhUhhOAKHRWsAdwQjRx6BAgAEAU&amp;url=https://www.livescience.com/58293-protect-yourself-from-sun-and-heat-this-year.html&amp;psig=AOvVaw3ALcIhGr90F-bfk4ns_N7_&amp;ust=152216385369182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2ahUKEwjnsMOgpIraAhUqUt8KHcJQAB8QjRx6BAgAEAU&amp;url=http://www.pngpix.com/download/heart-vegetables-png-transparent-image&amp;psig=AOvVaw1DtpMQeFiUXPZh4loIjLqi&amp;ust=1522163800817836"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9yJaqgf_KAhXHvIMKHYyGCeMQjRwIBw&amp;url=http://www.msupa.com/38_ARE_YOU_CONSUMING_ENOUGH_FIBER_IN_YOUR_DIET?_HERE_ARE_3_SIGNS_TO_TELL_IF_YOU_ARE_NOT.&amp;bvm=bv.114195076,d.amc&amp;psig=AFQjCNGLKiDcIwDMlw9cd4yPY9QeKtTVhw&amp;ust=145580574880096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hiIrimoraAhURd98KHRRZA8oQjRx6BAgAEAU&amp;url=https://www.dreamstime.com/stock-photo-organically-grown-carrots-fresh-picked-garden-delicious-nantes-coreless-just-pulled-soil-laid-concrete-image42893612&amp;psig=AOvVaw0G079C8aOgpywLuXfGeLDv&amp;ust=152216126810593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28diwm4raAhVnleAKHaE-D08QjRx6BAgAEAU&amp;url=https://healthyhints.com/broccoli&amp;psig=AOvVaw33jurh8Q-OI1wftQRcv5bZ&amp;ust=152216143249046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iSqYHpm4raAhUjVd8KHZGhB4cQjRx6BAgAEAU&amp;url=https://www.thespruce.com/polish-beets-with-sour-cream-recipe-1137516&amp;psig=AOvVaw2Fx5ypNs5DL8k9b_xikpTI&amp;ust=152216155169897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a/url?sa=i&amp;rct=j&amp;q=&amp;esrc=s&amp;source=images&amp;cd=&amp;cad=rja&amp;uact=8&amp;ved=2ahUKEwjq9Of6m4raAhViZN8KHR7OA68QjRx6BAgAEAU&amp;url=https://articles.mercola.com/sites/articles/archive/2014/01/25/beets-health-benefits.aspx&amp;psig=AOvVaw2Fx5ypNs5DL8k9b_xikpTI&amp;ust=152216155169897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En6ORnYraAhXGSt8KHSEaBqYQjRx6BAgAEAU&amp;url=https://www.mnn.com/food/healthy-eating/blogs/how-long-can-you-safely-freeze-food&amp;psig=AOvVaw3Rk1TmHKDUlKIog-IEE26z&amp;ust=152216190382032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j_v922oIraAhXlkOAKHduEBAEQjRx6BAgAEAU&amp;url=https://newsblog.drexel.edu/2015/05/27/why-a-drexel-professor-wants-to-sell-more-processed-foods-to-low-income-families/&amp;psig=AOvVaw2xxcl9yHMW72k0ytFbdHJp&amp;ust=152216279117912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if-tjpporaAhUoTt8KHeH1CRAQjRx6BAgAEAU&amp;url=https://www.thedailymeal.com/news/healthy-eating/more-half-american-diet-ultra-processed-foods/031016&amp;psig=AOvVaw2tT1t4knT0U5yUxQdvea30&amp;ust=152216450269553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b="1" dirty="0" smtClean="0">
                <a:solidFill>
                  <a:schemeClr val="accent1">
                    <a:lumMod val="50000"/>
                  </a:schemeClr>
                </a:solidFill>
              </a:rPr>
              <a:t>Whole, Unprocessed Foods</a:t>
            </a:r>
            <a:endParaRPr lang="en-CA" b="1" dirty="0">
              <a:solidFill>
                <a:schemeClr val="accent1">
                  <a:lumMod val="50000"/>
                </a:schemeClr>
              </a:solidFill>
            </a:endParaRPr>
          </a:p>
        </p:txBody>
      </p:sp>
      <p:sp>
        <p:nvSpPr>
          <p:cNvPr id="3" name="Subtitle 2"/>
          <p:cNvSpPr>
            <a:spLocks noGrp="1"/>
          </p:cNvSpPr>
          <p:nvPr>
            <p:ph type="subTitle" idx="1"/>
          </p:nvPr>
        </p:nvSpPr>
        <p:spPr/>
        <p:txBody>
          <a:bodyPr/>
          <a:lstStyle/>
          <a:p>
            <a:endParaRPr lang="en-CA" dirty="0" smtClean="0"/>
          </a:p>
          <a:p>
            <a:r>
              <a:rPr lang="en-CA" dirty="0" smtClean="0"/>
              <a:t>2018</a:t>
            </a:r>
            <a:endParaRPr lang="en-CA" dirty="0"/>
          </a:p>
        </p:txBody>
      </p:sp>
    </p:spTree>
    <p:extLst>
      <p:ext uri="{BB962C8B-B14F-4D97-AF65-F5344CB8AC3E}">
        <p14:creationId xmlns:p14="http://schemas.microsoft.com/office/powerpoint/2010/main" val="1069018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atural peanut but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581128"/>
            <a:ext cx="3456384"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Minimally Processed Foods</a:t>
            </a:r>
            <a:endParaRPr lang="en-CA" dirty="0"/>
          </a:p>
        </p:txBody>
      </p:sp>
      <p:sp>
        <p:nvSpPr>
          <p:cNvPr id="3" name="Content Placeholder 2"/>
          <p:cNvSpPr>
            <a:spLocks noGrp="1"/>
          </p:cNvSpPr>
          <p:nvPr>
            <p:ph idx="1"/>
          </p:nvPr>
        </p:nvSpPr>
        <p:spPr/>
        <p:txBody>
          <a:bodyPr/>
          <a:lstStyle/>
          <a:p>
            <a:r>
              <a:rPr lang="en-CA" dirty="0" smtClean="0"/>
              <a:t>As a general rule, minimally processed foods are healthier options</a:t>
            </a:r>
          </a:p>
          <a:p>
            <a:pPr lvl="1"/>
            <a:r>
              <a:rPr lang="en-CA" dirty="0" smtClean="0"/>
              <a:t>Fewer synthetic additives</a:t>
            </a:r>
          </a:p>
          <a:p>
            <a:pPr lvl="1"/>
            <a:r>
              <a:rPr lang="en-CA" dirty="0" smtClean="0"/>
              <a:t>Less sugar, salt and fat</a:t>
            </a:r>
          </a:p>
          <a:p>
            <a:r>
              <a:rPr lang="en-CA" dirty="0" smtClean="0"/>
              <a:t>Minimal – think of two or less additives</a:t>
            </a:r>
          </a:p>
          <a:p>
            <a:pPr lvl="1"/>
            <a:r>
              <a:rPr lang="en-CA" dirty="0" smtClean="0"/>
              <a:t>Cut carrots</a:t>
            </a:r>
          </a:p>
          <a:p>
            <a:pPr lvl="1"/>
            <a:r>
              <a:rPr lang="en-CA" dirty="0" smtClean="0"/>
              <a:t>Rolled oats</a:t>
            </a:r>
          </a:p>
          <a:p>
            <a:pPr lvl="1"/>
            <a:r>
              <a:rPr lang="en-CA" dirty="0" smtClean="0"/>
              <a:t>Natural peanut or almond butter</a:t>
            </a:r>
            <a:endParaRPr lang="en-CA" dirty="0"/>
          </a:p>
        </p:txBody>
      </p:sp>
    </p:spTree>
    <p:extLst>
      <p:ext uri="{BB962C8B-B14F-4D97-AF65-F5344CB8AC3E}">
        <p14:creationId xmlns:p14="http://schemas.microsoft.com/office/powerpoint/2010/main" val="412110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Moderately </a:t>
            </a:r>
            <a:r>
              <a:rPr lang="en-CA" dirty="0"/>
              <a:t>P</a:t>
            </a:r>
            <a:r>
              <a:rPr lang="en-CA" dirty="0" smtClean="0"/>
              <a:t>rocessed Foods</a:t>
            </a:r>
            <a:endParaRPr lang="en-CA" dirty="0"/>
          </a:p>
        </p:txBody>
      </p:sp>
      <p:sp>
        <p:nvSpPr>
          <p:cNvPr id="3" name="Content Placeholder 2"/>
          <p:cNvSpPr>
            <a:spLocks noGrp="1"/>
          </p:cNvSpPr>
          <p:nvPr>
            <p:ph idx="1"/>
          </p:nvPr>
        </p:nvSpPr>
        <p:spPr/>
        <p:txBody>
          <a:bodyPr/>
          <a:lstStyle/>
          <a:p>
            <a:r>
              <a:rPr lang="en-CA" dirty="0" smtClean="0"/>
              <a:t>Raw foods have been changed</a:t>
            </a:r>
          </a:p>
          <a:p>
            <a:pPr lvl="1"/>
            <a:r>
              <a:rPr lang="en-CA" dirty="0" smtClean="0"/>
              <a:t>Whole grains to bread, cereal, pasta crackers</a:t>
            </a:r>
          </a:p>
          <a:p>
            <a:pPr lvl="1"/>
            <a:r>
              <a:rPr lang="en-CA" dirty="0" smtClean="0"/>
              <a:t>Sweet potatoes peeled, seasoned, shaped into fries</a:t>
            </a:r>
          </a:p>
          <a:p>
            <a:r>
              <a:rPr lang="en-CA" dirty="0" smtClean="0"/>
              <a:t>Can be part of a healthy diet, but try to minimize ingredient number</a:t>
            </a:r>
            <a:endParaRPr lang="en-CA" dirty="0"/>
          </a:p>
        </p:txBody>
      </p:sp>
      <p:pic>
        <p:nvPicPr>
          <p:cNvPr id="8194" name="Picture 2" descr="Image result for whole wheat pas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5157192"/>
            <a:ext cx="2126432" cy="158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4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Ultra Processed Foods</a:t>
            </a:r>
            <a:endParaRPr lang="en-CA" dirty="0"/>
          </a:p>
        </p:txBody>
      </p:sp>
      <p:sp>
        <p:nvSpPr>
          <p:cNvPr id="3" name="Content Placeholder 2"/>
          <p:cNvSpPr>
            <a:spLocks noGrp="1"/>
          </p:cNvSpPr>
          <p:nvPr>
            <p:ph idx="1"/>
          </p:nvPr>
        </p:nvSpPr>
        <p:spPr/>
        <p:txBody>
          <a:bodyPr>
            <a:normAutofit lnSpcReduction="10000"/>
          </a:bodyPr>
          <a:lstStyle/>
          <a:p>
            <a:r>
              <a:rPr lang="en-CA" dirty="0" smtClean="0"/>
              <a:t>Many ingredients added</a:t>
            </a:r>
          </a:p>
          <a:p>
            <a:pPr lvl="1"/>
            <a:r>
              <a:rPr lang="en-CA" dirty="0" smtClean="0"/>
              <a:t>Additives, sweeteners, sugar, fat, salt</a:t>
            </a:r>
          </a:p>
          <a:p>
            <a:r>
              <a:rPr lang="en-CA" dirty="0" smtClean="0"/>
              <a:t>Many ingredients removed </a:t>
            </a:r>
          </a:p>
          <a:p>
            <a:pPr lvl="1"/>
            <a:r>
              <a:rPr lang="en-CA" dirty="0" smtClean="0"/>
              <a:t>Germ, fibre</a:t>
            </a:r>
          </a:p>
          <a:p>
            <a:r>
              <a:rPr lang="en-CA" dirty="0" smtClean="0"/>
              <a:t>Pre-cooked or otherwise prepared</a:t>
            </a:r>
          </a:p>
          <a:p>
            <a:r>
              <a:rPr lang="en-CA" dirty="0" smtClean="0"/>
              <a:t>Often they offer </a:t>
            </a:r>
            <a:r>
              <a:rPr lang="en-CA" dirty="0"/>
              <a:t>lots of energy with little nutrients = empty </a:t>
            </a:r>
            <a:r>
              <a:rPr lang="en-CA" dirty="0" smtClean="0"/>
              <a:t>calories</a:t>
            </a:r>
          </a:p>
          <a:p>
            <a:r>
              <a:rPr lang="en-CA" dirty="0" smtClean="0"/>
              <a:t>Nutritionally poor</a:t>
            </a:r>
          </a:p>
          <a:p>
            <a:r>
              <a:rPr lang="en-CA" dirty="0" smtClean="0"/>
              <a:t>Long ingredient list</a:t>
            </a:r>
            <a:endParaRPr lang="en-CA" dirty="0"/>
          </a:p>
          <a:p>
            <a:endParaRPr lang="en-CA" dirty="0" smtClean="0"/>
          </a:p>
          <a:p>
            <a:endParaRPr lang="en-CA" dirty="0"/>
          </a:p>
        </p:txBody>
      </p:sp>
      <p:pic>
        <p:nvPicPr>
          <p:cNvPr id="9218" name="Picture 2" descr="Image result for long ingredient li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919489"/>
            <a:ext cx="2452688"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98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ugary drink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758" y="3140968"/>
            <a:ext cx="3804553" cy="1784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Examples of Ultra Processed Foods</a:t>
            </a:r>
            <a:endParaRPr lang="en-CA" dirty="0"/>
          </a:p>
        </p:txBody>
      </p:sp>
      <p:sp>
        <p:nvSpPr>
          <p:cNvPr id="3" name="Content Placeholder 2"/>
          <p:cNvSpPr>
            <a:spLocks noGrp="1"/>
          </p:cNvSpPr>
          <p:nvPr>
            <p:ph idx="1"/>
          </p:nvPr>
        </p:nvSpPr>
        <p:spPr/>
        <p:txBody>
          <a:bodyPr>
            <a:normAutofit lnSpcReduction="10000"/>
          </a:bodyPr>
          <a:lstStyle/>
          <a:p>
            <a:pPr lvl="1"/>
            <a:r>
              <a:rPr lang="en-CA" dirty="0" smtClean="0"/>
              <a:t>Cookies</a:t>
            </a:r>
            <a:r>
              <a:rPr lang="en-CA" dirty="0"/>
              <a:t>, </a:t>
            </a:r>
            <a:r>
              <a:rPr lang="en-CA" dirty="0" smtClean="0"/>
              <a:t>cakes, donuts</a:t>
            </a:r>
            <a:endParaRPr lang="en-CA" dirty="0"/>
          </a:p>
          <a:p>
            <a:pPr lvl="1"/>
            <a:r>
              <a:rPr lang="en-CA" dirty="0"/>
              <a:t>Prepared dinners (frozen, boxed) </a:t>
            </a:r>
          </a:p>
          <a:p>
            <a:pPr lvl="1"/>
            <a:r>
              <a:rPr lang="en-CA" dirty="0"/>
              <a:t>Energy or granola bars</a:t>
            </a:r>
          </a:p>
          <a:p>
            <a:pPr lvl="1"/>
            <a:r>
              <a:rPr lang="en-CA" dirty="0"/>
              <a:t>Candy</a:t>
            </a:r>
          </a:p>
          <a:p>
            <a:pPr lvl="1"/>
            <a:r>
              <a:rPr lang="en-CA" dirty="0"/>
              <a:t>Sugary cereals </a:t>
            </a:r>
            <a:endParaRPr lang="en-CA" dirty="0" smtClean="0"/>
          </a:p>
          <a:p>
            <a:pPr lvl="1"/>
            <a:r>
              <a:rPr lang="en-CA" dirty="0" smtClean="0"/>
              <a:t>Deli meat</a:t>
            </a:r>
          </a:p>
          <a:p>
            <a:pPr lvl="1"/>
            <a:r>
              <a:rPr lang="en-CA" dirty="0" smtClean="0"/>
              <a:t>Pop</a:t>
            </a:r>
          </a:p>
          <a:p>
            <a:pPr lvl="1"/>
            <a:r>
              <a:rPr lang="en-CA" dirty="0" smtClean="0"/>
              <a:t>Salty, fatty packaged snacks (chips)</a:t>
            </a:r>
          </a:p>
          <a:p>
            <a:pPr lvl="1"/>
            <a:r>
              <a:rPr lang="en-CA" dirty="0" smtClean="0"/>
              <a:t>Instant noodles</a:t>
            </a:r>
            <a:endParaRPr lang="en-CA" dirty="0"/>
          </a:p>
          <a:p>
            <a:endParaRPr lang="en-CA" dirty="0"/>
          </a:p>
        </p:txBody>
      </p:sp>
    </p:spTree>
    <p:extLst>
      <p:ext uri="{BB962C8B-B14F-4D97-AF65-F5344CB8AC3E}">
        <p14:creationId xmlns:p14="http://schemas.microsoft.com/office/powerpoint/2010/main" val="3558164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obes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988840"/>
            <a:ext cx="2857500"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490" y="1027664"/>
            <a:ext cx="7416942" cy="1143000"/>
          </a:xfrm>
        </p:spPr>
        <p:txBody>
          <a:bodyPr>
            <a:normAutofit fontScale="90000"/>
          </a:bodyPr>
          <a:lstStyle/>
          <a:p>
            <a:r>
              <a:rPr lang="en-CA" dirty="0" smtClean="0"/>
              <a:t>Health Implications of Eating a High Ultra Processed Foods Diet</a:t>
            </a:r>
            <a:endParaRPr lang="en-CA" dirty="0"/>
          </a:p>
        </p:txBody>
      </p:sp>
      <p:sp>
        <p:nvSpPr>
          <p:cNvPr id="3" name="Content Placeholder 2"/>
          <p:cNvSpPr>
            <a:spLocks noGrp="1"/>
          </p:cNvSpPr>
          <p:nvPr>
            <p:ph idx="1"/>
          </p:nvPr>
        </p:nvSpPr>
        <p:spPr>
          <a:xfrm>
            <a:off x="1043608" y="2708920"/>
            <a:ext cx="6777317" cy="3508977"/>
          </a:xfrm>
        </p:spPr>
        <p:txBody>
          <a:bodyPr>
            <a:normAutofit/>
          </a:bodyPr>
          <a:lstStyle/>
          <a:p>
            <a:r>
              <a:rPr lang="en-CA" dirty="0" smtClean="0"/>
              <a:t>Obesity</a:t>
            </a:r>
          </a:p>
          <a:p>
            <a:r>
              <a:rPr lang="en-CA" dirty="0" smtClean="0"/>
              <a:t>Diabetes</a:t>
            </a:r>
          </a:p>
          <a:p>
            <a:r>
              <a:rPr lang="en-CA" dirty="0" smtClean="0"/>
              <a:t>Stroke and heart disease</a:t>
            </a:r>
          </a:p>
          <a:p>
            <a:r>
              <a:rPr lang="en-CA" dirty="0" smtClean="0"/>
              <a:t>High blood pressure, high blood fats</a:t>
            </a:r>
          </a:p>
          <a:p>
            <a:r>
              <a:rPr lang="en-CA" dirty="0" smtClean="0"/>
              <a:t>Other potential health implications: </a:t>
            </a:r>
          </a:p>
          <a:p>
            <a:pPr lvl="1"/>
            <a:r>
              <a:rPr lang="en-CA" dirty="0" smtClean="0"/>
              <a:t>Cancer</a:t>
            </a:r>
          </a:p>
          <a:p>
            <a:pPr lvl="1"/>
            <a:r>
              <a:rPr lang="en-CA" dirty="0" smtClean="0"/>
              <a:t>Gluten sensitivity</a:t>
            </a:r>
          </a:p>
          <a:p>
            <a:pPr lvl="1"/>
            <a:r>
              <a:rPr lang="en-CA" dirty="0" smtClean="0"/>
              <a:t>Food coloring sensitivity/allergy</a:t>
            </a:r>
          </a:p>
        </p:txBody>
      </p:sp>
    </p:spTree>
    <p:extLst>
      <p:ext uri="{BB962C8B-B14F-4D97-AF65-F5344CB8AC3E}">
        <p14:creationId xmlns:p14="http://schemas.microsoft.com/office/powerpoint/2010/main" val="3636440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healthy processed food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785964"/>
            <a:ext cx="2368475" cy="3072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idx="1"/>
          </p:nvPr>
        </p:nvSpPr>
        <p:spPr/>
        <p:txBody>
          <a:bodyPr/>
          <a:lstStyle/>
          <a:p>
            <a:r>
              <a:rPr lang="en-CA" dirty="0"/>
              <a:t>Are </a:t>
            </a:r>
            <a:r>
              <a:rPr lang="en-CA" dirty="0" smtClean="0"/>
              <a:t>processed foods healthy</a:t>
            </a:r>
            <a:r>
              <a:rPr lang="en-CA" dirty="0"/>
              <a:t>? </a:t>
            </a:r>
            <a:endParaRPr lang="en-CA" dirty="0" smtClean="0"/>
          </a:p>
          <a:p>
            <a:pPr marL="68580" indent="0">
              <a:buNone/>
            </a:pPr>
            <a:endParaRPr lang="en-CA" dirty="0" smtClean="0"/>
          </a:p>
          <a:p>
            <a:r>
              <a:rPr lang="en-CA" dirty="0" smtClean="0"/>
              <a:t>Can I include processed foods in my diet and still be healthy? </a:t>
            </a:r>
            <a:endParaRPr lang="en-CA" dirty="0"/>
          </a:p>
        </p:txBody>
      </p:sp>
    </p:spTree>
    <p:extLst>
      <p:ext uri="{BB962C8B-B14F-4D97-AF65-F5344CB8AC3E}">
        <p14:creationId xmlns:p14="http://schemas.microsoft.com/office/powerpoint/2010/main" val="130635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milk 2L.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4646" y="2410153"/>
            <a:ext cx="1080674" cy="132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appl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262082"/>
            <a:ext cx="1211093" cy="12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beans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8193" y="2924944"/>
            <a:ext cx="1001680" cy="81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ran-muffin.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7766" y="2733638"/>
            <a:ext cx="1140018" cy="8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hip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71283" y="4294249"/>
            <a:ext cx="1262720" cy="119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CA" b="1" u="sng" dirty="0" smtClean="0"/>
              <a:t>ACTIVITY:</a:t>
            </a:r>
            <a:r>
              <a:rPr lang="en-CA" dirty="0" smtClean="0"/>
              <a:t> Unprocessed vs. Ultra Processed Foods </a:t>
            </a:r>
            <a:endParaRPr lang="en-CA" dirty="0"/>
          </a:p>
        </p:txBody>
      </p:sp>
      <p:sp>
        <p:nvSpPr>
          <p:cNvPr id="4" name="Left-Right Arrow 3"/>
          <p:cNvSpPr/>
          <p:nvPr/>
        </p:nvSpPr>
        <p:spPr>
          <a:xfrm>
            <a:off x="899592" y="342900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Ultra Processed Foods</a:t>
            </a:r>
            <a:endParaRPr lang="en-CA" dirty="0"/>
          </a:p>
        </p:txBody>
      </p:sp>
      <p:pic>
        <p:nvPicPr>
          <p:cNvPr id="8" name="Picture 8" descr="grated-cheese.jpg"/>
          <p:cNvPicPr>
            <a:picLocks noGrp="1" noChangeAspect="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5179658" y="2352993"/>
            <a:ext cx="864096" cy="129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hicken breas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738" y="4470458"/>
            <a:ext cx="1008149" cy="10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breads,food,loaves,slic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5320" y="4448892"/>
            <a:ext cx="849451" cy="84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6" descr="baby carrots.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7744" y="4527923"/>
            <a:ext cx="1296627" cy="980253"/>
          </a:xfrm>
          <a:prstGeom prst="rect">
            <a:avLst/>
          </a:prstGeom>
        </p:spPr>
      </p:pic>
    </p:spTree>
    <p:extLst>
      <p:ext uri="{BB962C8B-B14F-4D97-AF65-F5344CB8AC3E}">
        <p14:creationId xmlns:p14="http://schemas.microsoft.com/office/powerpoint/2010/main" val="19372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french fri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927" y="5617873"/>
            <a:ext cx="2235633" cy="93589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potato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1" y="5589240"/>
            <a:ext cx="1872208" cy="115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Vegetables</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French Fries</a:t>
            </a:r>
          </a:p>
          <a:p>
            <a:pPr lvl="1"/>
            <a:r>
              <a:rPr lang="en-CA" dirty="0" smtClean="0"/>
              <a:t>Potato</a:t>
            </a:r>
          </a:p>
          <a:p>
            <a:pPr lvl="1"/>
            <a:r>
              <a:rPr lang="en-CA" dirty="0" smtClean="0"/>
              <a:t>Mashed potatoes </a:t>
            </a:r>
            <a:endParaRPr lang="en-CA" dirty="0"/>
          </a:p>
        </p:txBody>
      </p:sp>
      <p:sp>
        <p:nvSpPr>
          <p:cNvPr id="4" name="Left-Right Arrow 3"/>
          <p:cNvSpPr/>
          <p:nvPr/>
        </p:nvSpPr>
        <p:spPr>
          <a:xfrm>
            <a:off x="867869" y="450912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13316" name="Picture 4" descr="Image result for mashed potat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6621" y="5617121"/>
            <a:ext cx="1859360" cy="104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2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Fruit</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Apple</a:t>
            </a:r>
          </a:p>
          <a:p>
            <a:pPr lvl="1"/>
            <a:r>
              <a:rPr lang="en-CA" dirty="0" smtClean="0"/>
              <a:t>Fruit gummy snacks</a:t>
            </a:r>
          </a:p>
          <a:p>
            <a:pPr lvl="1"/>
            <a:r>
              <a:rPr lang="en-CA" dirty="0" smtClean="0"/>
              <a:t>Apple sauce</a:t>
            </a:r>
            <a:endParaRPr lang="en-CA" dirty="0"/>
          </a:p>
        </p:txBody>
      </p:sp>
      <p:sp>
        <p:nvSpPr>
          <p:cNvPr id="4" name="Left-Right Arrow 3"/>
          <p:cNvSpPr/>
          <p:nvPr/>
        </p:nvSpPr>
        <p:spPr>
          <a:xfrm>
            <a:off x="867869" y="450912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5" name="Content Placeholder 3" descr="app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478221"/>
            <a:ext cx="1211093" cy="12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Image result for applesauc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5478221"/>
            <a:ext cx="2079810" cy="138567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fruit gummie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5733256"/>
            <a:ext cx="1935740" cy="93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wheat berr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538589"/>
            <a:ext cx="1298741" cy="11948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Grain Products</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Wheat berry</a:t>
            </a:r>
          </a:p>
          <a:p>
            <a:pPr lvl="1"/>
            <a:r>
              <a:rPr lang="en-CA" dirty="0" smtClean="0"/>
              <a:t>Pasta</a:t>
            </a:r>
          </a:p>
          <a:p>
            <a:pPr lvl="1"/>
            <a:r>
              <a:rPr lang="en-CA" dirty="0" smtClean="0"/>
              <a:t>Instant noodles</a:t>
            </a:r>
            <a:endParaRPr lang="en-CA" dirty="0"/>
          </a:p>
        </p:txBody>
      </p:sp>
      <p:sp>
        <p:nvSpPr>
          <p:cNvPr id="4" name="Left-Right Arrow 3"/>
          <p:cNvSpPr/>
          <p:nvPr/>
        </p:nvSpPr>
        <p:spPr>
          <a:xfrm>
            <a:off x="867869" y="450912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5" name="Picture 2" descr="Image result for whole wheat past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5626553"/>
            <a:ext cx="1368152" cy="101891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instant noodle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5451934"/>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1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rewashed cut sala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876143"/>
            <a:ext cx="1830119" cy="16730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ought tomato sauc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496" y="4917335"/>
            <a:ext cx="2232248" cy="16318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4346" y="548680"/>
            <a:ext cx="7024744" cy="1143000"/>
          </a:xfrm>
        </p:spPr>
        <p:txBody>
          <a:bodyPr/>
          <a:lstStyle/>
          <a:p>
            <a:r>
              <a:rPr lang="en-CA" dirty="0" smtClean="0"/>
              <a:t>A question for you…. </a:t>
            </a:r>
            <a:endParaRPr lang="en-CA" dirty="0"/>
          </a:p>
        </p:txBody>
      </p:sp>
      <p:sp>
        <p:nvSpPr>
          <p:cNvPr id="3" name="Content Placeholder 2"/>
          <p:cNvSpPr>
            <a:spLocks noGrp="1"/>
          </p:cNvSpPr>
          <p:nvPr>
            <p:ph idx="1"/>
          </p:nvPr>
        </p:nvSpPr>
        <p:spPr>
          <a:xfrm>
            <a:off x="971600" y="1700808"/>
            <a:ext cx="6777317" cy="3508977"/>
          </a:xfrm>
        </p:spPr>
        <p:txBody>
          <a:bodyPr>
            <a:normAutofit fontScale="92500" lnSpcReduction="20000"/>
          </a:bodyPr>
          <a:lstStyle/>
          <a:p>
            <a:pPr marL="68580" indent="0" algn="ctr">
              <a:buNone/>
            </a:pPr>
            <a:endParaRPr lang="en-CA" b="1" dirty="0" smtClean="0"/>
          </a:p>
          <a:p>
            <a:pPr marL="68580" indent="0" algn="ctr">
              <a:buNone/>
            </a:pPr>
            <a:r>
              <a:rPr lang="en-CA" sz="3000" b="1" i="1" dirty="0" smtClean="0">
                <a:solidFill>
                  <a:srgbClr val="7030A0"/>
                </a:solidFill>
              </a:rPr>
              <a:t>Which of the following foods are whole, unprocessed foods?</a:t>
            </a:r>
          </a:p>
          <a:p>
            <a:pPr marL="68580" indent="0" algn="ctr">
              <a:buNone/>
            </a:pPr>
            <a:endParaRPr lang="en-CA" sz="3000" b="1" i="1" dirty="0">
              <a:solidFill>
                <a:srgbClr val="7030A0"/>
              </a:solidFill>
            </a:endParaRPr>
          </a:p>
          <a:p>
            <a:pPr algn="ctr"/>
            <a:r>
              <a:rPr lang="en-CA" sz="3000" b="1" i="1" dirty="0" smtClean="0">
                <a:solidFill>
                  <a:srgbClr val="7030A0"/>
                </a:solidFill>
              </a:rPr>
              <a:t>Tomato sauce</a:t>
            </a:r>
          </a:p>
          <a:p>
            <a:pPr algn="ctr"/>
            <a:r>
              <a:rPr lang="en-CA" sz="3000" b="1" i="1" dirty="0" smtClean="0">
                <a:solidFill>
                  <a:srgbClr val="7030A0"/>
                </a:solidFill>
              </a:rPr>
              <a:t>Prewashed, precut salad</a:t>
            </a:r>
          </a:p>
          <a:p>
            <a:pPr algn="ctr"/>
            <a:r>
              <a:rPr lang="en-CA" sz="3000" b="1" i="1" dirty="0">
                <a:solidFill>
                  <a:srgbClr val="7030A0"/>
                </a:solidFill>
              </a:rPr>
              <a:t>B</a:t>
            </a:r>
            <a:r>
              <a:rPr lang="en-CA" sz="3000" b="1" i="1" dirty="0" smtClean="0">
                <a:solidFill>
                  <a:srgbClr val="7030A0"/>
                </a:solidFill>
              </a:rPr>
              <a:t>oneless, skinless chicken breast</a:t>
            </a:r>
          </a:p>
          <a:p>
            <a:pPr marL="68580" indent="0" algn="ctr">
              <a:buNone/>
            </a:pPr>
            <a:r>
              <a:rPr lang="en-CA" sz="3000" b="1" i="1" dirty="0" smtClean="0">
                <a:solidFill>
                  <a:srgbClr val="7030A0"/>
                </a:solidFill>
              </a:rPr>
              <a:t> </a:t>
            </a:r>
            <a:endParaRPr lang="en-CA" sz="3000" b="1" i="1" dirty="0">
              <a:solidFill>
                <a:srgbClr val="7030A0"/>
              </a:solidFill>
            </a:endParaRPr>
          </a:p>
        </p:txBody>
      </p:sp>
      <p:pic>
        <p:nvPicPr>
          <p:cNvPr id="6" name="Picture 7" descr="chicken breas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5886" y="5085184"/>
            <a:ext cx="1008149" cy="10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59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mil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664" y="5210265"/>
            <a:ext cx="1392841" cy="1570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Milk Products</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Milk</a:t>
            </a:r>
          </a:p>
          <a:p>
            <a:pPr lvl="1"/>
            <a:r>
              <a:rPr lang="en-CA" dirty="0" smtClean="0"/>
              <a:t>Cheese spread</a:t>
            </a:r>
          </a:p>
          <a:p>
            <a:pPr lvl="1"/>
            <a:r>
              <a:rPr lang="en-CA" dirty="0" smtClean="0"/>
              <a:t>Cheddar cheese</a:t>
            </a:r>
          </a:p>
          <a:p>
            <a:pPr lvl="1"/>
            <a:endParaRPr lang="en-CA" dirty="0"/>
          </a:p>
        </p:txBody>
      </p:sp>
      <p:sp>
        <p:nvSpPr>
          <p:cNvPr id="4" name="Left-Right Arrow 3"/>
          <p:cNvSpPr/>
          <p:nvPr/>
        </p:nvSpPr>
        <p:spPr>
          <a:xfrm>
            <a:off x="883449" y="4221088"/>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16388" name="Picture 4" descr="Image result for cheddar chees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5322505"/>
            <a:ext cx="2297981" cy="127616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cheez whiz">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7261" y="5210265"/>
            <a:ext cx="994117" cy="168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3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dried white bea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309817"/>
            <a:ext cx="1944216" cy="1548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Meat Alternatives</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Canned pork and beans</a:t>
            </a:r>
          </a:p>
          <a:p>
            <a:pPr lvl="1"/>
            <a:r>
              <a:rPr lang="en-CA" dirty="0" smtClean="0"/>
              <a:t>Canned white beans</a:t>
            </a:r>
          </a:p>
          <a:p>
            <a:pPr lvl="1"/>
            <a:r>
              <a:rPr lang="en-CA" dirty="0" smtClean="0"/>
              <a:t>Dried white beans</a:t>
            </a:r>
            <a:endParaRPr lang="en-CA" dirty="0"/>
          </a:p>
        </p:txBody>
      </p:sp>
      <p:sp>
        <p:nvSpPr>
          <p:cNvPr id="4" name="Left-Right Arrow 3"/>
          <p:cNvSpPr/>
          <p:nvPr/>
        </p:nvSpPr>
        <p:spPr>
          <a:xfrm>
            <a:off x="867869" y="450912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17412" name="Picture 4" descr="Image result for canned white bean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5688" y="5456340"/>
            <a:ext cx="1887091" cy="125513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pork and beans no labe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5516098"/>
            <a:ext cx="1184920" cy="118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hotdog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553254"/>
            <a:ext cx="1617043" cy="120593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e result for moose mea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5409238"/>
            <a:ext cx="1824203"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Animal Protein</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Hotdog  </a:t>
            </a:r>
          </a:p>
          <a:p>
            <a:pPr lvl="1"/>
            <a:r>
              <a:rPr lang="en-CA" dirty="0" smtClean="0"/>
              <a:t>Moose meat</a:t>
            </a:r>
          </a:p>
          <a:p>
            <a:pPr lvl="1"/>
            <a:r>
              <a:rPr lang="en-CA" dirty="0" smtClean="0"/>
              <a:t>Boneless, skinless chicken breast</a:t>
            </a:r>
            <a:endParaRPr lang="en-CA" dirty="0"/>
          </a:p>
        </p:txBody>
      </p:sp>
      <p:sp>
        <p:nvSpPr>
          <p:cNvPr id="4" name="Left-Right Arrow 3"/>
          <p:cNvSpPr/>
          <p:nvPr/>
        </p:nvSpPr>
        <p:spPr>
          <a:xfrm>
            <a:off x="867869" y="450912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5" name="Picture 7" descr="chicken breas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5553254"/>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64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Image result for corn syru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642323"/>
            <a:ext cx="1737548"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Other Foods</a:t>
            </a:r>
            <a:endParaRPr lang="en-CA" dirty="0"/>
          </a:p>
        </p:txBody>
      </p:sp>
      <p:sp>
        <p:nvSpPr>
          <p:cNvPr id="3" name="Content Placeholder 2"/>
          <p:cNvSpPr>
            <a:spLocks noGrp="1"/>
          </p:cNvSpPr>
          <p:nvPr>
            <p:ph idx="1"/>
          </p:nvPr>
        </p:nvSpPr>
        <p:spPr/>
        <p:txBody>
          <a:bodyPr/>
          <a:lstStyle/>
          <a:p>
            <a:r>
              <a:rPr lang="en-CA" dirty="0" smtClean="0"/>
              <a:t>Place the following foods in order starting with the least processed to the most</a:t>
            </a:r>
          </a:p>
          <a:p>
            <a:pPr lvl="1"/>
            <a:r>
              <a:rPr lang="en-CA" dirty="0" smtClean="0"/>
              <a:t>Corn on the cob</a:t>
            </a:r>
          </a:p>
          <a:p>
            <a:pPr lvl="1"/>
            <a:r>
              <a:rPr lang="en-CA" dirty="0" smtClean="0"/>
              <a:t>Corn syrup</a:t>
            </a:r>
          </a:p>
          <a:p>
            <a:pPr lvl="1"/>
            <a:r>
              <a:rPr lang="en-CA" dirty="0" smtClean="0"/>
              <a:t>Canned corn</a:t>
            </a:r>
            <a:endParaRPr lang="en-CA" dirty="0"/>
          </a:p>
        </p:txBody>
      </p:sp>
      <p:sp>
        <p:nvSpPr>
          <p:cNvPr id="4" name="Left-Right Arrow 3"/>
          <p:cNvSpPr/>
          <p:nvPr/>
        </p:nvSpPr>
        <p:spPr>
          <a:xfrm>
            <a:off x="867869" y="4509120"/>
            <a:ext cx="7776864"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Unprocessed Foods  		</a:t>
            </a:r>
            <a:r>
              <a:rPr lang="en-CA" dirty="0"/>
              <a:t> </a:t>
            </a:r>
            <a:r>
              <a:rPr lang="en-CA" dirty="0" smtClean="0"/>
              <a:t>         Ultra Processed Foods</a:t>
            </a:r>
            <a:endParaRPr lang="en-CA" dirty="0"/>
          </a:p>
        </p:txBody>
      </p:sp>
      <p:pic>
        <p:nvPicPr>
          <p:cNvPr id="19458" name="Picture 2" descr="Image result for corn on the cob">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5758748"/>
            <a:ext cx="1403698" cy="93579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canned cor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0059" y="5409987"/>
            <a:ext cx="1252484" cy="141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Where Can You Find Whole, Unprocessed Foods? </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In your garden</a:t>
            </a:r>
          </a:p>
          <a:p>
            <a:r>
              <a:rPr lang="en-CA" dirty="0" smtClean="0"/>
              <a:t>On the land</a:t>
            </a:r>
          </a:p>
          <a:p>
            <a:r>
              <a:rPr lang="en-CA" dirty="0" smtClean="0"/>
              <a:t>In the lakes</a:t>
            </a:r>
          </a:p>
          <a:p>
            <a:r>
              <a:rPr lang="en-CA" dirty="0" smtClean="0"/>
              <a:t>On the farms</a:t>
            </a:r>
          </a:p>
          <a:p>
            <a:r>
              <a:rPr lang="en-CA" dirty="0" smtClean="0"/>
              <a:t>In the sky</a:t>
            </a:r>
          </a:p>
          <a:p>
            <a:r>
              <a:rPr lang="en-CA" dirty="0" smtClean="0"/>
              <a:t>At the produce aisle of your grocery store</a:t>
            </a:r>
          </a:p>
          <a:p>
            <a:endParaRPr lang="en-CA" dirty="0"/>
          </a:p>
          <a:p>
            <a:pPr marL="68580" indent="0">
              <a:buNone/>
            </a:pPr>
            <a:r>
              <a:rPr lang="en-CA" dirty="0" smtClean="0"/>
              <a:t>Many times whole, unprocessed foods do not have Nutrition Facts information</a:t>
            </a:r>
            <a:endParaRPr lang="en-CA" dirty="0"/>
          </a:p>
        </p:txBody>
      </p:sp>
      <p:pic>
        <p:nvPicPr>
          <p:cNvPr id="20482" name="Picture 2" descr="Image result for vegetable gard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700808"/>
            <a:ext cx="3099495" cy="206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Tips on How to Eat More Whole, Unprocessed Foods</a:t>
            </a:r>
            <a:endParaRPr lang="en-CA" dirty="0"/>
          </a:p>
        </p:txBody>
      </p:sp>
      <p:sp>
        <p:nvSpPr>
          <p:cNvPr id="3" name="Content Placeholder 2"/>
          <p:cNvSpPr>
            <a:spLocks noGrp="1"/>
          </p:cNvSpPr>
          <p:nvPr>
            <p:ph idx="1"/>
          </p:nvPr>
        </p:nvSpPr>
        <p:spPr/>
        <p:txBody>
          <a:bodyPr>
            <a:normAutofit/>
          </a:bodyPr>
          <a:lstStyle/>
          <a:p>
            <a:r>
              <a:rPr lang="en-CA" dirty="0" smtClean="0"/>
              <a:t>Change your physical environment</a:t>
            </a:r>
          </a:p>
          <a:p>
            <a:pPr lvl="1"/>
            <a:r>
              <a:rPr lang="en-CA" dirty="0" smtClean="0"/>
              <a:t>Make unprocessed foods available </a:t>
            </a:r>
          </a:p>
          <a:p>
            <a:pPr lvl="1"/>
            <a:r>
              <a:rPr lang="en-CA" dirty="0" smtClean="0"/>
              <a:t>Limit ultra processed foods</a:t>
            </a:r>
          </a:p>
          <a:p>
            <a:r>
              <a:rPr lang="en-CA" dirty="0" smtClean="0"/>
              <a:t>Change your social environment</a:t>
            </a:r>
          </a:p>
          <a:p>
            <a:pPr lvl="1"/>
            <a:r>
              <a:rPr lang="en-CA" dirty="0" smtClean="0"/>
              <a:t>Get family, friends and co-workers on board</a:t>
            </a:r>
          </a:p>
          <a:p>
            <a:pPr lvl="1"/>
            <a:r>
              <a:rPr lang="en-CA" dirty="0" smtClean="0"/>
              <a:t>Find friends/support groups on social media</a:t>
            </a:r>
          </a:p>
          <a:p>
            <a:r>
              <a:rPr lang="en-CA" dirty="0" smtClean="0"/>
              <a:t>Prepare more home cooked meals</a:t>
            </a:r>
          </a:p>
        </p:txBody>
      </p:sp>
    </p:spTree>
    <p:extLst>
      <p:ext uri="{BB962C8B-B14F-4D97-AF65-F5344CB8AC3E}">
        <p14:creationId xmlns:p14="http://schemas.microsoft.com/office/powerpoint/2010/main" val="536053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68580" indent="0" algn="ctr">
              <a:buNone/>
            </a:pPr>
            <a:r>
              <a:rPr lang="en-CA" sz="3000" b="1" i="1" dirty="0" smtClean="0">
                <a:solidFill>
                  <a:srgbClr val="7030A0"/>
                </a:solidFill>
                <a:effectLst>
                  <a:outerShdw blurRad="38100" dist="38100" dir="2700000" algn="tl">
                    <a:srgbClr val="000000">
                      <a:alpha val="43137"/>
                    </a:srgbClr>
                  </a:outerShdw>
                </a:effectLst>
              </a:rPr>
              <a:t>“The secret to change is to focus all of your energy, not on fighting the old, but on building the new” </a:t>
            </a:r>
            <a:endParaRPr lang="en-CA" sz="3000" b="1" i="1" dirty="0">
              <a:solidFill>
                <a:srgbClr val="7030A0"/>
              </a:solidFill>
              <a:effectLst>
                <a:outerShdw blurRad="38100" dist="38100" dir="2700000" algn="tl">
                  <a:srgbClr val="000000">
                    <a:alpha val="43137"/>
                  </a:srgbClr>
                </a:outerShdw>
              </a:effectLst>
            </a:endParaRPr>
          </a:p>
        </p:txBody>
      </p:sp>
      <p:pic>
        <p:nvPicPr>
          <p:cNvPr id="5" name="Picture 2" descr="Image result for su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437112"/>
            <a:ext cx="2326060" cy="155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12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183880" cy="1051560"/>
          </a:xfrm>
        </p:spPr>
        <p:txBody>
          <a:bodyPr/>
          <a:lstStyle/>
          <a:p>
            <a:pPr algn="ctr"/>
            <a:r>
              <a:rPr lang="en-CA" b="1" dirty="0" smtClean="0">
                <a:solidFill>
                  <a:schemeClr val="accent1">
                    <a:lumMod val="50000"/>
                  </a:schemeClr>
                </a:solidFill>
              </a:rPr>
              <a:t>Thank you</a:t>
            </a:r>
            <a:endParaRPr lang="en-CA" b="1" dirty="0">
              <a:solidFill>
                <a:schemeClr val="accent1">
                  <a:lumMod val="50000"/>
                </a:schemeClr>
              </a:solidFill>
            </a:endParaRPr>
          </a:p>
        </p:txBody>
      </p:sp>
      <p:pic>
        <p:nvPicPr>
          <p:cNvPr id="4" name="Picture 2" descr="Image result for heart vegetab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924944"/>
            <a:ext cx="2602260" cy="26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23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lnSpcReduction="10000"/>
          </a:bodyPr>
          <a:lstStyle/>
          <a:p>
            <a:r>
              <a:rPr lang="en-CA" dirty="0" smtClean="0"/>
              <a:t>Whole, unprocessed foods</a:t>
            </a:r>
          </a:p>
          <a:p>
            <a:r>
              <a:rPr lang="en-CA" dirty="0" smtClean="0"/>
              <a:t>Processed foods</a:t>
            </a:r>
          </a:p>
          <a:p>
            <a:pPr lvl="1"/>
            <a:r>
              <a:rPr lang="en-CA" dirty="0" smtClean="0"/>
              <a:t>Minimally</a:t>
            </a:r>
          </a:p>
          <a:p>
            <a:pPr lvl="1"/>
            <a:r>
              <a:rPr lang="en-CA" dirty="0" smtClean="0"/>
              <a:t>Moderately</a:t>
            </a:r>
          </a:p>
          <a:p>
            <a:pPr lvl="1"/>
            <a:r>
              <a:rPr lang="en-CA" dirty="0" smtClean="0"/>
              <a:t>Ultra</a:t>
            </a:r>
          </a:p>
          <a:p>
            <a:r>
              <a:rPr lang="en-CA" dirty="0" smtClean="0"/>
              <a:t>Health implications</a:t>
            </a:r>
          </a:p>
          <a:p>
            <a:r>
              <a:rPr lang="en-CA" dirty="0" smtClean="0"/>
              <a:t>Activity</a:t>
            </a:r>
          </a:p>
          <a:p>
            <a:r>
              <a:rPr lang="en-CA" dirty="0" smtClean="0"/>
              <a:t>Where and how to incorporate whole, unprocessed foods in your diet</a:t>
            </a:r>
            <a:endParaRPr lang="en-CA" dirty="0"/>
          </a:p>
        </p:txBody>
      </p:sp>
      <p:pic>
        <p:nvPicPr>
          <p:cNvPr id="2050" name="Picture 2" descr="http://www.medindia.net/patients/lifestyleandwellness/images/High-fiber-food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879780"/>
            <a:ext cx="324302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16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rrots from the gard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284984"/>
            <a:ext cx="2363927"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What Are Whole, Unprocessed Foods? </a:t>
            </a:r>
            <a:endParaRPr lang="en-CA" dirty="0"/>
          </a:p>
        </p:txBody>
      </p:sp>
      <p:sp>
        <p:nvSpPr>
          <p:cNvPr id="3" name="Content Placeholder 2"/>
          <p:cNvSpPr>
            <a:spLocks noGrp="1"/>
          </p:cNvSpPr>
          <p:nvPr>
            <p:ph idx="1"/>
          </p:nvPr>
        </p:nvSpPr>
        <p:spPr/>
        <p:txBody>
          <a:bodyPr>
            <a:normAutofit/>
          </a:bodyPr>
          <a:lstStyle/>
          <a:p>
            <a:r>
              <a:rPr lang="en-CA" dirty="0" smtClean="0"/>
              <a:t>Closest </a:t>
            </a:r>
            <a:r>
              <a:rPr lang="en-CA" dirty="0"/>
              <a:t>to their natural </a:t>
            </a:r>
            <a:r>
              <a:rPr lang="en-CA" dirty="0" smtClean="0"/>
              <a:t>state</a:t>
            </a:r>
          </a:p>
          <a:p>
            <a:r>
              <a:rPr lang="en-CA" dirty="0" smtClean="0"/>
              <a:t>Mostly </a:t>
            </a:r>
            <a:r>
              <a:rPr lang="en-CA" dirty="0"/>
              <a:t>untouched by chemicals, processing or </a:t>
            </a:r>
            <a:r>
              <a:rPr lang="en-CA" dirty="0" smtClean="0"/>
              <a:t>preservatives</a:t>
            </a:r>
          </a:p>
          <a:p>
            <a:r>
              <a:rPr lang="en-CA" dirty="0" smtClean="0"/>
              <a:t>Typically healthier options</a:t>
            </a:r>
          </a:p>
          <a:p>
            <a:r>
              <a:rPr lang="en-CA" dirty="0"/>
              <a:t>They maintain their vitamins, </a:t>
            </a:r>
            <a:endParaRPr lang="en-CA" dirty="0" smtClean="0"/>
          </a:p>
          <a:p>
            <a:pPr marL="68580" indent="0">
              <a:buNone/>
            </a:pPr>
            <a:r>
              <a:rPr lang="en-CA" dirty="0" smtClean="0"/>
              <a:t>minerals </a:t>
            </a:r>
            <a:r>
              <a:rPr lang="en-CA" dirty="0"/>
              <a:t>and </a:t>
            </a:r>
            <a:r>
              <a:rPr lang="en-CA" dirty="0" smtClean="0"/>
              <a:t>nutrients </a:t>
            </a:r>
          </a:p>
          <a:p>
            <a:endParaRPr lang="en-CA" dirty="0" smtClean="0"/>
          </a:p>
          <a:p>
            <a:endParaRPr lang="en-CA" dirty="0" smtClean="0"/>
          </a:p>
          <a:p>
            <a:endParaRPr lang="en-CA" dirty="0"/>
          </a:p>
        </p:txBody>
      </p:sp>
    </p:spTree>
    <p:extLst>
      <p:ext uri="{BB962C8B-B14F-4D97-AF65-F5344CB8AC3E}">
        <p14:creationId xmlns:p14="http://schemas.microsoft.com/office/powerpoint/2010/main" val="161425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Examples of Whole, Unprocessed Foods</a:t>
            </a:r>
            <a:endParaRPr lang="en-CA" dirty="0"/>
          </a:p>
        </p:txBody>
      </p:sp>
      <p:sp>
        <p:nvSpPr>
          <p:cNvPr id="3" name="Content Placeholder 2"/>
          <p:cNvSpPr>
            <a:spLocks noGrp="1"/>
          </p:cNvSpPr>
          <p:nvPr>
            <p:ph idx="1"/>
          </p:nvPr>
        </p:nvSpPr>
        <p:spPr>
          <a:xfrm>
            <a:off x="1043608" y="2276872"/>
            <a:ext cx="6777317" cy="4032448"/>
          </a:xfrm>
        </p:spPr>
        <p:txBody>
          <a:bodyPr>
            <a:normAutofit fontScale="92500" lnSpcReduction="10000"/>
          </a:bodyPr>
          <a:lstStyle/>
          <a:p>
            <a:r>
              <a:rPr lang="en-CA" dirty="0"/>
              <a:t>Vegetables</a:t>
            </a:r>
          </a:p>
          <a:p>
            <a:r>
              <a:rPr lang="en-CA" dirty="0" smtClean="0"/>
              <a:t>Fruit</a:t>
            </a:r>
          </a:p>
          <a:p>
            <a:r>
              <a:rPr lang="en-CA" dirty="0" smtClean="0"/>
              <a:t>Pulses</a:t>
            </a:r>
          </a:p>
          <a:p>
            <a:pPr lvl="1"/>
            <a:r>
              <a:rPr lang="en-CA" dirty="0" smtClean="0"/>
              <a:t>Black beans, white beans, kidney beans, lentils, chickpeas, split peas</a:t>
            </a:r>
          </a:p>
          <a:p>
            <a:r>
              <a:rPr lang="en-CA" dirty="0"/>
              <a:t>W</a:t>
            </a:r>
            <a:r>
              <a:rPr lang="en-CA" dirty="0" smtClean="0"/>
              <a:t>hole grains</a:t>
            </a:r>
          </a:p>
          <a:p>
            <a:pPr lvl="1"/>
            <a:r>
              <a:rPr lang="en-CA" dirty="0" smtClean="0"/>
              <a:t>Millet, quinoa, barley, rice, wheat berry, oats</a:t>
            </a:r>
          </a:p>
          <a:p>
            <a:r>
              <a:rPr lang="en-CA" dirty="0" smtClean="0"/>
              <a:t>Nuts</a:t>
            </a:r>
          </a:p>
          <a:p>
            <a:pPr lvl="1"/>
            <a:r>
              <a:rPr lang="en-CA" dirty="0" smtClean="0"/>
              <a:t>Almonds, walnuts, cashews, pistachio</a:t>
            </a:r>
          </a:p>
          <a:p>
            <a:r>
              <a:rPr lang="en-CA" dirty="0" smtClean="0"/>
              <a:t>Seeds</a:t>
            </a:r>
          </a:p>
          <a:p>
            <a:pPr lvl="1"/>
            <a:r>
              <a:rPr lang="en-CA" dirty="0" smtClean="0"/>
              <a:t>Pumpkin, chia, flax, sesame</a:t>
            </a:r>
            <a:r>
              <a:rPr lang="en-CA" dirty="0"/>
              <a:t> </a:t>
            </a:r>
            <a:r>
              <a:rPr lang="en-CA" dirty="0" smtClean="0"/>
              <a:t>and sunflower seeds</a:t>
            </a:r>
          </a:p>
          <a:p>
            <a:endParaRPr lang="en-CA" dirty="0"/>
          </a:p>
        </p:txBody>
      </p:sp>
      <p:pic>
        <p:nvPicPr>
          <p:cNvPr id="3074" name="Picture 2" descr="Image result for broccol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620688"/>
            <a:ext cx="2890838"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9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047922" y="1217613"/>
            <a:ext cx="6777317" cy="3508977"/>
          </a:xfrm>
        </p:spPr>
        <p:txBody>
          <a:bodyPr>
            <a:normAutofit/>
          </a:bodyPr>
          <a:lstStyle/>
          <a:p>
            <a:pPr marL="68580" indent="0" algn="ctr">
              <a:buNone/>
            </a:pPr>
            <a:endParaRPr lang="en-CA" sz="3000" b="1" i="1" dirty="0" smtClean="0">
              <a:solidFill>
                <a:srgbClr val="7030A0"/>
              </a:solidFill>
              <a:effectLst>
                <a:outerShdw blurRad="38100" dist="38100" dir="2700000" algn="tl">
                  <a:srgbClr val="000000">
                    <a:alpha val="43137"/>
                  </a:srgbClr>
                </a:outerShdw>
              </a:effectLst>
            </a:endParaRPr>
          </a:p>
          <a:p>
            <a:pPr marL="68580" indent="0" algn="ctr">
              <a:buNone/>
            </a:pPr>
            <a:r>
              <a:rPr lang="en-CA" sz="3000" b="1" i="1" dirty="0" smtClean="0">
                <a:solidFill>
                  <a:srgbClr val="7030A0"/>
                </a:solidFill>
                <a:effectLst>
                  <a:outerShdw blurRad="38100" dist="38100" dir="2700000" algn="tl">
                    <a:srgbClr val="000000">
                      <a:alpha val="43137"/>
                    </a:srgbClr>
                  </a:outerShdw>
                </a:effectLst>
              </a:rPr>
              <a:t>When it comes to nutrition, the whole is greater than the sum of the individual parts. </a:t>
            </a:r>
            <a:endParaRPr lang="en-CA" sz="3000" b="1" i="1" dirty="0">
              <a:solidFill>
                <a:srgbClr val="7030A0"/>
              </a:solidFill>
              <a:effectLst>
                <a:outerShdw blurRad="38100" dist="38100" dir="2700000" algn="tl">
                  <a:srgbClr val="000000">
                    <a:alpha val="43137"/>
                  </a:srgbClr>
                </a:outerShdw>
              </a:effectLst>
            </a:endParaRPr>
          </a:p>
        </p:txBody>
      </p:sp>
      <p:sp>
        <p:nvSpPr>
          <p:cNvPr id="4" name="AutoShape 2" descr="Image result for beets">
            <a:hlinkClick r:id="rId3"/>
          </p:cNvPr>
          <p:cNvSpPr>
            <a:spLocks noChangeAspect="1" noChangeArrowheads="1"/>
          </p:cNvSpPr>
          <p:nvPr/>
        </p:nvSpPr>
        <p:spPr bwMode="auto">
          <a:xfrm>
            <a:off x="3810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beets">
            <a:hlinkClick r:id="rId3"/>
          </p:cNvPr>
          <p:cNvSpPr>
            <a:spLocks noChangeAspect="1" noChangeArrowheads="1"/>
          </p:cNvSpPr>
          <p:nvPr/>
        </p:nvSpPr>
        <p:spPr bwMode="auto">
          <a:xfrm>
            <a:off x="190500"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beets">
            <a:hlinkClick r:id="rId3"/>
          </p:cNvPr>
          <p:cNvSpPr>
            <a:spLocks noChangeAspect="1" noChangeArrowheads="1"/>
          </p:cNvSpPr>
          <p:nvPr/>
        </p:nvSpPr>
        <p:spPr bwMode="auto">
          <a:xfrm>
            <a:off x="342900"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4" name="Picture 8" descr="Image result for beet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7183" y="4797152"/>
            <a:ext cx="301879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4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reezing foo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140968"/>
            <a:ext cx="3451098"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What are Processed Foods?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Foods that have been altered from its raw state: </a:t>
            </a:r>
          </a:p>
          <a:p>
            <a:pPr lvl="1"/>
            <a:r>
              <a:rPr lang="en-CA" dirty="0" smtClean="0"/>
              <a:t>Cooked </a:t>
            </a:r>
          </a:p>
          <a:p>
            <a:pPr lvl="1"/>
            <a:r>
              <a:rPr lang="en-CA" dirty="0" smtClean="0"/>
              <a:t>Dried</a:t>
            </a:r>
          </a:p>
          <a:p>
            <a:pPr lvl="1"/>
            <a:r>
              <a:rPr lang="en-CA" dirty="0" smtClean="0"/>
              <a:t>Frozen</a:t>
            </a:r>
          </a:p>
          <a:p>
            <a:pPr lvl="1"/>
            <a:r>
              <a:rPr lang="en-CA" dirty="0" smtClean="0"/>
              <a:t>Canned</a:t>
            </a:r>
          </a:p>
          <a:p>
            <a:pPr lvl="1"/>
            <a:r>
              <a:rPr lang="en-CA" dirty="0" smtClean="0"/>
              <a:t>Pasteurized</a:t>
            </a:r>
          </a:p>
          <a:p>
            <a:pPr lvl="1"/>
            <a:r>
              <a:rPr lang="en-CA" dirty="0" smtClean="0"/>
              <a:t>Ingredients removed or added</a:t>
            </a:r>
          </a:p>
          <a:p>
            <a:pPr lvl="2"/>
            <a:r>
              <a:rPr lang="en-CA" dirty="0" smtClean="0"/>
              <a:t>Texture</a:t>
            </a:r>
          </a:p>
          <a:p>
            <a:pPr lvl="2"/>
            <a:r>
              <a:rPr lang="en-CA" dirty="0" smtClean="0"/>
              <a:t>Taste</a:t>
            </a:r>
          </a:p>
          <a:p>
            <a:pPr lvl="2"/>
            <a:r>
              <a:rPr lang="en-CA" dirty="0" smtClean="0"/>
              <a:t>Preservation </a:t>
            </a:r>
            <a:endParaRPr lang="en-CA" dirty="0"/>
          </a:p>
        </p:txBody>
      </p:sp>
    </p:spTree>
    <p:extLst>
      <p:ext uri="{BB962C8B-B14F-4D97-AF65-F5344CB8AC3E}">
        <p14:creationId xmlns:p14="http://schemas.microsoft.com/office/powerpoint/2010/main" val="118521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idx="1"/>
          </p:nvPr>
        </p:nvSpPr>
        <p:spPr/>
        <p:txBody>
          <a:bodyPr/>
          <a:lstStyle/>
          <a:p>
            <a:r>
              <a:rPr lang="en-CA" dirty="0"/>
              <a:t>Are </a:t>
            </a:r>
            <a:r>
              <a:rPr lang="en-CA" dirty="0" smtClean="0"/>
              <a:t>processed foods healthy</a:t>
            </a:r>
            <a:r>
              <a:rPr lang="en-CA" dirty="0"/>
              <a:t>? </a:t>
            </a:r>
            <a:endParaRPr lang="en-CA" dirty="0" smtClean="0"/>
          </a:p>
          <a:p>
            <a:pPr marL="68580" indent="0">
              <a:buNone/>
            </a:pPr>
            <a:endParaRPr lang="en-CA" dirty="0" smtClean="0"/>
          </a:p>
          <a:p>
            <a:r>
              <a:rPr lang="en-CA" dirty="0" smtClean="0"/>
              <a:t>Can I include processed foods in my diet and still be healthy? </a:t>
            </a:r>
            <a:endParaRPr lang="en-CA" dirty="0"/>
          </a:p>
        </p:txBody>
      </p:sp>
      <p:pic>
        <p:nvPicPr>
          <p:cNvPr id="6148" name="Picture 4" descr="Image result for healthy processed food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158127"/>
            <a:ext cx="1968277" cy="255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Different Levels of Processed Foods</a:t>
            </a:r>
            <a:endParaRPr lang="en-CA" dirty="0"/>
          </a:p>
        </p:txBody>
      </p:sp>
      <p:sp>
        <p:nvSpPr>
          <p:cNvPr id="3" name="Content Placeholder 2"/>
          <p:cNvSpPr>
            <a:spLocks noGrp="1"/>
          </p:cNvSpPr>
          <p:nvPr>
            <p:ph idx="1"/>
          </p:nvPr>
        </p:nvSpPr>
        <p:spPr/>
        <p:txBody>
          <a:bodyPr/>
          <a:lstStyle/>
          <a:p>
            <a:r>
              <a:rPr lang="en-CA" dirty="0" smtClean="0"/>
              <a:t>Minimally/unprocessed</a:t>
            </a:r>
          </a:p>
          <a:p>
            <a:r>
              <a:rPr lang="en-CA" dirty="0" smtClean="0"/>
              <a:t>Moderately</a:t>
            </a:r>
          </a:p>
          <a:p>
            <a:r>
              <a:rPr lang="en-CA" dirty="0" smtClean="0"/>
              <a:t>Ultra</a:t>
            </a:r>
            <a:endParaRPr lang="en-CA" dirty="0"/>
          </a:p>
        </p:txBody>
      </p:sp>
      <p:pic>
        <p:nvPicPr>
          <p:cNvPr id="23554" name="Picture 2" descr="Image result for ultra processed foo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070900"/>
            <a:ext cx="4363244" cy="243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3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1749</TotalTime>
  <Words>2981</Words>
  <Application>Microsoft Office PowerPoint</Application>
  <PresentationFormat>On-screen Show (4:3)</PresentationFormat>
  <Paragraphs>349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Whole, Unprocessed Foods</vt:lpstr>
      <vt:lpstr>A question for you…. </vt:lpstr>
      <vt:lpstr>Outline</vt:lpstr>
      <vt:lpstr>What Are Whole, Unprocessed Foods? </vt:lpstr>
      <vt:lpstr>Examples of Whole, Unprocessed Foods</vt:lpstr>
      <vt:lpstr>PowerPoint Presentation</vt:lpstr>
      <vt:lpstr>What are Processed Foods? </vt:lpstr>
      <vt:lpstr>PowerPoint Presentation</vt:lpstr>
      <vt:lpstr>Different Levels of Processed Foods</vt:lpstr>
      <vt:lpstr>Minimally Processed Foods</vt:lpstr>
      <vt:lpstr>Moderately Processed Foods</vt:lpstr>
      <vt:lpstr>Ultra Processed Foods</vt:lpstr>
      <vt:lpstr>Examples of Ultra Processed Foods</vt:lpstr>
      <vt:lpstr>Health Implications of Eating a High Ultra Processed Foods Diet</vt:lpstr>
      <vt:lpstr>PowerPoint Presentation</vt:lpstr>
      <vt:lpstr>ACTIVITY: Unprocessed vs. Ultra Processed Foods </vt:lpstr>
      <vt:lpstr>Vegetables</vt:lpstr>
      <vt:lpstr>Fruit</vt:lpstr>
      <vt:lpstr>Grain Products</vt:lpstr>
      <vt:lpstr>Milk Products</vt:lpstr>
      <vt:lpstr>Meat Alternatives</vt:lpstr>
      <vt:lpstr>Animal Protein</vt:lpstr>
      <vt:lpstr>Other Foods</vt:lpstr>
      <vt:lpstr>Where Can You Find Whole, Unprocessed Foods? </vt:lpstr>
      <vt:lpstr>Tips on How to Eat More Whole, Unprocessed Foods</vt:lpstr>
      <vt:lpstr>PowerPoint Presentation</vt:lpstr>
      <vt:lpstr>Thank you</vt:lpstr>
    </vt:vector>
  </TitlesOfParts>
  <Company>Health Canada - Santé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Brigitte Pereira</dc:creator>
  <cp:lastModifiedBy>Brigitte Pereira</cp:lastModifiedBy>
  <cp:revision>69</cp:revision>
  <cp:lastPrinted>2018-03-26T15:44:32Z</cp:lastPrinted>
  <dcterms:created xsi:type="dcterms:W3CDTF">2016-02-16T20:52:26Z</dcterms:created>
  <dcterms:modified xsi:type="dcterms:W3CDTF">2018-03-27T18:26:34Z</dcterms:modified>
</cp:coreProperties>
</file>