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Default Extension="jpg" ContentType="image/jpg"/>
  <Default Extension="png" ContentType="image/png"/>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12192000" cy="6858000"/>
  <p:notesSz cx="12192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s>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20:46:46</a:t>
            </a:r>
          </a:p>
          <a:p>
            <a:r>
              <a:t>--------------------------------------------  ANIMATED SLIDE </a:t>
            </a:r>
          </a:p>
          <a:p>
            <a:r>
              <a:t>Some of our patients keep their DM  at the forefront every day,  monitor their BG around the  clock, are very self-sufficient with  DM self-management, and are  able to avoid extended periods of  hypo and hyperglycemia.</a:t>
            </a:r>
          </a:p>
          <a:p>
            <a:r>
              <a:t>The reality for most patients in our  practices is that their glycemic  control fluctuates enormously.  And while the average mean  glucose estimated via an A1C  may be slightly above target,  they may actually experience  significant hypo and  hyperglycemia daily. There are  also many that cannot cope with  the burden of monitoring their BG  around the clock and thinking  about DM all day. Their logbook  may look like something like this  third case.</a:t>
            </a:r>
          </a:p>
          <a:p>
            <a:r>
              <a:t>As clinicians we are often unsure   how to best assist them with dm  self-management and improve  their glycemic control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20:46:46</a:t>
            </a:r>
          </a:p>
          <a:p>
            <a:r>
              <a:t>--------------------------------------------</a:t>
            </a:r>
          </a:p>
          <a:p>
            <a:r>
              <a:t>We don’t have to wait until a meal  or a symptomatic event to make  a change to management</a:t>
            </a:r>
          </a:p>
          <a:p>
            <a:r>
              <a:t>This graph shows that with a glucose  meter all you may see is the very  high BG of about 16 mmol/L  (blue circled), but with a CGM it  can tell you which direction the  sugars are trending to and will  deliver an alert when it reaches a  certain level so that you can  make a change to manage and  prevent the high and low BG.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20:46:47</a:t>
            </a:r>
          </a:p>
          <a:p>
            <a:r>
              <a:t>--------------------------------------------</a:t>
            </a:r>
          </a:p>
          <a:p>
            <a:r>
              <a:t>This is an example of the Dexcom  as it says it predicts lows within  20 minutes however the Libre  and Medtronic do have low alerts  as well but the time may be  different. The Medtronic website  says theirs predicts 60 minutes  before. </a:t>
            </a:r>
          </a:p>
          <a:p>
            <a:r>
              <a:t>- Allows for change to basal rate or  consumption of a smaller low  treatment Help avoid rebound  highs and time lost due to  hypoglycemia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20:46:47</a:t>
            </a:r>
          </a:p>
          <a:p>
            <a:r>
              <a:t>--------------------------------------------</a:t>
            </a:r>
          </a:p>
          <a:p>
            <a:r>
              <a:t>With the app, it shows arrow trends  so with this one although It also  says 6.1 like the meter, it shows  an arrow going forward meaning  it should continue in the normal  range, therefore it is easier for  the client to make those  decisions and feel comfortable  with the decision. Context is  important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20:46:51</a:t>
            </a:r>
          </a:p>
          <a:p>
            <a: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20:46:51</a:t>
            </a:r>
          </a:p>
          <a:p>
            <a:r>
              <a:t>--------------------------------------------</a:t>
            </a:r>
          </a:p>
          <a:p>
            <a:r>
              <a:t>For T1DM and T2DM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20:46:52</a:t>
            </a:r>
          </a:p>
          <a:p>
            <a:r>
              <a:t>--------------------------------------------  ANIMATED SLIDE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20:46:53</a:t>
            </a:r>
          </a:p>
          <a:p>
            <a:r>
              <a:t>--------------------------------------------</a:t>
            </a:r>
          </a:p>
          <a:p>
            <a:r>
              <a:t>Animated slide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20:46:58</a:t>
            </a:r>
          </a:p>
          <a:p>
            <a:r>
              <a:t>--------------------------------------------  ANIMATED SLIDE</a:t>
            </a:r>
          </a:p>
          <a:p>
            <a:r>
              <a:t>Is there any evidence to support  initiating rtCGM?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20:47:00</a:t>
            </a:r>
          </a:p>
          <a:p>
            <a:r>
              <a:t>--------------------------------------------  ANIMATED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20:46:42</a:t>
            </a:r>
          </a:p>
          <a:p>
            <a:r>
              <a:t>--------------------------------------------</a:t>
            </a:r>
          </a:p>
          <a:p>
            <a:r>
              <a:t>Who has heard of CGM before?  Raise your virtual hand if you have.</a:t>
            </a:r>
          </a:p>
          <a:p>
            <a:r>
              <a:t>A continuous glucose monitor is a  type of monitor to check sugars  however instead of checking  sugar in the blood it checks  interstitial fluid sugar. It is a  monitor that is worn on the back  of the arm or the stomach for  multiple days and can  continuously check these sugars  and transmits to an app or reader  to constantly tell you where your  sugars are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20:47:00</a:t>
            </a:r>
          </a:p>
          <a:p>
            <a:r>
              <a:t>--------------------------------------------  ANIMATED SLIDE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20:47:01</a:t>
            </a:r>
          </a:p>
          <a:p>
            <a:r>
              <a:t>--------------------------------------------</a:t>
            </a:r>
          </a:p>
          <a:p>
            <a:r>
              <a:t>#2 – show screenshot of the Dexcom  free trial #3 – Explain hard to  get reciever</a:t>
            </a:r>
          </a:p>
          <a:p>
            <a:r>
              <a:t>Open Dialogue #4:</a:t>
            </a:r>
          </a:p>
          <a:p>
            <a:r>
              <a:t>Would you feel comfortable helping  folks put on the sensor and set  up the app on their phones If not,  what would make your more  comfortable doing this?</a:t>
            </a:r>
          </a:p>
          <a:p>
            <a:r>
              <a:t>If not, is there someone in your  community who can help with putting  sensors on?</a:t>
            </a:r>
          </a:p>
          <a:p>
            <a:r>
              <a:t>#5 If your one of the DIP communities  you can contact me; but  otherwise you can contact the  diabetes educator that visits your  community or call the company  supports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20:47:01</a:t>
            </a:r>
          </a:p>
          <a:p>
            <a:r>
              <a:t>--------------------------------------------  ANIMATED SLIDE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a:r>
              <a:t>Presenter</a:t>
            </a:r>
          </a:p>
          <a:p>
            <a:r>
              <a:t>2023-01-24 20:46:45</a:t>
            </a:r>
          </a:p>
          <a:p>
            <a:r>
              <a:t>--------------------------------------------</a:t>
            </a:r>
          </a:p>
          <a:p>
            <a:r>
              <a:t>Sorry it might not be very easy to   see but this is the form that  physicians need to fill out in  order for clients to be considered  for NIHB coverage for a Dexcom  monitor. They need to be on both  types of insulin and have some  evidence of any of these listed  under supporting clinical  indications such as history of  hypoglycemia unawareness. I  have filled these out and sent to  the doctors to then read and sign  if they agree so that it is an  easier quicker process for them.  However the process to get  coverage through NIHB is  typically a lengthy one and  doesn’t always mean they will  get covered.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showMasterSp="0">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21208" y="911352"/>
            <a:ext cx="687705" cy="5710555"/>
          </a:xfrm>
          <a:custGeom>
            <a:avLst/>
            <a:gdLst/>
            <a:ahLst/>
            <a:cxnLst/>
            <a:rect l="l" t="t" r="r" b="b"/>
            <a:pathLst>
              <a:path w="687705" h="5710555">
                <a:moveTo>
                  <a:pt x="687324" y="0"/>
                </a:moveTo>
                <a:lnTo>
                  <a:pt x="0" y="466725"/>
                </a:lnTo>
                <a:lnTo>
                  <a:pt x="0" y="5710428"/>
                </a:lnTo>
                <a:lnTo>
                  <a:pt x="687324" y="5243703"/>
                </a:lnTo>
                <a:lnTo>
                  <a:pt x="687324" y="0"/>
                </a:lnTo>
                <a:close/>
              </a:path>
            </a:pathLst>
          </a:custGeom>
          <a:solidFill>
            <a:srgbClr val="456C1E"/>
          </a:solidFill>
        </p:spPr>
        <p:txBody>
          <a:bodyPr wrap="square" lIns="0" tIns="0" rIns="0" bIns="0" rtlCol="0"/>
          <a:lstStyle/>
          <a:p/>
        </p:txBody>
      </p:sp>
      <p:sp>
        <p:nvSpPr>
          <p:cNvPr id="17" name="bg object 17"/>
          <p:cNvSpPr/>
          <p:nvPr/>
        </p:nvSpPr>
        <p:spPr>
          <a:xfrm>
            <a:off x="0" y="1370088"/>
            <a:ext cx="527685" cy="5252085"/>
          </a:xfrm>
          <a:custGeom>
            <a:avLst/>
            <a:gdLst/>
            <a:ahLst/>
            <a:cxnLst/>
            <a:rect l="l" t="t" r="r" b="b"/>
            <a:pathLst>
              <a:path w="527685" h="5252084">
                <a:moveTo>
                  <a:pt x="527304" y="0"/>
                </a:moveTo>
                <a:lnTo>
                  <a:pt x="0" y="0"/>
                </a:lnTo>
                <a:lnTo>
                  <a:pt x="0" y="5251691"/>
                </a:lnTo>
                <a:lnTo>
                  <a:pt x="527304" y="5251691"/>
                </a:lnTo>
                <a:lnTo>
                  <a:pt x="527304" y="0"/>
                </a:lnTo>
                <a:close/>
              </a:path>
            </a:pathLst>
          </a:custGeom>
          <a:solidFill>
            <a:srgbClr val="5C9028"/>
          </a:solidFill>
        </p:spPr>
        <p:txBody>
          <a:bodyPr wrap="square" lIns="0" tIns="0" rIns="0" bIns="0" rtlCol="0"/>
          <a:lstStyle/>
          <a:p/>
        </p:txBody>
      </p:sp>
      <p:sp>
        <p:nvSpPr>
          <p:cNvPr id="18" name="bg object 18"/>
          <p:cNvSpPr/>
          <p:nvPr/>
        </p:nvSpPr>
        <p:spPr>
          <a:xfrm>
            <a:off x="800100" y="643125"/>
            <a:ext cx="410209" cy="5521960"/>
          </a:xfrm>
          <a:custGeom>
            <a:avLst/>
            <a:gdLst/>
            <a:ahLst/>
            <a:cxnLst/>
            <a:rect l="l" t="t" r="r" b="b"/>
            <a:pathLst>
              <a:path w="410209" h="5521960">
                <a:moveTo>
                  <a:pt x="0" y="0"/>
                </a:moveTo>
                <a:lnTo>
                  <a:pt x="0" y="5259197"/>
                </a:lnTo>
                <a:lnTo>
                  <a:pt x="409956" y="5521452"/>
                </a:lnTo>
                <a:lnTo>
                  <a:pt x="409956" y="259918"/>
                </a:lnTo>
                <a:lnTo>
                  <a:pt x="0" y="0"/>
                </a:lnTo>
                <a:close/>
              </a:path>
            </a:pathLst>
          </a:custGeom>
          <a:solidFill>
            <a:srgbClr val="2D4713"/>
          </a:solidFill>
        </p:spPr>
        <p:txBody>
          <a:bodyPr wrap="square" lIns="0" tIns="0" rIns="0" bIns="0" rtlCol="0"/>
          <a:lstStyle/>
          <a:p/>
        </p:txBody>
      </p:sp>
      <p:sp>
        <p:nvSpPr>
          <p:cNvPr id="19" name="bg object 19"/>
          <p:cNvSpPr/>
          <p:nvPr/>
        </p:nvSpPr>
        <p:spPr>
          <a:xfrm>
            <a:off x="795527" y="644652"/>
            <a:ext cx="10734040" cy="5252085"/>
          </a:xfrm>
          <a:custGeom>
            <a:avLst/>
            <a:gdLst/>
            <a:ahLst/>
            <a:cxnLst/>
            <a:rect l="l" t="t" r="r" b="b"/>
            <a:pathLst>
              <a:path w="10734040" h="5252085">
                <a:moveTo>
                  <a:pt x="10733532" y="0"/>
                </a:moveTo>
                <a:lnTo>
                  <a:pt x="0" y="0"/>
                </a:lnTo>
                <a:lnTo>
                  <a:pt x="0" y="5251704"/>
                </a:lnTo>
                <a:lnTo>
                  <a:pt x="10733532" y="5251704"/>
                </a:lnTo>
                <a:lnTo>
                  <a:pt x="10733532" y="0"/>
                </a:lnTo>
                <a:close/>
              </a:path>
            </a:pathLst>
          </a:custGeom>
          <a:solidFill>
            <a:srgbClr val="5C9028"/>
          </a:solidFill>
        </p:spPr>
        <p:txBody>
          <a:bodyPr wrap="square" lIns="0" tIns="0" rIns="0" bIns="0" rtlCol="0"/>
          <a:lstStyle/>
          <a:p/>
        </p:txBody>
      </p:sp>
      <p:sp>
        <p:nvSpPr>
          <p:cNvPr id="2" name="Holder 2"/>
          <p:cNvSpPr>
            <a:spLocks noGrp="1"/>
          </p:cNvSpPr>
          <p:nvPr>
            <p:ph type="ctrTitle"/>
          </p:nvPr>
        </p:nvSpPr>
        <p:spPr>
          <a:xfrm>
            <a:off x="9737242" y="864976"/>
            <a:ext cx="1358265" cy="452119"/>
          </a:xfrm>
          <a:prstGeom prst="rect">
            <a:avLst/>
          </a:prstGeom>
        </p:spPr>
        <p:txBody>
          <a:bodyPr wrap="square" lIns="0" tIns="0" rIns="0" bIns="0">
            <a:spAutoFit/>
          </a:bodyPr>
          <a:lstStyle>
            <a:lvl1pPr>
              <a:defRPr sz="2800" b="0" i="0">
                <a:solidFill>
                  <a:schemeClr val="bg1"/>
                </a:solidFill>
                <a:latin typeface="Calibri Light"/>
                <a:cs typeface="Calibri Light"/>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B8897"/>
                </a:solidFill>
                <a:latin typeface="Calibri Light"/>
                <a:cs typeface="Calibri Light"/>
              </a:defRPr>
            </a:lvl1pPr>
          </a:lstStyle>
          <a:p/>
        </p:txBody>
      </p:sp>
      <p:sp>
        <p:nvSpPr>
          <p:cNvPr id="3" name="Holder 3"/>
          <p:cNvSpPr>
            <a:spLocks noGrp="1"/>
          </p:cNvSpPr>
          <p:nvPr>
            <p:ph type="body" idx="1"/>
          </p:nvPr>
        </p:nvSpPr>
        <p:spPr/>
        <p:txBody>
          <a:bodyPr lIns="0" tIns="0" rIns="0" bIns="0"/>
          <a:lstStyle>
            <a:lvl1pPr>
              <a:defRPr sz="2400" b="0" i="0">
                <a:solidFill>
                  <a:srgbClr val="585858"/>
                </a:solidFill>
                <a:latin typeface="Calibri"/>
                <a:cs typeface="Calibri"/>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B8897"/>
                </a:solidFill>
                <a:latin typeface="Calibri Light"/>
                <a:cs typeface="Calibri Light"/>
              </a:defRPr>
            </a:lvl1pPr>
          </a:lstStyle>
          <a:p/>
        </p:txBody>
      </p:sp>
      <p:sp>
        <p:nvSpPr>
          <p:cNvPr id="3" name="Holder 3"/>
          <p:cNvSpPr>
            <a:spLocks noGrp="1"/>
          </p:cNvSpPr>
          <p:nvPr>
            <p:ph idx="2" sz="half"/>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B8897"/>
                </a:solidFill>
                <a:latin typeface="Calibri Light"/>
                <a:cs typeface="Calibri Light"/>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56125" y="292548"/>
            <a:ext cx="9673590" cy="1068070"/>
          </a:xfrm>
          <a:prstGeom prst="rect">
            <a:avLst/>
          </a:prstGeom>
        </p:spPr>
        <p:txBody>
          <a:bodyPr wrap="square" lIns="0" tIns="0" rIns="0" bIns="0">
            <a:spAutoFit/>
          </a:bodyPr>
          <a:lstStyle>
            <a:lvl1pPr>
              <a:defRPr sz="3600" b="0" i="0">
                <a:solidFill>
                  <a:srgbClr val="4B8897"/>
                </a:solidFill>
                <a:latin typeface="Calibri Light"/>
                <a:cs typeface="Calibri Light"/>
              </a:defRPr>
            </a:lvl1pPr>
          </a:lstStyle>
          <a:p/>
        </p:txBody>
      </p:sp>
      <p:sp>
        <p:nvSpPr>
          <p:cNvPr id="3" name="Holder 3"/>
          <p:cNvSpPr>
            <a:spLocks noGrp="1"/>
          </p:cNvSpPr>
          <p:nvPr>
            <p:ph type="body" idx="1"/>
          </p:nvPr>
        </p:nvSpPr>
        <p:spPr>
          <a:xfrm>
            <a:off x="1567814" y="1284032"/>
            <a:ext cx="9005570" cy="4074795"/>
          </a:xfrm>
          <a:prstGeom prst="rect">
            <a:avLst/>
          </a:prstGeom>
        </p:spPr>
        <p:txBody>
          <a:bodyPr wrap="square" lIns="0" tIns="0" rIns="0" bIns="0">
            <a:spAutoFit/>
          </a:bodyPr>
          <a:lstStyle>
            <a:lvl1pPr>
              <a:defRPr sz="2400" b="0" i="0">
                <a:solidFill>
                  <a:srgbClr val="585858"/>
                </a:solidFill>
                <a:latin typeface="Calibri"/>
                <a:cs typeface="Calibri"/>
              </a:defRPr>
            </a:lvl1pPr>
          </a:lstStyle>
          <a:p/>
        </p:txBody>
      </p:sp>
      <p:sp>
        <p:nvSpPr>
          <p:cNvPr id="4" name="Holder 4"/>
          <p:cNvSpPr>
            <a:spLocks noGrp="1"/>
          </p:cNvSpPr>
          <p:nvPr>
            <p:ph type="ftr" idx="5" sz="quarter"/>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slide" Target="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jp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notesSlide" Target="../notesSlides/notesSlide10.xml"/><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jp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notesSlide" Target="../notesSlides/notesSlide11.xml"/><Relationship Id="rId7" Type="http://schemas.openxmlformats.org/officeDocument/2006/relationships/slide" Target="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notesSlide" Target="../notesSlides/notesSlide12.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 Id="rId11" Type="http://schemas.openxmlformats.org/officeDocument/2006/relationships/image" Target="../media/image43.png"/><Relationship Id="rId12" Type="http://schemas.openxmlformats.org/officeDocument/2006/relationships/image" Target="../media/image44.png"/><Relationship Id="rId13" Type="http://schemas.openxmlformats.org/officeDocument/2006/relationships/notesSlide" Target="../notesSlides/notesSlide13.xml"/><Relationship Id="rId14" Type="http://schemas.openxmlformats.org/officeDocument/2006/relationships/slide" Target="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8.png"/><Relationship Id="rId5" Type="http://schemas.openxmlformats.org/officeDocument/2006/relationships/image" Target="../media/image40.png"/><Relationship Id="rId6" Type="http://schemas.openxmlformats.org/officeDocument/2006/relationships/image" Target="../media/image37.png"/><Relationship Id="rId7" Type="http://schemas.openxmlformats.org/officeDocument/2006/relationships/image" Target="../media/image39.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 Id="rId11" Type="http://schemas.openxmlformats.org/officeDocument/2006/relationships/image" Target="../media/image44.png"/><Relationship Id="rId12" Type="http://schemas.openxmlformats.org/officeDocument/2006/relationships/image" Target="../media/image45.jpg"/><Relationship Id="rId13" Type="http://schemas.openxmlformats.org/officeDocument/2006/relationships/notesSlide" Target="../notesSlides/notesSlide14.xml"/><Relationship Id="rId14" Type="http://schemas.openxmlformats.org/officeDocument/2006/relationships/slide" Target="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notesSlide" Target="../notesSlides/notesSlide15.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slide" Target="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slide" Target="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jpg"/><Relationship Id="rId13" Type="http://schemas.openxmlformats.org/officeDocument/2006/relationships/image" Target="../media/image58.png"/><Relationship Id="rId14" Type="http://schemas.openxmlformats.org/officeDocument/2006/relationships/image" Target="../media/image59.png"/><Relationship Id="rId15" Type="http://schemas.openxmlformats.org/officeDocument/2006/relationships/image" Target="../media/image60.png"/><Relationship Id="rId16" Type="http://schemas.openxmlformats.org/officeDocument/2006/relationships/notesSlide" Target="../notesSlides/notesSlide18.xml"/><Relationship Id="rId17" Type="http://schemas.openxmlformats.org/officeDocument/2006/relationships/slide" Target="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slide" Target="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notesSlide" Target="../notesSlides/notesSlide20.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jpg"/><Relationship Id="rId6" Type="http://schemas.openxmlformats.org/officeDocument/2006/relationships/image" Target="../media/image66.png"/><Relationship Id="rId7" Type="http://schemas.openxmlformats.org/officeDocument/2006/relationships/image" Target="../media/image67.jp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70.png"/><Relationship Id="rId11" Type="http://schemas.openxmlformats.org/officeDocument/2006/relationships/image" Target="../media/image71.png"/><Relationship Id="rId12" Type="http://schemas.openxmlformats.org/officeDocument/2006/relationships/notesSlide" Target="../notesSlides/notesSlide21.xml"/><Relationship Id="rId13" Type="http://schemas.openxmlformats.org/officeDocument/2006/relationships/slide" Target="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 Id="rId3" Type="http://schemas.openxmlformats.org/officeDocument/2006/relationships/image" Target="../media/image73.jpg"/><Relationship Id="rId4" Type="http://schemas.openxmlformats.org/officeDocument/2006/relationships/image" Target="../media/image74.jpg"/><Relationship Id="rId5" Type="http://schemas.openxmlformats.org/officeDocument/2006/relationships/image" Target="../media/image75.jpg"/><Relationship Id="rId6" Type="http://schemas.openxmlformats.org/officeDocument/2006/relationships/image" Target="../media/image76.jpg"/><Relationship Id="rId7" Type="http://schemas.openxmlformats.org/officeDocument/2006/relationships/image" Target="../media/image77.jpg"/><Relationship Id="rId8" Type="http://schemas.openxmlformats.org/officeDocument/2006/relationships/notesSlide" Target="../notesSlides/notesSlide22.xml"/><Relationship Id="rId9" Type="http://schemas.openxmlformats.org/officeDocument/2006/relationships/slide" Target="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8.png"/><Relationship Id="rId3" Type="http://schemas.openxmlformats.org/officeDocument/2006/relationships/image" Target="../media/image79.jpg"/><Relationship Id="rId4" Type="http://schemas.openxmlformats.org/officeDocument/2006/relationships/image" Target="../media/image80.png"/><Relationship Id="rId5" Type="http://schemas.openxmlformats.org/officeDocument/2006/relationships/image" Target="../media/image73.jpg"/><Relationship Id="rId6" Type="http://schemas.openxmlformats.org/officeDocument/2006/relationships/notesSlide" Target="../notesSlides/notesSlide23.xml"/><Relationship Id="rId7" Type="http://schemas.openxmlformats.org/officeDocument/2006/relationships/slide" Target="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1.png"/><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notesSlide" Target="../notesSlides/notesSlide24.xml"/><Relationship Id="rId7" Type="http://schemas.openxmlformats.org/officeDocument/2006/relationships/slide" Target="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jpg"/><Relationship Id="rId3" Type="http://schemas.openxmlformats.org/officeDocument/2006/relationships/image" Target="../media/image86.jpg"/><Relationship Id="rId4" Type="http://schemas.openxmlformats.org/officeDocument/2006/relationships/image" Target="../media/image87.jpg"/><Relationship Id="rId5" Type="http://schemas.openxmlformats.org/officeDocument/2006/relationships/image" Target="../media/image88.png"/><Relationship Id="rId6" Type="http://schemas.openxmlformats.org/officeDocument/2006/relationships/image" Target="../media/image89.png"/><Relationship Id="rId7" Type="http://schemas.openxmlformats.org/officeDocument/2006/relationships/notesSlide" Target="../notesSlides/notesSlide25.xml"/><Relationship Id="rId8" Type="http://schemas.openxmlformats.org/officeDocument/2006/relationships/slide" Target="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0.png"/><Relationship Id="rId3" Type="http://schemas.openxmlformats.org/officeDocument/2006/relationships/image" Target="../media/image91.png"/><Relationship Id="rId4" Type="http://schemas.openxmlformats.org/officeDocument/2006/relationships/notesSlide" Target="../notesSlides/notesSlide26.xml"/><Relationship Id="rId5" Type="http://schemas.openxmlformats.org/officeDocument/2006/relationships/slide" Target="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notesSlide" Target="../notesSlides/notesSlide27.xml"/><Relationship Id="rId5" Type="http://schemas.openxmlformats.org/officeDocument/2006/relationships/slide" Target="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 Id="rId3" Type="http://schemas.openxmlformats.org/officeDocument/2006/relationships/image" Target="../media/image95.png"/><Relationship Id="rId4" Type="http://schemas.openxmlformats.org/officeDocument/2006/relationships/image" Target="../media/image96.png"/><Relationship Id="rId5" Type="http://schemas.openxmlformats.org/officeDocument/2006/relationships/image" Target="../media/image97.png"/><Relationship Id="rId6" Type="http://schemas.openxmlformats.org/officeDocument/2006/relationships/image" Target="../media/image98.png"/><Relationship Id="rId7" Type="http://schemas.openxmlformats.org/officeDocument/2006/relationships/image" Target="../media/image99.png"/><Relationship Id="rId8" Type="http://schemas.openxmlformats.org/officeDocument/2006/relationships/image" Target="../media/image100.png"/><Relationship Id="rId9" Type="http://schemas.openxmlformats.org/officeDocument/2006/relationships/image" Target="../media/image101.png"/><Relationship Id="rId10" Type="http://schemas.openxmlformats.org/officeDocument/2006/relationships/image" Target="../media/image102.png"/><Relationship Id="rId11" Type="http://schemas.openxmlformats.org/officeDocument/2006/relationships/image" Target="../media/image103.png"/><Relationship Id="rId12" Type="http://schemas.openxmlformats.org/officeDocument/2006/relationships/image" Target="../media/image104.png"/><Relationship Id="rId13" Type="http://schemas.openxmlformats.org/officeDocument/2006/relationships/image" Target="../media/image105.png"/><Relationship Id="rId14" Type="http://schemas.openxmlformats.org/officeDocument/2006/relationships/image" Target="../media/image106.png"/><Relationship Id="rId15" Type="http://schemas.openxmlformats.org/officeDocument/2006/relationships/image" Target="../media/image107.png"/><Relationship Id="rId16" Type="http://schemas.openxmlformats.org/officeDocument/2006/relationships/image" Target="../media/image108.png"/><Relationship Id="rId17" Type="http://schemas.openxmlformats.org/officeDocument/2006/relationships/image" Target="../media/image109.png"/><Relationship Id="rId18" Type="http://schemas.openxmlformats.org/officeDocument/2006/relationships/image" Target="../media/image110.png"/><Relationship Id="rId19" Type="http://schemas.openxmlformats.org/officeDocument/2006/relationships/image" Target="../media/image111.png"/><Relationship Id="rId20" Type="http://schemas.openxmlformats.org/officeDocument/2006/relationships/image" Target="../media/image112.png"/><Relationship Id="rId21" Type="http://schemas.openxmlformats.org/officeDocument/2006/relationships/notesSlide" Target="../notesSlides/notesSlide28.xml"/><Relationship Id="rId22" Type="http://schemas.openxmlformats.org/officeDocument/2006/relationships/slide" Target="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png"/><Relationship Id="rId3" Type="http://schemas.openxmlformats.org/officeDocument/2006/relationships/image" Target="../media/image114.pn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hyperlink" Target="https://www.dexcom.com/en-CA/compatibility" TargetMode="External"/><Relationship Id="rId7" Type="http://schemas.openxmlformats.org/officeDocument/2006/relationships/notesSlide" Target="../notesSlides/notesSlide29.xml"/><Relationship Id="rId8" Type="http://schemas.openxmlformats.org/officeDocument/2006/relationships/slide" Target="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notesSlide" Target="../notesSlides/notesSlide3.xml"/><Relationship Id="rId5" Type="http://schemas.openxmlformats.org/officeDocument/2006/relationships/slide" Target="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7.png"/><Relationship Id="rId3" Type="http://schemas.openxmlformats.org/officeDocument/2006/relationships/image" Target="../media/image28.png"/><Relationship Id="rId4" Type="http://schemas.openxmlformats.org/officeDocument/2006/relationships/image" Target="../media/image118.jpg"/><Relationship Id="rId5" Type="http://schemas.openxmlformats.org/officeDocument/2006/relationships/image" Target="../media/image119.jpg"/><Relationship Id="rId6" Type="http://schemas.openxmlformats.org/officeDocument/2006/relationships/notesSlide" Target="../notesSlides/notesSlide30.xml"/><Relationship Id="rId7" Type="http://schemas.openxmlformats.org/officeDocument/2006/relationships/slide" Target="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slide" Target="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slide" Target="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dexcom.com/en-CA/hello-dexcom-join-trial" TargetMode="External"/><Relationship Id="rId3" Type="http://schemas.openxmlformats.org/officeDocument/2006/relationships/notesSlide" Target="../notesSlides/notesSlide33.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slide" Target="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perry@fnhssm.com" TargetMode="External"/><Relationship Id="rId3" Type="http://schemas.openxmlformats.org/officeDocument/2006/relationships/notesSlide" Target="../notesSlides/notesSlide35.xml"/><Relationship Id="rId4" Type="http://schemas.openxmlformats.org/officeDocument/2006/relationships/slide" Target="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notesSlide" Target="../notesSlides/notesSlide4.xml"/><Relationship Id="rId6" Type="http://schemas.openxmlformats.org/officeDocument/2006/relationships/slide" Target="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slide" Target="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dexcom.com/en-CA/downloadsandguides/search" TargetMode="External"/><Relationship Id="rId3" Type="http://schemas.openxmlformats.org/officeDocument/2006/relationships/hyperlink" Target="https://www.dexcom.com/en-CA/compatibility/select" TargetMode="External"/><Relationship Id="rId4" Type="http://schemas.openxmlformats.org/officeDocument/2006/relationships/hyperlink" Target="https://www.freestyle.abbott/ca/en/products/libre.html" TargetMode="External"/><Relationship Id="rId5" Type="http://schemas.openxmlformats.org/officeDocument/2006/relationships/hyperlink" Target="https://www.medtronic.com/ca-en/diabetes/home/products/cgm-systems/guardian-connect.html" TargetMode="External"/><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g"/><Relationship Id="rId10" Type="http://schemas.openxmlformats.org/officeDocument/2006/relationships/image" Target="../media/image10.jpg"/><Relationship Id="rId11" Type="http://schemas.openxmlformats.org/officeDocument/2006/relationships/image" Target="../media/image11.jp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jp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image" Target="../media/image19.jpg"/><Relationship Id="rId20" Type="http://schemas.openxmlformats.org/officeDocument/2006/relationships/image" Target="../media/image20.jpg"/><Relationship Id="rId21" Type="http://schemas.openxmlformats.org/officeDocument/2006/relationships/image" Target="../media/image21.jpg"/><Relationship Id="rId22" Type="http://schemas.openxmlformats.org/officeDocument/2006/relationships/notesSlide" Target="../notesSlides/notesSlide6.xml"/><Relationship Id="rId23" Type="http://schemas.openxmlformats.org/officeDocument/2006/relationships/slide" Target="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slide" Target="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notesSlide" Target="../notesSlides/notesSlide8.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p:spPr>
        <p:txBody>
          <a:bodyPr wrap="square" lIns="0" tIns="497587" rIns="0" bIns="0" rtlCol="0" vert="horz">
            <a:spAutoFit/>
          </a:bodyPr>
          <a:lstStyle/>
          <a:p>
            <a:pPr marL="2059305" marR="5080" indent="-577850">
              <a:lnSpc>
                <a:spcPts val="6480"/>
              </a:lnSpc>
              <a:spcBef>
                <a:spcPts val="915"/>
              </a:spcBef>
            </a:pPr>
            <a:r>
              <a:rPr dirty="0" sz="6000" spc="-10" b="0">
                <a:latin typeface="Calibri Light"/>
                <a:cs typeface="Calibri Light"/>
              </a:rPr>
              <a:t>Continuous</a:t>
            </a:r>
            <a:r>
              <a:rPr dirty="0" sz="6000" spc="-75" b="0">
                <a:latin typeface="Calibri Light"/>
                <a:cs typeface="Calibri Light"/>
              </a:rPr>
              <a:t> </a:t>
            </a:r>
            <a:r>
              <a:rPr dirty="0" sz="6000" spc="-15" b="0">
                <a:latin typeface="Calibri Light"/>
                <a:cs typeface="Calibri Light"/>
              </a:rPr>
              <a:t>Glucose  </a:t>
            </a:r>
            <a:r>
              <a:rPr dirty="0" sz="6000" spc="-25" b="0">
                <a:latin typeface="Calibri Light"/>
                <a:cs typeface="Calibri Light"/>
              </a:rPr>
              <a:t>Monitors</a:t>
            </a:r>
            <a:r>
              <a:rPr dirty="0" sz="6000" spc="-20" b="0">
                <a:latin typeface="Calibri Light"/>
                <a:cs typeface="Calibri Light"/>
              </a:rPr>
              <a:t> </a:t>
            </a:r>
            <a:r>
              <a:rPr dirty="0" sz="6000" spc="-15" b="0">
                <a:latin typeface="Calibri Light"/>
                <a:cs typeface="Calibri Light"/>
              </a:rPr>
              <a:t>(CGM)</a:t>
            </a:r>
            <a:endParaRPr sz="6000">
              <a:latin typeface="Calibri Light"/>
              <a:cs typeface="Calibri Light"/>
            </a:endParaRPr>
          </a:p>
        </p:txBody>
      </p:sp>
      <p:sp>
        <p:nvSpPr>
          <p:cNvPr id="3" name="object 3"/>
          <p:cNvSpPr txBox="1"/>
          <p:nvPr/>
        </p:nvSpPr>
        <p:spPr>
          <a:xfrm>
            <a:off x="2705226" y="3487229"/>
            <a:ext cx="6778625" cy="1395730"/>
          </a:xfrm>
          <a:prstGeom prst="rect">
            <a:avLst/>
          </a:prstGeom>
        </p:spPr>
        <p:txBody>
          <a:bodyPr wrap="square" lIns="0" tIns="12700" rIns="0" bIns="0" rtlCol="0" vert="horz">
            <a:spAutoFit/>
          </a:bodyPr>
          <a:lstStyle/>
          <a:p>
            <a:pPr algn="ctr" marL="1659889" marR="1651000">
              <a:lnSpc>
                <a:spcPct val="125000"/>
              </a:lnSpc>
              <a:spcBef>
                <a:spcPts val="100"/>
              </a:spcBef>
            </a:pPr>
            <a:r>
              <a:rPr dirty="0" sz="2400" spc="-20">
                <a:solidFill>
                  <a:srgbClr val="585858"/>
                </a:solidFill>
                <a:latin typeface="Calibri"/>
                <a:cs typeface="Calibri"/>
              </a:rPr>
              <a:t>Kayla </a:t>
            </a:r>
            <a:r>
              <a:rPr dirty="0" sz="2400" spc="-35">
                <a:solidFill>
                  <a:srgbClr val="585858"/>
                </a:solidFill>
                <a:latin typeface="Calibri"/>
                <a:cs typeface="Calibri"/>
              </a:rPr>
              <a:t>Perry, </a:t>
            </a:r>
            <a:r>
              <a:rPr dirty="0" sz="2400">
                <a:solidFill>
                  <a:srgbClr val="585858"/>
                </a:solidFill>
                <a:latin typeface="Calibri"/>
                <a:cs typeface="Calibri"/>
              </a:rPr>
              <a:t>RD </a:t>
            </a:r>
            <a:r>
              <a:rPr dirty="0" sz="2400" spc="-5">
                <a:solidFill>
                  <a:srgbClr val="585858"/>
                </a:solidFill>
                <a:latin typeface="Calibri"/>
                <a:cs typeface="Calibri"/>
              </a:rPr>
              <a:t>CDE  Diabetes </a:t>
            </a:r>
            <a:r>
              <a:rPr dirty="0" sz="2400" spc="-15">
                <a:solidFill>
                  <a:srgbClr val="585858"/>
                </a:solidFill>
                <a:latin typeface="Calibri"/>
                <a:cs typeface="Calibri"/>
              </a:rPr>
              <a:t>Integration</a:t>
            </a:r>
            <a:r>
              <a:rPr dirty="0" sz="2400" spc="-75">
                <a:solidFill>
                  <a:srgbClr val="585858"/>
                </a:solidFill>
                <a:latin typeface="Calibri"/>
                <a:cs typeface="Calibri"/>
              </a:rPr>
              <a:t> </a:t>
            </a:r>
            <a:r>
              <a:rPr dirty="0" sz="2400" spc="-10">
                <a:solidFill>
                  <a:srgbClr val="585858"/>
                </a:solidFill>
                <a:latin typeface="Calibri"/>
                <a:cs typeface="Calibri"/>
              </a:rPr>
              <a:t>Project</a:t>
            </a:r>
            <a:endParaRPr sz="2400">
              <a:latin typeface="Calibri"/>
              <a:cs typeface="Calibri"/>
            </a:endParaRPr>
          </a:p>
          <a:p>
            <a:pPr algn="ctr">
              <a:lnSpc>
                <a:spcPct val="100000"/>
              </a:lnSpc>
              <a:spcBef>
                <a:spcPts val="705"/>
              </a:spcBef>
            </a:pPr>
            <a:r>
              <a:rPr dirty="0" sz="2400" spc="-15">
                <a:solidFill>
                  <a:srgbClr val="585858"/>
                </a:solidFill>
                <a:latin typeface="Calibri"/>
                <a:cs typeface="Calibri"/>
              </a:rPr>
              <a:t>First </a:t>
            </a:r>
            <a:r>
              <a:rPr dirty="0" sz="2400" spc="-10">
                <a:solidFill>
                  <a:srgbClr val="585858"/>
                </a:solidFill>
                <a:latin typeface="Calibri"/>
                <a:cs typeface="Calibri"/>
              </a:rPr>
              <a:t>Nations </a:t>
            </a:r>
            <a:r>
              <a:rPr dirty="0" sz="2400">
                <a:solidFill>
                  <a:srgbClr val="585858"/>
                </a:solidFill>
                <a:latin typeface="Calibri"/>
                <a:cs typeface="Calibri"/>
              </a:rPr>
              <a:t>Health and </a:t>
            </a:r>
            <a:r>
              <a:rPr dirty="0" sz="2400" spc="-5">
                <a:solidFill>
                  <a:srgbClr val="585858"/>
                </a:solidFill>
                <a:latin typeface="Calibri"/>
                <a:cs typeface="Calibri"/>
              </a:rPr>
              <a:t>Social </a:t>
            </a:r>
            <a:r>
              <a:rPr dirty="0" sz="2400" spc="-10">
                <a:solidFill>
                  <a:srgbClr val="585858"/>
                </a:solidFill>
                <a:latin typeface="Calibri"/>
                <a:cs typeface="Calibri"/>
              </a:rPr>
              <a:t>Secretariat </a:t>
            </a:r>
            <a:r>
              <a:rPr dirty="0" sz="2400" spc="-5">
                <a:solidFill>
                  <a:srgbClr val="585858"/>
                </a:solidFill>
                <a:latin typeface="Calibri"/>
                <a:cs typeface="Calibri"/>
              </a:rPr>
              <a:t>of</a:t>
            </a:r>
            <a:r>
              <a:rPr dirty="0" sz="2400" spc="-65">
                <a:solidFill>
                  <a:srgbClr val="585858"/>
                </a:solidFill>
                <a:latin typeface="Calibri"/>
                <a:cs typeface="Calibri"/>
              </a:rPr>
              <a:t> </a:t>
            </a:r>
            <a:r>
              <a:rPr dirty="0" sz="2400" spc="-10">
                <a:solidFill>
                  <a:srgbClr val="585858"/>
                </a:solidFill>
                <a:latin typeface="Calibri"/>
                <a:cs typeface="Calibri"/>
              </a:rPr>
              <a:t>Manitoba</a:t>
            </a:r>
            <a:endParaRPr sz="2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69311" y="2813877"/>
            <a:ext cx="3696970" cy="1068070"/>
          </a:xfrm>
          <a:prstGeom prst="rect">
            <a:avLst/>
          </a:prstGeom>
        </p:spPr>
        <p:txBody>
          <a:bodyPr wrap="square" lIns="0" tIns="74295" rIns="0" bIns="0" rtlCol="0" vert="horz">
            <a:spAutoFit/>
          </a:bodyPr>
          <a:lstStyle/>
          <a:p>
            <a:pPr marL="12700" marR="5080">
              <a:lnSpc>
                <a:spcPts val="3890"/>
              </a:lnSpc>
              <a:spcBef>
                <a:spcPts val="585"/>
              </a:spcBef>
            </a:pPr>
            <a:r>
              <a:rPr dirty="0" sz="3600" spc="-75" b="0">
                <a:solidFill>
                  <a:srgbClr val="FFFFFF"/>
                </a:solidFill>
                <a:latin typeface="Calibri Light"/>
                <a:cs typeface="Calibri Light"/>
              </a:rPr>
              <a:t>Testing </a:t>
            </a:r>
            <a:r>
              <a:rPr dirty="0" sz="3600" spc="-25" b="0">
                <a:solidFill>
                  <a:srgbClr val="FFFFFF"/>
                </a:solidFill>
                <a:latin typeface="Calibri Light"/>
                <a:cs typeface="Calibri Light"/>
              </a:rPr>
              <a:t>Blood</a:t>
            </a:r>
            <a:r>
              <a:rPr dirty="0" sz="3600" spc="-140" b="0">
                <a:solidFill>
                  <a:srgbClr val="FFFFFF"/>
                </a:solidFill>
                <a:latin typeface="Calibri Light"/>
                <a:cs typeface="Calibri Light"/>
              </a:rPr>
              <a:t> </a:t>
            </a:r>
            <a:r>
              <a:rPr dirty="0" sz="3600" spc="-50" b="0">
                <a:solidFill>
                  <a:srgbClr val="FFFFFF"/>
                </a:solidFill>
                <a:latin typeface="Calibri Light"/>
                <a:cs typeface="Calibri Light"/>
              </a:rPr>
              <a:t>Sugars  before</a:t>
            </a:r>
            <a:r>
              <a:rPr dirty="0" sz="3600" spc="-80" b="0">
                <a:solidFill>
                  <a:srgbClr val="FFFFFF"/>
                </a:solidFill>
                <a:latin typeface="Calibri Light"/>
                <a:cs typeface="Calibri Light"/>
              </a:rPr>
              <a:t> </a:t>
            </a:r>
            <a:r>
              <a:rPr dirty="0" sz="3600" spc="-35" b="0">
                <a:solidFill>
                  <a:srgbClr val="FFFFFF"/>
                </a:solidFill>
                <a:latin typeface="Calibri Light"/>
                <a:cs typeface="Calibri Light"/>
              </a:rPr>
              <a:t>CGM</a:t>
            </a:r>
            <a:endParaRPr sz="3600">
              <a:latin typeface="Calibri Light"/>
              <a:cs typeface="Calibri Light"/>
            </a:endParaRPr>
          </a:p>
        </p:txBody>
      </p:sp>
      <p:grpSp>
        <p:nvGrpSpPr>
          <p:cNvPr id="3" name="object 3"/>
          <p:cNvGrpSpPr/>
          <p:nvPr/>
        </p:nvGrpSpPr>
        <p:grpSpPr>
          <a:xfrm>
            <a:off x="5704344" y="1175003"/>
            <a:ext cx="5996940" cy="4322445"/>
            <a:chOff x="5704344" y="1175003"/>
            <a:chExt cx="5996940" cy="4322445"/>
          </a:xfrm>
        </p:grpSpPr>
        <p:pic>
          <p:nvPicPr>
            <p:cNvPr id="4" name="object 4"/>
            <p:cNvPicPr/>
            <p:nvPr/>
          </p:nvPicPr>
          <p:blipFill>
            <a:blip r:embed="rId2" cstate="print"/>
            <a:stretch>
              <a:fillRect/>
            </a:stretch>
          </p:blipFill>
          <p:spPr>
            <a:xfrm>
              <a:off x="5846064" y="1175003"/>
              <a:ext cx="5711951" cy="4322063"/>
            </a:xfrm>
            <a:prstGeom prst="rect">
              <a:avLst/>
            </a:prstGeom>
          </p:spPr>
        </p:pic>
        <p:pic>
          <p:nvPicPr>
            <p:cNvPr id="5" name="object 5"/>
            <p:cNvPicPr/>
            <p:nvPr/>
          </p:nvPicPr>
          <p:blipFill>
            <a:blip r:embed="rId3" cstate="print"/>
            <a:stretch>
              <a:fillRect/>
            </a:stretch>
          </p:blipFill>
          <p:spPr>
            <a:xfrm>
              <a:off x="6041136" y="1370076"/>
              <a:ext cx="5122604" cy="3733787"/>
            </a:xfrm>
            <a:prstGeom prst="rect">
              <a:avLst/>
            </a:prstGeom>
          </p:spPr>
        </p:pic>
        <p:pic>
          <p:nvPicPr>
            <p:cNvPr id="6" name="object 6"/>
            <p:cNvPicPr/>
            <p:nvPr/>
          </p:nvPicPr>
          <p:blipFill>
            <a:blip r:embed="rId4" cstate="print"/>
            <a:stretch>
              <a:fillRect/>
            </a:stretch>
          </p:blipFill>
          <p:spPr>
            <a:xfrm>
              <a:off x="5704344" y="1263395"/>
              <a:ext cx="5996926" cy="4146803"/>
            </a:xfrm>
            <a:prstGeom prst="rect">
              <a:avLst/>
            </a:prstGeom>
          </p:spPr>
        </p:pic>
        <p:pic>
          <p:nvPicPr>
            <p:cNvPr id="7" name="object 7"/>
            <p:cNvPicPr/>
            <p:nvPr/>
          </p:nvPicPr>
          <p:blipFill>
            <a:blip r:embed="rId5" cstate="print"/>
            <a:stretch>
              <a:fillRect/>
            </a:stretch>
          </p:blipFill>
          <p:spPr>
            <a:xfrm>
              <a:off x="5899404" y="1458467"/>
              <a:ext cx="5408676" cy="3554336"/>
            </a:xfrm>
            <a:prstGeom prst="rect">
              <a:avLst/>
            </a:prstGeom>
          </p:spPr>
        </p:pic>
        <p:pic>
          <p:nvPicPr>
            <p:cNvPr id="8" name="object 8"/>
            <p:cNvPicPr/>
            <p:nvPr/>
          </p:nvPicPr>
          <p:blipFill>
            <a:blip r:embed="rId6" cstate="print"/>
            <a:stretch>
              <a:fillRect/>
            </a:stretch>
          </p:blipFill>
          <p:spPr>
            <a:xfrm>
              <a:off x="5795772" y="1260348"/>
              <a:ext cx="5794235" cy="4146791"/>
            </a:xfrm>
            <a:prstGeom prst="rect">
              <a:avLst/>
            </a:prstGeom>
          </p:spPr>
        </p:pic>
        <p:pic>
          <p:nvPicPr>
            <p:cNvPr id="9" name="object 9"/>
            <p:cNvPicPr/>
            <p:nvPr/>
          </p:nvPicPr>
          <p:blipFill>
            <a:blip r:embed="rId7" cstate="print"/>
            <a:stretch>
              <a:fillRect/>
            </a:stretch>
          </p:blipFill>
          <p:spPr>
            <a:xfrm>
              <a:off x="5990844" y="1455419"/>
              <a:ext cx="5122989" cy="3558540"/>
            </a:xfrm>
            <a:prstGeom prst="rect">
              <a:avLst/>
            </a:prstGeom>
          </p:spPr>
        </p:pic>
      </p:grpSp>
      <p:sp>
        <p:nvSpPr>
          <p:cNvPr id="10" name="object 10"/>
          <p:cNvSpPr txBox="1">
            <a:spLocks noGrp="1"/>
          </p:cNvSpPr>
          <p:nvPr>
            <p:ph type="ctrTitle"/>
          </p:nvPr>
        </p:nvSpPr>
        <p:spPr>
          <a:prstGeom prst="rect"/>
        </p:spPr>
        <p:txBody>
          <a:bodyPr wrap="square" lIns="0" tIns="12065" rIns="0" bIns="0" rtlCol="0" vert="horz">
            <a:spAutoFit/>
          </a:bodyPr>
          <a:lstStyle/>
          <a:p>
            <a:pPr marL="12700">
              <a:lnSpc>
                <a:spcPct val="100000"/>
              </a:lnSpc>
              <a:spcBef>
                <a:spcPts val="95"/>
              </a:spcBef>
            </a:pPr>
            <a:r>
              <a:rPr dirty="0" baseline="1984" sz="4200" spc="-30"/>
              <a:t>A1C</a:t>
            </a:r>
            <a:r>
              <a:rPr dirty="0" baseline="1984" sz="4200" spc="-277"/>
              <a:t> </a:t>
            </a:r>
            <a:r>
              <a:rPr dirty="0" sz="2800" spc="-710"/>
              <a:t>9</a:t>
            </a:r>
            <a:r>
              <a:rPr dirty="0" baseline="1984" sz="4200" spc="-1064"/>
              <a:t>7</a:t>
            </a:r>
            <a:r>
              <a:rPr dirty="0" sz="2800" spc="-710"/>
              <a:t>6</a:t>
            </a:r>
            <a:r>
              <a:rPr dirty="0" baseline="1984" sz="4200" spc="-1064"/>
              <a:t>.</a:t>
            </a:r>
            <a:r>
              <a:rPr dirty="0" sz="2800" spc="-710"/>
              <a:t>2</a:t>
            </a:r>
            <a:r>
              <a:rPr dirty="0" baseline="1984" sz="4200" spc="-1064"/>
              <a:t>0</a:t>
            </a:r>
            <a:r>
              <a:rPr dirty="0" sz="2800" spc="-710"/>
              <a:t>8</a:t>
            </a:r>
            <a:r>
              <a:rPr dirty="0" baseline="1984" sz="4200" spc="-1064"/>
              <a:t>%</a:t>
            </a:r>
            <a:endParaRPr baseline="1984" sz="4200"/>
          </a:p>
        </p:txBody>
      </p:sp>
      <p:sp>
        <p:nvSpPr>
          <p:cNvPr id="11" name="object 11"/>
          <p:cNvSpPr txBox="1"/>
          <p:nvPr/>
        </p:nvSpPr>
        <p:spPr>
          <a:xfrm>
            <a:off x="3950011" y="6594982"/>
            <a:ext cx="4246880" cy="208279"/>
          </a:xfrm>
          <a:prstGeom prst="rect">
            <a:avLst/>
          </a:prstGeom>
        </p:spPr>
        <p:txBody>
          <a:bodyPr wrap="square" lIns="0" tIns="12700" rIns="0" bIns="0" rtlCol="0" vert="horz">
            <a:spAutoFit/>
          </a:bodyPr>
          <a:lstStyle/>
          <a:p>
            <a:pPr marL="12700">
              <a:lnSpc>
                <a:spcPct val="100000"/>
              </a:lnSpc>
              <a:spcBef>
                <a:spcPts val="100"/>
              </a:spcBef>
            </a:pPr>
            <a:r>
              <a:rPr dirty="0" sz="1200" spc="-5">
                <a:latin typeface="Arial"/>
                <a:cs typeface="Arial"/>
              </a:rPr>
              <a:t>A1C, hemoglobin A1C. Images are </a:t>
            </a:r>
            <a:r>
              <a:rPr dirty="0" sz="1200">
                <a:latin typeface="Arial"/>
                <a:cs typeface="Arial"/>
              </a:rPr>
              <a:t>for </a:t>
            </a:r>
            <a:r>
              <a:rPr dirty="0" sz="1200" spc="-5">
                <a:latin typeface="Arial"/>
                <a:cs typeface="Arial"/>
              </a:rPr>
              <a:t>illustrative purpose</a:t>
            </a:r>
            <a:r>
              <a:rPr dirty="0" sz="1200" spc="-150">
                <a:latin typeface="Arial"/>
                <a:cs typeface="Arial"/>
              </a:rPr>
              <a:t> </a:t>
            </a:r>
            <a:r>
              <a:rPr dirty="0" sz="1200" spc="-25">
                <a:latin typeface="Arial"/>
                <a:cs typeface="Arial"/>
              </a:rPr>
              <a:t>only.</a:t>
            </a:r>
            <a:endParaRPr sz="1200">
              <a:latin typeface="Arial"/>
              <a:cs typeface="Arial"/>
            </a:endParaRPr>
          </a:p>
        </p:txBody>
      </p:sp>
      <p:sp>
        <p:nvSpPr>
          <p:cNvPr id="12" name="object 12"/>
          <p:cNvSpPr txBox="1"/>
          <p:nvPr/>
        </p:nvSpPr>
        <p:spPr>
          <a:xfrm>
            <a:off x="11277978" y="35964"/>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LBL021284</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56985" y="1499425"/>
            <a:ext cx="8919210" cy="4219575"/>
            <a:chOff x="1756985" y="1499425"/>
            <a:chExt cx="8919210" cy="4219575"/>
          </a:xfrm>
        </p:grpSpPr>
        <p:sp>
          <p:nvSpPr>
            <p:cNvPr id="3" name="object 3"/>
            <p:cNvSpPr/>
            <p:nvPr/>
          </p:nvSpPr>
          <p:spPr>
            <a:xfrm>
              <a:off x="1760220" y="3653027"/>
              <a:ext cx="8900160" cy="1271270"/>
            </a:xfrm>
            <a:custGeom>
              <a:avLst/>
              <a:gdLst/>
              <a:ahLst/>
              <a:cxnLst/>
              <a:rect l="l" t="t" r="r" b="b"/>
              <a:pathLst>
                <a:path w="8900160" h="1271270">
                  <a:moveTo>
                    <a:pt x="8900160" y="0"/>
                  </a:moveTo>
                  <a:lnTo>
                    <a:pt x="0" y="0"/>
                  </a:lnTo>
                  <a:lnTo>
                    <a:pt x="0" y="1271015"/>
                  </a:lnTo>
                  <a:lnTo>
                    <a:pt x="8900160" y="1271015"/>
                  </a:lnTo>
                  <a:lnTo>
                    <a:pt x="8900160" y="0"/>
                  </a:lnTo>
                  <a:close/>
                </a:path>
              </a:pathLst>
            </a:custGeom>
            <a:solidFill>
              <a:srgbClr val="DFDFDF"/>
            </a:solidFill>
          </p:spPr>
          <p:txBody>
            <a:bodyPr wrap="square" lIns="0" tIns="0" rIns="0" bIns="0" rtlCol="0"/>
            <a:lstStyle/>
            <a:p/>
          </p:txBody>
        </p:sp>
        <p:sp>
          <p:nvSpPr>
            <p:cNvPr id="4" name="object 4"/>
            <p:cNvSpPr/>
            <p:nvPr/>
          </p:nvSpPr>
          <p:spPr>
            <a:xfrm>
              <a:off x="1761747" y="1504188"/>
              <a:ext cx="635" cy="4210050"/>
            </a:xfrm>
            <a:custGeom>
              <a:avLst/>
              <a:gdLst/>
              <a:ahLst/>
              <a:cxnLst/>
              <a:rect l="l" t="t" r="r" b="b"/>
              <a:pathLst>
                <a:path w="635" h="4210050">
                  <a:moveTo>
                    <a:pt x="584" y="0"/>
                  </a:moveTo>
                  <a:lnTo>
                    <a:pt x="0" y="4209973"/>
                  </a:lnTo>
                </a:path>
              </a:pathLst>
            </a:custGeom>
            <a:ln w="9524">
              <a:solidFill>
                <a:srgbClr val="ACACAC"/>
              </a:solidFill>
            </a:ln>
          </p:spPr>
          <p:txBody>
            <a:bodyPr wrap="square" lIns="0" tIns="0" rIns="0" bIns="0" rtlCol="0"/>
            <a:lstStyle/>
            <a:p/>
          </p:txBody>
        </p:sp>
        <p:sp>
          <p:nvSpPr>
            <p:cNvPr id="5" name="object 5"/>
            <p:cNvSpPr/>
            <p:nvPr/>
          </p:nvSpPr>
          <p:spPr>
            <a:xfrm>
              <a:off x="1767840" y="5704332"/>
              <a:ext cx="8855075" cy="0"/>
            </a:xfrm>
            <a:custGeom>
              <a:avLst/>
              <a:gdLst/>
              <a:ahLst/>
              <a:cxnLst/>
              <a:rect l="l" t="t" r="r" b="b"/>
              <a:pathLst>
                <a:path w="8855075" h="0">
                  <a:moveTo>
                    <a:pt x="0" y="0"/>
                  </a:moveTo>
                  <a:lnTo>
                    <a:pt x="8854821" y="0"/>
                  </a:lnTo>
                </a:path>
              </a:pathLst>
            </a:custGeom>
            <a:ln w="9525">
              <a:solidFill>
                <a:srgbClr val="ACACAC"/>
              </a:solidFill>
            </a:ln>
          </p:spPr>
          <p:txBody>
            <a:bodyPr wrap="square" lIns="0" tIns="0" rIns="0" bIns="0" rtlCol="0"/>
            <a:lstStyle/>
            <a:p/>
          </p:txBody>
        </p:sp>
        <p:sp>
          <p:nvSpPr>
            <p:cNvPr id="6" name="object 6"/>
            <p:cNvSpPr/>
            <p:nvPr/>
          </p:nvSpPr>
          <p:spPr>
            <a:xfrm>
              <a:off x="1764792" y="1542288"/>
              <a:ext cx="8895715" cy="2082164"/>
            </a:xfrm>
            <a:custGeom>
              <a:avLst/>
              <a:gdLst/>
              <a:ahLst/>
              <a:cxnLst/>
              <a:rect l="l" t="t" r="r" b="b"/>
              <a:pathLst>
                <a:path w="8895715" h="2082164">
                  <a:moveTo>
                    <a:pt x="8895588" y="0"/>
                  </a:moveTo>
                  <a:lnTo>
                    <a:pt x="0" y="0"/>
                  </a:lnTo>
                  <a:lnTo>
                    <a:pt x="0" y="2081783"/>
                  </a:lnTo>
                  <a:lnTo>
                    <a:pt x="8895588" y="2081783"/>
                  </a:lnTo>
                  <a:lnTo>
                    <a:pt x="8895588" y="0"/>
                  </a:lnTo>
                  <a:close/>
                </a:path>
              </a:pathLst>
            </a:custGeom>
            <a:solidFill>
              <a:srgbClr val="FCF8E9"/>
            </a:solidFill>
          </p:spPr>
          <p:txBody>
            <a:bodyPr wrap="square" lIns="0" tIns="0" rIns="0" bIns="0" rtlCol="0"/>
            <a:lstStyle/>
            <a:p/>
          </p:txBody>
        </p:sp>
        <p:sp>
          <p:nvSpPr>
            <p:cNvPr id="7" name="object 7"/>
            <p:cNvSpPr/>
            <p:nvPr/>
          </p:nvSpPr>
          <p:spPr>
            <a:xfrm>
              <a:off x="1775460" y="4956047"/>
              <a:ext cx="8900160" cy="727075"/>
            </a:xfrm>
            <a:custGeom>
              <a:avLst/>
              <a:gdLst/>
              <a:ahLst/>
              <a:cxnLst/>
              <a:rect l="l" t="t" r="r" b="b"/>
              <a:pathLst>
                <a:path w="8900160" h="727075">
                  <a:moveTo>
                    <a:pt x="8900160" y="0"/>
                  </a:moveTo>
                  <a:lnTo>
                    <a:pt x="0" y="0"/>
                  </a:lnTo>
                  <a:lnTo>
                    <a:pt x="0" y="726948"/>
                  </a:lnTo>
                  <a:lnTo>
                    <a:pt x="8900160" y="726948"/>
                  </a:lnTo>
                  <a:lnTo>
                    <a:pt x="8900160" y="0"/>
                  </a:lnTo>
                  <a:close/>
                </a:path>
              </a:pathLst>
            </a:custGeom>
            <a:solidFill>
              <a:srgbClr val="FFEAEA"/>
            </a:solidFill>
          </p:spPr>
          <p:txBody>
            <a:bodyPr wrap="square" lIns="0" tIns="0" rIns="0" bIns="0" rtlCol="0"/>
            <a:lstStyle/>
            <a:p/>
          </p:txBody>
        </p:sp>
      </p:grpSp>
      <p:sp>
        <p:nvSpPr>
          <p:cNvPr id="8" name="object 8"/>
          <p:cNvSpPr txBox="1"/>
          <p:nvPr/>
        </p:nvSpPr>
        <p:spPr>
          <a:xfrm>
            <a:off x="1109181" y="2945802"/>
            <a:ext cx="196215" cy="1230630"/>
          </a:xfrm>
          <a:prstGeom prst="rect">
            <a:avLst/>
          </a:prstGeom>
        </p:spPr>
        <p:txBody>
          <a:bodyPr wrap="square" lIns="0" tIns="0" rIns="0" bIns="0" rtlCol="0" vert="vert270">
            <a:spAutoFit/>
          </a:bodyPr>
          <a:lstStyle/>
          <a:p>
            <a:pPr marL="12700">
              <a:lnSpc>
                <a:spcPts val="1425"/>
              </a:lnSpc>
            </a:pPr>
            <a:r>
              <a:rPr dirty="0" sz="1200" spc="-5">
                <a:latin typeface="Arial"/>
                <a:cs typeface="Arial"/>
              </a:rPr>
              <a:t>Glucose</a:t>
            </a:r>
            <a:r>
              <a:rPr dirty="0" sz="1200" spc="-75">
                <a:latin typeface="Arial"/>
                <a:cs typeface="Arial"/>
              </a:rPr>
              <a:t> </a:t>
            </a:r>
            <a:r>
              <a:rPr dirty="0" sz="1200">
                <a:latin typeface="Arial"/>
                <a:cs typeface="Arial"/>
              </a:rPr>
              <a:t>(mmol/L)</a:t>
            </a:r>
            <a:endParaRPr sz="1200">
              <a:latin typeface="Arial"/>
              <a:cs typeface="Arial"/>
            </a:endParaRPr>
          </a:p>
        </p:txBody>
      </p:sp>
      <p:sp>
        <p:nvSpPr>
          <p:cNvPr id="9" name="object 9"/>
          <p:cNvSpPr txBox="1"/>
          <p:nvPr/>
        </p:nvSpPr>
        <p:spPr>
          <a:xfrm>
            <a:off x="1410401" y="4746599"/>
            <a:ext cx="23876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4.0</a:t>
            </a:r>
            <a:endParaRPr sz="1200">
              <a:latin typeface="Arial"/>
              <a:cs typeface="Arial"/>
            </a:endParaRPr>
          </a:p>
        </p:txBody>
      </p:sp>
      <p:sp>
        <p:nvSpPr>
          <p:cNvPr id="10" name="object 10"/>
          <p:cNvSpPr txBox="1"/>
          <p:nvPr/>
        </p:nvSpPr>
        <p:spPr>
          <a:xfrm>
            <a:off x="1410401" y="3520237"/>
            <a:ext cx="32385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10.0</a:t>
            </a:r>
            <a:endParaRPr sz="1200">
              <a:latin typeface="Arial"/>
              <a:cs typeface="Arial"/>
            </a:endParaRPr>
          </a:p>
        </p:txBody>
      </p:sp>
      <p:sp>
        <p:nvSpPr>
          <p:cNvPr id="11" name="object 11"/>
          <p:cNvSpPr txBox="1"/>
          <p:nvPr/>
        </p:nvSpPr>
        <p:spPr>
          <a:xfrm>
            <a:off x="1410401" y="2612542"/>
            <a:ext cx="32385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14.0</a:t>
            </a:r>
            <a:endParaRPr sz="1200">
              <a:latin typeface="Arial"/>
              <a:cs typeface="Arial"/>
            </a:endParaRPr>
          </a:p>
        </p:txBody>
      </p:sp>
      <p:sp>
        <p:nvSpPr>
          <p:cNvPr id="12" name="object 12"/>
          <p:cNvSpPr txBox="1"/>
          <p:nvPr/>
        </p:nvSpPr>
        <p:spPr>
          <a:xfrm>
            <a:off x="5576254" y="5773306"/>
            <a:ext cx="1974214" cy="401955"/>
          </a:xfrm>
          <a:prstGeom prst="rect">
            <a:avLst/>
          </a:prstGeom>
        </p:spPr>
        <p:txBody>
          <a:bodyPr wrap="square" lIns="0" tIns="12700" rIns="0" bIns="0" rtlCol="0" vert="horz">
            <a:spAutoFit/>
          </a:bodyPr>
          <a:lstStyle/>
          <a:p>
            <a:pPr marL="161925">
              <a:lnSpc>
                <a:spcPts val="1360"/>
              </a:lnSpc>
              <a:spcBef>
                <a:spcPts val="100"/>
              </a:spcBef>
              <a:tabLst>
                <a:tab pos="1604645" algn="l"/>
              </a:tabLst>
            </a:pPr>
            <a:r>
              <a:rPr dirty="0" sz="1200">
                <a:latin typeface="Arial"/>
                <a:cs typeface="Arial"/>
              </a:rPr>
              <a:t>12</a:t>
            </a:r>
            <a:r>
              <a:rPr dirty="0" sz="1200" spc="-5">
                <a:latin typeface="Arial"/>
                <a:cs typeface="Arial"/>
              </a:rPr>
              <a:t> </a:t>
            </a:r>
            <a:r>
              <a:rPr dirty="0" sz="1200">
                <a:latin typeface="Arial"/>
                <a:cs typeface="Arial"/>
              </a:rPr>
              <a:t>PM	4</a:t>
            </a:r>
            <a:r>
              <a:rPr dirty="0" sz="1200" spc="-80">
                <a:latin typeface="Arial"/>
                <a:cs typeface="Arial"/>
              </a:rPr>
              <a:t> </a:t>
            </a:r>
            <a:r>
              <a:rPr dirty="0" sz="1200">
                <a:latin typeface="Arial"/>
                <a:cs typeface="Arial"/>
              </a:rPr>
              <a:t>PM</a:t>
            </a:r>
            <a:endParaRPr sz="1200">
              <a:latin typeface="Arial"/>
              <a:cs typeface="Arial"/>
            </a:endParaRPr>
          </a:p>
          <a:p>
            <a:pPr marL="12700">
              <a:lnSpc>
                <a:spcPts val="1600"/>
              </a:lnSpc>
            </a:pPr>
            <a:r>
              <a:rPr dirty="0" sz="1200" spc="-10">
                <a:latin typeface="Arial"/>
                <a:cs typeface="Arial"/>
              </a:rPr>
              <a:t>Time</a:t>
            </a:r>
            <a:r>
              <a:rPr dirty="0" sz="1200" spc="-25">
                <a:latin typeface="Arial"/>
                <a:cs typeface="Arial"/>
              </a:rPr>
              <a:t> </a:t>
            </a:r>
            <a:r>
              <a:rPr dirty="0" sz="1200" spc="-5">
                <a:latin typeface="Arial"/>
                <a:cs typeface="Arial"/>
              </a:rPr>
              <a:t>(Hours</a:t>
            </a:r>
            <a:r>
              <a:rPr dirty="0" sz="1400" spc="-5">
                <a:latin typeface="Arial"/>
                <a:cs typeface="Arial"/>
              </a:rPr>
              <a:t>)</a:t>
            </a:r>
            <a:endParaRPr sz="1400">
              <a:latin typeface="Arial"/>
              <a:cs typeface="Arial"/>
            </a:endParaRPr>
          </a:p>
        </p:txBody>
      </p:sp>
      <p:sp>
        <p:nvSpPr>
          <p:cNvPr id="13" name="object 13"/>
          <p:cNvSpPr txBox="1"/>
          <p:nvPr/>
        </p:nvSpPr>
        <p:spPr>
          <a:xfrm>
            <a:off x="1577148" y="5783212"/>
            <a:ext cx="4572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12</a:t>
            </a:r>
            <a:r>
              <a:rPr dirty="0" sz="1200" spc="-150">
                <a:latin typeface="Arial"/>
                <a:cs typeface="Arial"/>
              </a:rPr>
              <a:t> </a:t>
            </a:r>
            <a:r>
              <a:rPr dirty="0" sz="1200">
                <a:latin typeface="Arial"/>
                <a:cs typeface="Arial"/>
              </a:rPr>
              <a:t>AM</a:t>
            </a:r>
            <a:endParaRPr sz="1200">
              <a:latin typeface="Arial"/>
              <a:cs typeface="Arial"/>
            </a:endParaRPr>
          </a:p>
        </p:txBody>
      </p:sp>
      <p:sp>
        <p:nvSpPr>
          <p:cNvPr id="14" name="object 14"/>
          <p:cNvSpPr txBox="1"/>
          <p:nvPr/>
        </p:nvSpPr>
        <p:spPr>
          <a:xfrm>
            <a:off x="3012299" y="5805158"/>
            <a:ext cx="374015"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4</a:t>
            </a:r>
            <a:r>
              <a:rPr dirty="0" sz="1200" spc="-140">
                <a:latin typeface="Arial"/>
                <a:cs typeface="Arial"/>
              </a:rPr>
              <a:t> </a:t>
            </a:r>
            <a:r>
              <a:rPr dirty="0" sz="1200">
                <a:latin typeface="Arial"/>
                <a:cs typeface="Arial"/>
              </a:rPr>
              <a:t>AM</a:t>
            </a:r>
            <a:endParaRPr sz="1200">
              <a:latin typeface="Arial"/>
              <a:cs typeface="Arial"/>
            </a:endParaRPr>
          </a:p>
        </p:txBody>
      </p:sp>
      <p:sp>
        <p:nvSpPr>
          <p:cNvPr id="15" name="object 15"/>
          <p:cNvSpPr txBox="1"/>
          <p:nvPr/>
        </p:nvSpPr>
        <p:spPr>
          <a:xfrm>
            <a:off x="4333759" y="5805158"/>
            <a:ext cx="374015"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8</a:t>
            </a:r>
            <a:r>
              <a:rPr dirty="0" sz="1200" spc="-140">
                <a:latin typeface="Arial"/>
                <a:cs typeface="Arial"/>
              </a:rPr>
              <a:t> </a:t>
            </a:r>
            <a:r>
              <a:rPr dirty="0" sz="1200">
                <a:latin typeface="Arial"/>
                <a:cs typeface="Arial"/>
              </a:rPr>
              <a:t>AM</a:t>
            </a:r>
            <a:endParaRPr sz="1200">
              <a:latin typeface="Arial"/>
              <a:cs typeface="Arial"/>
            </a:endParaRPr>
          </a:p>
        </p:txBody>
      </p:sp>
      <p:sp>
        <p:nvSpPr>
          <p:cNvPr id="16" name="object 16"/>
          <p:cNvSpPr txBox="1"/>
          <p:nvPr/>
        </p:nvSpPr>
        <p:spPr>
          <a:xfrm>
            <a:off x="8687014" y="5754944"/>
            <a:ext cx="381635"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8</a:t>
            </a:r>
            <a:r>
              <a:rPr dirty="0" sz="1200" spc="-80">
                <a:latin typeface="Arial"/>
                <a:cs typeface="Arial"/>
              </a:rPr>
              <a:t> </a:t>
            </a:r>
            <a:r>
              <a:rPr dirty="0" sz="1200">
                <a:latin typeface="Arial"/>
                <a:cs typeface="Arial"/>
              </a:rPr>
              <a:t>PM</a:t>
            </a:r>
            <a:endParaRPr sz="1200">
              <a:latin typeface="Arial"/>
              <a:cs typeface="Arial"/>
            </a:endParaRPr>
          </a:p>
        </p:txBody>
      </p:sp>
      <p:sp>
        <p:nvSpPr>
          <p:cNvPr id="17" name="object 17"/>
          <p:cNvSpPr txBox="1">
            <a:spLocks noGrp="1"/>
          </p:cNvSpPr>
          <p:nvPr>
            <p:ph type="title"/>
          </p:nvPr>
        </p:nvSpPr>
        <p:spPr>
          <a:xfrm>
            <a:off x="414740" y="204625"/>
            <a:ext cx="7545705" cy="635000"/>
          </a:xfrm>
          <a:prstGeom prst="rect"/>
        </p:spPr>
        <p:txBody>
          <a:bodyPr wrap="square" lIns="0" tIns="12065" rIns="0" bIns="0" rtlCol="0" vert="horz">
            <a:spAutoFit/>
          </a:bodyPr>
          <a:lstStyle/>
          <a:p>
            <a:pPr marL="12700">
              <a:lnSpc>
                <a:spcPct val="100000"/>
              </a:lnSpc>
              <a:spcBef>
                <a:spcPts val="95"/>
              </a:spcBef>
            </a:pPr>
            <a:r>
              <a:rPr dirty="0" sz="4000" spc="-40">
                <a:solidFill>
                  <a:srgbClr val="767070"/>
                </a:solidFill>
              </a:rPr>
              <a:t>Modernization </a:t>
            </a:r>
            <a:r>
              <a:rPr dirty="0" sz="4000" spc="-15">
                <a:solidFill>
                  <a:srgbClr val="767070"/>
                </a:solidFill>
              </a:rPr>
              <a:t>of </a:t>
            </a:r>
            <a:r>
              <a:rPr dirty="0" sz="4000" spc="-35">
                <a:solidFill>
                  <a:srgbClr val="767070"/>
                </a:solidFill>
              </a:rPr>
              <a:t>Glucose</a:t>
            </a:r>
            <a:r>
              <a:rPr dirty="0" sz="4000" spc="-210">
                <a:solidFill>
                  <a:srgbClr val="767070"/>
                </a:solidFill>
              </a:rPr>
              <a:t> </a:t>
            </a:r>
            <a:r>
              <a:rPr dirty="0" sz="4000" spc="-40">
                <a:solidFill>
                  <a:srgbClr val="767070"/>
                </a:solidFill>
              </a:rPr>
              <a:t>Monitoring</a:t>
            </a:r>
            <a:endParaRPr sz="4000"/>
          </a:p>
        </p:txBody>
      </p:sp>
      <p:sp>
        <p:nvSpPr>
          <p:cNvPr id="18" name="object 18"/>
          <p:cNvSpPr txBox="1"/>
          <p:nvPr/>
        </p:nvSpPr>
        <p:spPr>
          <a:xfrm>
            <a:off x="300079" y="6282371"/>
            <a:ext cx="6365240" cy="373380"/>
          </a:xfrm>
          <a:prstGeom prst="rect">
            <a:avLst/>
          </a:prstGeom>
        </p:spPr>
        <p:txBody>
          <a:bodyPr wrap="square" lIns="0" tIns="12700" rIns="0" bIns="0" rtlCol="0" vert="horz">
            <a:spAutoFit/>
          </a:bodyPr>
          <a:lstStyle/>
          <a:p>
            <a:pPr marL="12700">
              <a:lnSpc>
                <a:spcPts val="1370"/>
              </a:lnSpc>
              <a:spcBef>
                <a:spcPts val="100"/>
              </a:spcBef>
            </a:pPr>
            <a:r>
              <a:rPr dirty="0" sz="1200" spc="-5">
                <a:solidFill>
                  <a:srgbClr val="585858"/>
                </a:solidFill>
                <a:latin typeface="Arial"/>
                <a:cs typeface="Arial"/>
              </a:rPr>
              <a:t>Images are </a:t>
            </a:r>
            <a:r>
              <a:rPr dirty="0" sz="1200">
                <a:solidFill>
                  <a:srgbClr val="585858"/>
                </a:solidFill>
                <a:latin typeface="Arial"/>
                <a:cs typeface="Arial"/>
              </a:rPr>
              <a:t>for </a:t>
            </a:r>
            <a:r>
              <a:rPr dirty="0" sz="1200" spc="-5">
                <a:solidFill>
                  <a:srgbClr val="585858"/>
                </a:solidFill>
                <a:latin typeface="Arial"/>
                <a:cs typeface="Arial"/>
              </a:rPr>
              <a:t>illustrative purpose</a:t>
            </a:r>
            <a:r>
              <a:rPr dirty="0" sz="1200" spc="-80">
                <a:solidFill>
                  <a:srgbClr val="585858"/>
                </a:solidFill>
                <a:latin typeface="Arial"/>
                <a:cs typeface="Arial"/>
              </a:rPr>
              <a:t> </a:t>
            </a:r>
            <a:r>
              <a:rPr dirty="0" sz="1200" spc="-25">
                <a:solidFill>
                  <a:srgbClr val="585858"/>
                </a:solidFill>
                <a:latin typeface="Arial"/>
                <a:cs typeface="Arial"/>
              </a:rPr>
              <a:t>only.</a:t>
            </a:r>
            <a:endParaRPr sz="1200">
              <a:latin typeface="Arial"/>
              <a:cs typeface="Arial"/>
            </a:endParaRPr>
          </a:p>
          <a:p>
            <a:pPr marL="12700">
              <a:lnSpc>
                <a:spcPts val="1370"/>
              </a:lnSpc>
            </a:pPr>
            <a:r>
              <a:rPr dirty="0" sz="1200">
                <a:solidFill>
                  <a:srgbClr val="585858"/>
                </a:solidFill>
                <a:latin typeface="Arial"/>
                <a:cs typeface="Arial"/>
              </a:rPr>
              <a:t>1. </a:t>
            </a:r>
            <a:r>
              <a:rPr dirty="0" sz="1200" spc="-5">
                <a:solidFill>
                  <a:srgbClr val="585858"/>
                </a:solidFill>
                <a:latin typeface="Arial"/>
                <a:cs typeface="Arial"/>
              </a:rPr>
              <a:t>Cappon </a:t>
            </a:r>
            <a:r>
              <a:rPr dirty="0" sz="1200">
                <a:solidFill>
                  <a:srgbClr val="585858"/>
                </a:solidFill>
                <a:latin typeface="Arial"/>
                <a:cs typeface="Arial"/>
              </a:rPr>
              <a:t>G, </a:t>
            </a:r>
            <a:r>
              <a:rPr dirty="0" sz="1200" spc="-10">
                <a:solidFill>
                  <a:srgbClr val="585858"/>
                </a:solidFill>
                <a:latin typeface="Arial"/>
                <a:cs typeface="Arial"/>
              </a:rPr>
              <a:t>Vettoretti </a:t>
            </a:r>
            <a:r>
              <a:rPr dirty="0" sz="1200" spc="-5">
                <a:solidFill>
                  <a:srgbClr val="585858"/>
                </a:solidFill>
                <a:latin typeface="Arial"/>
                <a:cs typeface="Arial"/>
              </a:rPr>
              <a:t>M, Sparacino </a:t>
            </a:r>
            <a:r>
              <a:rPr dirty="0" sz="1200">
                <a:solidFill>
                  <a:srgbClr val="585858"/>
                </a:solidFill>
                <a:latin typeface="Arial"/>
                <a:cs typeface="Arial"/>
              </a:rPr>
              <a:t>G, </a:t>
            </a:r>
            <a:r>
              <a:rPr dirty="0" sz="1200" spc="-5">
                <a:solidFill>
                  <a:srgbClr val="585858"/>
                </a:solidFill>
                <a:latin typeface="Arial"/>
                <a:cs typeface="Arial"/>
              </a:rPr>
              <a:t>Facchinetti </a:t>
            </a:r>
            <a:r>
              <a:rPr dirty="0" sz="1200">
                <a:solidFill>
                  <a:srgbClr val="585858"/>
                </a:solidFill>
                <a:latin typeface="Arial"/>
                <a:cs typeface="Arial"/>
              </a:rPr>
              <a:t>A. </a:t>
            </a:r>
            <a:r>
              <a:rPr dirty="0" sz="1200" spc="-5" i="1">
                <a:solidFill>
                  <a:srgbClr val="585858"/>
                </a:solidFill>
                <a:latin typeface="Arial"/>
                <a:cs typeface="Arial"/>
              </a:rPr>
              <a:t>Diabetes Metab </a:t>
            </a:r>
            <a:r>
              <a:rPr dirty="0" sz="1200" i="1">
                <a:solidFill>
                  <a:srgbClr val="585858"/>
                </a:solidFill>
                <a:latin typeface="Arial"/>
                <a:cs typeface="Arial"/>
              </a:rPr>
              <a:t>J</a:t>
            </a:r>
            <a:r>
              <a:rPr dirty="0" sz="1200">
                <a:solidFill>
                  <a:srgbClr val="585858"/>
                </a:solidFill>
                <a:latin typeface="Arial"/>
                <a:cs typeface="Arial"/>
              </a:rPr>
              <a:t>.</a:t>
            </a:r>
            <a:r>
              <a:rPr dirty="0" sz="1200" spc="-95">
                <a:solidFill>
                  <a:srgbClr val="585858"/>
                </a:solidFill>
                <a:latin typeface="Arial"/>
                <a:cs typeface="Arial"/>
              </a:rPr>
              <a:t> </a:t>
            </a:r>
            <a:r>
              <a:rPr dirty="0" sz="1200" spc="-5">
                <a:solidFill>
                  <a:srgbClr val="585858"/>
                </a:solidFill>
                <a:latin typeface="Arial"/>
                <a:cs typeface="Arial"/>
              </a:rPr>
              <a:t>2019;43(4):383-397.</a:t>
            </a:r>
            <a:endParaRPr sz="1200">
              <a:latin typeface="Arial"/>
              <a:cs typeface="Arial"/>
            </a:endParaRPr>
          </a:p>
        </p:txBody>
      </p:sp>
      <p:sp>
        <p:nvSpPr>
          <p:cNvPr id="19" name="object 19"/>
          <p:cNvSpPr txBox="1"/>
          <p:nvPr/>
        </p:nvSpPr>
        <p:spPr>
          <a:xfrm>
            <a:off x="10187791" y="5770764"/>
            <a:ext cx="4572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12</a:t>
            </a:r>
            <a:r>
              <a:rPr dirty="0" sz="1200" spc="-150">
                <a:latin typeface="Arial"/>
                <a:cs typeface="Arial"/>
              </a:rPr>
              <a:t> </a:t>
            </a:r>
            <a:r>
              <a:rPr dirty="0" sz="1200">
                <a:latin typeface="Arial"/>
                <a:cs typeface="Arial"/>
              </a:rPr>
              <a:t>AM</a:t>
            </a:r>
            <a:endParaRPr sz="1200">
              <a:latin typeface="Arial"/>
              <a:cs typeface="Arial"/>
            </a:endParaRPr>
          </a:p>
        </p:txBody>
      </p:sp>
      <p:grpSp>
        <p:nvGrpSpPr>
          <p:cNvPr id="20" name="object 20"/>
          <p:cNvGrpSpPr/>
          <p:nvPr/>
        </p:nvGrpSpPr>
        <p:grpSpPr>
          <a:xfrm>
            <a:off x="4078223" y="2253996"/>
            <a:ext cx="883919" cy="1079500"/>
            <a:chOff x="4078223" y="2253996"/>
            <a:chExt cx="883919" cy="1079500"/>
          </a:xfrm>
        </p:grpSpPr>
        <p:pic>
          <p:nvPicPr>
            <p:cNvPr id="21" name="object 21"/>
            <p:cNvPicPr/>
            <p:nvPr/>
          </p:nvPicPr>
          <p:blipFill>
            <a:blip r:embed="rId2" cstate="print"/>
            <a:stretch>
              <a:fillRect/>
            </a:stretch>
          </p:blipFill>
          <p:spPr>
            <a:xfrm>
              <a:off x="4078223" y="2253996"/>
              <a:ext cx="883919" cy="1078991"/>
            </a:xfrm>
            <a:prstGeom prst="rect">
              <a:avLst/>
            </a:prstGeom>
          </p:spPr>
        </p:pic>
        <p:pic>
          <p:nvPicPr>
            <p:cNvPr id="22" name="object 22"/>
            <p:cNvPicPr/>
            <p:nvPr/>
          </p:nvPicPr>
          <p:blipFill>
            <a:blip r:embed="rId3" cstate="print"/>
            <a:stretch>
              <a:fillRect/>
            </a:stretch>
          </p:blipFill>
          <p:spPr>
            <a:xfrm>
              <a:off x="4215384" y="2567940"/>
              <a:ext cx="560831" cy="495299"/>
            </a:xfrm>
            <a:prstGeom prst="rect">
              <a:avLst/>
            </a:prstGeom>
          </p:spPr>
        </p:pic>
      </p:grpSp>
      <p:sp>
        <p:nvSpPr>
          <p:cNvPr id="23" name="object 23"/>
          <p:cNvSpPr txBox="1"/>
          <p:nvPr/>
        </p:nvSpPr>
        <p:spPr>
          <a:xfrm>
            <a:off x="444967" y="904790"/>
            <a:ext cx="5013960" cy="986790"/>
          </a:xfrm>
          <a:prstGeom prst="rect">
            <a:avLst/>
          </a:prstGeom>
        </p:spPr>
        <p:txBody>
          <a:bodyPr wrap="square" lIns="0" tIns="12065" rIns="0" bIns="0" rtlCol="0" vert="horz">
            <a:spAutoFit/>
          </a:bodyPr>
          <a:lstStyle/>
          <a:p>
            <a:pPr marL="12700">
              <a:lnSpc>
                <a:spcPct val="100000"/>
              </a:lnSpc>
              <a:spcBef>
                <a:spcPts val="95"/>
              </a:spcBef>
              <a:tabLst>
                <a:tab pos="2396490" algn="l"/>
              </a:tabLst>
            </a:pPr>
            <a:r>
              <a:rPr dirty="0" sz="2800" spc="-10">
                <a:solidFill>
                  <a:srgbClr val="4471C4"/>
                </a:solidFill>
                <a:latin typeface="Calibri"/>
                <a:cs typeface="Calibri"/>
              </a:rPr>
              <a:t>Glucose</a:t>
            </a:r>
            <a:r>
              <a:rPr dirty="0" sz="2800" spc="25">
                <a:solidFill>
                  <a:srgbClr val="4471C4"/>
                </a:solidFill>
                <a:latin typeface="Calibri"/>
                <a:cs typeface="Calibri"/>
              </a:rPr>
              <a:t> </a:t>
            </a:r>
            <a:r>
              <a:rPr dirty="0" sz="2800" spc="-15">
                <a:solidFill>
                  <a:srgbClr val="4471C4"/>
                </a:solidFill>
                <a:latin typeface="Calibri"/>
                <a:cs typeface="Calibri"/>
              </a:rPr>
              <a:t>Meter	</a:t>
            </a:r>
            <a:r>
              <a:rPr dirty="0" sz="2800" spc="-5">
                <a:solidFill>
                  <a:srgbClr val="7E7E7E"/>
                </a:solidFill>
                <a:latin typeface="Calibri"/>
                <a:cs typeface="Calibri"/>
              </a:rPr>
              <a:t>→ </a:t>
            </a:r>
            <a:r>
              <a:rPr dirty="0" sz="2800" spc="-10">
                <a:solidFill>
                  <a:srgbClr val="767070"/>
                </a:solidFill>
                <a:latin typeface="Calibri"/>
                <a:cs typeface="Calibri"/>
              </a:rPr>
              <a:t>Glucose</a:t>
            </a:r>
            <a:r>
              <a:rPr dirty="0" sz="2800" spc="-20">
                <a:solidFill>
                  <a:srgbClr val="767070"/>
                </a:solidFill>
                <a:latin typeface="Calibri"/>
                <a:cs typeface="Calibri"/>
              </a:rPr>
              <a:t> </a:t>
            </a:r>
            <a:r>
              <a:rPr dirty="0" sz="2800" spc="-10">
                <a:solidFill>
                  <a:srgbClr val="767070"/>
                </a:solidFill>
                <a:latin typeface="Calibri"/>
                <a:cs typeface="Calibri"/>
              </a:rPr>
              <a:t>Sensor</a:t>
            </a:r>
            <a:endParaRPr sz="2800">
              <a:latin typeface="Calibri"/>
              <a:cs typeface="Calibri"/>
            </a:endParaRPr>
          </a:p>
          <a:p>
            <a:pPr>
              <a:lnSpc>
                <a:spcPct val="100000"/>
              </a:lnSpc>
              <a:spcBef>
                <a:spcPts val="20"/>
              </a:spcBef>
            </a:pPr>
            <a:endParaRPr sz="2250">
              <a:latin typeface="Calibri"/>
              <a:cs typeface="Calibri"/>
            </a:endParaRPr>
          </a:p>
          <a:p>
            <a:pPr marL="977900">
              <a:lnSpc>
                <a:spcPct val="100000"/>
              </a:lnSpc>
              <a:spcBef>
                <a:spcPts val="5"/>
              </a:spcBef>
            </a:pPr>
            <a:r>
              <a:rPr dirty="0" sz="1200">
                <a:latin typeface="Arial"/>
                <a:cs typeface="Arial"/>
              </a:rPr>
              <a:t>18.0</a:t>
            </a:r>
            <a:endParaRPr sz="1200">
              <a:latin typeface="Arial"/>
              <a:cs typeface="Arial"/>
            </a:endParaRPr>
          </a:p>
        </p:txBody>
      </p:sp>
      <p:sp>
        <p:nvSpPr>
          <p:cNvPr id="24" name="object 24"/>
          <p:cNvSpPr txBox="1"/>
          <p:nvPr/>
        </p:nvSpPr>
        <p:spPr>
          <a:xfrm>
            <a:off x="5824777" y="884905"/>
            <a:ext cx="3900804" cy="452120"/>
          </a:xfrm>
          <a:prstGeom prst="rect">
            <a:avLst/>
          </a:prstGeom>
        </p:spPr>
        <p:txBody>
          <a:bodyPr wrap="square" lIns="0" tIns="12065" rIns="0" bIns="0" rtlCol="0" vert="horz">
            <a:spAutoFit/>
          </a:bodyPr>
          <a:lstStyle/>
          <a:p>
            <a:pPr marL="38100">
              <a:lnSpc>
                <a:spcPct val="100000"/>
              </a:lnSpc>
              <a:spcBef>
                <a:spcPts val="95"/>
              </a:spcBef>
            </a:pPr>
            <a:r>
              <a:rPr dirty="0" sz="2800" spc="-5" b="1">
                <a:solidFill>
                  <a:srgbClr val="6FAC46"/>
                </a:solidFill>
                <a:latin typeface="Calibri"/>
                <a:cs typeface="Calibri"/>
              </a:rPr>
              <a:t>→ </a:t>
            </a:r>
            <a:r>
              <a:rPr dirty="0" sz="2800" spc="-5">
                <a:solidFill>
                  <a:srgbClr val="6FAC46"/>
                </a:solidFill>
                <a:latin typeface="Calibri"/>
                <a:cs typeface="Calibri"/>
              </a:rPr>
              <a:t>Alerts </a:t>
            </a:r>
            <a:r>
              <a:rPr dirty="0" sz="2800" spc="-10">
                <a:solidFill>
                  <a:srgbClr val="6FAC46"/>
                </a:solidFill>
                <a:latin typeface="Calibri"/>
                <a:cs typeface="Calibri"/>
              </a:rPr>
              <a:t>that </a:t>
            </a:r>
            <a:r>
              <a:rPr dirty="0" sz="2800" spc="-15">
                <a:solidFill>
                  <a:srgbClr val="6FAC46"/>
                </a:solidFill>
                <a:latin typeface="Calibri"/>
                <a:cs typeface="Calibri"/>
              </a:rPr>
              <a:t>drive</a:t>
            </a:r>
            <a:r>
              <a:rPr dirty="0" sz="2800" spc="25">
                <a:solidFill>
                  <a:srgbClr val="6FAC46"/>
                </a:solidFill>
                <a:latin typeface="Calibri"/>
                <a:cs typeface="Calibri"/>
              </a:rPr>
              <a:t> </a:t>
            </a:r>
            <a:r>
              <a:rPr dirty="0" sz="2800" spc="-5">
                <a:solidFill>
                  <a:srgbClr val="6FAC46"/>
                </a:solidFill>
                <a:latin typeface="Calibri"/>
                <a:cs typeface="Calibri"/>
              </a:rPr>
              <a:t>action</a:t>
            </a:r>
            <a:r>
              <a:rPr dirty="0" baseline="25525" sz="2775" spc="-7">
                <a:solidFill>
                  <a:srgbClr val="6FAC46"/>
                </a:solidFill>
                <a:latin typeface="Calibri"/>
                <a:cs typeface="Calibri"/>
              </a:rPr>
              <a:t>1</a:t>
            </a:r>
            <a:endParaRPr baseline="25525" sz="2775">
              <a:latin typeface="Calibri"/>
              <a:cs typeface="Calibri"/>
            </a:endParaRPr>
          </a:p>
        </p:txBody>
      </p:sp>
      <p:pic>
        <p:nvPicPr>
          <p:cNvPr id="25" name="object 25"/>
          <p:cNvPicPr/>
          <p:nvPr/>
        </p:nvPicPr>
        <p:blipFill>
          <a:blip r:embed="rId4" cstate="print"/>
          <a:stretch>
            <a:fillRect/>
          </a:stretch>
        </p:blipFill>
        <p:spPr>
          <a:xfrm>
            <a:off x="10518647" y="2711195"/>
            <a:ext cx="1103375" cy="1478279"/>
          </a:xfrm>
          <a:prstGeom prst="rect">
            <a:avLst/>
          </a:prstGeom>
        </p:spPr>
      </p:pic>
      <p:pic>
        <p:nvPicPr>
          <p:cNvPr id="26" name="object 26"/>
          <p:cNvPicPr/>
          <p:nvPr/>
        </p:nvPicPr>
        <p:blipFill>
          <a:blip r:embed="rId5" cstate="print"/>
          <a:stretch>
            <a:fillRect/>
          </a:stretch>
        </p:blipFill>
        <p:spPr>
          <a:xfrm>
            <a:off x="1754314" y="1840738"/>
            <a:ext cx="8956611" cy="3455416"/>
          </a:xfrm>
          <a:prstGeom prst="rect">
            <a:avLst/>
          </a:prstGeom>
        </p:spPr>
      </p:pic>
      <p:sp>
        <p:nvSpPr>
          <p:cNvPr id="27" name="object 27"/>
          <p:cNvSpPr txBox="1"/>
          <p:nvPr/>
        </p:nvSpPr>
        <p:spPr>
          <a:xfrm>
            <a:off x="10646657" y="2079322"/>
            <a:ext cx="803910" cy="269240"/>
          </a:xfrm>
          <a:prstGeom prst="rect">
            <a:avLst/>
          </a:prstGeom>
        </p:spPr>
        <p:txBody>
          <a:bodyPr wrap="square" lIns="0" tIns="12065" rIns="0" bIns="0" rtlCol="0" vert="horz">
            <a:spAutoFit/>
          </a:bodyPr>
          <a:lstStyle/>
          <a:p>
            <a:pPr marL="12700">
              <a:lnSpc>
                <a:spcPct val="100000"/>
              </a:lnSpc>
              <a:spcBef>
                <a:spcPts val="95"/>
              </a:spcBef>
            </a:pPr>
            <a:r>
              <a:rPr dirty="0" sz="1600" spc="-10">
                <a:latin typeface="Calibri"/>
                <a:cs typeface="Calibri"/>
              </a:rPr>
              <a:t>ovascular</a:t>
            </a:r>
            <a:endParaRPr sz="1600">
              <a:latin typeface="Calibri"/>
              <a:cs typeface="Calibri"/>
            </a:endParaRPr>
          </a:p>
        </p:txBody>
      </p:sp>
      <p:sp>
        <p:nvSpPr>
          <p:cNvPr id="28" name="object 28"/>
          <p:cNvSpPr txBox="1"/>
          <p:nvPr/>
        </p:nvSpPr>
        <p:spPr>
          <a:xfrm>
            <a:off x="1728994" y="1835481"/>
            <a:ext cx="9209405" cy="756920"/>
          </a:xfrm>
          <a:prstGeom prst="rect">
            <a:avLst/>
          </a:prstGeom>
        </p:spPr>
        <p:txBody>
          <a:bodyPr wrap="square" lIns="0" tIns="12065" rIns="0" bIns="0" rtlCol="0" vert="horz">
            <a:spAutoFit/>
          </a:bodyPr>
          <a:lstStyle/>
          <a:p>
            <a:pPr marL="6680834">
              <a:lnSpc>
                <a:spcPct val="100000"/>
              </a:lnSpc>
              <a:spcBef>
                <a:spcPts val="95"/>
              </a:spcBef>
            </a:pPr>
            <a:r>
              <a:rPr dirty="0" sz="1600" spc="-5" b="1" i="1">
                <a:latin typeface="Calibri"/>
                <a:cs typeface="Calibri"/>
              </a:rPr>
              <a:t>Hyperglycemia</a:t>
            </a:r>
            <a:r>
              <a:rPr dirty="0" baseline="26455" sz="1575" spc="-7" b="1" i="1">
                <a:latin typeface="Calibri"/>
                <a:cs typeface="Calibri"/>
              </a:rPr>
              <a:t>1</a:t>
            </a:r>
            <a:endParaRPr baseline="26455" sz="1575">
              <a:latin typeface="Calibri"/>
              <a:cs typeface="Calibri"/>
            </a:endParaRPr>
          </a:p>
          <a:p>
            <a:pPr marL="6680834" marR="30480">
              <a:lnSpc>
                <a:spcPct val="100000"/>
              </a:lnSpc>
            </a:pPr>
            <a:r>
              <a:rPr dirty="0" sz="1600" spc="-5">
                <a:latin typeface="Calibri"/>
                <a:cs typeface="Calibri"/>
              </a:rPr>
              <a:t>Long-term </a:t>
            </a:r>
            <a:r>
              <a:rPr dirty="0" sz="1600" spc="-10">
                <a:latin typeface="Calibri"/>
                <a:cs typeface="Calibri"/>
              </a:rPr>
              <a:t>micro- </a:t>
            </a:r>
            <a:r>
              <a:rPr dirty="0" sz="1600" spc="-5">
                <a:latin typeface="Calibri"/>
                <a:cs typeface="Calibri"/>
              </a:rPr>
              <a:t>and macr  complications, </a:t>
            </a:r>
            <a:r>
              <a:rPr dirty="0" sz="1600" spc="-10">
                <a:latin typeface="Calibri"/>
                <a:cs typeface="Calibri"/>
              </a:rPr>
              <a:t>increased</a:t>
            </a:r>
            <a:r>
              <a:rPr dirty="0" sz="1600" spc="-55">
                <a:latin typeface="Calibri"/>
                <a:cs typeface="Calibri"/>
              </a:rPr>
              <a:t> </a:t>
            </a:r>
            <a:r>
              <a:rPr dirty="0" sz="1600" spc="-10">
                <a:latin typeface="Calibri"/>
                <a:cs typeface="Calibri"/>
              </a:rPr>
              <a:t>costs</a:t>
            </a:r>
            <a:endParaRPr sz="1600">
              <a:latin typeface="Calibri"/>
              <a:cs typeface="Calibri"/>
            </a:endParaRPr>
          </a:p>
        </p:txBody>
      </p:sp>
      <p:sp>
        <p:nvSpPr>
          <p:cNvPr id="29" name="object 29"/>
          <p:cNvSpPr txBox="1"/>
          <p:nvPr/>
        </p:nvSpPr>
        <p:spPr>
          <a:xfrm>
            <a:off x="1741694" y="4908828"/>
            <a:ext cx="8952230" cy="756920"/>
          </a:xfrm>
          <a:prstGeom prst="rect">
            <a:avLst/>
          </a:prstGeom>
        </p:spPr>
        <p:txBody>
          <a:bodyPr wrap="square" lIns="0" tIns="12065" rIns="0" bIns="0" rtlCol="0" vert="horz">
            <a:spAutoFit/>
          </a:bodyPr>
          <a:lstStyle/>
          <a:p>
            <a:pPr algn="r" marL="2571115" marR="1286510" indent="3825240">
              <a:lnSpc>
                <a:spcPct val="100000"/>
              </a:lnSpc>
              <a:spcBef>
                <a:spcPts val="95"/>
              </a:spcBef>
            </a:pPr>
            <a:r>
              <a:rPr dirty="0" sz="1600" spc="-5" b="1" i="1">
                <a:latin typeface="Calibri"/>
                <a:cs typeface="Calibri"/>
              </a:rPr>
              <a:t>H</a:t>
            </a:r>
            <a:r>
              <a:rPr dirty="0" sz="1600" b="1" i="1">
                <a:latin typeface="Calibri"/>
                <a:cs typeface="Calibri"/>
              </a:rPr>
              <a:t>y</a:t>
            </a:r>
            <a:r>
              <a:rPr dirty="0" sz="1600" spc="-10" b="1" i="1">
                <a:latin typeface="Calibri"/>
                <a:cs typeface="Calibri"/>
              </a:rPr>
              <a:t>pog</a:t>
            </a:r>
            <a:r>
              <a:rPr dirty="0" sz="1600" spc="-5" b="1" i="1">
                <a:latin typeface="Calibri"/>
                <a:cs typeface="Calibri"/>
              </a:rPr>
              <a:t>l</a:t>
            </a:r>
            <a:r>
              <a:rPr dirty="0" sz="1600" b="1" i="1">
                <a:latin typeface="Calibri"/>
                <a:cs typeface="Calibri"/>
              </a:rPr>
              <a:t>y</a:t>
            </a:r>
            <a:r>
              <a:rPr dirty="0" sz="1600" spc="-15" b="1" i="1">
                <a:latin typeface="Calibri"/>
                <a:cs typeface="Calibri"/>
              </a:rPr>
              <a:t>c</a:t>
            </a:r>
            <a:r>
              <a:rPr dirty="0" sz="1600" spc="-10" b="1" i="1">
                <a:latin typeface="Calibri"/>
                <a:cs typeface="Calibri"/>
              </a:rPr>
              <a:t>e</a:t>
            </a:r>
            <a:r>
              <a:rPr dirty="0" sz="1600" spc="-5" b="1" i="1">
                <a:latin typeface="Calibri"/>
                <a:cs typeface="Calibri"/>
              </a:rPr>
              <a:t>mi</a:t>
            </a:r>
            <a:r>
              <a:rPr dirty="0" sz="1600" spc="-10" b="1" i="1">
                <a:latin typeface="Calibri"/>
                <a:cs typeface="Calibri"/>
              </a:rPr>
              <a:t>a</a:t>
            </a:r>
            <a:r>
              <a:rPr dirty="0" baseline="26455" sz="1575" spc="7" b="1" i="1">
                <a:latin typeface="Calibri"/>
                <a:cs typeface="Calibri"/>
              </a:rPr>
              <a:t>1 </a:t>
            </a:r>
            <a:r>
              <a:rPr dirty="0" baseline="26455" sz="1575" b="1" i="1">
                <a:latin typeface="Calibri"/>
                <a:cs typeface="Calibri"/>
              </a:rPr>
              <a:t> </a:t>
            </a:r>
            <a:r>
              <a:rPr dirty="0" sz="1600" spc="-5">
                <a:latin typeface="Calibri"/>
                <a:cs typeface="Calibri"/>
              </a:rPr>
              <a:t>Dizziness/nausea, </a:t>
            </a:r>
            <a:r>
              <a:rPr dirty="0" sz="1600" spc="-10">
                <a:latin typeface="Calibri"/>
                <a:cs typeface="Calibri"/>
              </a:rPr>
              <a:t>blurred </a:t>
            </a:r>
            <a:r>
              <a:rPr dirty="0" sz="1600" spc="-5">
                <a:latin typeface="Calibri"/>
                <a:cs typeface="Calibri"/>
              </a:rPr>
              <a:t>vision, sleep disturbances, ER visits,  hospitalization, </a:t>
            </a:r>
            <a:r>
              <a:rPr dirty="0" sz="1600" spc="-30">
                <a:latin typeface="Calibri"/>
                <a:cs typeface="Calibri"/>
              </a:rPr>
              <a:t>worry, </a:t>
            </a:r>
            <a:r>
              <a:rPr dirty="0" sz="1600" spc="-40">
                <a:latin typeface="Calibri"/>
                <a:cs typeface="Calibri"/>
              </a:rPr>
              <a:t>fear,</a:t>
            </a:r>
            <a:r>
              <a:rPr dirty="0" sz="1600" spc="40">
                <a:latin typeface="Calibri"/>
                <a:cs typeface="Calibri"/>
              </a:rPr>
              <a:t> </a:t>
            </a:r>
            <a:r>
              <a:rPr dirty="0" sz="1600" spc="-10">
                <a:latin typeface="Calibri"/>
                <a:cs typeface="Calibri"/>
              </a:rPr>
              <a:t>under-management</a:t>
            </a:r>
            <a:endParaRPr sz="1600">
              <a:latin typeface="Calibri"/>
              <a:cs typeface="Calibri"/>
            </a:endParaRPr>
          </a:p>
        </p:txBody>
      </p:sp>
      <p:sp>
        <p:nvSpPr>
          <p:cNvPr id="30" name="object 30"/>
          <p:cNvSpPr txBox="1"/>
          <p:nvPr/>
        </p:nvSpPr>
        <p:spPr>
          <a:xfrm>
            <a:off x="10868514" y="6641750"/>
            <a:ext cx="1137920" cy="177800"/>
          </a:xfrm>
          <a:prstGeom prst="rect">
            <a:avLst/>
          </a:prstGeom>
        </p:spPr>
        <p:txBody>
          <a:bodyPr wrap="square" lIns="0" tIns="12065" rIns="0" bIns="0" rtlCol="0" vert="horz">
            <a:spAutoFit/>
          </a:bodyPr>
          <a:lstStyle/>
          <a:p>
            <a:pPr marL="12700">
              <a:lnSpc>
                <a:spcPct val="100000"/>
              </a:lnSpc>
              <a:spcBef>
                <a:spcPts val="95"/>
              </a:spcBef>
            </a:pPr>
            <a:r>
              <a:rPr dirty="0" sz="1000" spc="-10">
                <a:solidFill>
                  <a:srgbClr val="585858"/>
                </a:solidFill>
                <a:latin typeface="Arial"/>
                <a:cs typeface="Arial"/>
              </a:rPr>
              <a:t>LBL021195</a:t>
            </a:r>
            <a:r>
              <a:rPr dirty="0" sz="1000" spc="-55">
                <a:solidFill>
                  <a:srgbClr val="585858"/>
                </a:solidFill>
                <a:latin typeface="Arial"/>
                <a:cs typeface="Arial"/>
              </a:rPr>
              <a:t> </a:t>
            </a:r>
            <a:r>
              <a:rPr dirty="0" sz="1000" spc="-10">
                <a:solidFill>
                  <a:srgbClr val="585858"/>
                </a:solidFill>
                <a:latin typeface="Arial"/>
                <a:cs typeface="Arial"/>
              </a:rPr>
              <a:t>Rev001</a:t>
            </a:r>
            <a:endParaRPr sz="1000">
              <a:latin typeface="Arial"/>
              <a:cs typeface="Arial"/>
            </a:endParaRPr>
          </a:p>
        </p:txBody>
      </p:sp>
      <p:sp>
        <p:nvSpPr>
          <p:cNvPr id="31" name="object 31"/>
          <p:cNvSpPr txBox="1"/>
          <p:nvPr/>
        </p:nvSpPr>
        <p:spPr>
          <a:xfrm>
            <a:off x="11245707" y="35254"/>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LBL021448</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23590" y="3977385"/>
            <a:ext cx="6061710" cy="1163320"/>
            <a:chOff x="3323590" y="3977385"/>
            <a:chExt cx="6061710" cy="1163320"/>
          </a:xfrm>
        </p:grpSpPr>
        <p:sp>
          <p:nvSpPr>
            <p:cNvPr id="3" name="object 3"/>
            <p:cNvSpPr/>
            <p:nvPr/>
          </p:nvSpPr>
          <p:spPr>
            <a:xfrm>
              <a:off x="3329940" y="3983735"/>
              <a:ext cx="6049010" cy="1150620"/>
            </a:xfrm>
            <a:custGeom>
              <a:avLst/>
              <a:gdLst/>
              <a:ahLst/>
              <a:cxnLst/>
              <a:rect l="l" t="t" r="r" b="b"/>
              <a:pathLst>
                <a:path w="6049009" h="1150620">
                  <a:moveTo>
                    <a:pt x="6048756" y="0"/>
                  </a:moveTo>
                  <a:lnTo>
                    <a:pt x="0" y="0"/>
                  </a:lnTo>
                  <a:lnTo>
                    <a:pt x="0" y="1150620"/>
                  </a:lnTo>
                  <a:lnTo>
                    <a:pt x="6048756" y="1150620"/>
                  </a:lnTo>
                  <a:lnTo>
                    <a:pt x="6048756" y="0"/>
                  </a:lnTo>
                  <a:close/>
                </a:path>
              </a:pathLst>
            </a:custGeom>
            <a:solidFill>
              <a:srgbClr val="D6D7D6"/>
            </a:solidFill>
          </p:spPr>
          <p:txBody>
            <a:bodyPr wrap="square" lIns="0" tIns="0" rIns="0" bIns="0" rtlCol="0"/>
            <a:lstStyle/>
            <a:p/>
          </p:txBody>
        </p:sp>
        <p:sp>
          <p:nvSpPr>
            <p:cNvPr id="4" name="object 4"/>
            <p:cNvSpPr/>
            <p:nvPr/>
          </p:nvSpPr>
          <p:spPr>
            <a:xfrm>
              <a:off x="3329940" y="3983735"/>
              <a:ext cx="6049010" cy="1150620"/>
            </a:xfrm>
            <a:custGeom>
              <a:avLst/>
              <a:gdLst/>
              <a:ahLst/>
              <a:cxnLst/>
              <a:rect l="l" t="t" r="r" b="b"/>
              <a:pathLst>
                <a:path w="6049009" h="1150620">
                  <a:moveTo>
                    <a:pt x="0" y="0"/>
                  </a:moveTo>
                  <a:lnTo>
                    <a:pt x="6048756" y="0"/>
                  </a:lnTo>
                  <a:lnTo>
                    <a:pt x="6048756" y="1150620"/>
                  </a:lnTo>
                  <a:lnTo>
                    <a:pt x="0" y="1150620"/>
                  </a:lnTo>
                  <a:lnTo>
                    <a:pt x="0" y="0"/>
                  </a:lnTo>
                  <a:close/>
                </a:path>
              </a:pathLst>
            </a:custGeom>
            <a:ln w="12700">
              <a:solidFill>
                <a:srgbClr val="D9D9D9"/>
              </a:solidFill>
            </a:ln>
          </p:spPr>
          <p:txBody>
            <a:bodyPr wrap="square" lIns="0" tIns="0" rIns="0" bIns="0" rtlCol="0"/>
            <a:lstStyle/>
            <a:p/>
          </p:txBody>
        </p:sp>
      </p:grpSp>
      <p:grpSp>
        <p:nvGrpSpPr>
          <p:cNvPr id="5" name="object 5"/>
          <p:cNvGrpSpPr/>
          <p:nvPr/>
        </p:nvGrpSpPr>
        <p:grpSpPr>
          <a:xfrm>
            <a:off x="3264153" y="3012817"/>
            <a:ext cx="6121400" cy="2633980"/>
            <a:chOff x="3264153" y="3012817"/>
            <a:chExt cx="6121400" cy="2633980"/>
          </a:xfrm>
        </p:grpSpPr>
        <p:sp>
          <p:nvSpPr>
            <p:cNvPr id="6" name="object 6"/>
            <p:cNvSpPr/>
            <p:nvPr/>
          </p:nvSpPr>
          <p:spPr>
            <a:xfrm>
              <a:off x="3329938" y="5210555"/>
              <a:ext cx="6049010" cy="429895"/>
            </a:xfrm>
            <a:custGeom>
              <a:avLst/>
              <a:gdLst/>
              <a:ahLst/>
              <a:cxnLst/>
              <a:rect l="l" t="t" r="r" b="b"/>
              <a:pathLst>
                <a:path w="6049009" h="429895">
                  <a:moveTo>
                    <a:pt x="6048756" y="0"/>
                  </a:moveTo>
                  <a:lnTo>
                    <a:pt x="0" y="0"/>
                  </a:lnTo>
                  <a:lnTo>
                    <a:pt x="0" y="358140"/>
                  </a:lnTo>
                  <a:lnTo>
                    <a:pt x="5628" y="386021"/>
                  </a:lnTo>
                  <a:lnTo>
                    <a:pt x="20978" y="408789"/>
                  </a:lnTo>
                  <a:lnTo>
                    <a:pt x="43746" y="424139"/>
                  </a:lnTo>
                  <a:lnTo>
                    <a:pt x="71627" y="429768"/>
                  </a:lnTo>
                  <a:lnTo>
                    <a:pt x="5977128" y="429768"/>
                  </a:lnTo>
                  <a:lnTo>
                    <a:pt x="6005009" y="424139"/>
                  </a:lnTo>
                  <a:lnTo>
                    <a:pt x="6027777" y="408789"/>
                  </a:lnTo>
                  <a:lnTo>
                    <a:pt x="6043127" y="386021"/>
                  </a:lnTo>
                  <a:lnTo>
                    <a:pt x="6048756" y="358140"/>
                  </a:lnTo>
                  <a:lnTo>
                    <a:pt x="6048756" y="0"/>
                  </a:lnTo>
                  <a:close/>
                </a:path>
              </a:pathLst>
            </a:custGeom>
            <a:solidFill>
              <a:srgbClr val="F7C9CE"/>
            </a:solidFill>
          </p:spPr>
          <p:txBody>
            <a:bodyPr wrap="square" lIns="0" tIns="0" rIns="0" bIns="0" rtlCol="0"/>
            <a:lstStyle/>
            <a:p/>
          </p:txBody>
        </p:sp>
        <p:sp>
          <p:nvSpPr>
            <p:cNvPr id="7" name="object 7"/>
            <p:cNvSpPr/>
            <p:nvPr/>
          </p:nvSpPr>
          <p:spPr>
            <a:xfrm>
              <a:off x="3329938" y="5210555"/>
              <a:ext cx="6049010" cy="429895"/>
            </a:xfrm>
            <a:custGeom>
              <a:avLst/>
              <a:gdLst/>
              <a:ahLst/>
              <a:cxnLst/>
              <a:rect l="l" t="t" r="r" b="b"/>
              <a:pathLst>
                <a:path w="6049009" h="429895">
                  <a:moveTo>
                    <a:pt x="71627" y="429768"/>
                  </a:moveTo>
                  <a:lnTo>
                    <a:pt x="5977128" y="429768"/>
                  </a:lnTo>
                  <a:lnTo>
                    <a:pt x="6005009" y="424139"/>
                  </a:lnTo>
                  <a:lnTo>
                    <a:pt x="6027777" y="408789"/>
                  </a:lnTo>
                  <a:lnTo>
                    <a:pt x="6043127" y="386021"/>
                  </a:lnTo>
                  <a:lnTo>
                    <a:pt x="6048756" y="358140"/>
                  </a:lnTo>
                  <a:lnTo>
                    <a:pt x="6048756" y="0"/>
                  </a:lnTo>
                  <a:lnTo>
                    <a:pt x="0" y="0"/>
                  </a:lnTo>
                  <a:lnTo>
                    <a:pt x="0" y="358140"/>
                  </a:lnTo>
                  <a:lnTo>
                    <a:pt x="5628" y="386021"/>
                  </a:lnTo>
                  <a:lnTo>
                    <a:pt x="20978" y="408789"/>
                  </a:lnTo>
                  <a:lnTo>
                    <a:pt x="43746" y="424139"/>
                  </a:lnTo>
                  <a:lnTo>
                    <a:pt x="71627" y="429768"/>
                  </a:lnTo>
                  <a:close/>
                </a:path>
              </a:pathLst>
            </a:custGeom>
            <a:ln w="12700">
              <a:solidFill>
                <a:srgbClr val="F7C9CE"/>
              </a:solidFill>
            </a:ln>
          </p:spPr>
          <p:txBody>
            <a:bodyPr wrap="square" lIns="0" tIns="0" rIns="0" bIns="0" rtlCol="0"/>
            <a:lstStyle/>
            <a:p/>
          </p:txBody>
        </p:sp>
        <p:sp>
          <p:nvSpPr>
            <p:cNvPr id="8" name="object 8"/>
            <p:cNvSpPr/>
            <p:nvPr/>
          </p:nvSpPr>
          <p:spPr>
            <a:xfrm>
              <a:off x="3289553" y="3038217"/>
              <a:ext cx="3655060" cy="1906905"/>
            </a:xfrm>
            <a:custGeom>
              <a:avLst/>
              <a:gdLst/>
              <a:ahLst/>
              <a:cxnLst/>
              <a:rect l="l" t="t" r="r" b="b"/>
              <a:pathLst>
                <a:path w="3655059" h="1906904">
                  <a:moveTo>
                    <a:pt x="0" y="1906400"/>
                  </a:moveTo>
                  <a:lnTo>
                    <a:pt x="31869" y="1855910"/>
                  </a:lnTo>
                  <a:lnTo>
                    <a:pt x="63740" y="1805452"/>
                  </a:lnTo>
                  <a:lnTo>
                    <a:pt x="95612" y="1755056"/>
                  </a:lnTo>
                  <a:lnTo>
                    <a:pt x="127487" y="1704756"/>
                  </a:lnTo>
                  <a:lnTo>
                    <a:pt x="159366" y="1654581"/>
                  </a:lnTo>
                  <a:lnTo>
                    <a:pt x="191249" y="1604563"/>
                  </a:lnTo>
                  <a:lnTo>
                    <a:pt x="223138" y="1554735"/>
                  </a:lnTo>
                  <a:lnTo>
                    <a:pt x="255033" y="1505127"/>
                  </a:lnTo>
                  <a:lnTo>
                    <a:pt x="286935" y="1455771"/>
                  </a:lnTo>
                  <a:lnTo>
                    <a:pt x="318845" y="1406698"/>
                  </a:lnTo>
                  <a:lnTo>
                    <a:pt x="350764" y="1357940"/>
                  </a:lnTo>
                  <a:lnTo>
                    <a:pt x="382693" y="1309528"/>
                  </a:lnTo>
                  <a:lnTo>
                    <a:pt x="414632" y="1261494"/>
                  </a:lnTo>
                  <a:lnTo>
                    <a:pt x="446583" y="1213870"/>
                  </a:lnTo>
                  <a:lnTo>
                    <a:pt x="478547" y="1166686"/>
                  </a:lnTo>
                  <a:lnTo>
                    <a:pt x="510524" y="1119975"/>
                  </a:lnTo>
                  <a:lnTo>
                    <a:pt x="542516" y="1073768"/>
                  </a:lnTo>
                  <a:lnTo>
                    <a:pt x="574522" y="1028095"/>
                  </a:lnTo>
                  <a:lnTo>
                    <a:pt x="606545" y="982990"/>
                  </a:lnTo>
                  <a:lnTo>
                    <a:pt x="638585" y="938483"/>
                  </a:lnTo>
                  <a:lnTo>
                    <a:pt x="670643" y="894605"/>
                  </a:lnTo>
                  <a:lnTo>
                    <a:pt x="702719" y="851389"/>
                  </a:lnTo>
                  <a:lnTo>
                    <a:pt x="734815" y="808865"/>
                  </a:lnTo>
                  <a:lnTo>
                    <a:pt x="766932" y="767066"/>
                  </a:lnTo>
                  <a:lnTo>
                    <a:pt x="799070" y="726022"/>
                  </a:lnTo>
                  <a:lnTo>
                    <a:pt x="831231" y="685765"/>
                  </a:lnTo>
                  <a:lnTo>
                    <a:pt x="863415" y="646328"/>
                  </a:lnTo>
                  <a:lnTo>
                    <a:pt x="895623" y="607740"/>
                  </a:lnTo>
                  <a:lnTo>
                    <a:pt x="927856" y="570034"/>
                  </a:lnTo>
                  <a:lnTo>
                    <a:pt x="960115" y="533241"/>
                  </a:lnTo>
                  <a:lnTo>
                    <a:pt x="992401" y="497392"/>
                  </a:lnTo>
                  <a:lnTo>
                    <a:pt x="1024715" y="462520"/>
                  </a:lnTo>
                  <a:lnTo>
                    <a:pt x="1057057" y="428655"/>
                  </a:lnTo>
                  <a:lnTo>
                    <a:pt x="1089429" y="395830"/>
                  </a:lnTo>
                  <a:lnTo>
                    <a:pt x="1121831" y="364074"/>
                  </a:lnTo>
                  <a:lnTo>
                    <a:pt x="1154265" y="333421"/>
                  </a:lnTo>
                  <a:lnTo>
                    <a:pt x="1186730" y="303902"/>
                  </a:lnTo>
                  <a:lnTo>
                    <a:pt x="1219229" y="275547"/>
                  </a:lnTo>
                  <a:lnTo>
                    <a:pt x="1251762" y="248389"/>
                  </a:lnTo>
                  <a:lnTo>
                    <a:pt x="1284330" y="222459"/>
                  </a:lnTo>
                  <a:lnTo>
                    <a:pt x="1316934" y="197788"/>
                  </a:lnTo>
                  <a:lnTo>
                    <a:pt x="1349574" y="174409"/>
                  </a:lnTo>
                  <a:lnTo>
                    <a:pt x="1382252" y="152351"/>
                  </a:lnTo>
                  <a:lnTo>
                    <a:pt x="1414968" y="131648"/>
                  </a:lnTo>
                  <a:lnTo>
                    <a:pt x="1480520" y="94429"/>
                  </a:lnTo>
                  <a:lnTo>
                    <a:pt x="1546236" y="63004"/>
                  </a:lnTo>
                  <a:lnTo>
                    <a:pt x="1612125" y="37624"/>
                  </a:lnTo>
                  <a:lnTo>
                    <a:pt x="1678192" y="18541"/>
                  </a:lnTo>
                  <a:lnTo>
                    <a:pt x="1744445" y="6008"/>
                  </a:lnTo>
                  <a:lnTo>
                    <a:pt x="1812147" y="223"/>
                  </a:lnTo>
                  <a:lnTo>
                    <a:pt x="1846702" y="0"/>
                  </a:lnTo>
                  <a:lnTo>
                    <a:pt x="1881309" y="1571"/>
                  </a:lnTo>
                  <a:lnTo>
                    <a:pt x="1950670" y="9956"/>
                  </a:lnTo>
                  <a:lnTo>
                    <a:pt x="2020224" y="25097"/>
                  </a:lnTo>
                  <a:lnTo>
                    <a:pt x="2089961" y="46713"/>
                  </a:lnTo>
                  <a:lnTo>
                    <a:pt x="2159875" y="74522"/>
                  </a:lnTo>
                  <a:lnTo>
                    <a:pt x="2194895" y="90661"/>
                  </a:lnTo>
                  <a:lnTo>
                    <a:pt x="2229956" y="108242"/>
                  </a:lnTo>
                  <a:lnTo>
                    <a:pt x="2265058" y="127231"/>
                  </a:lnTo>
                  <a:lnTo>
                    <a:pt x="2300198" y="147592"/>
                  </a:lnTo>
                  <a:lnTo>
                    <a:pt x="2335376" y="169291"/>
                  </a:lnTo>
                  <a:lnTo>
                    <a:pt x="2370592" y="192291"/>
                  </a:lnTo>
                  <a:lnTo>
                    <a:pt x="2405843" y="216558"/>
                  </a:lnTo>
                  <a:lnTo>
                    <a:pt x="2441129" y="242057"/>
                  </a:lnTo>
                  <a:lnTo>
                    <a:pt x="2476450" y="268752"/>
                  </a:lnTo>
                  <a:lnTo>
                    <a:pt x="2511803" y="296608"/>
                  </a:lnTo>
                  <a:lnTo>
                    <a:pt x="2547188" y="325590"/>
                  </a:lnTo>
                  <a:lnTo>
                    <a:pt x="2582605" y="355663"/>
                  </a:lnTo>
                  <a:lnTo>
                    <a:pt x="2618051" y="386792"/>
                  </a:lnTo>
                  <a:lnTo>
                    <a:pt x="2653527" y="418941"/>
                  </a:lnTo>
                  <a:lnTo>
                    <a:pt x="2689030" y="452075"/>
                  </a:lnTo>
                  <a:lnTo>
                    <a:pt x="2724560" y="486160"/>
                  </a:lnTo>
                  <a:lnTo>
                    <a:pt x="2760117" y="521159"/>
                  </a:lnTo>
                  <a:lnTo>
                    <a:pt x="2795698" y="557038"/>
                  </a:lnTo>
                  <a:lnTo>
                    <a:pt x="2831303" y="593761"/>
                  </a:lnTo>
                  <a:lnTo>
                    <a:pt x="2866932" y="631294"/>
                  </a:lnTo>
                  <a:lnTo>
                    <a:pt x="2902582" y="669601"/>
                  </a:lnTo>
                  <a:lnTo>
                    <a:pt x="2938254" y="708647"/>
                  </a:lnTo>
                  <a:lnTo>
                    <a:pt x="2973945" y="748396"/>
                  </a:lnTo>
                  <a:lnTo>
                    <a:pt x="3009655" y="788814"/>
                  </a:lnTo>
                  <a:lnTo>
                    <a:pt x="3045384" y="829866"/>
                  </a:lnTo>
                  <a:lnTo>
                    <a:pt x="3081129" y="871516"/>
                  </a:lnTo>
                  <a:lnTo>
                    <a:pt x="3116890" y="913728"/>
                  </a:lnTo>
                  <a:lnTo>
                    <a:pt x="3152667" y="956469"/>
                  </a:lnTo>
                  <a:lnTo>
                    <a:pt x="3188457" y="999702"/>
                  </a:lnTo>
                  <a:lnTo>
                    <a:pt x="3224261" y="1043392"/>
                  </a:lnTo>
                  <a:lnTo>
                    <a:pt x="3260076" y="1087505"/>
                  </a:lnTo>
                  <a:lnTo>
                    <a:pt x="3295902" y="1132005"/>
                  </a:lnTo>
                  <a:lnTo>
                    <a:pt x="3331739" y="1176857"/>
                  </a:lnTo>
                  <a:lnTo>
                    <a:pt x="3367584" y="1222025"/>
                  </a:lnTo>
                  <a:lnTo>
                    <a:pt x="3403438" y="1267475"/>
                  </a:lnTo>
                  <a:lnTo>
                    <a:pt x="3439298" y="1313171"/>
                  </a:lnTo>
                  <a:lnTo>
                    <a:pt x="3475164" y="1359079"/>
                  </a:lnTo>
                  <a:lnTo>
                    <a:pt x="3511036" y="1405162"/>
                  </a:lnTo>
                  <a:lnTo>
                    <a:pt x="3546911" y="1451386"/>
                  </a:lnTo>
                  <a:lnTo>
                    <a:pt x="3582790" y="1497716"/>
                  </a:lnTo>
                  <a:lnTo>
                    <a:pt x="3618670" y="1544116"/>
                  </a:lnTo>
                  <a:lnTo>
                    <a:pt x="3654552" y="1590551"/>
                  </a:lnTo>
                </a:path>
              </a:pathLst>
            </a:custGeom>
            <a:ln w="50800">
              <a:solidFill>
                <a:srgbClr val="585858"/>
              </a:solidFill>
              <a:prstDash val="dash"/>
            </a:ln>
          </p:spPr>
          <p:txBody>
            <a:bodyPr wrap="square" lIns="0" tIns="0" rIns="0" bIns="0" rtlCol="0"/>
            <a:lstStyle/>
            <a:p/>
          </p:txBody>
        </p:sp>
        <p:sp>
          <p:nvSpPr>
            <p:cNvPr id="9" name="object 9"/>
            <p:cNvSpPr/>
            <p:nvPr/>
          </p:nvSpPr>
          <p:spPr>
            <a:xfrm>
              <a:off x="6968489" y="4677917"/>
              <a:ext cx="1931035" cy="893444"/>
            </a:xfrm>
            <a:custGeom>
              <a:avLst/>
              <a:gdLst/>
              <a:ahLst/>
              <a:cxnLst/>
              <a:rect l="l" t="t" r="r" b="b"/>
              <a:pathLst>
                <a:path w="1931034" h="893445">
                  <a:moveTo>
                    <a:pt x="0" y="0"/>
                  </a:moveTo>
                  <a:lnTo>
                    <a:pt x="16545" y="43627"/>
                  </a:lnTo>
                  <a:lnTo>
                    <a:pt x="33280" y="87143"/>
                  </a:lnTo>
                  <a:lnTo>
                    <a:pt x="50396" y="130436"/>
                  </a:lnTo>
                  <a:lnTo>
                    <a:pt x="68081" y="173394"/>
                  </a:lnTo>
                  <a:lnTo>
                    <a:pt x="86527" y="215905"/>
                  </a:lnTo>
                  <a:lnTo>
                    <a:pt x="105924" y="257858"/>
                  </a:lnTo>
                  <a:lnTo>
                    <a:pt x="126460" y="299141"/>
                  </a:lnTo>
                  <a:lnTo>
                    <a:pt x="148327" y="339643"/>
                  </a:lnTo>
                  <a:lnTo>
                    <a:pt x="171714" y="379253"/>
                  </a:lnTo>
                  <a:lnTo>
                    <a:pt x="196811" y="417857"/>
                  </a:lnTo>
                  <a:lnTo>
                    <a:pt x="223809" y="455346"/>
                  </a:lnTo>
                  <a:lnTo>
                    <a:pt x="252896" y="491607"/>
                  </a:lnTo>
                  <a:lnTo>
                    <a:pt x="284265" y="526529"/>
                  </a:lnTo>
                  <a:lnTo>
                    <a:pt x="318103" y="560000"/>
                  </a:lnTo>
                  <a:lnTo>
                    <a:pt x="354602" y="591908"/>
                  </a:lnTo>
                  <a:lnTo>
                    <a:pt x="393951" y="622143"/>
                  </a:lnTo>
                  <a:lnTo>
                    <a:pt x="436340" y="650592"/>
                  </a:lnTo>
                  <a:lnTo>
                    <a:pt x="481959" y="677144"/>
                  </a:lnTo>
                  <a:lnTo>
                    <a:pt x="530999" y="701687"/>
                  </a:lnTo>
                  <a:lnTo>
                    <a:pt x="567271" y="717098"/>
                  </a:lnTo>
                  <a:lnTo>
                    <a:pt x="606941" y="731468"/>
                  </a:lnTo>
                  <a:lnTo>
                    <a:pt x="649736" y="744844"/>
                  </a:lnTo>
                  <a:lnTo>
                    <a:pt x="695380" y="757272"/>
                  </a:lnTo>
                  <a:lnTo>
                    <a:pt x="743598" y="768799"/>
                  </a:lnTo>
                  <a:lnTo>
                    <a:pt x="794116" y="779472"/>
                  </a:lnTo>
                  <a:lnTo>
                    <a:pt x="846658" y="789338"/>
                  </a:lnTo>
                  <a:lnTo>
                    <a:pt x="900950" y="798444"/>
                  </a:lnTo>
                  <a:lnTo>
                    <a:pt x="956716" y="806836"/>
                  </a:lnTo>
                  <a:lnTo>
                    <a:pt x="1013683" y="814562"/>
                  </a:lnTo>
                  <a:lnTo>
                    <a:pt x="1071574" y="821669"/>
                  </a:lnTo>
                  <a:lnTo>
                    <a:pt x="1130116" y="828202"/>
                  </a:lnTo>
                  <a:lnTo>
                    <a:pt x="1189033" y="834209"/>
                  </a:lnTo>
                  <a:lnTo>
                    <a:pt x="1248051" y="839738"/>
                  </a:lnTo>
                  <a:lnTo>
                    <a:pt x="1306894" y="844834"/>
                  </a:lnTo>
                  <a:lnTo>
                    <a:pt x="1365287" y="849545"/>
                  </a:lnTo>
                  <a:lnTo>
                    <a:pt x="1422957" y="853917"/>
                  </a:lnTo>
                  <a:lnTo>
                    <a:pt x="1479627" y="857997"/>
                  </a:lnTo>
                  <a:lnTo>
                    <a:pt x="1535024" y="861832"/>
                  </a:lnTo>
                  <a:lnTo>
                    <a:pt x="1588871" y="865470"/>
                  </a:lnTo>
                  <a:lnTo>
                    <a:pt x="1640895" y="868956"/>
                  </a:lnTo>
                  <a:lnTo>
                    <a:pt x="1690820" y="872338"/>
                  </a:lnTo>
                  <a:lnTo>
                    <a:pt x="1738372" y="875663"/>
                  </a:lnTo>
                  <a:lnTo>
                    <a:pt x="1783275" y="878977"/>
                  </a:lnTo>
                  <a:lnTo>
                    <a:pt x="1825255" y="882327"/>
                  </a:lnTo>
                  <a:lnTo>
                    <a:pt x="1864037" y="885760"/>
                  </a:lnTo>
                  <a:lnTo>
                    <a:pt x="1899346" y="889323"/>
                  </a:lnTo>
                  <a:lnTo>
                    <a:pt x="1930908" y="893063"/>
                  </a:lnTo>
                </a:path>
              </a:pathLst>
            </a:custGeom>
            <a:ln w="50800">
              <a:solidFill>
                <a:srgbClr val="585858"/>
              </a:solidFill>
              <a:prstDash val="dash"/>
            </a:ln>
          </p:spPr>
          <p:txBody>
            <a:bodyPr wrap="square" lIns="0" tIns="0" rIns="0" bIns="0" rtlCol="0"/>
            <a:lstStyle/>
            <a:p/>
          </p:txBody>
        </p:sp>
      </p:grpSp>
      <p:sp>
        <p:nvSpPr>
          <p:cNvPr id="10" name="object 10"/>
          <p:cNvSpPr txBox="1"/>
          <p:nvPr/>
        </p:nvSpPr>
        <p:spPr>
          <a:xfrm>
            <a:off x="3252791" y="2230948"/>
            <a:ext cx="651510" cy="376555"/>
          </a:xfrm>
          <a:prstGeom prst="rect">
            <a:avLst/>
          </a:prstGeom>
        </p:spPr>
        <p:txBody>
          <a:bodyPr wrap="square" lIns="0" tIns="13335" rIns="0" bIns="0" rtlCol="0" vert="horz">
            <a:spAutoFit/>
          </a:bodyPr>
          <a:lstStyle/>
          <a:p>
            <a:pPr marL="12700">
              <a:lnSpc>
                <a:spcPct val="100000"/>
              </a:lnSpc>
              <a:spcBef>
                <a:spcPts val="105"/>
              </a:spcBef>
            </a:pPr>
            <a:r>
              <a:rPr dirty="0" sz="2300" b="1">
                <a:solidFill>
                  <a:srgbClr val="585858"/>
                </a:solidFill>
                <a:latin typeface="Calibri"/>
                <a:cs typeface="Calibri"/>
              </a:rPr>
              <a:t>7</a:t>
            </a:r>
            <a:r>
              <a:rPr dirty="0" sz="2300" spc="-85" b="1">
                <a:solidFill>
                  <a:srgbClr val="585858"/>
                </a:solidFill>
                <a:latin typeface="Calibri"/>
                <a:cs typeface="Calibri"/>
              </a:rPr>
              <a:t> </a:t>
            </a:r>
            <a:r>
              <a:rPr dirty="0" sz="2300" b="1">
                <a:solidFill>
                  <a:srgbClr val="585858"/>
                </a:solidFill>
                <a:latin typeface="Calibri"/>
                <a:cs typeface="Calibri"/>
              </a:rPr>
              <a:t>PM</a:t>
            </a:r>
            <a:endParaRPr sz="2300">
              <a:latin typeface="Calibri"/>
              <a:cs typeface="Calibri"/>
            </a:endParaRPr>
          </a:p>
        </p:txBody>
      </p:sp>
      <p:sp>
        <p:nvSpPr>
          <p:cNvPr id="11" name="object 11"/>
          <p:cNvSpPr txBox="1"/>
          <p:nvPr/>
        </p:nvSpPr>
        <p:spPr>
          <a:xfrm>
            <a:off x="5081591" y="2230948"/>
            <a:ext cx="651510" cy="376555"/>
          </a:xfrm>
          <a:prstGeom prst="rect">
            <a:avLst/>
          </a:prstGeom>
        </p:spPr>
        <p:txBody>
          <a:bodyPr wrap="square" lIns="0" tIns="13335" rIns="0" bIns="0" rtlCol="0" vert="horz">
            <a:spAutoFit/>
          </a:bodyPr>
          <a:lstStyle/>
          <a:p>
            <a:pPr marL="12700">
              <a:lnSpc>
                <a:spcPct val="100000"/>
              </a:lnSpc>
              <a:spcBef>
                <a:spcPts val="105"/>
              </a:spcBef>
            </a:pPr>
            <a:r>
              <a:rPr dirty="0" sz="2300" b="1">
                <a:solidFill>
                  <a:srgbClr val="585858"/>
                </a:solidFill>
                <a:latin typeface="Calibri"/>
                <a:cs typeface="Calibri"/>
              </a:rPr>
              <a:t>8</a:t>
            </a:r>
            <a:r>
              <a:rPr dirty="0" sz="2300" spc="-85" b="1">
                <a:solidFill>
                  <a:srgbClr val="585858"/>
                </a:solidFill>
                <a:latin typeface="Calibri"/>
                <a:cs typeface="Calibri"/>
              </a:rPr>
              <a:t> </a:t>
            </a:r>
            <a:r>
              <a:rPr dirty="0" sz="2300" b="1">
                <a:solidFill>
                  <a:srgbClr val="585858"/>
                </a:solidFill>
                <a:latin typeface="Calibri"/>
                <a:cs typeface="Calibri"/>
              </a:rPr>
              <a:t>PM</a:t>
            </a:r>
            <a:endParaRPr sz="2300">
              <a:latin typeface="Calibri"/>
              <a:cs typeface="Calibri"/>
            </a:endParaRPr>
          </a:p>
        </p:txBody>
      </p:sp>
      <p:sp>
        <p:nvSpPr>
          <p:cNvPr id="12" name="object 12"/>
          <p:cNvSpPr txBox="1"/>
          <p:nvPr/>
        </p:nvSpPr>
        <p:spPr>
          <a:xfrm>
            <a:off x="6910391" y="2230948"/>
            <a:ext cx="591820" cy="376555"/>
          </a:xfrm>
          <a:prstGeom prst="rect">
            <a:avLst/>
          </a:prstGeom>
        </p:spPr>
        <p:txBody>
          <a:bodyPr wrap="square" lIns="0" tIns="13335" rIns="0" bIns="0" rtlCol="0" vert="horz">
            <a:spAutoFit/>
          </a:bodyPr>
          <a:lstStyle/>
          <a:p>
            <a:pPr marL="12700">
              <a:lnSpc>
                <a:spcPct val="100000"/>
              </a:lnSpc>
              <a:spcBef>
                <a:spcPts val="105"/>
              </a:spcBef>
            </a:pPr>
            <a:r>
              <a:rPr dirty="0" sz="2300" spc="-10" b="1">
                <a:solidFill>
                  <a:srgbClr val="585858"/>
                </a:solidFill>
                <a:latin typeface="Calibri"/>
                <a:cs typeface="Calibri"/>
              </a:rPr>
              <a:t>N</a:t>
            </a:r>
            <a:r>
              <a:rPr dirty="0" sz="2300" spc="-5" b="1">
                <a:solidFill>
                  <a:srgbClr val="585858"/>
                </a:solidFill>
                <a:latin typeface="Calibri"/>
                <a:cs typeface="Calibri"/>
              </a:rPr>
              <a:t>ow</a:t>
            </a:r>
            <a:endParaRPr sz="2300">
              <a:latin typeface="Calibri"/>
              <a:cs typeface="Calibri"/>
            </a:endParaRPr>
          </a:p>
        </p:txBody>
      </p:sp>
      <p:sp>
        <p:nvSpPr>
          <p:cNvPr id="13" name="object 13"/>
          <p:cNvSpPr txBox="1"/>
          <p:nvPr/>
        </p:nvSpPr>
        <p:spPr>
          <a:xfrm>
            <a:off x="3939626" y="4228293"/>
            <a:ext cx="2269490" cy="269240"/>
          </a:xfrm>
          <a:prstGeom prst="rect">
            <a:avLst/>
          </a:prstGeom>
        </p:spPr>
        <p:txBody>
          <a:bodyPr wrap="square" lIns="0" tIns="12065" rIns="0" bIns="0" rtlCol="0" vert="horz">
            <a:spAutoFit/>
          </a:bodyPr>
          <a:lstStyle/>
          <a:p>
            <a:pPr marL="12700">
              <a:lnSpc>
                <a:spcPct val="100000"/>
              </a:lnSpc>
              <a:spcBef>
                <a:spcPts val="95"/>
              </a:spcBef>
            </a:pPr>
            <a:r>
              <a:rPr dirty="0" sz="1600" spc="-5" b="1">
                <a:solidFill>
                  <a:srgbClr val="C00000"/>
                </a:solidFill>
                <a:latin typeface="Arial"/>
                <a:cs typeface="Arial"/>
              </a:rPr>
              <a:t>Urgent </a:t>
            </a:r>
            <a:r>
              <a:rPr dirty="0" sz="1600" spc="-10" b="1">
                <a:solidFill>
                  <a:srgbClr val="C00000"/>
                </a:solidFill>
                <a:latin typeface="Arial"/>
                <a:cs typeface="Arial"/>
              </a:rPr>
              <a:t>Low </a:t>
            </a:r>
            <a:r>
              <a:rPr dirty="0" sz="1600" spc="-5" b="1">
                <a:solidFill>
                  <a:srgbClr val="C00000"/>
                </a:solidFill>
                <a:latin typeface="Arial"/>
                <a:cs typeface="Arial"/>
              </a:rPr>
              <a:t>Soon</a:t>
            </a:r>
            <a:r>
              <a:rPr dirty="0" sz="1600" spc="-65" b="1">
                <a:solidFill>
                  <a:srgbClr val="C00000"/>
                </a:solidFill>
                <a:latin typeface="Arial"/>
                <a:cs typeface="Arial"/>
              </a:rPr>
              <a:t> </a:t>
            </a:r>
            <a:r>
              <a:rPr dirty="0" sz="1600" spc="-15" b="1">
                <a:solidFill>
                  <a:srgbClr val="C00000"/>
                </a:solidFill>
                <a:latin typeface="Arial"/>
                <a:cs typeface="Arial"/>
              </a:rPr>
              <a:t>Alert</a:t>
            </a:r>
            <a:r>
              <a:rPr dirty="0" sz="1600" spc="-15">
                <a:solidFill>
                  <a:srgbClr val="C00000"/>
                </a:solidFill>
                <a:latin typeface="Arial"/>
                <a:cs typeface="Arial"/>
              </a:rPr>
              <a:t>:</a:t>
            </a:r>
            <a:endParaRPr sz="1600">
              <a:latin typeface="Arial"/>
              <a:cs typeface="Arial"/>
            </a:endParaRPr>
          </a:p>
        </p:txBody>
      </p:sp>
      <p:sp>
        <p:nvSpPr>
          <p:cNvPr id="14" name="object 14"/>
          <p:cNvSpPr txBox="1"/>
          <p:nvPr/>
        </p:nvSpPr>
        <p:spPr>
          <a:xfrm>
            <a:off x="3939626" y="4472132"/>
            <a:ext cx="1975485" cy="513080"/>
          </a:xfrm>
          <a:prstGeom prst="rect">
            <a:avLst/>
          </a:prstGeom>
        </p:spPr>
        <p:txBody>
          <a:bodyPr wrap="square" lIns="0" tIns="12065" rIns="0" bIns="0" rtlCol="0" vert="horz">
            <a:spAutoFit/>
          </a:bodyPr>
          <a:lstStyle/>
          <a:p>
            <a:pPr marL="12700" marR="5080">
              <a:lnSpc>
                <a:spcPct val="100000"/>
              </a:lnSpc>
              <a:spcBef>
                <a:spcPts val="95"/>
              </a:spcBef>
            </a:pPr>
            <a:r>
              <a:rPr dirty="0" sz="1600" spc="-5">
                <a:solidFill>
                  <a:srgbClr val="585858"/>
                </a:solidFill>
                <a:latin typeface="Arial"/>
                <a:cs typeface="Arial"/>
              </a:rPr>
              <a:t>predicts &lt; </a:t>
            </a:r>
            <a:r>
              <a:rPr dirty="0" sz="1600" spc="-10">
                <a:solidFill>
                  <a:srgbClr val="585858"/>
                </a:solidFill>
                <a:latin typeface="Arial"/>
                <a:cs typeface="Arial"/>
              </a:rPr>
              <a:t>3.1 </a:t>
            </a:r>
            <a:r>
              <a:rPr dirty="0" sz="1600" spc="-5">
                <a:solidFill>
                  <a:srgbClr val="585858"/>
                </a:solidFill>
                <a:latin typeface="Arial"/>
                <a:cs typeface="Arial"/>
              </a:rPr>
              <a:t>mmol/L  within</a:t>
            </a:r>
            <a:r>
              <a:rPr dirty="0" sz="1600" spc="-15">
                <a:solidFill>
                  <a:srgbClr val="585858"/>
                </a:solidFill>
                <a:latin typeface="Arial"/>
                <a:cs typeface="Arial"/>
              </a:rPr>
              <a:t> </a:t>
            </a:r>
            <a:r>
              <a:rPr dirty="0" sz="1600" spc="-10">
                <a:solidFill>
                  <a:srgbClr val="585858"/>
                </a:solidFill>
                <a:latin typeface="Arial"/>
                <a:cs typeface="Arial"/>
              </a:rPr>
              <a:t>20-minutes</a:t>
            </a:r>
            <a:endParaRPr sz="1600">
              <a:latin typeface="Arial"/>
              <a:cs typeface="Arial"/>
            </a:endParaRPr>
          </a:p>
        </p:txBody>
      </p:sp>
      <p:grpSp>
        <p:nvGrpSpPr>
          <p:cNvPr id="15" name="object 15"/>
          <p:cNvGrpSpPr/>
          <p:nvPr/>
        </p:nvGrpSpPr>
        <p:grpSpPr>
          <a:xfrm>
            <a:off x="6046978" y="4379213"/>
            <a:ext cx="2858135" cy="848360"/>
            <a:chOff x="6046978" y="4379213"/>
            <a:chExt cx="2858135" cy="848360"/>
          </a:xfrm>
        </p:grpSpPr>
        <p:sp>
          <p:nvSpPr>
            <p:cNvPr id="16" name="object 16"/>
            <p:cNvSpPr/>
            <p:nvPr/>
          </p:nvSpPr>
          <p:spPr>
            <a:xfrm>
              <a:off x="6829842" y="4379213"/>
              <a:ext cx="414655" cy="300990"/>
            </a:xfrm>
            <a:custGeom>
              <a:avLst/>
              <a:gdLst/>
              <a:ahLst/>
              <a:cxnLst/>
              <a:rect l="l" t="t" r="r" b="b"/>
              <a:pathLst>
                <a:path w="414654" h="300989">
                  <a:moveTo>
                    <a:pt x="394899" y="300869"/>
                  </a:moveTo>
                  <a:lnTo>
                    <a:pt x="19316" y="300869"/>
                  </a:lnTo>
                  <a:lnTo>
                    <a:pt x="9395" y="298661"/>
                  </a:lnTo>
                  <a:lnTo>
                    <a:pt x="2626" y="293003"/>
                  </a:lnTo>
                  <a:lnTo>
                    <a:pt x="0" y="285342"/>
                  </a:lnTo>
                  <a:lnTo>
                    <a:pt x="2506" y="277124"/>
                  </a:lnTo>
                  <a:lnTo>
                    <a:pt x="190778" y="8013"/>
                  </a:lnTo>
                  <a:lnTo>
                    <a:pt x="197982" y="2003"/>
                  </a:lnTo>
                  <a:lnTo>
                    <a:pt x="207348" y="0"/>
                  </a:lnTo>
                  <a:lnTo>
                    <a:pt x="216713" y="2003"/>
                  </a:lnTo>
                  <a:lnTo>
                    <a:pt x="223918" y="8013"/>
                  </a:lnTo>
                  <a:lnTo>
                    <a:pt x="268104" y="71333"/>
                  </a:lnTo>
                  <a:lnTo>
                    <a:pt x="192699" y="71333"/>
                  </a:lnTo>
                  <a:lnTo>
                    <a:pt x="192699" y="209846"/>
                  </a:lnTo>
                  <a:lnTo>
                    <a:pt x="364761" y="209846"/>
                  </a:lnTo>
                  <a:lnTo>
                    <a:pt x="375808" y="225676"/>
                  </a:lnTo>
                  <a:lnTo>
                    <a:pt x="207108" y="225676"/>
                  </a:lnTo>
                  <a:lnTo>
                    <a:pt x="197682" y="227210"/>
                  </a:lnTo>
                  <a:lnTo>
                    <a:pt x="190058" y="231414"/>
                  </a:lnTo>
                  <a:lnTo>
                    <a:pt x="184954" y="237697"/>
                  </a:lnTo>
                  <a:lnTo>
                    <a:pt x="183093" y="245464"/>
                  </a:lnTo>
                  <a:lnTo>
                    <a:pt x="184954" y="253230"/>
                  </a:lnTo>
                  <a:lnTo>
                    <a:pt x="190058" y="259513"/>
                  </a:lnTo>
                  <a:lnTo>
                    <a:pt x="197682" y="263718"/>
                  </a:lnTo>
                  <a:lnTo>
                    <a:pt x="207108" y="265251"/>
                  </a:lnTo>
                  <a:lnTo>
                    <a:pt x="403424" y="265251"/>
                  </a:lnTo>
                  <a:lnTo>
                    <a:pt x="411709" y="277124"/>
                  </a:lnTo>
                  <a:lnTo>
                    <a:pt x="414216" y="285342"/>
                  </a:lnTo>
                  <a:lnTo>
                    <a:pt x="411589" y="293003"/>
                  </a:lnTo>
                  <a:lnTo>
                    <a:pt x="404820" y="298661"/>
                  </a:lnTo>
                  <a:lnTo>
                    <a:pt x="394899" y="300869"/>
                  </a:lnTo>
                  <a:close/>
                </a:path>
                <a:path w="414654" h="300989">
                  <a:moveTo>
                    <a:pt x="364761" y="209846"/>
                  </a:moveTo>
                  <a:lnTo>
                    <a:pt x="221516" y="209846"/>
                  </a:lnTo>
                  <a:lnTo>
                    <a:pt x="221516" y="71333"/>
                  </a:lnTo>
                  <a:lnTo>
                    <a:pt x="268104" y="71333"/>
                  </a:lnTo>
                  <a:lnTo>
                    <a:pt x="364761" y="209846"/>
                  </a:lnTo>
                  <a:close/>
                </a:path>
                <a:path w="414654" h="300989">
                  <a:moveTo>
                    <a:pt x="403424" y="265251"/>
                  </a:moveTo>
                  <a:lnTo>
                    <a:pt x="207108" y="265251"/>
                  </a:lnTo>
                  <a:lnTo>
                    <a:pt x="216533" y="263718"/>
                  </a:lnTo>
                  <a:lnTo>
                    <a:pt x="224158" y="259513"/>
                  </a:lnTo>
                  <a:lnTo>
                    <a:pt x="229261" y="253230"/>
                  </a:lnTo>
                  <a:lnTo>
                    <a:pt x="231122" y="245464"/>
                  </a:lnTo>
                  <a:lnTo>
                    <a:pt x="229261" y="237697"/>
                  </a:lnTo>
                  <a:lnTo>
                    <a:pt x="224158" y="231414"/>
                  </a:lnTo>
                  <a:lnTo>
                    <a:pt x="216533" y="227210"/>
                  </a:lnTo>
                  <a:lnTo>
                    <a:pt x="207108" y="225676"/>
                  </a:lnTo>
                  <a:lnTo>
                    <a:pt x="375808" y="225676"/>
                  </a:lnTo>
                  <a:lnTo>
                    <a:pt x="403424" y="265251"/>
                  </a:lnTo>
                  <a:close/>
                </a:path>
              </a:pathLst>
            </a:custGeom>
            <a:solidFill>
              <a:srgbClr val="E42029"/>
            </a:solidFill>
          </p:spPr>
          <p:txBody>
            <a:bodyPr wrap="square" lIns="0" tIns="0" rIns="0" bIns="0" rtlCol="0"/>
            <a:lstStyle/>
            <a:p/>
          </p:txBody>
        </p:sp>
        <p:sp>
          <p:nvSpPr>
            <p:cNvPr id="17" name="object 17"/>
            <p:cNvSpPr/>
            <p:nvPr/>
          </p:nvSpPr>
          <p:spPr>
            <a:xfrm>
              <a:off x="6976110" y="4709921"/>
              <a:ext cx="1903730" cy="492759"/>
            </a:xfrm>
            <a:custGeom>
              <a:avLst/>
              <a:gdLst/>
              <a:ahLst/>
              <a:cxnLst/>
              <a:rect l="l" t="t" r="r" b="b"/>
              <a:pathLst>
                <a:path w="1903729" h="492760">
                  <a:moveTo>
                    <a:pt x="0" y="0"/>
                  </a:moveTo>
                  <a:lnTo>
                    <a:pt x="20453" y="50927"/>
                  </a:lnTo>
                  <a:lnTo>
                    <a:pt x="41157" y="101363"/>
                  </a:lnTo>
                  <a:lnTo>
                    <a:pt x="62364" y="150816"/>
                  </a:lnTo>
                  <a:lnTo>
                    <a:pt x="84323" y="198795"/>
                  </a:lnTo>
                  <a:lnTo>
                    <a:pt x="107286" y="244808"/>
                  </a:lnTo>
                  <a:lnTo>
                    <a:pt x="131505" y="288363"/>
                  </a:lnTo>
                  <a:lnTo>
                    <a:pt x="157230" y="328968"/>
                  </a:lnTo>
                  <a:lnTo>
                    <a:pt x="184713" y="366134"/>
                  </a:lnTo>
                  <a:lnTo>
                    <a:pt x="214205" y="399367"/>
                  </a:lnTo>
                  <a:lnTo>
                    <a:pt x="245957" y="428177"/>
                  </a:lnTo>
                  <a:lnTo>
                    <a:pt x="280220" y="452072"/>
                  </a:lnTo>
                  <a:lnTo>
                    <a:pt x="317246" y="470560"/>
                  </a:lnTo>
                  <a:lnTo>
                    <a:pt x="390886" y="489497"/>
                  </a:lnTo>
                  <a:lnTo>
                    <a:pt x="429815" y="492197"/>
                  </a:lnTo>
                  <a:lnTo>
                    <a:pt x="470302" y="490965"/>
                  </a:lnTo>
                  <a:lnTo>
                    <a:pt x="512462" y="486238"/>
                  </a:lnTo>
                  <a:lnTo>
                    <a:pt x="556411" y="478451"/>
                  </a:lnTo>
                  <a:lnTo>
                    <a:pt x="602261" y="468039"/>
                  </a:lnTo>
                  <a:lnTo>
                    <a:pt x="650130" y="455439"/>
                  </a:lnTo>
                  <a:lnTo>
                    <a:pt x="700130" y="441085"/>
                  </a:lnTo>
                  <a:lnTo>
                    <a:pt x="752377" y="425414"/>
                  </a:lnTo>
                  <a:lnTo>
                    <a:pt x="806986" y="408861"/>
                  </a:lnTo>
                  <a:lnTo>
                    <a:pt x="864071" y="391862"/>
                  </a:lnTo>
                  <a:lnTo>
                    <a:pt x="923747" y="374853"/>
                  </a:lnTo>
                  <a:lnTo>
                    <a:pt x="963399" y="363318"/>
                  </a:lnTo>
                  <a:lnTo>
                    <a:pt x="1006527" y="349766"/>
                  </a:lnTo>
                  <a:lnTo>
                    <a:pt x="1052692" y="334438"/>
                  </a:lnTo>
                  <a:lnTo>
                    <a:pt x="1101457" y="317579"/>
                  </a:lnTo>
                  <a:lnTo>
                    <a:pt x="1152383" y="299431"/>
                  </a:lnTo>
                  <a:lnTo>
                    <a:pt x="1205032" y="280236"/>
                  </a:lnTo>
                  <a:lnTo>
                    <a:pt x="1258966" y="260238"/>
                  </a:lnTo>
                  <a:lnTo>
                    <a:pt x="1313745" y="239679"/>
                  </a:lnTo>
                  <a:lnTo>
                    <a:pt x="1368933" y="218802"/>
                  </a:lnTo>
                  <a:lnTo>
                    <a:pt x="1424090" y="197851"/>
                  </a:lnTo>
                  <a:lnTo>
                    <a:pt x="1478779" y="177067"/>
                  </a:lnTo>
                  <a:lnTo>
                    <a:pt x="1532561" y="156695"/>
                  </a:lnTo>
                  <a:lnTo>
                    <a:pt x="1584998" y="136976"/>
                  </a:lnTo>
                  <a:lnTo>
                    <a:pt x="1635651" y="118154"/>
                  </a:lnTo>
                  <a:lnTo>
                    <a:pt x="1684083" y="100471"/>
                  </a:lnTo>
                  <a:lnTo>
                    <a:pt x="1729855" y="84170"/>
                  </a:lnTo>
                  <a:lnTo>
                    <a:pt x="1772529" y="69495"/>
                  </a:lnTo>
                  <a:lnTo>
                    <a:pt x="1811666" y="56687"/>
                  </a:lnTo>
                  <a:lnTo>
                    <a:pt x="1877577" y="37648"/>
                  </a:lnTo>
                  <a:lnTo>
                    <a:pt x="1903476" y="31902"/>
                  </a:lnTo>
                </a:path>
              </a:pathLst>
            </a:custGeom>
            <a:ln w="50799">
              <a:solidFill>
                <a:srgbClr val="4AAF47"/>
              </a:solidFill>
              <a:prstDash val="dash"/>
            </a:ln>
          </p:spPr>
          <p:txBody>
            <a:bodyPr wrap="square" lIns="0" tIns="0" rIns="0" bIns="0" rtlCol="0"/>
            <a:lstStyle/>
            <a:p/>
          </p:txBody>
        </p:sp>
        <p:sp>
          <p:nvSpPr>
            <p:cNvPr id="18" name="object 18"/>
            <p:cNvSpPr/>
            <p:nvPr/>
          </p:nvSpPr>
          <p:spPr>
            <a:xfrm>
              <a:off x="6053328" y="4613147"/>
              <a:ext cx="677545" cy="4445"/>
            </a:xfrm>
            <a:custGeom>
              <a:avLst/>
              <a:gdLst/>
              <a:ahLst/>
              <a:cxnLst/>
              <a:rect l="l" t="t" r="r" b="b"/>
              <a:pathLst>
                <a:path w="677545" h="4445">
                  <a:moveTo>
                    <a:pt x="0" y="0"/>
                  </a:moveTo>
                  <a:lnTo>
                    <a:pt x="677240" y="4254"/>
                  </a:lnTo>
                </a:path>
              </a:pathLst>
            </a:custGeom>
            <a:ln w="12700">
              <a:solidFill>
                <a:srgbClr val="C00000"/>
              </a:solidFill>
            </a:ln>
          </p:spPr>
          <p:txBody>
            <a:bodyPr wrap="square" lIns="0" tIns="0" rIns="0" bIns="0" rtlCol="0"/>
            <a:lstStyle/>
            <a:p/>
          </p:txBody>
        </p:sp>
        <p:sp>
          <p:nvSpPr>
            <p:cNvPr id="19" name="object 19"/>
            <p:cNvSpPr/>
            <p:nvPr/>
          </p:nvSpPr>
          <p:spPr>
            <a:xfrm>
              <a:off x="6654091" y="4572474"/>
              <a:ext cx="76835" cy="88900"/>
            </a:xfrm>
            <a:custGeom>
              <a:avLst/>
              <a:gdLst/>
              <a:ahLst/>
              <a:cxnLst/>
              <a:rect l="l" t="t" r="r" b="b"/>
              <a:pathLst>
                <a:path w="76834" h="88900">
                  <a:moveTo>
                    <a:pt x="558" y="0"/>
                  </a:moveTo>
                  <a:lnTo>
                    <a:pt x="76479" y="44932"/>
                  </a:lnTo>
                  <a:lnTo>
                    <a:pt x="0" y="88900"/>
                  </a:lnTo>
                </a:path>
              </a:pathLst>
            </a:custGeom>
            <a:ln w="12700">
              <a:solidFill>
                <a:srgbClr val="C00000"/>
              </a:solidFill>
            </a:ln>
          </p:spPr>
          <p:txBody>
            <a:bodyPr wrap="square" lIns="0" tIns="0" rIns="0" bIns="0" rtlCol="0"/>
            <a:lstStyle/>
            <a:p/>
          </p:txBody>
        </p:sp>
      </p:grpSp>
      <p:sp>
        <p:nvSpPr>
          <p:cNvPr id="20" name="object 20"/>
          <p:cNvSpPr txBox="1"/>
          <p:nvPr/>
        </p:nvSpPr>
        <p:spPr>
          <a:xfrm>
            <a:off x="10723405" y="4709100"/>
            <a:ext cx="1266825" cy="893444"/>
          </a:xfrm>
          <a:prstGeom prst="rect">
            <a:avLst/>
          </a:prstGeom>
        </p:spPr>
        <p:txBody>
          <a:bodyPr wrap="square" lIns="0" tIns="12700" rIns="0" bIns="0" rtlCol="0" vert="horz">
            <a:spAutoFit/>
          </a:bodyPr>
          <a:lstStyle/>
          <a:p>
            <a:pPr marL="12700" marR="5080" indent="22860">
              <a:lnSpc>
                <a:spcPct val="123800"/>
              </a:lnSpc>
              <a:spcBef>
                <a:spcPts val="100"/>
              </a:spcBef>
            </a:pPr>
            <a:r>
              <a:rPr dirty="0" sz="2300" spc="-30" b="1">
                <a:solidFill>
                  <a:srgbClr val="929292"/>
                </a:solidFill>
                <a:latin typeface="Calibri"/>
                <a:cs typeface="Calibri"/>
              </a:rPr>
              <a:t>Treated  </a:t>
            </a:r>
            <a:r>
              <a:rPr dirty="0" sz="2300" spc="-5" b="1">
                <a:solidFill>
                  <a:srgbClr val="929292"/>
                </a:solidFill>
                <a:latin typeface="Calibri"/>
                <a:cs typeface="Calibri"/>
              </a:rPr>
              <a:t>U</a:t>
            </a:r>
            <a:r>
              <a:rPr dirty="0" sz="2300" spc="-25" b="1">
                <a:solidFill>
                  <a:srgbClr val="929292"/>
                </a:solidFill>
                <a:latin typeface="Calibri"/>
                <a:cs typeface="Calibri"/>
              </a:rPr>
              <a:t>n</a:t>
            </a:r>
            <a:r>
              <a:rPr dirty="0" sz="2300" spc="5" b="1">
                <a:solidFill>
                  <a:srgbClr val="929292"/>
                </a:solidFill>
                <a:latin typeface="Calibri"/>
                <a:cs typeface="Calibri"/>
              </a:rPr>
              <a:t>t</a:t>
            </a:r>
            <a:r>
              <a:rPr dirty="0" sz="2300" spc="-30" b="1">
                <a:solidFill>
                  <a:srgbClr val="929292"/>
                </a:solidFill>
                <a:latin typeface="Calibri"/>
                <a:cs typeface="Calibri"/>
              </a:rPr>
              <a:t>r</a:t>
            </a:r>
            <a:r>
              <a:rPr dirty="0" sz="2300" b="1">
                <a:solidFill>
                  <a:srgbClr val="929292"/>
                </a:solidFill>
                <a:latin typeface="Calibri"/>
                <a:cs typeface="Calibri"/>
              </a:rPr>
              <a:t>e</a:t>
            </a:r>
            <a:r>
              <a:rPr dirty="0" sz="2300" spc="-25" b="1">
                <a:solidFill>
                  <a:srgbClr val="929292"/>
                </a:solidFill>
                <a:latin typeface="Calibri"/>
                <a:cs typeface="Calibri"/>
              </a:rPr>
              <a:t>a</a:t>
            </a:r>
            <a:r>
              <a:rPr dirty="0" sz="2300" spc="-20" b="1">
                <a:solidFill>
                  <a:srgbClr val="929292"/>
                </a:solidFill>
                <a:latin typeface="Calibri"/>
                <a:cs typeface="Calibri"/>
              </a:rPr>
              <a:t>t</a:t>
            </a:r>
            <a:r>
              <a:rPr dirty="0" sz="2300" b="1">
                <a:solidFill>
                  <a:srgbClr val="929292"/>
                </a:solidFill>
                <a:latin typeface="Calibri"/>
                <a:cs typeface="Calibri"/>
              </a:rPr>
              <a:t>ed</a:t>
            </a:r>
            <a:endParaRPr sz="2300">
              <a:latin typeface="Calibri"/>
              <a:cs typeface="Calibri"/>
            </a:endParaRPr>
          </a:p>
        </p:txBody>
      </p:sp>
      <p:sp>
        <p:nvSpPr>
          <p:cNvPr id="21" name="object 21"/>
          <p:cNvSpPr/>
          <p:nvPr/>
        </p:nvSpPr>
        <p:spPr>
          <a:xfrm>
            <a:off x="9711686" y="5406392"/>
            <a:ext cx="755015" cy="7620"/>
          </a:xfrm>
          <a:custGeom>
            <a:avLst/>
            <a:gdLst/>
            <a:ahLst/>
            <a:cxnLst/>
            <a:rect l="l" t="t" r="r" b="b"/>
            <a:pathLst>
              <a:path w="755015" h="7620">
                <a:moveTo>
                  <a:pt x="754875" y="7200"/>
                </a:moveTo>
                <a:lnTo>
                  <a:pt x="0" y="0"/>
                </a:lnTo>
              </a:path>
            </a:pathLst>
          </a:custGeom>
          <a:ln w="25400">
            <a:solidFill>
              <a:srgbClr val="585858"/>
            </a:solidFill>
            <a:prstDash val="sysDash"/>
          </a:ln>
        </p:spPr>
        <p:txBody>
          <a:bodyPr wrap="square" lIns="0" tIns="0" rIns="0" bIns="0" rtlCol="0"/>
          <a:lstStyle/>
          <a:p/>
        </p:txBody>
      </p:sp>
      <p:sp>
        <p:nvSpPr>
          <p:cNvPr id="22" name="object 22"/>
          <p:cNvSpPr/>
          <p:nvPr/>
        </p:nvSpPr>
        <p:spPr>
          <a:xfrm>
            <a:off x="9733022" y="4950716"/>
            <a:ext cx="755015" cy="7620"/>
          </a:xfrm>
          <a:custGeom>
            <a:avLst/>
            <a:gdLst/>
            <a:ahLst/>
            <a:cxnLst/>
            <a:rect l="l" t="t" r="r" b="b"/>
            <a:pathLst>
              <a:path w="755015" h="7620">
                <a:moveTo>
                  <a:pt x="754875" y="7200"/>
                </a:moveTo>
                <a:lnTo>
                  <a:pt x="0" y="0"/>
                </a:lnTo>
              </a:path>
            </a:pathLst>
          </a:custGeom>
          <a:ln w="25400">
            <a:solidFill>
              <a:srgbClr val="76ACB9"/>
            </a:solidFill>
            <a:prstDash val="sysDash"/>
          </a:ln>
        </p:spPr>
        <p:txBody>
          <a:bodyPr wrap="square" lIns="0" tIns="0" rIns="0" bIns="0" rtlCol="0"/>
          <a:lstStyle/>
          <a:p/>
        </p:txBody>
      </p:sp>
      <p:grpSp>
        <p:nvGrpSpPr>
          <p:cNvPr id="23" name="object 23"/>
          <p:cNvGrpSpPr/>
          <p:nvPr/>
        </p:nvGrpSpPr>
        <p:grpSpPr>
          <a:xfrm>
            <a:off x="0" y="2046732"/>
            <a:ext cx="2973070" cy="4095115"/>
            <a:chOff x="0" y="2046732"/>
            <a:chExt cx="2973070" cy="4095115"/>
          </a:xfrm>
        </p:grpSpPr>
        <p:sp>
          <p:nvSpPr>
            <p:cNvPr id="24" name="object 24"/>
            <p:cNvSpPr/>
            <p:nvPr/>
          </p:nvSpPr>
          <p:spPr>
            <a:xfrm>
              <a:off x="2548928" y="2268041"/>
              <a:ext cx="424180" cy="488950"/>
            </a:xfrm>
            <a:custGeom>
              <a:avLst/>
              <a:gdLst/>
              <a:ahLst/>
              <a:cxnLst/>
              <a:rect l="l" t="t" r="r" b="b"/>
              <a:pathLst>
                <a:path w="424180" h="488950">
                  <a:moveTo>
                    <a:pt x="98844" y="263182"/>
                  </a:moveTo>
                  <a:lnTo>
                    <a:pt x="93243" y="257556"/>
                  </a:lnTo>
                  <a:lnTo>
                    <a:pt x="79400" y="257556"/>
                  </a:lnTo>
                  <a:lnTo>
                    <a:pt x="73799" y="263182"/>
                  </a:lnTo>
                  <a:lnTo>
                    <a:pt x="73799" y="277063"/>
                  </a:lnTo>
                  <a:lnTo>
                    <a:pt x="79400" y="282689"/>
                  </a:lnTo>
                  <a:lnTo>
                    <a:pt x="93243" y="282689"/>
                  </a:lnTo>
                  <a:lnTo>
                    <a:pt x="98844" y="277063"/>
                  </a:lnTo>
                  <a:lnTo>
                    <a:pt x="98844" y="270116"/>
                  </a:lnTo>
                  <a:lnTo>
                    <a:pt x="98844" y="263182"/>
                  </a:lnTo>
                  <a:close/>
                </a:path>
                <a:path w="424180" h="488950">
                  <a:moveTo>
                    <a:pt x="224091" y="395097"/>
                  </a:moveTo>
                  <a:lnTo>
                    <a:pt x="218490" y="389470"/>
                  </a:lnTo>
                  <a:lnTo>
                    <a:pt x="204647" y="389470"/>
                  </a:lnTo>
                  <a:lnTo>
                    <a:pt x="199047" y="395097"/>
                  </a:lnTo>
                  <a:lnTo>
                    <a:pt x="199047" y="408978"/>
                  </a:lnTo>
                  <a:lnTo>
                    <a:pt x="204647" y="414604"/>
                  </a:lnTo>
                  <a:lnTo>
                    <a:pt x="218490" y="414604"/>
                  </a:lnTo>
                  <a:lnTo>
                    <a:pt x="224091" y="408978"/>
                  </a:lnTo>
                  <a:lnTo>
                    <a:pt x="224091" y="402043"/>
                  </a:lnTo>
                  <a:lnTo>
                    <a:pt x="224091" y="395097"/>
                  </a:lnTo>
                  <a:close/>
                </a:path>
                <a:path w="424180" h="488950">
                  <a:moveTo>
                    <a:pt x="224091" y="143827"/>
                  </a:moveTo>
                  <a:lnTo>
                    <a:pt x="218490" y="138201"/>
                  </a:lnTo>
                  <a:lnTo>
                    <a:pt x="204647" y="138201"/>
                  </a:lnTo>
                  <a:lnTo>
                    <a:pt x="199047" y="143827"/>
                  </a:lnTo>
                  <a:lnTo>
                    <a:pt x="199047" y="157708"/>
                  </a:lnTo>
                  <a:lnTo>
                    <a:pt x="204647" y="163334"/>
                  </a:lnTo>
                  <a:lnTo>
                    <a:pt x="218490" y="163334"/>
                  </a:lnTo>
                  <a:lnTo>
                    <a:pt x="224091" y="157708"/>
                  </a:lnTo>
                  <a:lnTo>
                    <a:pt x="224091" y="150774"/>
                  </a:lnTo>
                  <a:lnTo>
                    <a:pt x="224091" y="143827"/>
                  </a:lnTo>
                  <a:close/>
                </a:path>
                <a:path w="424180" h="488950">
                  <a:moveTo>
                    <a:pt x="282333" y="323519"/>
                  </a:moveTo>
                  <a:lnTo>
                    <a:pt x="224091" y="265099"/>
                  </a:lnTo>
                  <a:lnTo>
                    <a:pt x="224091" y="182181"/>
                  </a:lnTo>
                  <a:lnTo>
                    <a:pt x="199047" y="182181"/>
                  </a:lnTo>
                  <a:lnTo>
                    <a:pt x="199047" y="273265"/>
                  </a:lnTo>
                  <a:lnTo>
                    <a:pt x="200304" y="276402"/>
                  </a:lnTo>
                  <a:lnTo>
                    <a:pt x="264807" y="341109"/>
                  </a:lnTo>
                  <a:lnTo>
                    <a:pt x="282333" y="323519"/>
                  </a:lnTo>
                  <a:close/>
                </a:path>
                <a:path w="424180" h="488950">
                  <a:moveTo>
                    <a:pt x="349351" y="263182"/>
                  </a:moveTo>
                  <a:lnTo>
                    <a:pt x="343738" y="257556"/>
                  </a:lnTo>
                  <a:lnTo>
                    <a:pt x="329907" y="257556"/>
                  </a:lnTo>
                  <a:lnTo>
                    <a:pt x="324294" y="263182"/>
                  </a:lnTo>
                  <a:lnTo>
                    <a:pt x="324294" y="277063"/>
                  </a:lnTo>
                  <a:lnTo>
                    <a:pt x="329907" y="282689"/>
                  </a:lnTo>
                  <a:lnTo>
                    <a:pt x="343738" y="282689"/>
                  </a:lnTo>
                  <a:lnTo>
                    <a:pt x="349351" y="277063"/>
                  </a:lnTo>
                  <a:lnTo>
                    <a:pt x="349351" y="270129"/>
                  </a:lnTo>
                  <a:lnTo>
                    <a:pt x="349351" y="263182"/>
                  </a:lnTo>
                  <a:close/>
                </a:path>
                <a:path w="424180" h="488950">
                  <a:moveTo>
                    <a:pt x="424103" y="297484"/>
                  </a:moveTo>
                  <a:lnTo>
                    <a:pt x="423329" y="250101"/>
                  </a:lnTo>
                  <a:lnTo>
                    <a:pt x="412153" y="204025"/>
                  </a:lnTo>
                  <a:lnTo>
                    <a:pt x="390944" y="161086"/>
                  </a:lnTo>
                  <a:lnTo>
                    <a:pt x="386918" y="156159"/>
                  </a:lnTo>
                  <a:lnTo>
                    <a:pt x="386918" y="276402"/>
                  </a:lnTo>
                  <a:lnTo>
                    <a:pt x="380669" y="323240"/>
                  </a:lnTo>
                  <a:lnTo>
                    <a:pt x="363029" y="365277"/>
                  </a:lnTo>
                  <a:lnTo>
                    <a:pt x="335648" y="400862"/>
                  </a:lnTo>
                  <a:lnTo>
                    <a:pt x="300177" y="428332"/>
                  </a:lnTo>
                  <a:lnTo>
                    <a:pt x="258267" y="446024"/>
                  </a:lnTo>
                  <a:lnTo>
                    <a:pt x="211569" y="452285"/>
                  </a:lnTo>
                  <a:lnTo>
                    <a:pt x="164884" y="446024"/>
                  </a:lnTo>
                  <a:lnTo>
                    <a:pt x="122974" y="428332"/>
                  </a:lnTo>
                  <a:lnTo>
                    <a:pt x="87490" y="400862"/>
                  </a:lnTo>
                  <a:lnTo>
                    <a:pt x="60109" y="365277"/>
                  </a:lnTo>
                  <a:lnTo>
                    <a:pt x="42468" y="323240"/>
                  </a:lnTo>
                  <a:lnTo>
                    <a:pt x="36220" y="276402"/>
                  </a:lnTo>
                  <a:lnTo>
                    <a:pt x="42468" y="229565"/>
                  </a:lnTo>
                  <a:lnTo>
                    <a:pt x="60109" y="187528"/>
                  </a:lnTo>
                  <a:lnTo>
                    <a:pt x="87490" y="151942"/>
                  </a:lnTo>
                  <a:lnTo>
                    <a:pt x="122974" y="124472"/>
                  </a:lnTo>
                  <a:lnTo>
                    <a:pt x="164884" y="106781"/>
                  </a:lnTo>
                  <a:lnTo>
                    <a:pt x="211569" y="100507"/>
                  </a:lnTo>
                  <a:lnTo>
                    <a:pt x="258267" y="106781"/>
                  </a:lnTo>
                  <a:lnTo>
                    <a:pt x="300177" y="124472"/>
                  </a:lnTo>
                  <a:lnTo>
                    <a:pt x="335648" y="151942"/>
                  </a:lnTo>
                  <a:lnTo>
                    <a:pt x="363029" y="187528"/>
                  </a:lnTo>
                  <a:lnTo>
                    <a:pt x="380669" y="229565"/>
                  </a:lnTo>
                  <a:lnTo>
                    <a:pt x="386918" y="276402"/>
                  </a:lnTo>
                  <a:lnTo>
                    <a:pt x="386918" y="156159"/>
                  </a:lnTo>
                  <a:lnTo>
                    <a:pt x="359994" y="123126"/>
                  </a:lnTo>
                  <a:lnTo>
                    <a:pt x="378777" y="104279"/>
                  </a:lnTo>
                  <a:lnTo>
                    <a:pt x="381114" y="100507"/>
                  </a:lnTo>
                  <a:lnTo>
                    <a:pt x="381889" y="99263"/>
                  </a:lnTo>
                  <a:lnTo>
                    <a:pt x="382651" y="98044"/>
                  </a:lnTo>
                  <a:lnTo>
                    <a:pt x="383870" y="91084"/>
                  </a:lnTo>
                  <a:lnTo>
                    <a:pt x="382397" y="84137"/>
                  </a:lnTo>
                  <a:lnTo>
                    <a:pt x="378155" y="77901"/>
                  </a:lnTo>
                  <a:lnTo>
                    <a:pt x="372198" y="73914"/>
                  </a:lnTo>
                  <a:lnTo>
                    <a:pt x="365239" y="72402"/>
                  </a:lnTo>
                  <a:lnTo>
                    <a:pt x="358165" y="73482"/>
                  </a:lnTo>
                  <a:lnTo>
                    <a:pt x="351853" y="77266"/>
                  </a:lnTo>
                  <a:lnTo>
                    <a:pt x="330555" y="99263"/>
                  </a:lnTo>
                  <a:lnTo>
                    <a:pt x="307238" y="85636"/>
                  </a:lnTo>
                  <a:lnTo>
                    <a:pt x="282575" y="75069"/>
                  </a:lnTo>
                  <a:lnTo>
                    <a:pt x="256844" y="67805"/>
                  </a:lnTo>
                  <a:lnTo>
                    <a:pt x="230365" y="64084"/>
                  </a:lnTo>
                  <a:lnTo>
                    <a:pt x="230365" y="37693"/>
                  </a:lnTo>
                  <a:lnTo>
                    <a:pt x="286727" y="37693"/>
                  </a:lnTo>
                  <a:lnTo>
                    <a:pt x="286727" y="0"/>
                  </a:lnTo>
                  <a:lnTo>
                    <a:pt x="136423" y="0"/>
                  </a:lnTo>
                  <a:lnTo>
                    <a:pt x="136423" y="37693"/>
                  </a:lnTo>
                  <a:lnTo>
                    <a:pt x="192786" y="37693"/>
                  </a:lnTo>
                  <a:lnTo>
                    <a:pt x="192786" y="63449"/>
                  </a:lnTo>
                  <a:lnTo>
                    <a:pt x="144843" y="73342"/>
                  </a:lnTo>
                  <a:lnTo>
                    <a:pt x="101460" y="93370"/>
                  </a:lnTo>
                  <a:lnTo>
                    <a:pt x="64008" y="122262"/>
                  </a:lnTo>
                  <a:lnTo>
                    <a:pt x="33807" y="158750"/>
                  </a:lnTo>
                  <a:lnTo>
                    <a:pt x="12204" y="201549"/>
                  </a:lnTo>
                  <a:lnTo>
                    <a:pt x="520" y="249389"/>
                  </a:lnTo>
                  <a:lnTo>
                    <a:pt x="0" y="298653"/>
                  </a:lnTo>
                  <a:lnTo>
                    <a:pt x="10312" y="345503"/>
                  </a:lnTo>
                  <a:lnTo>
                    <a:pt x="30505" y="388378"/>
                  </a:lnTo>
                  <a:lnTo>
                    <a:pt x="59626" y="425704"/>
                  </a:lnTo>
                  <a:lnTo>
                    <a:pt x="96710" y="455904"/>
                  </a:lnTo>
                  <a:lnTo>
                    <a:pt x="140804" y="477418"/>
                  </a:lnTo>
                  <a:lnTo>
                    <a:pt x="188633" y="488353"/>
                  </a:lnTo>
                  <a:lnTo>
                    <a:pt x="236435" y="488238"/>
                  </a:lnTo>
                  <a:lnTo>
                    <a:pt x="282498" y="477659"/>
                  </a:lnTo>
                  <a:lnTo>
                    <a:pt x="325107" y="457174"/>
                  </a:lnTo>
                  <a:lnTo>
                    <a:pt x="331254" y="452285"/>
                  </a:lnTo>
                  <a:lnTo>
                    <a:pt x="362572" y="427380"/>
                  </a:lnTo>
                  <a:lnTo>
                    <a:pt x="393179" y="388848"/>
                  </a:lnTo>
                  <a:lnTo>
                    <a:pt x="414172" y="344335"/>
                  </a:lnTo>
                  <a:lnTo>
                    <a:pt x="424103" y="297484"/>
                  </a:lnTo>
                  <a:close/>
                </a:path>
              </a:pathLst>
            </a:custGeom>
            <a:solidFill>
              <a:srgbClr val="000000"/>
            </a:solidFill>
          </p:spPr>
          <p:txBody>
            <a:bodyPr wrap="square" lIns="0" tIns="0" rIns="0" bIns="0" rtlCol="0"/>
            <a:lstStyle/>
            <a:p/>
          </p:txBody>
        </p:sp>
        <p:pic>
          <p:nvPicPr>
            <p:cNvPr id="25" name="object 25"/>
            <p:cNvPicPr/>
            <p:nvPr/>
          </p:nvPicPr>
          <p:blipFill>
            <a:blip r:embed="rId2" cstate="print"/>
            <a:stretch>
              <a:fillRect/>
            </a:stretch>
          </p:blipFill>
          <p:spPr>
            <a:xfrm>
              <a:off x="0" y="2046732"/>
              <a:ext cx="2613659" cy="4094975"/>
            </a:xfrm>
            <a:prstGeom prst="rect">
              <a:avLst/>
            </a:prstGeom>
          </p:spPr>
        </p:pic>
      </p:grpSp>
      <p:sp>
        <p:nvSpPr>
          <p:cNvPr id="26" name="object 26"/>
          <p:cNvSpPr txBox="1"/>
          <p:nvPr/>
        </p:nvSpPr>
        <p:spPr>
          <a:xfrm>
            <a:off x="2701964" y="4114346"/>
            <a:ext cx="309880" cy="961390"/>
          </a:xfrm>
          <a:prstGeom prst="rect">
            <a:avLst/>
          </a:prstGeom>
        </p:spPr>
        <p:txBody>
          <a:bodyPr wrap="square" lIns="0" tIns="0" rIns="0" bIns="0" rtlCol="0" vert="vert270">
            <a:spAutoFit/>
          </a:bodyPr>
          <a:lstStyle/>
          <a:p>
            <a:pPr marL="12700">
              <a:lnSpc>
                <a:spcPts val="2315"/>
              </a:lnSpc>
            </a:pPr>
            <a:r>
              <a:rPr dirty="0" sz="2000">
                <a:solidFill>
                  <a:srgbClr val="585858"/>
                </a:solidFill>
                <a:latin typeface="Arial"/>
                <a:cs typeface="Arial"/>
              </a:rPr>
              <a:t>G</a:t>
            </a:r>
            <a:r>
              <a:rPr dirty="0" sz="2000" spc="-5">
                <a:solidFill>
                  <a:srgbClr val="585858"/>
                </a:solidFill>
                <a:latin typeface="Arial"/>
                <a:cs typeface="Arial"/>
              </a:rPr>
              <a:t>l</a:t>
            </a:r>
            <a:r>
              <a:rPr dirty="0" sz="2000">
                <a:solidFill>
                  <a:srgbClr val="585858"/>
                </a:solidFill>
                <a:latin typeface="Arial"/>
                <a:cs typeface="Arial"/>
              </a:rPr>
              <a:t>u</a:t>
            </a:r>
            <a:r>
              <a:rPr dirty="0" sz="2000" spc="5">
                <a:solidFill>
                  <a:srgbClr val="585858"/>
                </a:solidFill>
                <a:latin typeface="Arial"/>
                <a:cs typeface="Arial"/>
              </a:rPr>
              <a:t>c</a:t>
            </a:r>
            <a:r>
              <a:rPr dirty="0" sz="2000">
                <a:solidFill>
                  <a:srgbClr val="585858"/>
                </a:solidFill>
                <a:latin typeface="Arial"/>
                <a:cs typeface="Arial"/>
              </a:rPr>
              <a:t>o</a:t>
            </a:r>
            <a:r>
              <a:rPr dirty="0" sz="2000" spc="5">
                <a:solidFill>
                  <a:srgbClr val="585858"/>
                </a:solidFill>
                <a:latin typeface="Arial"/>
                <a:cs typeface="Arial"/>
              </a:rPr>
              <a:t>s</a:t>
            </a:r>
            <a:r>
              <a:rPr dirty="0" sz="2000">
                <a:solidFill>
                  <a:srgbClr val="585858"/>
                </a:solidFill>
                <a:latin typeface="Arial"/>
                <a:cs typeface="Arial"/>
              </a:rPr>
              <a:t>e</a:t>
            </a:r>
            <a:endParaRPr sz="2000">
              <a:latin typeface="Arial"/>
              <a:cs typeface="Arial"/>
            </a:endParaRPr>
          </a:p>
        </p:txBody>
      </p:sp>
      <p:sp>
        <p:nvSpPr>
          <p:cNvPr id="27" name="object 27"/>
          <p:cNvSpPr txBox="1">
            <a:spLocks noGrp="1"/>
          </p:cNvSpPr>
          <p:nvPr>
            <p:ph type="title"/>
          </p:nvPr>
        </p:nvSpPr>
        <p:spPr>
          <a:xfrm>
            <a:off x="305375" y="343436"/>
            <a:ext cx="8922385" cy="574040"/>
          </a:xfrm>
          <a:prstGeom prst="rect"/>
        </p:spPr>
        <p:txBody>
          <a:bodyPr wrap="square" lIns="0" tIns="12700" rIns="0" bIns="0" rtlCol="0" vert="horz">
            <a:spAutoFit/>
          </a:bodyPr>
          <a:lstStyle/>
          <a:p>
            <a:pPr marL="25400">
              <a:lnSpc>
                <a:spcPct val="100000"/>
              </a:lnSpc>
              <a:spcBef>
                <a:spcPts val="100"/>
              </a:spcBef>
            </a:pPr>
            <a:r>
              <a:rPr dirty="0" spc="-25">
                <a:solidFill>
                  <a:srgbClr val="585858"/>
                </a:solidFill>
              </a:rPr>
              <a:t>How </a:t>
            </a:r>
            <a:r>
              <a:rPr dirty="0" spc="-5">
                <a:solidFill>
                  <a:srgbClr val="585858"/>
                </a:solidFill>
              </a:rPr>
              <a:t>is </a:t>
            </a:r>
            <a:r>
              <a:rPr dirty="0">
                <a:solidFill>
                  <a:srgbClr val="585858"/>
                </a:solidFill>
              </a:rPr>
              <a:t>a </a:t>
            </a:r>
            <a:r>
              <a:rPr dirty="0" spc="-40">
                <a:solidFill>
                  <a:srgbClr val="585858"/>
                </a:solidFill>
              </a:rPr>
              <a:t>Predictive </a:t>
            </a:r>
            <a:r>
              <a:rPr dirty="0" spc="-20">
                <a:solidFill>
                  <a:srgbClr val="585858"/>
                </a:solidFill>
              </a:rPr>
              <a:t>Low Alert </a:t>
            </a:r>
            <a:r>
              <a:rPr dirty="0" spc="-25">
                <a:solidFill>
                  <a:srgbClr val="585858"/>
                </a:solidFill>
              </a:rPr>
              <a:t>Designed to</a:t>
            </a:r>
            <a:r>
              <a:rPr dirty="0" spc="-509">
                <a:solidFill>
                  <a:srgbClr val="585858"/>
                </a:solidFill>
              </a:rPr>
              <a:t> </a:t>
            </a:r>
            <a:r>
              <a:rPr dirty="0" spc="-50">
                <a:solidFill>
                  <a:srgbClr val="585858"/>
                </a:solidFill>
              </a:rPr>
              <a:t>Work</a:t>
            </a:r>
            <a:r>
              <a:rPr dirty="0" baseline="25462" sz="3600" spc="-75">
                <a:solidFill>
                  <a:srgbClr val="585858"/>
                </a:solidFill>
              </a:rPr>
              <a:t>1</a:t>
            </a:r>
            <a:r>
              <a:rPr dirty="0" sz="3600" spc="-50">
                <a:solidFill>
                  <a:srgbClr val="585858"/>
                </a:solidFill>
              </a:rPr>
              <a:t>?</a:t>
            </a:r>
            <a:endParaRPr sz="3600"/>
          </a:p>
        </p:txBody>
      </p:sp>
      <p:sp>
        <p:nvSpPr>
          <p:cNvPr id="28" name="object 28"/>
          <p:cNvSpPr txBox="1"/>
          <p:nvPr/>
        </p:nvSpPr>
        <p:spPr>
          <a:xfrm>
            <a:off x="78739" y="6444005"/>
            <a:ext cx="4894580" cy="344805"/>
          </a:xfrm>
          <a:prstGeom prst="rect">
            <a:avLst/>
          </a:prstGeom>
        </p:spPr>
        <p:txBody>
          <a:bodyPr wrap="square" lIns="0" tIns="12700" rIns="0" bIns="0" rtlCol="0" vert="horz">
            <a:spAutoFit/>
          </a:bodyPr>
          <a:lstStyle/>
          <a:p>
            <a:pPr marL="12700">
              <a:lnSpc>
                <a:spcPts val="1255"/>
              </a:lnSpc>
              <a:spcBef>
                <a:spcPts val="100"/>
              </a:spcBef>
            </a:pPr>
            <a:r>
              <a:rPr dirty="0" sz="1100">
                <a:solidFill>
                  <a:srgbClr val="585858"/>
                </a:solidFill>
                <a:latin typeface="Arial"/>
                <a:cs typeface="Arial"/>
              </a:rPr>
              <a:t>Images are for </a:t>
            </a:r>
            <a:r>
              <a:rPr dirty="0" sz="1100" spc="-5">
                <a:solidFill>
                  <a:srgbClr val="585858"/>
                </a:solidFill>
                <a:latin typeface="Arial"/>
                <a:cs typeface="Arial"/>
              </a:rPr>
              <a:t>illustrative purpose</a:t>
            </a:r>
            <a:r>
              <a:rPr dirty="0" sz="1100" spc="-114">
                <a:solidFill>
                  <a:srgbClr val="585858"/>
                </a:solidFill>
                <a:latin typeface="Arial"/>
                <a:cs typeface="Arial"/>
              </a:rPr>
              <a:t> </a:t>
            </a:r>
            <a:r>
              <a:rPr dirty="0" sz="1100" spc="-10">
                <a:solidFill>
                  <a:srgbClr val="585858"/>
                </a:solidFill>
                <a:latin typeface="Arial"/>
                <a:cs typeface="Arial"/>
              </a:rPr>
              <a:t>only.</a:t>
            </a:r>
            <a:endParaRPr sz="1100">
              <a:latin typeface="Arial"/>
              <a:cs typeface="Arial"/>
            </a:endParaRPr>
          </a:p>
          <a:p>
            <a:pPr marL="12700">
              <a:lnSpc>
                <a:spcPts val="1255"/>
              </a:lnSpc>
            </a:pPr>
            <a:r>
              <a:rPr dirty="0" sz="1100" spc="-5">
                <a:solidFill>
                  <a:srgbClr val="585858"/>
                </a:solidFill>
                <a:latin typeface="Arial"/>
                <a:cs typeface="Arial"/>
              </a:rPr>
              <a:t>1. </a:t>
            </a:r>
            <a:r>
              <a:rPr dirty="0" sz="1100">
                <a:solidFill>
                  <a:srgbClr val="585858"/>
                </a:solidFill>
                <a:latin typeface="Arial"/>
                <a:cs typeface="Arial"/>
              </a:rPr>
              <a:t>Wadwa </a:t>
            </a:r>
            <a:r>
              <a:rPr dirty="0" sz="1100" spc="-5">
                <a:solidFill>
                  <a:srgbClr val="585858"/>
                </a:solidFill>
                <a:latin typeface="Arial"/>
                <a:cs typeface="Arial"/>
              </a:rPr>
              <a:t>P. et al. Diabetes Technology and Therapeutics</a:t>
            </a:r>
            <a:r>
              <a:rPr dirty="0" sz="1100" spc="35">
                <a:solidFill>
                  <a:srgbClr val="585858"/>
                </a:solidFill>
                <a:latin typeface="Arial"/>
                <a:cs typeface="Arial"/>
              </a:rPr>
              <a:t> </a:t>
            </a:r>
            <a:r>
              <a:rPr dirty="0" sz="1100" spc="-5">
                <a:solidFill>
                  <a:srgbClr val="585858"/>
                </a:solidFill>
                <a:latin typeface="Arial"/>
                <a:cs typeface="Arial"/>
              </a:rPr>
              <a:t>2018;20(6):395-402</a:t>
            </a:r>
            <a:endParaRPr sz="1100">
              <a:latin typeface="Arial"/>
              <a:cs typeface="Arial"/>
            </a:endParaRPr>
          </a:p>
        </p:txBody>
      </p:sp>
      <p:sp>
        <p:nvSpPr>
          <p:cNvPr id="29" name="object 29"/>
          <p:cNvSpPr txBox="1"/>
          <p:nvPr/>
        </p:nvSpPr>
        <p:spPr>
          <a:xfrm>
            <a:off x="716313" y="1019957"/>
            <a:ext cx="9537065" cy="391160"/>
          </a:xfrm>
          <a:prstGeom prst="rect">
            <a:avLst/>
          </a:prstGeom>
        </p:spPr>
        <p:txBody>
          <a:bodyPr wrap="square" lIns="0" tIns="12700" rIns="0" bIns="0" rtlCol="0" vert="horz">
            <a:spAutoFit/>
          </a:bodyPr>
          <a:lstStyle/>
          <a:p>
            <a:pPr marL="12700">
              <a:lnSpc>
                <a:spcPct val="100000"/>
              </a:lnSpc>
              <a:spcBef>
                <a:spcPts val="100"/>
              </a:spcBef>
            </a:pPr>
            <a:r>
              <a:rPr dirty="0" sz="2400" spc="-10">
                <a:solidFill>
                  <a:srgbClr val="585858"/>
                </a:solidFill>
                <a:latin typeface="Calibri"/>
                <a:cs typeface="Calibri"/>
              </a:rPr>
              <a:t>Available </a:t>
            </a:r>
            <a:r>
              <a:rPr dirty="0" sz="2400" spc="-5">
                <a:solidFill>
                  <a:srgbClr val="585858"/>
                </a:solidFill>
                <a:latin typeface="Calibri"/>
                <a:cs typeface="Calibri"/>
              </a:rPr>
              <a:t>with </a:t>
            </a:r>
            <a:r>
              <a:rPr dirty="0" sz="2400" spc="-20">
                <a:solidFill>
                  <a:srgbClr val="585858"/>
                </a:solidFill>
                <a:latin typeface="Calibri"/>
                <a:cs typeface="Calibri"/>
              </a:rPr>
              <a:t>Dexcom </a:t>
            </a:r>
            <a:r>
              <a:rPr dirty="0" sz="2400" spc="-5">
                <a:solidFill>
                  <a:srgbClr val="585858"/>
                </a:solidFill>
                <a:latin typeface="Calibri"/>
                <a:cs typeface="Calibri"/>
              </a:rPr>
              <a:t>G6, </a:t>
            </a:r>
            <a:r>
              <a:rPr dirty="0" sz="2400" spc="-10">
                <a:solidFill>
                  <a:srgbClr val="585858"/>
                </a:solidFill>
                <a:latin typeface="Calibri"/>
                <a:cs typeface="Calibri"/>
              </a:rPr>
              <a:t>Freestyle Libre2 </a:t>
            </a:r>
            <a:r>
              <a:rPr dirty="0" sz="2400" spc="-5">
                <a:solidFill>
                  <a:srgbClr val="585858"/>
                </a:solidFill>
                <a:latin typeface="Calibri"/>
                <a:cs typeface="Calibri"/>
              </a:rPr>
              <a:t>and </a:t>
            </a:r>
            <a:r>
              <a:rPr dirty="0" sz="2400" spc="-10">
                <a:solidFill>
                  <a:srgbClr val="585858"/>
                </a:solidFill>
                <a:latin typeface="Calibri"/>
                <a:cs typeface="Calibri"/>
              </a:rPr>
              <a:t>Medtronic Guardian</a:t>
            </a:r>
            <a:r>
              <a:rPr dirty="0" sz="2400" spc="60">
                <a:solidFill>
                  <a:srgbClr val="585858"/>
                </a:solidFill>
                <a:latin typeface="Calibri"/>
                <a:cs typeface="Calibri"/>
              </a:rPr>
              <a:t> </a:t>
            </a:r>
            <a:r>
              <a:rPr dirty="0" sz="2400" spc="-5">
                <a:solidFill>
                  <a:srgbClr val="585858"/>
                </a:solidFill>
                <a:latin typeface="Calibri"/>
                <a:cs typeface="Calibri"/>
              </a:rPr>
              <a:t>Connect</a:t>
            </a:r>
            <a:endParaRPr sz="2400">
              <a:latin typeface="Calibri"/>
              <a:cs typeface="Calibri"/>
            </a:endParaRPr>
          </a:p>
        </p:txBody>
      </p:sp>
      <p:sp>
        <p:nvSpPr>
          <p:cNvPr id="30" name="object 30"/>
          <p:cNvSpPr txBox="1"/>
          <p:nvPr/>
        </p:nvSpPr>
        <p:spPr>
          <a:xfrm>
            <a:off x="11302136" y="25399"/>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LBL021448</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622" y="1636641"/>
            <a:ext cx="2781300" cy="2507615"/>
          </a:xfrm>
          <a:prstGeom prst="rect">
            <a:avLst/>
          </a:prstGeom>
        </p:spPr>
        <p:txBody>
          <a:bodyPr wrap="square" lIns="0" tIns="89535" rIns="0" bIns="0" rtlCol="0" vert="horz">
            <a:spAutoFit/>
          </a:bodyPr>
          <a:lstStyle/>
          <a:p>
            <a:pPr marL="12700" marR="5080">
              <a:lnSpc>
                <a:spcPts val="4750"/>
              </a:lnSpc>
              <a:spcBef>
                <a:spcPts val="705"/>
              </a:spcBef>
            </a:pPr>
            <a:r>
              <a:rPr dirty="0" sz="4400" b="0">
                <a:solidFill>
                  <a:srgbClr val="585858"/>
                </a:solidFill>
                <a:latin typeface="Calibri Light"/>
                <a:cs typeface="Calibri Light"/>
              </a:rPr>
              <a:t>A </a:t>
            </a:r>
            <a:r>
              <a:rPr dirty="0" sz="4400" spc="-5" b="0">
                <a:solidFill>
                  <a:srgbClr val="585858"/>
                </a:solidFill>
                <a:latin typeface="Calibri Light"/>
                <a:cs typeface="Calibri Light"/>
              </a:rPr>
              <a:t>Number</a:t>
            </a:r>
            <a:r>
              <a:rPr dirty="0" sz="4400" spc="-85" b="0">
                <a:solidFill>
                  <a:srgbClr val="585858"/>
                </a:solidFill>
                <a:latin typeface="Calibri Light"/>
                <a:cs typeface="Calibri Light"/>
              </a:rPr>
              <a:t> </a:t>
            </a:r>
            <a:r>
              <a:rPr dirty="0" sz="4400" b="0">
                <a:solidFill>
                  <a:srgbClr val="585858"/>
                </a:solidFill>
                <a:latin typeface="Calibri Light"/>
                <a:cs typeface="Calibri Light"/>
              </a:rPr>
              <a:t>is  </a:t>
            </a:r>
            <a:r>
              <a:rPr dirty="0" sz="4400" spc="-5" b="0">
                <a:solidFill>
                  <a:srgbClr val="585858"/>
                </a:solidFill>
                <a:latin typeface="Calibri Light"/>
                <a:cs typeface="Calibri Light"/>
              </a:rPr>
              <a:t>Seldom  Enough  </a:t>
            </a:r>
            <a:r>
              <a:rPr dirty="0" sz="4400" spc="-20" b="0">
                <a:solidFill>
                  <a:srgbClr val="585858"/>
                </a:solidFill>
                <a:latin typeface="Calibri Light"/>
                <a:cs typeface="Calibri Light"/>
              </a:rPr>
              <a:t>information</a:t>
            </a:r>
            <a:endParaRPr sz="4400">
              <a:latin typeface="Calibri Light"/>
              <a:cs typeface="Calibri Light"/>
            </a:endParaRPr>
          </a:p>
        </p:txBody>
      </p:sp>
      <p:grpSp>
        <p:nvGrpSpPr>
          <p:cNvPr id="3" name="object 3"/>
          <p:cNvGrpSpPr/>
          <p:nvPr/>
        </p:nvGrpSpPr>
        <p:grpSpPr>
          <a:xfrm>
            <a:off x="624636" y="4374989"/>
            <a:ext cx="3293745" cy="85090"/>
            <a:chOff x="624636" y="4374989"/>
            <a:chExt cx="3293745" cy="85090"/>
          </a:xfrm>
        </p:grpSpPr>
        <p:sp>
          <p:nvSpPr>
            <p:cNvPr id="4" name="object 4"/>
            <p:cNvSpPr/>
            <p:nvPr/>
          </p:nvSpPr>
          <p:spPr>
            <a:xfrm>
              <a:off x="643889" y="4398881"/>
              <a:ext cx="3255645" cy="40005"/>
            </a:xfrm>
            <a:custGeom>
              <a:avLst/>
              <a:gdLst/>
              <a:ahLst/>
              <a:cxnLst/>
              <a:rect l="l" t="t" r="r" b="b"/>
              <a:pathLst>
                <a:path w="3255645" h="40004">
                  <a:moveTo>
                    <a:pt x="951914" y="30"/>
                  </a:moveTo>
                  <a:lnTo>
                    <a:pt x="910665" y="0"/>
                  </a:lnTo>
                  <a:lnTo>
                    <a:pt x="870755" y="739"/>
                  </a:lnTo>
                  <a:lnTo>
                    <a:pt x="830105" y="2101"/>
                  </a:lnTo>
                  <a:lnTo>
                    <a:pt x="682912" y="8440"/>
                  </a:lnTo>
                  <a:lnTo>
                    <a:pt x="558271" y="12984"/>
                  </a:lnTo>
                  <a:lnTo>
                    <a:pt x="409554" y="18940"/>
                  </a:lnTo>
                  <a:lnTo>
                    <a:pt x="365953" y="20362"/>
                  </a:lnTo>
                  <a:lnTo>
                    <a:pt x="322995" y="21313"/>
                  </a:lnTo>
                  <a:lnTo>
                    <a:pt x="279274" y="21681"/>
                  </a:lnTo>
                  <a:lnTo>
                    <a:pt x="233383" y="21353"/>
                  </a:lnTo>
                  <a:lnTo>
                    <a:pt x="183916" y="20215"/>
                  </a:lnTo>
                  <a:lnTo>
                    <a:pt x="129467" y="18154"/>
                  </a:lnTo>
                  <a:lnTo>
                    <a:pt x="68630" y="15058"/>
                  </a:lnTo>
                  <a:lnTo>
                    <a:pt x="0" y="10812"/>
                  </a:lnTo>
                  <a:lnTo>
                    <a:pt x="368" y="17708"/>
                  </a:lnTo>
                  <a:lnTo>
                    <a:pt x="838" y="20388"/>
                  </a:lnTo>
                  <a:lnTo>
                    <a:pt x="0" y="29100"/>
                  </a:lnTo>
                  <a:lnTo>
                    <a:pt x="45461" y="28824"/>
                  </a:lnTo>
                  <a:lnTo>
                    <a:pt x="90446" y="28917"/>
                  </a:lnTo>
                  <a:lnTo>
                    <a:pt x="135406" y="29291"/>
                  </a:lnTo>
                  <a:lnTo>
                    <a:pt x="375748" y="32289"/>
                  </a:lnTo>
                  <a:lnTo>
                    <a:pt x="430101" y="32498"/>
                  </a:lnTo>
                  <a:lnTo>
                    <a:pt x="487610" y="32372"/>
                  </a:lnTo>
                  <a:lnTo>
                    <a:pt x="548727" y="31822"/>
                  </a:lnTo>
                  <a:lnTo>
                    <a:pt x="613906" y="30761"/>
                  </a:lnTo>
                  <a:lnTo>
                    <a:pt x="752495" y="27592"/>
                  </a:lnTo>
                  <a:lnTo>
                    <a:pt x="815468" y="26936"/>
                  </a:lnTo>
                  <a:lnTo>
                    <a:pt x="873281" y="26971"/>
                  </a:lnTo>
                  <a:lnTo>
                    <a:pt x="926693" y="27530"/>
                  </a:lnTo>
                  <a:lnTo>
                    <a:pt x="976464" y="28450"/>
                  </a:lnTo>
                  <a:lnTo>
                    <a:pt x="1111519" y="31734"/>
                  </a:lnTo>
                  <a:lnTo>
                    <a:pt x="1154317" y="32456"/>
                  </a:lnTo>
                  <a:lnTo>
                    <a:pt x="1197270" y="32717"/>
                  </a:lnTo>
                  <a:lnTo>
                    <a:pt x="1241138" y="32355"/>
                  </a:lnTo>
                  <a:lnTo>
                    <a:pt x="1286680" y="31204"/>
                  </a:lnTo>
                  <a:lnTo>
                    <a:pt x="1389160" y="26497"/>
                  </a:lnTo>
                  <a:lnTo>
                    <a:pt x="1437075" y="24825"/>
                  </a:lnTo>
                  <a:lnTo>
                    <a:pt x="1480317" y="23947"/>
                  </a:lnTo>
                  <a:lnTo>
                    <a:pt x="1520803" y="23726"/>
                  </a:lnTo>
                  <a:lnTo>
                    <a:pt x="1560450" y="24026"/>
                  </a:lnTo>
                  <a:lnTo>
                    <a:pt x="1748985" y="27696"/>
                  </a:lnTo>
                  <a:lnTo>
                    <a:pt x="1813190" y="28548"/>
                  </a:lnTo>
                  <a:lnTo>
                    <a:pt x="1888058" y="29100"/>
                  </a:lnTo>
                  <a:lnTo>
                    <a:pt x="1951050" y="28998"/>
                  </a:lnTo>
                  <a:lnTo>
                    <a:pt x="2012889" y="28244"/>
                  </a:lnTo>
                  <a:lnTo>
                    <a:pt x="2073409" y="27003"/>
                  </a:lnTo>
                  <a:lnTo>
                    <a:pt x="2132441" y="25444"/>
                  </a:lnTo>
                  <a:lnTo>
                    <a:pt x="2298946" y="20528"/>
                  </a:lnTo>
                  <a:lnTo>
                    <a:pt x="2350359" y="19366"/>
                  </a:lnTo>
                  <a:lnTo>
                    <a:pt x="2399449" y="18721"/>
                  </a:lnTo>
                  <a:lnTo>
                    <a:pt x="2446050" y="18760"/>
                  </a:lnTo>
                  <a:lnTo>
                    <a:pt x="2489993" y="19650"/>
                  </a:lnTo>
                  <a:lnTo>
                    <a:pt x="2531113" y="21559"/>
                  </a:lnTo>
                  <a:lnTo>
                    <a:pt x="2569241" y="24653"/>
                  </a:lnTo>
                  <a:lnTo>
                    <a:pt x="2604211" y="29100"/>
                  </a:lnTo>
                  <a:lnTo>
                    <a:pt x="2643562" y="33826"/>
                  </a:lnTo>
                  <a:lnTo>
                    <a:pt x="2689031" y="36990"/>
                  </a:lnTo>
                  <a:lnTo>
                    <a:pt x="2739438" y="38804"/>
                  </a:lnTo>
                  <a:lnTo>
                    <a:pt x="2793600" y="39478"/>
                  </a:lnTo>
                  <a:lnTo>
                    <a:pt x="2850338" y="39224"/>
                  </a:lnTo>
                  <a:lnTo>
                    <a:pt x="2908470" y="38252"/>
                  </a:lnTo>
                  <a:lnTo>
                    <a:pt x="2966817" y="36774"/>
                  </a:lnTo>
                  <a:lnTo>
                    <a:pt x="3178726" y="30023"/>
                  </a:lnTo>
                  <a:lnTo>
                    <a:pt x="3220430" y="29181"/>
                  </a:lnTo>
                  <a:lnTo>
                    <a:pt x="3255264" y="29100"/>
                  </a:lnTo>
                  <a:lnTo>
                    <a:pt x="3255645" y="20286"/>
                  </a:lnTo>
                  <a:lnTo>
                    <a:pt x="3254997" y="15308"/>
                  </a:lnTo>
                  <a:lnTo>
                    <a:pt x="3255264" y="10812"/>
                  </a:lnTo>
                  <a:lnTo>
                    <a:pt x="3201574" y="15847"/>
                  </a:lnTo>
                  <a:lnTo>
                    <a:pt x="3146708" y="18969"/>
                  </a:lnTo>
                  <a:lnTo>
                    <a:pt x="3091062" y="20453"/>
                  </a:lnTo>
                  <a:lnTo>
                    <a:pt x="3035031" y="20576"/>
                  </a:lnTo>
                  <a:lnTo>
                    <a:pt x="2979011" y="19612"/>
                  </a:lnTo>
                  <a:lnTo>
                    <a:pt x="2923399" y="17836"/>
                  </a:lnTo>
                  <a:lnTo>
                    <a:pt x="2868590" y="15526"/>
                  </a:lnTo>
                  <a:lnTo>
                    <a:pt x="2712942" y="8134"/>
                  </a:lnTo>
                  <a:lnTo>
                    <a:pt x="2665305" y="6435"/>
                  </a:lnTo>
                  <a:lnTo>
                    <a:pt x="2620451" y="5578"/>
                  </a:lnTo>
                  <a:lnTo>
                    <a:pt x="2578777" y="5838"/>
                  </a:lnTo>
                  <a:lnTo>
                    <a:pt x="2540677" y="7491"/>
                  </a:lnTo>
                  <a:lnTo>
                    <a:pt x="2463500" y="15086"/>
                  </a:lnTo>
                  <a:lnTo>
                    <a:pt x="2415134" y="17505"/>
                  </a:lnTo>
                  <a:lnTo>
                    <a:pt x="2362581" y="18393"/>
                  </a:lnTo>
                  <a:lnTo>
                    <a:pt x="2306975" y="18074"/>
                  </a:lnTo>
                  <a:lnTo>
                    <a:pt x="2249448" y="16869"/>
                  </a:lnTo>
                  <a:lnTo>
                    <a:pt x="2191131" y="15103"/>
                  </a:lnTo>
                  <a:lnTo>
                    <a:pt x="2076657" y="11179"/>
                  </a:lnTo>
                  <a:lnTo>
                    <a:pt x="2022766" y="9667"/>
                  </a:lnTo>
                  <a:lnTo>
                    <a:pt x="1972614" y="8887"/>
                  </a:lnTo>
                  <a:lnTo>
                    <a:pt x="1927334" y="9161"/>
                  </a:lnTo>
                  <a:lnTo>
                    <a:pt x="1888058" y="10812"/>
                  </a:lnTo>
                  <a:lnTo>
                    <a:pt x="1854886" y="12898"/>
                  </a:lnTo>
                  <a:lnTo>
                    <a:pt x="1817204" y="14919"/>
                  </a:lnTo>
                  <a:lnTo>
                    <a:pt x="1775447" y="16809"/>
                  </a:lnTo>
                  <a:lnTo>
                    <a:pt x="1730052" y="18506"/>
                  </a:lnTo>
                  <a:lnTo>
                    <a:pt x="1681454" y="19946"/>
                  </a:lnTo>
                  <a:lnTo>
                    <a:pt x="1630090" y="21065"/>
                  </a:lnTo>
                  <a:lnTo>
                    <a:pt x="1576395" y="21799"/>
                  </a:lnTo>
                  <a:lnTo>
                    <a:pt x="1520805" y="22085"/>
                  </a:lnTo>
                  <a:lnTo>
                    <a:pt x="1463757" y="21858"/>
                  </a:lnTo>
                  <a:lnTo>
                    <a:pt x="1405686" y="21056"/>
                  </a:lnTo>
                  <a:lnTo>
                    <a:pt x="1347028" y="19614"/>
                  </a:lnTo>
                  <a:lnTo>
                    <a:pt x="1288219" y="17468"/>
                  </a:lnTo>
                  <a:lnTo>
                    <a:pt x="1229695" y="14556"/>
                  </a:lnTo>
                  <a:lnTo>
                    <a:pt x="1104491" y="6222"/>
                  </a:lnTo>
                  <a:lnTo>
                    <a:pt x="1046747" y="2994"/>
                  </a:lnTo>
                  <a:lnTo>
                    <a:pt x="996581" y="979"/>
                  </a:lnTo>
                  <a:lnTo>
                    <a:pt x="951914" y="30"/>
                  </a:lnTo>
                  <a:close/>
                </a:path>
              </a:pathLst>
            </a:custGeom>
            <a:solidFill>
              <a:srgbClr val="00AF50"/>
            </a:solidFill>
          </p:spPr>
          <p:txBody>
            <a:bodyPr wrap="square" lIns="0" tIns="0" rIns="0" bIns="0" rtlCol="0"/>
            <a:lstStyle/>
            <a:p/>
          </p:txBody>
        </p:sp>
        <p:sp>
          <p:nvSpPr>
            <p:cNvPr id="5" name="object 5"/>
            <p:cNvSpPr/>
            <p:nvPr/>
          </p:nvSpPr>
          <p:spPr>
            <a:xfrm>
              <a:off x="643686" y="4394039"/>
              <a:ext cx="3255645" cy="46990"/>
            </a:xfrm>
            <a:custGeom>
              <a:avLst/>
              <a:gdLst/>
              <a:ahLst/>
              <a:cxnLst/>
              <a:rect l="l" t="t" r="r" b="b"/>
              <a:pathLst>
                <a:path w="3255645" h="46989">
                  <a:moveTo>
                    <a:pt x="203" y="15654"/>
                  </a:moveTo>
                  <a:lnTo>
                    <a:pt x="59845" y="10632"/>
                  </a:lnTo>
                  <a:lnTo>
                    <a:pt x="118559" y="6609"/>
                  </a:lnTo>
                  <a:lnTo>
                    <a:pt x="176180" y="3561"/>
                  </a:lnTo>
                  <a:lnTo>
                    <a:pt x="232547" y="1461"/>
                  </a:lnTo>
                  <a:lnTo>
                    <a:pt x="287496" y="282"/>
                  </a:lnTo>
                  <a:lnTo>
                    <a:pt x="340863" y="0"/>
                  </a:lnTo>
                  <a:lnTo>
                    <a:pt x="392485" y="586"/>
                  </a:lnTo>
                  <a:lnTo>
                    <a:pt x="442198" y="2017"/>
                  </a:lnTo>
                  <a:lnTo>
                    <a:pt x="489841" y="4265"/>
                  </a:lnTo>
                  <a:lnTo>
                    <a:pt x="535248" y="7304"/>
                  </a:lnTo>
                  <a:lnTo>
                    <a:pt x="578257" y="11109"/>
                  </a:lnTo>
                  <a:lnTo>
                    <a:pt x="618705" y="15654"/>
                  </a:lnTo>
                  <a:lnTo>
                    <a:pt x="655603" y="19545"/>
                  </a:lnTo>
                  <a:lnTo>
                    <a:pt x="694182" y="22260"/>
                  </a:lnTo>
                  <a:lnTo>
                    <a:pt x="734582" y="23941"/>
                  </a:lnTo>
                  <a:lnTo>
                    <a:pt x="776946" y="24734"/>
                  </a:lnTo>
                  <a:lnTo>
                    <a:pt x="821412" y="24783"/>
                  </a:lnTo>
                  <a:lnTo>
                    <a:pt x="868123" y="24230"/>
                  </a:lnTo>
                  <a:lnTo>
                    <a:pt x="917218" y="23221"/>
                  </a:lnTo>
                  <a:lnTo>
                    <a:pt x="968839" y="21900"/>
                  </a:lnTo>
                  <a:lnTo>
                    <a:pt x="1023127" y="20411"/>
                  </a:lnTo>
                  <a:lnTo>
                    <a:pt x="1080222" y="18898"/>
                  </a:lnTo>
                  <a:lnTo>
                    <a:pt x="1140265" y="17504"/>
                  </a:lnTo>
                  <a:lnTo>
                    <a:pt x="1203397" y="16375"/>
                  </a:lnTo>
                  <a:lnTo>
                    <a:pt x="1269758" y="15654"/>
                  </a:lnTo>
                  <a:lnTo>
                    <a:pt x="1335635" y="15429"/>
                  </a:lnTo>
                  <a:lnTo>
                    <a:pt x="1397538" y="15622"/>
                  </a:lnTo>
                  <a:lnTo>
                    <a:pt x="1455947" y="16129"/>
                  </a:lnTo>
                  <a:lnTo>
                    <a:pt x="1511342" y="16848"/>
                  </a:lnTo>
                  <a:lnTo>
                    <a:pt x="1564202" y="17672"/>
                  </a:lnTo>
                  <a:lnTo>
                    <a:pt x="1615006" y="18500"/>
                  </a:lnTo>
                  <a:lnTo>
                    <a:pt x="1664234" y="19227"/>
                  </a:lnTo>
                  <a:lnTo>
                    <a:pt x="1712366" y="19749"/>
                  </a:lnTo>
                  <a:lnTo>
                    <a:pt x="1759881" y="19963"/>
                  </a:lnTo>
                  <a:lnTo>
                    <a:pt x="1807258" y="19764"/>
                  </a:lnTo>
                  <a:lnTo>
                    <a:pt x="1854978" y="19049"/>
                  </a:lnTo>
                  <a:lnTo>
                    <a:pt x="1903519" y="17713"/>
                  </a:lnTo>
                  <a:lnTo>
                    <a:pt x="1953361" y="15654"/>
                  </a:lnTo>
                  <a:lnTo>
                    <a:pt x="2005040" y="13791"/>
                  </a:lnTo>
                  <a:lnTo>
                    <a:pt x="2058479" y="12979"/>
                  </a:lnTo>
                  <a:lnTo>
                    <a:pt x="2113239" y="13017"/>
                  </a:lnTo>
                  <a:lnTo>
                    <a:pt x="2168882" y="13702"/>
                  </a:lnTo>
                  <a:lnTo>
                    <a:pt x="2224968" y="14833"/>
                  </a:lnTo>
                  <a:lnTo>
                    <a:pt x="2281059" y="16206"/>
                  </a:lnTo>
                  <a:lnTo>
                    <a:pt x="2336716" y="17620"/>
                  </a:lnTo>
                  <a:lnTo>
                    <a:pt x="2391500" y="18874"/>
                  </a:lnTo>
                  <a:lnTo>
                    <a:pt x="2444972" y="19764"/>
                  </a:lnTo>
                  <a:lnTo>
                    <a:pt x="2496693" y="20090"/>
                  </a:lnTo>
                  <a:lnTo>
                    <a:pt x="2546225" y="19648"/>
                  </a:lnTo>
                  <a:lnTo>
                    <a:pt x="2593128" y="18236"/>
                  </a:lnTo>
                  <a:lnTo>
                    <a:pt x="2636964" y="15654"/>
                  </a:lnTo>
                  <a:lnTo>
                    <a:pt x="2684955" y="12812"/>
                  </a:lnTo>
                  <a:lnTo>
                    <a:pt x="2736922" y="11160"/>
                  </a:lnTo>
                  <a:lnTo>
                    <a:pt x="2791866" y="10498"/>
                  </a:lnTo>
                  <a:lnTo>
                    <a:pt x="2848788" y="10622"/>
                  </a:lnTo>
                  <a:lnTo>
                    <a:pt x="2906689" y="11330"/>
                  </a:lnTo>
                  <a:lnTo>
                    <a:pt x="2964570" y="12420"/>
                  </a:lnTo>
                  <a:lnTo>
                    <a:pt x="3021431" y="13690"/>
                  </a:lnTo>
                  <a:lnTo>
                    <a:pt x="3076273" y="14937"/>
                  </a:lnTo>
                  <a:lnTo>
                    <a:pt x="3128097" y="15959"/>
                  </a:lnTo>
                  <a:lnTo>
                    <a:pt x="3175903" y="16554"/>
                  </a:lnTo>
                  <a:lnTo>
                    <a:pt x="3218693" y="16520"/>
                  </a:lnTo>
                  <a:lnTo>
                    <a:pt x="3255467" y="15654"/>
                  </a:lnTo>
                  <a:lnTo>
                    <a:pt x="3254756" y="23807"/>
                  </a:lnTo>
                  <a:lnTo>
                    <a:pt x="3255048" y="27782"/>
                  </a:lnTo>
                  <a:lnTo>
                    <a:pt x="3255467" y="33942"/>
                  </a:lnTo>
                  <a:lnTo>
                    <a:pt x="3216363" y="34695"/>
                  </a:lnTo>
                  <a:lnTo>
                    <a:pt x="3171145" y="34919"/>
                  </a:lnTo>
                  <a:lnTo>
                    <a:pt x="3120877" y="34716"/>
                  </a:lnTo>
                  <a:lnTo>
                    <a:pt x="3066626" y="34190"/>
                  </a:lnTo>
                  <a:lnTo>
                    <a:pt x="3009455" y="33444"/>
                  </a:lnTo>
                  <a:lnTo>
                    <a:pt x="2950431" y="32582"/>
                  </a:lnTo>
                  <a:lnTo>
                    <a:pt x="2890618" y="31708"/>
                  </a:lnTo>
                  <a:lnTo>
                    <a:pt x="2831081" y="30925"/>
                  </a:lnTo>
                  <a:lnTo>
                    <a:pt x="2772886" y="30337"/>
                  </a:lnTo>
                  <a:lnTo>
                    <a:pt x="2717098" y="30047"/>
                  </a:lnTo>
                  <a:lnTo>
                    <a:pt x="2664781" y="30159"/>
                  </a:lnTo>
                  <a:lnTo>
                    <a:pt x="2617002" y="30777"/>
                  </a:lnTo>
                  <a:lnTo>
                    <a:pt x="2574824" y="32003"/>
                  </a:lnTo>
                  <a:lnTo>
                    <a:pt x="2539314" y="33942"/>
                  </a:lnTo>
                  <a:lnTo>
                    <a:pt x="2505904" y="35563"/>
                  </a:lnTo>
                  <a:lnTo>
                    <a:pt x="2429856" y="35308"/>
                  </a:lnTo>
                  <a:lnTo>
                    <a:pt x="2387407" y="33931"/>
                  </a:lnTo>
                  <a:lnTo>
                    <a:pt x="2342134" y="32054"/>
                  </a:lnTo>
                  <a:lnTo>
                    <a:pt x="2294130" y="29928"/>
                  </a:lnTo>
                  <a:lnTo>
                    <a:pt x="2243491" y="27803"/>
                  </a:lnTo>
                  <a:lnTo>
                    <a:pt x="2190311" y="25928"/>
                  </a:lnTo>
                  <a:lnTo>
                    <a:pt x="2134683" y="24554"/>
                  </a:lnTo>
                  <a:lnTo>
                    <a:pt x="2076704" y="23930"/>
                  </a:lnTo>
                  <a:lnTo>
                    <a:pt x="2016466" y="24307"/>
                  </a:lnTo>
                  <a:lnTo>
                    <a:pt x="1954064" y="25935"/>
                  </a:lnTo>
                  <a:lnTo>
                    <a:pt x="1889594" y="29063"/>
                  </a:lnTo>
                  <a:lnTo>
                    <a:pt x="1823148" y="33942"/>
                  </a:lnTo>
                  <a:lnTo>
                    <a:pt x="1755162" y="39333"/>
                  </a:lnTo>
                  <a:lnTo>
                    <a:pt x="1695422" y="43070"/>
                  </a:lnTo>
                  <a:lnTo>
                    <a:pt x="1642491" y="45359"/>
                  </a:lnTo>
                  <a:lnTo>
                    <a:pt x="1594936" y="46406"/>
                  </a:lnTo>
                  <a:lnTo>
                    <a:pt x="1551321" y="46418"/>
                  </a:lnTo>
                  <a:lnTo>
                    <a:pt x="1510212" y="45599"/>
                  </a:lnTo>
                  <a:lnTo>
                    <a:pt x="1470175" y="44157"/>
                  </a:lnTo>
                  <a:lnTo>
                    <a:pt x="1429773" y="42297"/>
                  </a:lnTo>
                  <a:lnTo>
                    <a:pt x="1387574" y="40225"/>
                  </a:lnTo>
                  <a:lnTo>
                    <a:pt x="1342141" y="38148"/>
                  </a:lnTo>
                  <a:lnTo>
                    <a:pt x="1292040" y="36271"/>
                  </a:lnTo>
                  <a:lnTo>
                    <a:pt x="1235836" y="34800"/>
                  </a:lnTo>
                  <a:lnTo>
                    <a:pt x="1172095" y="33942"/>
                  </a:lnTo>
                  <a:lnTo>
                    <a:pt x="1133527" y="33797"/>
                  </a:lnTo>
                  <a:lnTo>
                    <a:pt x="1094604" y="33887"/>
                  </a:lnTo>
                  <a:lnTo>
                    <a:pt x="1055216" y="34181"/>
                  </a:lnTo>
                  <a:lnTo>
                    <a:pt x="1015254" y="34647"/>
                  </a:lnTo>
                  <a:lnTo>
                    <a:pt x="974606" y="35252"/>
                  </a:lnTo>
                  <a:lnTo>
                    <a:pt x="933163" y="35967"/>
                  </a:lnTo>
                  <a:lnTo>
                    <a:pt x="890815" y="36757"/>
                  </a:lnTo>
                  <a:lnTo>
                    <a:pt x="847451" y="37593"/>
                  </a:lnTo>
                  <a:lnTo>
                    <a:pt x="802962" y="38442"/>
                  </a:lnTo>
                  <a:lnTo>
                    <a:pt x="757237" y="39273"/>
                  </a:lnTo>
                  <a:lnTo>
                    <a:pt x="710165" y="40053"/>
                  </a:lnTo>
                  <a:lnTo>
                    <a:pt x="661637" y="40751"/>
                  </a:lnTo>
                  <a:lnTo>
                    <a:pt x="611543" y="41335"/>
                  </a:lnTo>
                  <a:lnTo>
                    <a:pt x="559772" y="41774"/>
                  </a:lnTo>
                  <a:lnTo>
                    <a:pt x="506214" y="42036"/>
                  </a:lnTo>
                  <a:lnTo>
                    <a:pt x="450759" y="42089"/>
                  </a:lnTo>
                  <a:lnTo>
                    <a:pt x="393297" y="41901"/>
                  </a:lnTo>
                  <a:lnTo>
                    <a:pt x="333718" y="41440"/>
                  </a:lnTo>
                  <a:lnTo>
                    <a:pt x="271910" y="40676"/>
                  </a:lnTo>
                  <a:lnTo>
                    <a:pt x="207766" y="39576"/>
                  </a:lnTo>
                  <a:lnTo>
                    <a:pt x="141173" y="38108"/>
                  </a:lnTo>
                  <a:lnTo>
                    <a:pt x="72022" y="36240"/>
                  </a:lnTo>
                  <a:lnTo>
                    <a:pt x="203" y="33942"/>
                  </a:lnTo>
                  <a:lnTo>
                    <a:pt x="152" y="28138"/>
                  </a:lnTo>
                  <a:lnTo>
                    <a:pt x="0" y="22144"/>
                  </a:lnTo>
                  <a:lnTo>
                    <a:pt x="203" y="15654"/>
                  </a:lnTo>
                  <a:close/>
                </a:path>
              </a:pathLst>
            </a:custGeom>
            <a:ln w="38100">
              <a:solidFill>
                <a:srgbClr val="00AF50"/>
              </a:solidFill>
            </a:ln>
          </p:spPr>
          <p:txBody>
            <a:bodyPr wrap="square" lIns="0" tIns="0" rIns="0" bIns="0" rtlCol="0"/>
            <a:lstStyle/>
            <a:p/>
          </p:txBody>
        </p:sp>
      </p:grpSp>
      <p:grpSp>
        <p:nvGrpSpPr>
          <p:cNvPr id="6" name="object 6"/>
          <p:cNvGrpSpPr/>
          <p:nvPr/>
        </p:nvGrpSpPr>
        <p:grpSpPr>
          <a:xfrm>
            <a:off x="4078354" y="438869"/>
            <a:ext cx="5128260" cy="4970780"/>
            <a:chOff x="4078354" y="438869"/>
            <a:chExt cx="5128260" cy="4970780"/>
          </a:xfrm>
        </p:grpSpPr>
        <p:pic>
          <p:nvPicPr>
            <p:cNvPr id="7" name="object 7"/>
            <p:cNvPicPr/>
            <p:nvPr/>
          </p:nvPicPr>
          <p:blipFill>
            <a:blip r:embed="rId2" cstate="print"/>
            <a:stretch>
              <a:fillRect/>
            </a:stretch>
          </p:blipFill>
          <p:spPr>
            <a:xfrm>
              <a:off x="6883920" y="903732"/>
              <a:ext cx="2322563" cy="4505763"/>
            </a:xfrm>
            <a:prstGeom prst="rect">
              <a:avLst/>
            </a:prstGeom>
          </p:spPr>
        </p:pic>
        <p:sp>
          <p:nvSpPr>
            <p:cNvPr id="8" name="object 8"/>
            <p:cNvSpPr/>
            <p:nvPr/>
          </p:nvSpPr>
          <p:spPr>
            <a:xfrm>
              <a:off x="4087879" y="448394"/>
              <a:ext cx="2797810" cy="1603375"/>
            </a:xfrm>
            <a:custGeom>
              <a:avLst/>
              <a:gdLst/>
              <a:ahLst/>
              <a:cxnLst/>
              <a:rect l="l" t="t" r="r" b="b"/>
              <a:pathLst>
                <a:path w="2797809" h="1603375">
                  <a:moveTo>
                    <a:pt x="1688686" y="0"/>
                  </a:moveTo>
                  <a:lnTo>
                    <a:pt x="1640978" y="5732"/>
                  </a:lnTo>
                  <a:lnTo>
                    <a:pt x="1595326" y="17657"/>
                  </a:lnTo>
                  <a:lnTo>
                    <a:pt x="1552799" y="35496"/>
                  </a:lnTo>
                  <a:lnTo>
                    <a:pt x="1514468" y="58969"/>
                  </a:lnTo>
                  <a:lnTo>
                    <a:pt x="1481402" y="87796"/>
                  </a:lnTo>
                  <a:lnTo>
                    <a:pt x="1454671" y="121699"/>
                  </a:lnTo>
                  <a:lnTo>
                    <a:pt x="1436261" y="108524"/>
                  </a:lnTo>
                  <a:lnTo>
                    <a:pt x="1396087" y="85493"/>
                  </a:lnTo>
                  <a:lnTo>
                    <a:pt x="1327697" y="59612"/>
                  </a:lnTo>
                  <a:lnTo>
                    <a:pt x="1279620" y="49270"/>
                  </a:lnTo>
                  <a:lnTo>
                    <a:pt x="1230973" y="44526"/>
                  </a:lnTo>
                  <a:lnTo>
                    <a:pt x="1182479" y="45208"/>
                  </a:lnTo>
                  <a:lnTo>
                    <a:pt x="1134858" y="51143"/>
                  </a:lnTo>
                  <a:lnTo>
                    <a:pt x="1088833" y="62158"/>
                  </a:lnTo>
                  <a:lnTo>
                    <a:pt x="1045125" y="78080"/>
                  </a:lnTo>
                  <a:lnTo>
                    <a:pt x="1004456" y="98736"/>
                  </a:lnTo>
                  <a:lnTo>
                    <a:pt x="967547" y="123954"/>
                  </a:lnTo>
                  <a:lnTo>
                    <a:pt x="935121" y="153561"/>
                  </a:lnTo>
                  <a:lnTo>
                    <a:pt x="907898" y="187384"/>
                  </a:lnTo>
                  <a:lnTo>
                    <a:pt x="864610" y="170037"/>
                  </a:lnTo>
                  <a:lnTo>
                    <a:pt x="819403" y="156627"/>
                  </a:lnTo>
                  <a:lnTo>
                    <a:pt x="772716" y="147220"/>
                  </a:lnTo>
                  <a:lnTo>
                    <a:pt x="724985" y="141886"/>
                  </a:lnTo>
                  <a:lnTo>
                    <a:pt x="676648" y="140692"/>
                  </a:lnTo>
                  <a:lnTo>
                    <a:pt x="628142" y="143708"/>
                  </a:lnTo>
                  <a:lnTo>
                    <a:pt x="574295" y="152108"/>
                  </a:lnTo>
                  <a:lnTo>
                    <a:pt x="523341" y="165349"/>
                  </a:lnTo>
                  <a:lnTo>
                    <a:pt x="475632" y="183071"/>
                  </a:lnTo>
                  <a:lnTo>
                    <a:pt x="431518" y="204916"/>
                  </a:lnTo>
                  <a:lnTo>
                    <a:pt x="391350" y="230523"/>
                  </a:lnTo>
                  <a:lnTo>
                    <a:pt x="355477" y="259532"/>
                  </a:lnTo>
                  <a:lnTo>
                    <a:pt x="324251" y="291583"/>
                  </a:lnTo>
                  <a:lnTo>
                    <a:pt x="298023" y="326317"/>
                  </a:lnTo>
                  <a:lnTo>
                    <a:pt x="277141" y="363373"/>
                  </a:lnTo>
                  <a:lnTo>
                    <a:pt x="261958" y="402393"/>
                  </a:lnTo>
                  <a:lnTo>
                    <a:pt x="252823" y="443015"/>
                  </a:lnTo>
                  <a:lnTo>
                    <a:pt x="250088" y="484881"/>
                  </a:lnTo>
                  <a:lnTo>
                    <a:pt x="254102" y="527629"/>
                  </a:lnTo>
                  <a:lnTo>
                    <a:pt x="251752" y="532621"/>
                  </a:lnTo>
                  <a:lnTo>
                    <a:pt x="199652" y="540797"/>
                  </a:lnTo>
                  <a:lnTo>
                    <a:pt x="151054" y="556275"/>
                  </a:lnTo>
                  <a:lnTo>
                    <a:pt x="107132" y="578463"/>
                  </a:lnTo>
                  <a:lnTo>
                    <a:pt x="69056" y="606767"/>
                  </a:lnTo>
                  <a:lnTo>
                    <a:pt x="37999" y="640596"/>
                  </a:lnTo>
                  <a:lnTo>
                    <a:pt x="14296" y="681230"/>
                  </a:lnTo>
                  <a:lnTo>
                    <a:pt x="1765" y="723464"/>
                  </a:lnTo>
                  <a:lnTo>
                    <a:pt x="0" y="766084"/>
                  </a:lnTo>
                  <a:lnTo>
                    <a:pt x="8597" y="807876"/>
                  </a:lnTo>
                  <a:lnTo>
                    <a:pt x="27151" y="847625"/>
                  </a:lnTo>
                  <a:lnTo>
                    <a:pt x="55260" y="884117"/>
                  </a:lnTo>
                  <a:lnTo>
                    <a:pt x="92517" y="916139"/>
                  </a:lnTo>
                  <a:lnTo>
                    <a:pt x="138519" y="942475"/>
                  </a:lnTo>
                  <a:lnTo>
                    <a:pt x="101623" y="980812"/>
                  </a:lnTo>
                  <a:lnTo>
                    <a:pt x="76502" y="1023944"/>
                  </a:lnTo>
                  <a:lnTo>
                    <a:pt x="63835" y="1070264"/>
                  </a:lnTo>
                  <a:lnTo>
                    <a:pt x="64300" y="1118167"/>
                  </a:lnTo>
                  <a:lnTo>
                    <a:pt x="74725" y="1156964"/>
                  </a:lnTo>
                  <a:lnTo>
                    <a:pt x="93302" y="1192679"/>
                  </a:lnTo>
                  <a:lnTo>
                    <a:pt x="119148" y="1224767"/>
                  </a:lnTo>
                  <a:lnTo>
                    <a:pt x="151379" y="1252685"/>
                  </a:lnTo>
                  <a:lnTo>
                    <a:pt x="189110" y="1275890"/>
                  </a:lnTo>
                  <a:lnTo>
                    <a:pt x="231457" y="1293837"/>
                  </a:lnTo>
                  <a:lnTo>
                    <a:pt x="277536" y="1305983"/>
                  </a:lnTo>
                  <a:lnTo>
                    <a:pt x="326464" y="1311785"/>
                  </a:lnTo>
                  <a:lnTo>
                    <a:pt x="377355" y="1310699"/>
                  </a:lnTo>
                  <a:lnTo>
                    <a:pt x="382626" y="1317747"/>
                  </a:lnTo>
                  <a:lnTo>
                    <a:pt x="411148" y="1350993"/>
                  </a:lnTo>
                  <a:lnTo>
                    <a:pt x="443186" y="1381235"/>
                  </a:lnTo>
                  <a:lnTo>
                    <a:pt x="478397" y="1408405"/>
                  </a:lnTo>
                  <a:lnTo>
                    <a:pt x="516435" y="1432437"/>
                  </a:lnTo>
                  <a:lnTo>
                    <a:pt x="556956" y="1453262"/>
                  </a:lnTo>
                  <a:lnTo>
                    <a:pt x="599616" y="1470815"/>
                  </a:lnTo>
                  <a:lnTo>
                    <a:pt x="644070" y="1485026"/>
                  </a:lnTo>
                  <a:lnTo>
                    <a:pt x="689974" y="1495830"/>
                  </a:lnTo>
                  <a:lnTo>
                    <a:pt x="736982" y="1503158"/>
                  </a:lnTo>
                  <a:lnTo>
                    <a:pt x="784752" y="1506945"/>
                  </a:lnTo>
                  <a:lnTo>
                    <a:pt x="832937" y="1507121"/>
                  </a:lnTo>
                  <a:lnTo>
                    <a:pt x="881194" y="1503620"/>
                  </a:lnTo>
                  <a:lnTo>
                    <a:pt x="929177" y="1496376"/>
                  </a:lnTo>
                  <a:lnTo>
                    <a:pt x="976543" y="1485320"/>
                  </a:lnTo>
                  <a:lnTo>
                    <a:pt x="1022947" y="1470385"/>
                  </a:lnTo>
                  <a:lnTo>
                    <a:pt x="1068045" y="1451504"/>
                  </a:lnTo>
                  <a:lnTo>
                    <a:pt x="1098363" y="1482929"/>
                  </a:lnTo>
                  <a:lnTo>
                    <a:pt x="1132854" y="1511240"/>
                  </a:lnTo>
                  <a:lnTo>
                    <a:pt x="1171123" y="1536208"/>
                  </a:lnTo>
                  <a:lnTo>
                    <a:pt x="1212773" y="1557604"/>
                  </a:lnTo>
                  <a:lnTo>
                    <a:pt x="1257409" y="1575200"/>
                  </a:lnTo>
                  <a:lnTo>
                    <a:pt x="1304633" y="1588765"/>
                  </a:lnTo>
                  <a:lnTo>
                    <a:pt x="1354245" y="1598119"/>
                  </a:lnTo>
                  <a:lnTo>
                    <a:pt x="1403844" y="1602841"/>
                  </a:lnTo>
                  <a:lnTo>
                    <a:pt x="1453023" y="1603102"/>
                  </a:lnTo>
                  <a:lnTo>
                    <a:pt x="1501373" y="1599074"/>
                  </a:lnTo>
                  <a:lnTo>
                    <a:pt x="1548485" y="1590928"/>
                  </a:lnTo>
                  <a:lnTo>
                    <a:pt x="1593949" y="1578835"/>
                  </a:lnTo>
                  <a:lnTo>
                    <a:pt x="1637359" y="1562967"/>
                  </a:lnTo>
                  <a:lnTo>
                    <a:pt x="1678304" y="1543494"/>
                  </a:lnTo>
                  <a:lnTo>
                    <a:pt x="1716376" y="1520587"/>
                  </a:lnTo>
                  <a:lnTo>
                    <a:pt x="1751167" y="1494418"/>
                  </a:lnTo>
                  <a:lnTo>
                    <a:pt x="1782267" y="1465159"/>
                  </a:lnTo>
                  <a:lnTo>
                    <a:pt x="1809267" y="1432979"/>
                  </a:lnTo>
                  <a:lnTo>
                    <a:pt x="1831760" y="1398051"/>
                  </a:lnTo>
                  <a:lnTo>
                    <a:pt x="1849336" y="1360546"/>
                  </a:lnTo>
                  <a:lnTo>
                    <a:pt x="1894840" y="1379446"/>
                  </a:lnTo>
                  <a:lnTo>
                    <a:pt x="1943007" y="1393234"/>
                  </a:lnTo>
                  <a:lnTo>
                    <a:pt x="1993138" y="1401753"/>
                  </a:lnTo>
                  <a:lnTo>
                    <a:pt x="2044535" y="1404844"/>
                  </a:lnTo>
                  <a:lnTo>
                    <a:pt x="2099875" y="1402022"/>
                  </a:lnTo>
                  <a:lnTo>
                    <a:pt x="2152757" y="1393155"/>
                  </a:lnTo>
                  <a:lnTo>
                    <a:pt x="2202598" y="1378691"/>
                  </a:lnTo>
                  <a:lnTo>
                    <a:pt x="2248814" y="1359078"/>
                  </a:lnTo>
                  <a:lnTo>
                    <a:pt x="2290822" y="1334764"/>
                  </a:lnTo>
                  <a:lnTo>
                    <a:pt x="2328038" y="1306197"/>
                  </a:lnTo>
                  <a:lnTo>
                    <a:pt x="2359878" y="1273824"/>
                  </a:lnTo>
                  <a:lnTo>
                    <a:pt x="2385759" y="1238093"/>
                  </a:lnTo>
                  <a:lnTo>
                    <a:pt x="2405098" y="1199452"/>
                  </a:lnTo>
                  <a:lnTo>
                    <a:pt x="2417311" y="1158350"/>
                  </a:lnTo>
                  <a:lnTo>
                    <a:pt x="2421814" y="1115233"/>
                  </a:lnTo>
                  <a:lnTo>
                    <a:pt x="2476905" y="1106231"/>
                  </a:lnTo>
                  <a:lnTo>
                    <a:pt x="2529853" y="1091863"/>
                  </a:lnTo>
                  <a:lnTo>
                    <a:pt x="2580020" y="1072340"/>
                  </a:lnTo>
                  <a:lnTo>
                    <a:pt x="2626767" y="1047872"/>
                  </a:lnTo>
                  <a:lnTo>
                    <a:pt x="2668294" y="1019613"/>
                  </a:lnTo>
                  <a:lnTo>
                    <a:pt x="2704211" y="988263"/>
                  </a:lnTo>
                  <a:lnTo>
                    <a:pt x="2734441" y="954273"/>
                  </a:lnTo>
                  <a:lnTo>
                    <a:pt x="2758910" y="918091"/>
                  </a:lnTo>
                  <a:lnTo>
                    <a:pt x="2777542" y="880169"/>
                  </a:lnTo>
                  <a:lnTo>
                    <a:pt x="2790261" y="840955"/>
                  </a:lnTo>
                  <a:lnTo>
                    <a:pt x="2796992" y="800899"/>
                  </a:lnTo>
                  <a:lnTo>
                    <a:pt x="2797659" y="760451"/>
                  </a:lnTo>
                  <a:lnTo>
                    <a:pt x="2792188" y="720060"/>
                  </a:lnTo>
                  <a:lnTo>
                    <a:pt x="2780501" y="680177"/>
                  </a:lnTo>
                  <a:lnTo>
                    <a:pt x="2762525" y="641250"/>
                  </a:lnTo>
                  <a:lnTo>
                    <a:pt x="2738182" y="603730"/>
                  </a:lnTo>
                  <a:lnTo>
                    <a:pt x="2707399" y="568066"/>
                  </a:lnTo>
                  <a:lnTo>
                    <a:pt x="2711939" y="559368"/>
                  </a:lnTo>
                  <a:lnTo>
                    <a:pt x="2733547" y="489438"/>
                  </a:lnTo>
                  <a:lnTo>
                    <a:pt x="2734883" y="446678"/>
                  </a:lnTo>
                  <a:lnTo>
                    <a:pt x="2727704" y="405012"/>
                  </a:lnTo>
                  <a:lnTo>
                    <a:pt x="2712508" y="365122"/>
                  </a:lnTo>
                  <a:lnTo>
                    <a:pt x="2689795" y="327689"/>
                  </a:lnTo>
                  <a:lnTo>
                    <a:pt x="2660064" y="293395"/>
                  </a:lnTo>
                  <a:lnTo>
                    <a:pt x="2623813" y="262924"/>
                  </a:lnTo>
                  <a:lnTo>
                    <a:pt x="2581542" y="236957"/>
                  </a:lnTo>
                  <a:lnTo>
                    <a:pt x="2533749" y="216177"/>
                  </a:lnTo>
                  <a:lnTo>
                    <a:pt x="2480933" y="201265"/>
                  </a:lnTo>
                  <a:lnTo>
                    <a:pt x="2466729" y="160447"/>
                  </a:lnTo>
                  <a:lnTo>
                    <a:pt x="2443912" y="122414"/>
                  </a:lnTo>
                  <a:lnTo>
                    <a:pt x="2413085" y="87976"/>
                  </a:lnTo>
                  <a:lnTo>
                    <a:pt x="2374849" y="57945"/>
                  </a:lnTo>
                  <a:lnTo>
                    <a:pt x="2333309" y="34719"/>
                  </a:lnTo>
                  <a:lnTo>
                    <a:pt x="2288725" y="17443"/>
                  </a:lnTo>
                  <a:lnTo>
                    <a:pt x="2242010" y="6058"/>
                  </a:lnTo>
                  <a:lnTo>
                    <a:pt x="2194077" y="506"/>
                  </a:lnTo>
                  <a:lnTo>
                    <a:pt x="2145837" y="727"/>
                  </a:lnTo>
                  <a:lnTo>
                    <a:pt x="2098201" y="6664"/>
                  </a:lnTo>
                  <a:lnTo>
                    <a:pt x="2052083" y="18258"/>
                  </a:lnTo>
                  <a:lnTo>
                    <a:pt x="2008394" y="35450"/>
                  </a:lnTo>
                  <a:lnTo>
                    <a:pt x="1968045" y="58181"/>
                  </a:lnTo>
                  <a:lnTo>
                    <a:pt x="1931950" y="86393"/>
                  </a:lnTo>
                  <a:lnTo>
                    <a:pt x="1910947" y="67256"/>
                  </a:lnTo>
                  <a:lnTo>
                    <a:pt x="1861452" y="35276"/>
                  </a:lnTo>
                  <a:lnTo>
                    <a:pt x="1785991" y="8231"/>
                  </a:lnTo>
                  <a:lnTo>
                    <a:pt x="1737380" y="739"/>
                  </a:lnTo>
                  <a:lnTo>
                    <a:pt x="1688686" y="0"/>
                  </a:lnTo>
                  <a:close/>
                </a:path>
              </a:pathLst>
            </a:custGeom>
            <a:solidFill>
              <a:srgbClr val="76ACB9"/>
            </a:solidFill>
          </p:spPr>
          <p:txBody>
            <a:bodyPr wrap="square" lIns="0" tIns="0" rIns="0" bIns="0" rtlCol="0"/>
            <a:lstStyle/>
            <a:p/>
          </p:txBody>
        </p:sp>
        <p:pic>
          <p:nvPicPr>
            <p:cNvPr id="9" name="object 9"/>
            <p:cNvPicPr/>
            <p:nvPr/>
          </p:nvPicPr>
          <p:blipFill>
            <a:blip r:embed="rId3" cstate="print"/>
            <a:stretch>
              <a:fillRect/>
            </a:stretch>
          </p:blipFill>
          <p:spPr>
            <a:xfrm>
              <a:off x="6522269" y="2021911"/>
              <a:ext cx="243288" cy="218163"/>
            </a:xfrm>
            <a:prstGeom prst="rect">
              <a:avLst/>
            </a:prstGeom>
          </p:spPr>
        </p:pic>
        <p:sp>
          <p:nvSpPr>
            <p:cNvPr id="10" name="object 10"/>
            <p:cNvSpPr/>
            <p:nvPr/>
          </p:nvSpPr>
          <p:spPr>
            <a:xfrm>
              <a:off x="6297493" y="1838427"/>
              <a:ext cx="267335" cy="267335"/>
            </a:xfrm>
            <a:custGeom>
              <a:avLst/>
              <a:gdLst/>
              <a:ahLst/>
              <a:cxnLst/>
              <a:rect l="l" t="t" r="r" b="b"/>
              <a:pathLst>
                <a:path w="267334" h="267335">
                  <a:moveTo>
                    <a:pt x="133604" y="0"/>
                  </a:moveTo>
                  <a:lnTo>
                    <a:pt x="91374" y="6811"/>
                  </a:lnTo>
                  <a:lnTo>
                    <a:pt x="54699" y="25777"/>
                  </a:lnTo>
                  <a:lnTo>
                    <a:pt x="25777" y="54699"/>
                  </a:lnTo>
                  <a:lnTo>
                    <a:pt x="6811" y="91374"/>
                  </a:lnTo>
                  <a:lnTo>
                    <a:pt x="0" y="133603"/>
                  </a:lnTo>
                  <a:lnTo>
                    <a:pt x="6811" y="175833"/>
                  </a:lnTo>
                  <a:lnTo>
                    <a:pt x="25777" y="212508"/>
                  </a:lnTo>
                  <a:lnTo>
                    <a:pt x="54699" y="241430"/>
                  </a:lnTo>
                  <a:lnTo>
                    <a:pt x="91374" y="260396"/>
                  </a:lnTo>
                  <a:lnTo>
                    <a:pt x="133604" y="267207"/>
                  </a:lnTo>
                  <a:lnTo>
                    <a:pt x="175833" y="260396"/>
                  </a:lnTo>
                  <a:lnTo>
                    <a:pt x="212508" y="241430"/>
                  </a:lnTo>
                  <a:lnTo>
                    <a:pt x="241430" y="212508"/>
                  </a:lnTo>
                  <a:lnTo>
                    <a:pt x="260396" y="175833"/>
                  </a:lnTo>
                  <a:lnTo>
                    <a:pt x="267208" y="133603"/>
                  </a:lnTo>
                  <a:lnTo>
                    <a:pt x="260396" y="91374"/>
                  </a:lnTo>
                  <a:lnTo>
                    <a:pt x="241430" y="54699"/>
                  </a:lnTo>
                  <a:lnTo>
                    <a:pt x="212508" y="25777"/>
                  </a:lnTo>
                  <a:lnTo>
                    <a:pt x="175833" y="6811"/>
                  </a:lnTo>
                  <a:lnTo>
                    <a:pt x="133604" y="0"/>
                  </a:lnTo>
                  <a:close/>
                </a:path>
              </a:pathLst>
            </a:custGeom>
            <a:solidFill>
              <a:srgbClr val="76ACB9"/>
            </a:solidFill>
          </p:spPr>
          <p:txBody>
            <a:bodyPr wrap="square" lIns="0" tIns="0" rIns="0" bIns="0" rtlCol="0"/>
            <a:lstStyle/>
            <a:p/>
          </p:txBody>
        </p:sp>
        <p:sp>
          <p:nvSpPr>
            <p:cNvPr id="11" name="object 11"/>
            <p:cNvSpPr/>
            <p:nvPr/>
          </p:nvSpPr>
          <p:spPr>
            <a:xfrm>
              <a:off x="4087879" y="448394"/>
              <a:ext cx="2797810" cy="1603375"/>
            </a:xfrm>
            <a:custGeom>
              <a:avLst/>
              <a:gdLst/>
              <a:ahLst/>
              <a:cxnLst/>
              <a:rect l="l" t="t" r="r" b="b"/>
              <a:pathLst>
                <a:path w="2797809" h="1603375">
                  <a:moveTo>
                    <a:pt x="254102" y="527629"/>
                  </a:moveTo>
                  <a:lnTo>
                    <a:pt x="250088" y="484881"/>
                  </a:lnTo>
                  <a:lnTo>
                    <a:pt x="252823" y="443015"/>
                  </a:lnTo>
                  <a:lnTo>
                    <a:pt x="261958" y="402393"/>
                  </a:lnTo>
                  <a:lnTo>
                    <a:pt x="277141" y="363373"/>
                  </a:lnTo>
                  <a:lnTo>
                    <a:pt x="298023" y="326317"/>
                  </a:lnTo>
                  <a:lnTo>
                    <a:pt x="324251" y="291583"/>
                  </a:lnTo>
                  <a:lnTo>
                    <a:pt x="355477" y="259532"/>
                  </a:lnTo>
                  <a:lnTo>
                    <a:pt x="391350" y="230523"/>
                  </a:lnTo>
                  <a:lnTo>
                    <a:pt x="431518" y="204916"/>
                  </a:lnTo>
                  <a:lnTo>
                    <a:pt x="475632" y="183071"/>
                  </a:lnTo>
                  <a:lnTo>
                    <a:pt x="523341" y="165349"/>
                  </a:lnTo>
                  <a:lnTo>
                    <a:pt x="574295" y="152108"/>
                  </a:lnTo>
                  <a:lnTo>
                    <a:pt x="628142" y="143708"/>
                  </a:lnTo>
                  <a:lnTo>
                    <a:pt x="676648" y="140692"/>
                  </a:lnTo>
                  <a:lnTo>
                    <a:pt x="724985" y="141886"/>
                  </a:lnTo>
                  <a:lnTo>
                    <a:pt x="772716" y="147220"/>
                  </a:lnTo>
                  <a:lnTo>
                    <a:pt x="819403" y="156627"/>
                  </a:lnTo>
                  <a:lnTo>
                    <a:pt x="864610" y="170037"/>
                  </a:lnTo>
                  <a:lnTo>
                    <a:pt x="907898" y="187384"/>
                  </a:lnTo>
                  <a:lnTo>
                    <a:pt x="935121" y="153561"/>
                  </a:lnTo>
                  <a:lnTo>
                    <a:pt x="967547" y="123954"/>
                  </a:lnTo>
                  <a:lnTo>
                    <a:pt x="1004456" y="98736"/>
                  </a:lnTo>
                  <a:lnTo>
                    <a:pt x="1045125" y="78080"/>
                  </a:lnTo>
                  <a:lnTo>
                    <a:pt x="1088833" y="62158"/>
                  </a:lnTo>
                  <a:lnTo>
                    <a:pt x="1134858" y="51143"/>
                  </a:lnTo>
                  <a:lnTo>
                    <a:pt x="1182479" y="45208"/>
                  </a:lnTo>
                  <a:lnTo>
                    <a:pt x="1230973" y="44526"/>
                  </a:lnTo>
                  <a:lnTo>
                    <a:pt x="1279620" y="49270"/>
                  </a:lnTo>
                  <a:lnTo>
                    <a:pt x="1327697" y="59612"/>
                  </a:lnTo>
                  <a:lnTo>
                    <a:pt x="1374483" y="75725"/>
                  </a:lnTo>
                  <a:lnTo>
                    <a:pt x="1416706" y="96441"/>
                  </a:lnTo>
                  <a:lnTo>
                    <a:pt x="1454671" y="121699"/>
                  </a:lnTo>
                  <a:lnTo>
                    <a:pt x="1481402" y="87796"/>
                  </a:lnTo>
                  <a:lnTo>
                    <a:pt x="1514468" y="58969"/>
                  </a:lnTo>
                  <a:lnTo>
                    <a:pt x="1552799" y="35496"/>
                  </a:lnTo>
                  <a:lnTo>
                    <a:pt x="1595326" y="17657"/>
                  </a:lnTo>
                  <a:lnTo>
                    <a:pt x="1640978" y="5732"/>
                  </a:lnTo>
                  <a:lnTo>
                    <a:pt x="1688686" y="0"/>
                  </a:lnTo>
                  <a:lnTo>
                    <a:pt x="1737380" y="739"/>
                  </a:lnTo>
                  <a:lnTo>
                    <a:pt x="1785991" y="8231"/>
                  </a:lnTo>
                  <a:lnTo>
                    <a:pt x="1833448" y="22754"/>
                  </a:lnTo>
                  <a:lnTo>
                    <a:pt x="1887366" y="50163"/>
                  </a:lnTo>
                  <a:lnTo>
                    <a:pt x="1931950" y="86393"/>
                  </a:lnTo>
                  <a:lnTo>
                    <a:pt x="1968045" y="58181"/>
                  </a:lnTo>
                  <a:lnTo>
                    <a:pt x="2008394" y="35450"/>
                  </a:lnTo>
                  <a:lnTo>
                    <a:pt x="2052083" y="18258"/>
                  </a:lnTo>
                  <a:lnTo>
                    <a:pt x="2098201" y="6664"/>
                  </a:lnTo>
                  <a:lnTo>
                    <a:pt x="2145837" y="727"/>
                  </a:lnTo>
                  <a:lnTo>
                    <a:pt x="2194077" y="506"/>
                  </a:lnTo>
                  <a:lnTo>
                    <a:pt x="2242010" y="6058"/>
                  </a:lnTo>
                  <a:lnTo>
                    <a:pt x="2288725" y="17443"/>
                  </a:lnTo>
                  <a:lnTo>
                    <a:pt x="2333309" y="34719"/>
                  </a:lnTo>
                  <a:lnTo>
                    <a:pt x="2374849" y="57945"/>
                  </a:lnTo>
                  <a:lnTo>
                    <a:pt x="2413085" y="87976"/>
                  </a:lnTo>
                  <a:lnTo>
                    <a:pt x="2443912" y="122414"/>
                  </a:lnTo>
                  <a:lnTo>
                    <a:pt x="2466729" y="160447"/>
                  </a:lnTo>
                  <a:lnTo>
                    <a:pt x="2480933" y="201265"/>
                  </a:lnTo>
                  <a:lnTo>
                    <a:pt x="2533749" y="216177"/>
                  </a:lnTo>
                  <a:lnTo>
                    <a:pt x="2581542" y="236957"/>
                  </a:lnTo>
                  <a:lnTo>
                    <a:pt x="2623813" y="262924"/>
                  </a:lnTo>
                  <a:lnTo>
                    <a:pt x="2660064" y="293395"/>
                  </a:lnTo>
                  <a:lnTo>
                    <a:pt x="2689795" y="327689"/>
                  </a:lnTo>
                  <a:lnTo>
                    <a:pt x="2712508" y="365122"/>
                  </a:lnTo>
                  <a:lnTo>
                    <a:pt x="2727704" y="405012"/>
                  </a:lnTo>
                  <a:lnTo>
                    <a:pt x="2734883" y="446678"/>
                  </a:lnTo>
                  <a:lnTo>
                    <a:pt x="2733547" y="489438"/>
                  </a:lnTo>
                  <a:lnTo>
                    <a:pt x="2723198" y="532608"/>
                  </a:lnTo>
                  <a:lnTo>
                    <a:pt x="2707399" y="568066"/>
                  </a:lnTo>
                  <a:lnTo>
                    <a:pt x="2738182" y="603730"/>
                  </a:lnTo>
                  <a:lnTo>
                    <a:pt x="2762525" y="641250"/>
                  </a:lnTo>
                  <a:lnTo>
                    <a:pt x="2780501" y="680177"/>
                  </a:lnTo>
                  <a:lnTo>
                    <a:pt x="2792188" y="720060"/>
                  </a:lnTo>
                  <a:lnTo>
                    <a:pt x="2797659" y="760451"/>
                  </a:lnTo>
                  <a:lnTo>
                    <a:pt x="2796992" y="800899"/>
                  </a:lnTo>
                  <a:lnTo>
                    <a:pt x="2790261" y="840955"/>
                  </a:lnTo>
                  <a:lnTo>
                    <a:pt x="2777542" y="880169"/>
                  </a:lnTo>
                  <a:lnTo>
                    <a:pt x="2758910" y="918091"/>
                  </a:lnTo>
                  <a:lnTo>
                    <a:pt x="2734441" y="954273"/>
                  </a:lnTo>
                  <a:lnTo>
                    <a:pt x="2704211" y="988263"/>
                  </a:lnTo>
                  <a:lnTo>
                    <a:pt x="2668294" y="1019613"/>
                  </a:lnTo>
                  <a:lnTo>
                    <a:pt x="2626767" y="1047872"/>
                  </a:lnTo>
                  <a:lnTo>
                    <a:pt x="2580020" y="1072340"/>
                  </a:lnTo>
                  <a:lnTo>
                    <a:pt x="2529853" y="1091863"/>
                  </a:lnTo>
                  <a:lnTo>
                    <a:pt x="2476905" y="1106231"/>
                  </a:lnTo>
                  <a:lnTo>
                    <a:pt x="2421814" y="1115233"/>
                  </a:lnTo>
                  <a:lnTo>
                    <a:pt x="2417311" y="1158350"/>
                  </a:lnTo>
                  <a:lnTo>
                    <a:pt x="2405098" y="1199452"/>
                  </a:lnTo>
                  <a:lnTo>
                    <a:pt x="2385759" y="1238093"/>
                  </a:lnTo>
                  <a:lnTo>
                    <a:pt x="2359878" y="1273824"/>
                  </a:lnTo>
                  <a:lnTo>
                    <a:pt x="2328038" y="1306197"/>
                  </a:lnTo>
                  <a:lnTo>
                    <a:pt x="2290822" y="1334764"/>
                  </a:lnTo>
                  <a:lnTo>
                    <a:pt x="2248814" y="1359078"/>
                  </a:lnTo>
                  <a:lnTo>
                    <a:pt x="2202598" y="1378691"/>
                  </a:lnTo>
                  <a:lnTo>
                    <a:pt x="2152757" y="1393155"/>
                  </a:lnTo>
                  <a:lnTo>
                    <a:pt x="2099875" y="1402022"/>
                  </a:lnTo>
                  <a:lnTo>
                    <a:pt x="2044535" y="1404844"/>
                  </a:lnTo>
                  <a:lnTo>
                    <a:pt x="1993138" y="1401753"/>
                  </a:lnTo>
                  <a:lnTo>
                    <a:pt x="1943007" y="1393234"/>
                  </a:lnTo>
                  <a:lnTo>
                    <a:pt x="1894840" y="1379446"/>
                  </a:lnTo>
                  <a:lnTo>
                    <a:pt x="1849336" y="1360546"/>
                  </a:lnTo>
                  <a:lnTo>
                    <a:pt x="1831760" y="1398051"/>
                  </a:lnTo>
                  <a:lnTo>
                    <a:pt x="1809267" y="1432979"/>
                  </a:lnTo>
                  <a:lnTo>
                    <a:pt x="1782267" y="1465159"/>
                  </a:lnTo>
                  <a:lnTo>
                    <a:pt x="1751167" y="1494418"/>
                  </a:lnTo>
                  <a:lnTo>
                    <a:pt x="1716376" y="1520587"/>
                  </a:lnTo>
                  <a:lnTo>
                    <a:pt x="1678304" y="1543494"/>
                  </a:lnTo>
                  <a:lnTo>
                    <a:pt x="1637359" y="1562967"/>
                  </a:lnTo>
                  <a:lnTo>
                    <a:pt x="1593949" y="1578835"/>
                  </a:lnTo>
                  <a:lnTo>
                    <a:pt x="1548485" y="1590928"/>
                  </a:lnTo>
                  <a:lnTo>
                    <a:pt x="1501373" y="1599074"/>
                  </a:lnTo>
                  <a:lnTo>
                    <a:pt x="1453023" y="1603102"/>
                  </a:lnTo>
                  <a:lnTo>
                    <a:pt x="1403844" y="1602841"/>
                  </a:lnTo>
                  <a:lnTo>
                    <a:pt x="1354245" y="1598119"/>
                  </a:lnTo>
                  <a:lnTo>
                    <a:pt x="1304633" y="1588765"/>
                  </a:lnTo>
                  <a:lnTo>
                    <a:pt x="1257409" y="1575200"/>
                  </a:lnTo>
                  <a:lnTo>
                    <a:pt x="1212773" y="1557604"/>
                  </a:lnTo>
                  <a:lnTo>
                    <a:pt x="1171123" y="1536208"/>
                  </a:lnTo>
                  <a:lnTo>
                    <a:pt x="1132854" y="1511240"/>
                  </a:lnTo>
                  <a:lnTo>
                    <a:pt x="1098363" y="1482929"/>
                  </a:lnTo>
                  <a:lnTo>
                    <a:pt x="1068045" y="1451504"/>
                  </a:lnTo>
                  <a:lnTo>
                    <a:pt x="1022947" y="1470385"/>
                  </a:lnTo>
                  <a:lnTo>
                    <a:pt x="976543" y="1485320"/>
                  </a:lnTo>
                  <a:lnTo>
                    <a:pt x="929177" y="1496376"/>
                  </a:lnTo>
                  <a:lnTo>
                    <a:pt x="881194" y="1503620"/>
                  </a:lnTo>
                  <a:lnTo>
                    <a:pt x="832937" y="1507121"/>
                  </a:lnTo>
                  <a:lnTo>
                    <a:pt x="784752" y="1506945"/>
                  </a:lnTo>
                  <a:lnTo>
                    <a:pt x="736982" y="1503158"/>
                  </a:lnTo>
                  <a:lnTo>
                    <a:pt x="689974" y="1495830"/>
                  </a:lnTo>
                  <a:lnTo>
                    <a:pt x="644070" y="1485026"/>
                  </a:lnTo>
                  <a:lnTo>
                    <a:pt x="599616" y="1470815"/>
                  </a:lnTo>
                  <a:lnTo>
                    <a:pt x="556956" y="1453262"/>
                  </a:lnTo>
                  <a:lnTo>
                    <a:pt x="516435" y="1432437"/>
                  </a:lnTo>
                  <a:lnTo>
                    <a:pt x="478397" y="1408405"/>
                  </a:lnTo>
                  <a:lnTo>
                    <a:pt x="443186" y="1381235"/>
                  </a:lnTo>
                  <a:lnTo>
                    <a:pt x="411148" y="1350993"/>
                  </a:lnTo>
                  <a:lnTo>
                    <a:pt x="382626" y="1317747"/>
                  </a:lnTo>
                  <a:lnTo>
                    <a:pt x="377355" y="1310699"/>
                  </a:lnTo>
                  <a:lnTo>
                    <a:pt x="326464" y="1311785"/>
                  </a:lnTo>
                  <a:lnTo>
                    <a:pt x="277536" y="1305983"/>
                  </a:lnTo>
                  <a:lnTo>
                    <a:pt x="231457" y="1293837"/>
                  </a:lnTo>
                  <a:lnTo>
                    <a:pt x="189110" y="1275890"/>
                  </a:lnTo>
                  <a:lnTo>
                    <a:pt x="151379" y="1252685"/>
                  </a:lnTo>
                  <a:lnTo>
                    <a:pt x="119148" y="1224767"/>
                  </a:lnTo>
                  <a:lnTo>
                    <a:pt x="93302" y="1192679"/>
                  </a:lnTo>
                  <a:lnTo>
                    <a:pt x="74725" y="1156964"/>
                  </a:lnTo>
                  <a:lnTo>
                    <a:pt x="64300" y="1118167"/>
                  </a:lnTo>
                  <a:lnTo>
                    <a:pt x="63835" y="1070264"/>
                  </a:lnTo>
                  <a:lnTo>
                    <a:pt x="76502" y="1023944"/>
                  </a:lnTo>
                  <a:lnTo>
                    <a:pt x="101623" y="980812"/>
                  </a:lnTo>
                  <a:lnTo>
                    <a:pt x="138519" y="942475"/>
                  </a:lnTo>
                  <a:lnTo>
                    <a:pt x="92517" y="916139"/>
                  </a:lnTo>
                  <a:lnTo>
                    <a:pt x="55260" y="884117"/>
                  </a:lnTo>
                  <a:lnTo>
                    <a:pt x="27151" y="847625"/>
                  </a:lnTo>
                  <a:lnTo>
                    <a:pt x="8597" y="807876"/>
                  </a:lnTo>
                  <a:lnTo>
                    <a:pt x="0" y="766084"/>
                  </a:lnTo>
                  <a:lnTo>
                    <a:pt x="1765" y="723464"/>
                  </a:lnTo>
                  <a:lnTo>
                    <a:pt x="14296" y="681230"/>
                  </a:lnTo>
                  <a:lnTo>
                    <a:pt x="37999" y="640596"/>
                  </a:lnTo>
                  <a:lnTo>
                    <a:pt x="69056" y="606767"/>
                  </a:lnTo>
                  <a:lnTo>
                    <a:pt x="107132" y="578463"/>
                  </a:lnTo>
                  <a:lnTo>
                    <a:pt x="151054" y="556275"/>
                  </a:lnTo>
                  <a:lnTo>
                    <a:pt x="199652" y="540797"/>
                  </a:lnTo>
                  <a:lnTo>
                    <a:pt x="251752" y="532621"/>
                  </a:lnTo>
                  <a:lnTo>
                    <a:pt x="254102" y="527629"/>
                  </a:lnTo>
                  <a:close/>
                </a:path>
              </a:pathLst>
            </a:custGeom>
            <a:ln w="19050">
              <a:solidFill>
                <a:srgbClr val="C7DEE2"/>
              </a:solidFill>
            </a:ln>
          </p:spPr>
          <p:txBody>
            <a:bodyPr wrap="square" lIns="0" tIns="0" rIns="0" bIns="0" rtlCol="0"/>
            <a:lstStyle/>
            <a:p/>
          </p:txBody>
        </p:sp>
        <p:pic>
          <p:nvPicPr>
            <p:cNvPr id="12" name="object 12"/>
            <p:cNvPicPr/>
            <p:nvPr/>
          </p:nvPicPr>
          <p:blipFill>
            <a:blip r:embed="rId4" cstate="print"/>
            <a:stretch>
              <a:fillRect/>
            </a:stretch>
          </p:blipFill>
          <p:spPr>
            <a:xfrm>
              <a:off x="6512744" y="2012386"/>
              <a:ext cx="262338" cy="237213"/>
            </a:xfrm>
            <a:prstGeom prst="rect">
              <a:avLst/>
            </a:prstGeom>
          </p:spPr>
        </p:pic>
        <p:sp>
          <p:nvSpPr>
            <p:cNvPr id="13" name="object 13"/>
            <p:cNvSpPr/>
            <p:nvPr/>
          </p:nvSpPr>
          <p:spPr>
            <a:xfrm>
              <a:off x="6297493" y="1838427"/>
              <a:ext cx="267335" cy="267335"/>
            </a:xfrm>
            <a:custGeom>
              <a:avLst/>
              <a:gdLst/>
              <a:ahLst/>
              <a:cxnLst/>
              <a:rect l="l" t="t" r="r" b="b"/>
              <a:pathLst>
                <a:path w="267334" h="267335">
                  <a:moveTo>
                    <a:pt x="267208" y="133603"/>
                  </a:moveTo>
                  <a:lnTo>
                    <a:pt x="260396" y="175833"/>
                  </a:lnTo>
                  <a:lnTo>
                    <a:pt x="241430" y="212508"/>
                  </a:lnTo>
                  <a:lnTo>
                    <a:pt x="212508" y="241430"/>
                  </a:lnTo>
                  <a:lnTo>
                    <a:pt x="175833" y="260396"/>
                  </a:lnTo>
                  <a:lnTo>
                    <a:pt x="133604" y="267207"/>
                  </a:lnTo>
                  <a:lnTo>
                    <a:pt x="91374" y="260396"/>
                  </a:lnTo>
                  <a:lnTo>
                    <a:pt x="54699" y="241430"/>
                  </a:lnTo>
                  <a:lnTo>
                    <a:pt x="25777" y="212508"/>
                  </a:lnTo>
                  <a:lnTo>
                    <a:pt x="6811" y="175833"/>
                  </a:lnTo>
                  <a:lnTo>
                    <a:pt x="0" y="133603"/>
                  </a:lnTo>
                  <a:lnTo>
                    <a:pt x="6811" y="91374"/>
                  </a:lnTo>
                  <a:lnTo>
                    <a:pt x="25777" y="54699"/>
                  </a:lnTo>
                  <a:lnTo>
                    <a:pt x="54699" y="25777"/>
                  </a:lnTo>
                  <a:lnTo>
                    <a:pt x="91374" y="6811"/>
                  </a:lnTo>
                  <a:lnTo>
                    <a:pt x="133604" y="0"/>
                  </a:lnTo>
                  <a:lnTo>
                    <a:pt x="175833" y="6811"/>
                  </a:lnTo>
                  <a:lnTo>
                    <a:pt x="212508" y="25777"/>
                  </a:lnTo>
                  <a:lnTo>
                    <a:pt x="241430" y="54699"/>
                  </a:lnTo>
                  <a:lnTo>
                    <a:pt x="260396" y="91374"/>
                  </a:lnTo>
                  <a:lnTo>
                    <a:pt x="267208" y="133603"/>
                  </a:lnTo>
                  <a:close/>
                </a:path>
              </a:pathLst>
            </a:custGeom>
            <a:ln w="19050">
              <a:solidFill>
                <a:srgbClr val="C7DEE2"/>
              </a:solidFill>
            </a:ln>
          </p:spPr>
          <p:txBody>
            <a:bodyPr wrap="square" lIns="0" tIns="0" rIns="0" bIns="0" rtlCol="0"/>
            <a:lstStyle/>
            <a:p/>
          </p:txBody>
        </p:sp>
        <p:sp>
          <p:nvSpPr>
            <p:cNvPr id="14" name="object 14"/>
            <p:cNvSpPr/>
            <p:nvPr/>
          </p:nvSpPr>
          <p:spPr>
            <a:xfrm>
              <a:off x="4229394" y="529577"/>
              <a:ext cx="2564765" cy="1363980"/>
            </a:xfrm>
            <a:custGeom>
              <a:avLst/>
              <a:gdLst/>
              <a:ahLst/>
              <a:cxnLst/>
              <a:rect l="l" t="t" r="r" b="b"/>
              <a:pathLst>
                <a:path w="2564765" h="1363980">
                  <a:moveTo>
                    <a:pt x="163893" y="884631"/>
                  </a:moveTo>
                  <a:lnTo>
                    <a:pt x="121115" y="884683"/>
                  </a:lnTo>
                  <a:lnTo>
                    <a:pt x="79060" y="879686"/>
                  </a:lnTo>
                  <a:lnTo>
                    <a:pt x="38449" y="869766"/>
                  </a:lnTo>
                  <a:lnTo>
                    <a:pt x="0" y="855052"/>
                  </a:lnTo>
                </a:path>
                <a:path w="2564765" h="1363980">
                  <a:moveTo>
                    <a:pt x="308495" y="1208328"/>
                  </a:moveTo>
                  <a:lnTo>
                    <a:pt x="291048" y="1213239"/>
                  </a:lnTo>
                  <a:lnTo>
                    <a:pt x="273243" y="1217241"/>
                  </a:lnTo>
                  <a:lnTo>
                    <a:pt x="255139" y="1220323"/>
                  </a:lnTo>
                  <a:lnTo>
                    <a:pt x="236791" y="1222476"/>
                  </a:lnTo>
                </a:path>
                <a:path w="2564765" h="1363980">
                  <a:moveTo>
                    <a:pt x="926376" y="1363865"/>
                  </a:moveTo>
                  <a:lnTo>
                    <a:pt x="913933" y="1348411"/>
                  </a:lnTo>
                  <a:lnTo>
                    <a:pt x="902568" y="1332476"/>
                  </a:lnTo>
                  <a:lnTo>
                    <a:pt x="892305" y="1316090"/>
                  </a:lnTo>
                  <a:lnTo>
                    <a:pt x="883170" y="1299286"/>
                  </a:lnTo>
                </a:path>
                <a:path w="2564765" h="1363980">
                  <a:moveTo>
                    <a:pt x="1725345" y="1202829"/>
                  </a:moveTo>
                  <a:lnTo>
                    <a:pt x="1722834" y="1220792"/>
                  </a:lnTo>
                  <a:lnTo>
                    <a:pt x="1719118" y="1238613"/>
                  </a:lnTo>
                  <a:lnTo>
                    <a:pt x="1714203" y="1256256"/>
                  </a:lnTo>
                  <a:lnTo>
                    <a:pt x="1708099" y="1273683"/>
                  </a:lnTo>
                </a:path>
                <a:path w="2564765" h="1363980">
                  <a:moveTo>
                    <a:pt x="2068385" y="765022"/>
                  </a:moveTo>
                  <a:lnTo>
                    <a:pt x="2114704" y="785934"/>
                  </a:lnTo>
                  <a:lnTo>
                    <a:pt x="2156125" y="811365"/>
                  </a:lnTo>
                  <a:lnTo>
                    <a:pt x="2192238" y="840799"/>
                  </a:lnTo>
                  <a:lnTo>
                    <a:pt x="2222630" y="873715"/>
                  </a:lnTo>
                  <a:lnTo>
                    <a:pt x="2246888" y="909596"/>
                  </a:lnTo>
                  <a:lnTo>
                    <a:pt x="2264602" y="947924"/>
                  </a:lnTo>
                  <a:lnTo>
                    <a:pt x="2275359" y="988178"/>
                  </a:lnTo>
                  <a:lnTo>
                    <a:pt x="2278748" y="1029843"/>
                  </a:lnTo>
                </a:path>
                <a:path w="2564765" h="1363980">
                  <a:moveTo>
                    <a:pt x="2564561" y="482968"/>
                  </a:moveTo>
                  <a:lnTo>
                    <a:pt x="2546780" y="510851"/>
                  </a:lnTo>
                  <a:lnTo>
                    <a:pt x="2525083" y="536862"/>
                  </a:lnTo>
                  <a:lnTo>
                    <a:pt x="2499710" y="560751"/>
                  </a:lnTo>
                  <a:lnTo>
                    <a:pt x="2470899" y="582269"/>
                  </a:lnTo>
                </a:path>
                <a:path w="2564765" h="1363980">
                  <a:moveTo>
                    <a:pt x="2339797" y="114515"/>
                  </a:moveTo>
                  <a:lnTo>
                    <a:pt x="2342121" y="126159"/>
                  </a:lnTo>
                  <a:lnTo>
                    <a:pt x="2343721" y="137871"/>
                  </a:lnTo>
                  <a:lnTo>
                    <a:pt x="2344597" y="149631"/>
                  </a:lnTo>
                  <a:lnTo>
                    <a:pt x="2344750" y="161417"/>
                  </a:lnTo>
                </a:path>
                <a:path w="2564765" h="1363980">
                  <a:moveTo>
                    <a:pt x="1741589" y="59817"/>
                  </a:moveTo>
                  <a:lnTo>
                    <a:pt x="1751477" y="43876"/>
                  </a:lnTo>
                  <a:lnTo>
                    <a:pt x="1762802" y="28555"/>
                  </a:lnTo>
                  <a:lnTo>
                    <a:pt x="1775516" y="13911"/>
                  </a:lnTo>
                  <a:lnTo>
                    <a:pt x="1789569" y="0"/>
                  </a:lnTo>
                </a:path>
                <a:path w="2564765" h="1363980">
                  <a:moveTo>
                    <a:pt x="1292771" y="88315"/>
                  </a:moveTo>
                  <a:lnTo>
                    <a:pt x="1297032" y="75015"/>
                  </a:lnTo>
                  <a:lnTo>
                    <a:pt x="1302338" y="61960"/>
                  </a:lnTo>
                  <a:lnTo>
                    <a:pt x="1308671" y="49185"/>
                  </a:lnTo>
                  <a:lnTo>
                    <a:pt x="1316012" y="36728"/>
                  </a:lnTo>
                </a:path>
                <a:path w="2564765" h="1363980">
                  <a:moveTo>
                    <a:pt x="766051" y="105829"/>
                  </a:moveTo>
                  <a:lnTo>
                    <a:pt x="788509" y="116826"/>
                  </a:lnTo>
                  <a:lnTo>
                    <a:pt x="810048" y="128857"/>
                  </a:lnTo>
                  <a:lnTo>
                    <a:pt x="830614" y="141883"/>
                  </a:lnTo>
                  <a:lnTo>
                    <a:pt x="850150" y="155867"/>
                  </a:lnTo>
                </a:path>
                <a:path w="2564765" h="1363980">
                  <a:moveTo>
                    <a:pt x="127279" y="499110"/>
                  </a:moveTo>
                  <a:lnTo>
                    <a:pt x="122608" y="486125"/>
                  </a:lnTo>
                  <a:lnTo>
                    <a:pt x="118600" y="473011"/>
                  </a:lnTo>
                  <a:lnTo>
                    <a:pt x="115261" y="459783"/>
                  </a:lnTo>
                  <a:lnTo>
                    <a:pt x="112598" y="446455"/>
                  </a:lnTo>
                </a:path>
              </a:pathLst>
            </a:custGeom>
            <a:ln w="19050">
              <a:solidFill>
                <a:srgbClr val="C7DEE2"/>
              </a:solidFill>
            </a:ln>
          </p:spPr>
          <p:txBody>
            <a:bodyPr wrap="square" lIns="0" tIns="0" rIns="0" bIns="0" rtlCol="0"/>
            <a:lstStyle/>
            <a:p/>
          </p:txBody>
        </p:sp>
      </p:grpSp>
      <p:sp>
        <p:nvSpPr>
          <p:cNvPr id="15" name="object 15"/>
          <p:cNvSpPr txBox="1"/>
          <p:nvPr/>
        </p:nvSpPr>
        <p:spPr>
          <a:xfrm>
            <a:off x="4560145" y="872281"/>
            <a:ext cx="1654810" cy="636270"/>
          </a:xfrm>
          <a:prstGeom prst="rect">
            <a:avLst/>
          </a:prstGeom>
        </p:spPr>
        <p:txBody>
          <a:bodyPr wrap="square" lIns="0" tIns="13335" rIns="0" bIns="0" rtlCol="0" vert="horz">
            <a:spAutoFit/>
          </a:bodyPr>
          <a:lstStyle/>
          <a:p>
            <a:pPr marL="265430" marR="5080" indent="-253365">
              <a:lnSpc>
                <a:spcPct val="100000"/>
              </a:lnSpc>
              <a:spcBef>
                <a:spcPts val="105"/>
              </a:spcBef>
            </a:pPr>
            <a:r>
              <a:rPr dirty="0" sz="2000">
                <a:solidFill>
                  <a:srgbClr val="FFFFFF"/>
                </a:solidFill>
                <a:latin typeface="Calibri"/>
                <a:cs typeface="Calibri"/>
              </a:rPr>
              <a:t>Am I </a:t>
            </a:r>
            <a:r>
              <a:rPr dirty="0" sz="2000" spc="-5">
                <a:solidFill>
                  <a:srgbClr val="FFFFFF"/>
                </a:solidFill>
                <a:latin typeface="Calibri"/>
                <a:cs typeface="Calibri"/>
              </a:rPr>
              <a:t>good </a:t>
            </a:r>
            <a:r>
              <a:rPr dirty="0" sz="2000" spc="-15">
                <a:solidFill>
                  <a:srgbClr val="FFFFFF"/>
                </a:solidFill>
                <a:latin typeface="Calibri"/>
                <a:cs typeface="Calibri"/>
              </a:rPr>
              <a:t>to</a:t>
            </a:r>
            <a:r>
              <a:rPr dirty="0" sz="2000" spc="-125">
                <a:solidFill>
                  <a:srgbClr val="FFFFFF"/>
                </a:solidFill>
                <a:latin typeface="Calibri"/>
                <a:cs typeface="Calibri"/>
              </a:rPr>
              <a:t> </a:t>
            </a:r>
            <a:r>
              <a:rPr dirty="0" sz="2000" spc="-5">
                <a:solidFill>
                  <a:srgbClr val="FFFFFF"/>
                </a:solidFill>
                <a:latin typeface="Calibri"/>
                <a:cs typeface="Calibri"/>
              </a:rPr>
              <a:t>go  </a:t>
            </a:r>
            <a:r>
              <a:rPr dirty="0" sz="2000" spc="-15">
                <a:solidFill>
                  <a:srgbClr val="FFFFFF"/>
                </a:solidFill>
                <a:latin typeface="Calibri"/>
                <a:cs typeface="Calibri"/>
              </a:rPr>
              <a:t>for </a:t>
            </a:r>
            <a:r>
              <a:rPr dirty="0" sz="2000">
                <a:solidFill>
                  <a:srgbClr val="FFFFFF"/>
                </a:solidFill>
                <a:latin typeface="Calibri"/>
                <a:cs typeface="Calibri"/>
              </a:rPr>
              <a:t>a</a:t>
            </a:r>
            <a:r>
              <a:rPr dirty="0" sz="2000" spc="-25">
                <a:solidFill>
                  <a:srgbClr val="FFFFFF"/>
                </a:solidFill>
                <a:latin typeface="Calibri"/>
                <a:cs typeface="Calibri"/>
              </a:rPr>
              <a:t> </a:t>
            </a:r>
            <a:r>
              <a:rPr dirty="0" sz="2000" spc="-10">
                <a:solidFill>
                  <a:srgbClr val="FFFFFF"/>
                </a:solidFill>
                <a:latin typeface="Calibri"/>
                <a:cs typeface="Calibri"/>
              </a:rPr>
              <a:t>walk?</a:t>
            </a:r>
            <a:endParaRPr sz="2000">
              <a:latin typeface="Calibri"/>
              <a:cs typeface="Calibri"/>
            </a:endParaRPr>
          </a:p>
        </p:txBody>
      </p:sp>
      <p:grpSp>
        <p:nvGrpSpPr>
          <p:cNvPr id="16" name="object 16"/>
          <p:cNvGrpSpPr/>
          <p:nvPr/>
        </p:nvGrpSpPr>
        <p:grpSpPr>
          <a:xfrm>
            <a:off x="3861946" y="4506048"/>
            <a:ext cx="3014345" cy="1964055"/>
            <a:chOff x="3861946" y="4506048"/>
            <a:chExt cx="3014345" cy="1964055"/>
          </a:xfrm>
        </p:grpSpPr>
        <p:sp>
          <p:nvSpPr>
            <p:cNvPr id="17" name="object 17"/>
            <p:cNvSpPr/>
            <p:nvPr/>
          </p:nvSpPr>
          <p:spPr>
            <a:xfrm>
              <a:off x="3871471" y="4858847"/>
              <a:ext cx="2797810" cy="1602105"/>
            </a:xfrm>
            <a:custGeom>
              <a:avLst/>
              <a:gdLst/>
              <a:ahLst/>
              <a:cxnLst/>
              <a:rect l="l" t="t" r="r" b="b"/>
              <a:pathLst>
                <a:path w="2797809" h="1602104">
                  <a:moveTo>
                    <a:pt x="1688686" y="0"/>
                  </a:moveTo>
                  <a:lnTo>
                    <a:pt x="1640978" y="5726"/>
                  </a:lnTo>
                  <a:lnTo>
                    <a:pt x="1595326" y="17640"/>
                  </a:lnTo>
                  <a:lnTo>
                    <a:pt x="1552799" y="35461"/>
                  </a:lnTo>
                  <a:lnTo>
                    <a:pt x="1514468" y="58910"/>
                  </a:lnTo>
                  <a:lnTo>
                    <a:pt x="1481402" y="87709"/>
                  </a:lnTo>
                  <a:lnTo>
                    <a:pt x="1454671" y="121576"/>
                  </a:lnTo>
                  <a:lnTo>
                    <a:pt x="1436261" y="108418"/>
                  </a:lnTo>
                  <a:lnTo>
                    <a:pt x="1396087" y="85411"/>
                  </a:lnTo>
                  <a:lnTo>
                    <a:pt x="1327697" y="59554"/>
                  </a:lnTo>
                  <a:lnTo>
                    <a:pt x="1279620" y="49221"/>
                  </a:lnTo>
                  <a:lnTo>
                    <a:pt x="1230973" y="44481"/>
                  </a:lnTo>
                  <a:lnTo>
                    <a:pt x="1182479" y="45162"/>
                  </a:lnTo>
                  <a:lnTo>
                    <a:pt x="1134858" y="51091"/>
                  </a:lnTo>
                  <a:lnTo>
                    <a:pt x="1088833" y="62095"/>
                  </a:lnTo>
                  <a:lnTo>
                    <a:pt x="1045125" y="78003"/>
                  </a:lnTo>
                  <a:lnTo>
                    <a:pt x="1004456" y="98641"/>
                  </a:lnTo>
                  <a:lnTo>
                    <a:pt x="967547" y="123836"/>
                  </a:lnTo>
                  <a:lnTo>
                    <a:pt x="935121" y="153417"/>
                  </a:lnTo>
                  <a:lnTo>
                    <a:pt x="907898" y="187210"/>
                  </a:lnTo>
                  <a:lnTo>
                    <a:pt x="864610" y="169876"/>
                  </a:lnTo>
                  <a:lnTo>
                    <a:pt x="819403" y="156477"/>
                  </a:lnTo>
                  <a:lnTo>
                    <a:pt x="772716" y="147079"/>
                  </a:lnTo>
                  <a:lnTo>
                    <a:pt x="724985" y="141751"/>
                  </a:lnTo>
                  <a:lnTo>
                    <a:pt x="676648" y="140560"/>
                  </a:lnTo>
                  <a:lnTo>
                    <a:pt x="628142" y="143573"/>
                  </a:lnTo>
                  <a:lnTo>
                    <a:pt x="574295" y="151964"/>
                  </a:lnTo>
                  <a:lnTo>
                    <a:pt x="523341" y="165192"/>
                  </a:lnTo>
                  <a:lnTo>
                    <a:pt x="475632" y="182897"/>
                  </a:lnTo>
                  <a:lnTo>
                    <a:pt x="431518" y="204721"/>
                  </a:lnTo>
                  <a:lnTo>
                    <a:pt x="391350" y="230303"/>
                  </a:lnTo>
                  <a:lnTo>
                    <a:pt x="355477" y="259284"/>
                  </a:lnTo>
                  <a:lnTo>
                    <a:pt x="324251" y="291304"/>
                  </a:lnTo>
                  <a:lnTo>
                    <a:pt x="298023" y="326005"/>
                  </a:lnTo>
                  <a:lnTo>
                    <a:pt x="277141" y="363026"/>
                  </a:lnTo>
                  <a:lnTo>
                    <a:pt x="261958" y="402008"/>
                  </a:lnTo>
                  <a:lnTo>
                    <a:pt x="252823" y="442592"/>
                  </a:lnTo>
                  <a:lnTo>
                    <a:pt x="250088" y="484417"/>
                  </a:lnTo>
                  <a:lnTo>
                    <a:pt x="254102" y="527125"/>
                  </a:lnTo>
                  <a:lnTo>
                    <a:pt x="251752" y="532116"/>
                  </a:lnTo>
                  <a:lnTo>
                    <a:pt x="199652" y="540282"/>
                  </a:lnTo>
                  <a:lnTo>
                    <a:pt x="151054" y="555745"/>
                  </a:lnTo>
                  <a:lnTo>
                    <a:pt x="107132" y="577911"/>
                  </a:lnTo>
                  <a:lnTo>
                    <a:pt x="69056" y="606190"/>
                  </a:lnTo>
                  <a:lnTo>
                    <a:pt x="37999" y="639990"/>
                  </a:lnTo>
                  <a:lnTo>
                    <a:pt x="14296" y="680584"/>
                  </a:lnTo>
                  <a:lnTo>
                    <a:pt x="1765" y="722776"/>
                  </a:lnTo>
                  <a:lnTo>
                    <a:pt x="0" y="765354"/>
                  </a:lnTo>
                  <a:lnTo>
                    <a:pt x="8597" y="807105"/>
                  </a:lnTo>
                  <a:lnTo>
                    <a:pt x="27151" y="846815"/>
                  </a:lnTo>
                  <a:lnTo>
                    <a:pt x="55260" y="883272"/>
                  </a:lnTo>
                  <a:lnTo>
                    <a:pt x="92517" y="915264"/>
                  </a:lnTo>
                  <a:lnTo>
                    <a:pt x="138519" y="941577"/>
                  </a:lnTo>
                  <a:lnTo>
                    <a:pt x="101623" y="979874"/>
                  </a:lnTo>
                  <a:lnTo>
                    <a:pt x="76502" y="1022963"/>
                  </a:lnTo>
                  <a:lnTo>
                    <a:pt x="63835" y="1069241"/>
                  </a:lnTo>
                  <a:lnTo>
                    <a:pt x="64300" y="1117104"/>
                  </a:lnTo>
                  <a:lnTo>
                    <a:pt x="74725" y="1155864"/>
                  </a:lnTo>
                  <a:lnTo>
                    <a:pt x="93302" y="1191545"/>
                  </a:lnTo>
                  <a:lnTo>
                    <a:pt x="119148" y="1223604"/>
                  </a:lnTo>
                  <a:lnTo>
                    <a:pt x="151379" y="1251496"/>
                  </a:lnTo>
                  <a:lnTo>
                    <a:pt x="189110" y="1274678"/>
                  </a:lnTo>
                  <a:lnTo>
                    <a:pt x="231457" y="1292607"/>
                  </a:lnTo>
                  <a:lnTo>
                    <a:pt x="277536" y="1304741"/>
                  </a:lnTo>
                  <a:lnTo>
                    <a:pt x="326464" y="1310534"/>
                  </a:lnTo>
                  <a:lnTo>
                    <a:pt x="377355" y="1309445"/>
                  </a:lnTo>
                  <a:lnTo>
                    <a:pt x="382626" y="1316494"/>
                  </a:lnTo>
                  <a:lnTo>
                    <a:pt x="411148" y="1349708"/>
                  </a:lnTo>
                  <a:lnTo>
                    <a:pt x="443186" y="1379920"/>
                  </a:lnTo>
                  <a:lnTo>
                    <a:pt x="478397" y="1407064"/>
                  </a:lnTo>
                  <a:lnTo>
                    <a:pt x="516435" y="1431073"/>
                  </a:lnTo>
                  <a:lnTo>
                    <a:pt x="556956" y="1451878"/>
                  </a:lnTo>
                  <a:lnTo>
                    <a:pt x="599616" y="1469413"/>
                  </a:lnTo>
                  <a:lnTo>
                    <a:pt x="644070" y="1483610"/>
                  </a:lnTo>
                  <a:lnTo>
                    <a:pt x="689974" y="1494403"/>
                  </a:lnTo>
                  <a:lnTo>
                    <a:pt x="736982" y="1501725"/>
                  </a:lnTo>
                  <a:lnTo>
                    <a:pt x="784752" y="1505507"/>
                  </a:lnTo>
                  <a:lnTo>
                    <a:pt x="832937" y="1505683"/>
                  </a:lnTo>
                  <a:lnTo>
                    <a:pt x="881194" y="1502187"/>
                  </a:lnTo>
                  <a:lnTo>
                    <a:pt x="929177" y="1494949"/>
                  </a:lnTo>
                  <a:lnTo>
                    <a:pt x="976543" y="1483904"/>
                  </a:lnTo>
                  <a:lnTo>
                    <a:pt x="1022947" y="1468985"/>
                  </a:lnTo>
                  <a:lnTo>
                    <a:pt x="1068045" y="1450123"/>
                  </a:lnTo>
                  <a:lnTo>
                    <a:pt x="1098363" y="1481518"/>
                  </a:lnTo>
                  <a:lnTo>
                    <a:pt x="1132854" y="1509803"/>
                  </a:lnTo>
                  <a:lnTo>
                    <a:pt x="1171123" y="1534748"/>
                  </a:lnTo>
                  <a:lnTo>
                    <a:pt x="1212773" y="1556123"/>
                  </a:lnTo>
                  <a:lnTo>
                    <a:pt x="1257409" y="1573699"/>
                  </a:lnTo>
                  <a:lnTo>
                    <a:pt x="1304633" y="1587245"/>
                  </a:lnTo>
                  <a:lnTo>
                    <a:pt x="1354245" y="1596592"/>
                  </a:lnTo>
                  <a:lnTo>
                    <a:pt x="1403844" y="1601312"/>
                  </a:lnTo>
                  <a:lnTo>
                    <a:pt x="1453023" y="1601575"/>
                  </a:lnTo>
                  <a:lnTo>
                    <a:pt x="1501373" y="1597552"/>
                  </a:lnTo>
                  <a:lnTo>
                    <a:pt x="1548485" y="1589414"/>
                  </a:lnTo>
                  <a:lnTo>
                    <a:pt x="1593949" y="1577333"/>
                  </a:lnTo>
                  <a:lnTo>
                    <a:pt x="1637359" y="1561480"/>
                  </a:lnTo>
                  <a:lnTo>
                    <a:pt x="1678304" y="1542025"/>
                  </a:lnTo>
                  <a:lnTo>
                    <a:pt x="1716376" y="1519141"/>
                  </a:lnTo>
                  <a:lnTo>
                    <a:pt x="1751167" y="1492997"/>
                  </a:lnTo>
                  <a:lnTo>
                    <a:pt x="1782267" y="1463765"/>
                  </a:lnTo>
                  <a:lnTo>
                    <a:pt x="1809267" y="1431617"/>
                  </a:lnTo>
                  <a:lnTo>
                    <a:pt x="1831760" y="1396723"/>
                  </a:lnTo>
                  <a:lnTo>
                    <a:pt x="1849336" y="1359255"/>
                  </a:lnTo>
                  <a:lnTo>
                    <a:pt x="1894840" y="1378130"/>
                  </a:lnTo>
                  <a:lnTo>
                    <a:pt x="1943007" y="1391903"/>
                  </a:lnTo>
                  <a:lnTo>
                    <a:pt x="1993138" y="1400413"/>
                  </a:lnTo>
                  <a:lnTo>
                    <a:pt x="2044535" y="1403501"/>
                  </a:lnTo>
                  <a:lnTo>
                    <a:pt x="2099875" y="1400685"/>
                  </a:lnTo>
                  <a:lnTo>
                    <a:pt x="2152757" y="1391829"/>
                  </a:lnTo>
                  <a:lnTo>
                    <a:pt x="2202598" y="1377381"/>
                  </a:lnTo>
                  <a:lnTo>
                    <a:pt x="2248814" y="1357787"/>
                  </a:lnTo>
                  <a:lnTo>
                    <a:pt x="2290822" y="1333496"/>
                  </a:lnTo>
                  <a:lnTo>
                    <a:pt x="2328038" y="1304955"/>
                  </a:lnTo>
                  <a:lnTo>
                    <a:pt x="2359878" y="1272612"/>
                  </a:lnTo>
                  <a:lnTo>
                    <a:pt x="2385759" y="1236915"/>
                  </a:lnTo>
                  <a:lnTo>
                    <a:pt x="2405098" y="1198310"/>
                  </a:lnTo>
                  <a:lnTo>
                    <a:pt x="2417311" y="1157246"/>
                  </a:lnTo>
                  <a:lnTo>
                    <a:pt x="2421814" y="1114170"/>
                  </a:lnTo>
                  <a:lnTo>
                    <a:pt x="2476905" y="1105180"/>
                  </a:lnTo>
                  <a:lnTo>
                    <a:pt x="2529853" y="1090827"/>
                  </a:lnTo>
                  <a:lnTo>
                    <a:pt x="2580020" y="1071322"/>
                  </a:lnTo>
                  <a:lnTo>
                    <a:pt x="2626767" y="1046873"/>
                  </a:lnTo>
                  <a:lnTo>
                    <a:pt x="2668294" y="1018641"/>
                  </a:lnTo>
                  <a:lnTo>
                    <a:pt x="2704211" y="987322"/>
                  </a:lnTo>
                  <a:lnTo>
                    <a:pt x="2734441" y="953365"/>
                  </a:lnTo>
                  <a:lnTo>
                    <a:pt x="2758910" y="917218"/>
                  </a:lnTo>
                  <a:lnTo>
                    <a:pt x="2777542" y="879332"/>
                  </a:lnTo>
                  <a:lnTo>
                    <a:pt x="2790261" y="840156"/>
                  </a:lnTo>
                  <a:lnTo>
                    <a:pt x="2796992" y="800138"/>
                  </a:lnTo>
                  <a:lnTo>
                    <a:pt x="2797659" y="759728"/>
                  </a:lnTo>
                  <a:lnTo>
                    <a:pt x="2792188" y="719376"/>
                  </a:lnTo>
                  <a:lnTo>
                    <a:pt x="2780501" y="679530"/>
                  </a:lnTo>
                  <a:lnTo>
                    <a:pt x="2762525" y="640640"/>
                  </a:lnTo>
                  <a:lnTo>
                    <a:pt x="2738182" y="603155"/>
                  </a:lnTo>
                  <a:lnTo>
                    <a:pt x="2707399" y="567524"/>
                  </a:lnTo>
                  <a:lnTo>
                    <a:pt x="2711939" y="558834"/>
                  </a:lnTo>
                  <a:lnTo>
                    <a:pt x="2733547" y="488972"/>
                  </a:lnTo>
                  <a:lnTo>
                    <a:pt x="2734883" y="446251"/>
                  </a:lnTo>
                  <a:lnTo>
                    <a:pt x="2727704" y="404623"/>
                  </a:lnTo>
                  <a:lnTo>
                    <a:pt x="2712508" y="364769"/>
                  </a:lnTo>
                  <a:lnTo>
                    <a:pt x="2689795" y="327370"/>
                  </a:lnTo>
                  <a:lnTo>
                    <a:pt x="2660064" y="293109"/>
                  </a:lnTo>
                  <a:lnTo>
                    <a:pt x="2623813" y="262666"/>
                  </a:lnTo>
                  <a:lnTo>
                    <a:pt x="2581542" y="236724"/>
                  </a:lnTo>
                  <a:lnTo>
                    <a:pt x="2533749" y="215963"/>
                  </a:lnTo>
                  <a:lnTo>
                    <a:pt x="2480933" y="201065"/>
                  </a:lnTo>
                  <a:lnTo>
                    <a:pt x="2466729" y="160291"/>
                  </a:lnTo>
                  <a:lnTo>
                    <a:pt x="2443912" y="122294"/>
                  </a:lnTo>
                  <a:lnTo>
                    <a:pt x="2413085" y="87887"/>
                  </a:lnTo>
                  <a:lnTo>
                    <a:pt x="2374849" y="57886"/>
                  </a:lnTo>
                  <a:lnTo>
                    <a:pt x="2333309" y="34683"/>
                  </a:lnTo>
                  <a:lnTo>
                    <a:pt x="2288725" y="17425"/>
                  </a:lnTo>
                  <a:lnTo>
                    <a:pt x="2242010" y="6051"/>
                  </a:lnTo>
                  <a:lnTo>
                    <a:pt x="2194077" y="505"/>
                  </a:lnTo>
                  <a:lnTo>
                    <a:pt x="2145837" y="726"/>
                  </a:lnTo>
                  <a:lnTo>
                    <a:pt x="2098201" y="6657"/>
                  </a:lnTo>
                  <a:lnTo>
                    <a:pt x="2052083" y="18240"/>
                  </a:lnTo>
                  <a:lnTo>
                    <a:pt x="2008394" y="35415"/>
                  </a:lnTo>
                  <a:lnTo>
                    <a:pt x="1968045" y="58124"/>
                  </a:lnTo>
                  <a:lnTo>
                    <a:pt x="1931950" y="86308"/>
                  </a:lnTo>
                  <a:lnTo>
                    <a:pt x="1910947" y="67189"/>
                  </a:lnTo>
                  <a:lnTo>
                    <a:pt x="1861452" y="35243"/>
                  </a:lnTo>
                  <a:lnTo>
                    <a:pt x="1785991" y="8223"/>
                  </a:lnTo>
                  <a:lnTo>
                    <a:pt x="1737380" y="739"/>
                  </a:lnTo>
                  <a:lnTo>
                    <a:pt x="1688686" y="0"/>
                  </a:lnTo>
                  <a:close/>
                </a:path>
              </a:pathLst>
            </a:custGeom>
            <a:solidFill>
              <a:srgbClr val="76ACB9"/>
            </a:solidFill>
          </p:spPr>
          <p:txBody>
            <a:bodyPr wrap="square" lIns="0" tIns="0" rIns="0" bIns="0" rtlCol="0"/>
            <a:lstStyle/>
            <a:p/>
          </p:txBody>
        </p:sp>
        <p:pic>
          <p:nvPicPr>
            <p:cNvPr id="18" name="object 18"/>
            <p:cNvPicPr/>
            <p:nvPr/>
          </p:nvPicPr>
          <p:blipFill>
            <a:blip r:embed="rId5" cstate="print"/>
            <a:stretch>
              <a:fillRect/>
            </a:stretch>
          </p:blipFill>
          <p:spPr>
            <a:xfrm>
              <a:off x="6777631" y="4515573"/>
              <a:ext cx="88988" cy="88976"/>
            </a:xfrm>
            <a:prstGeom prst="rect">
              <a:avLst/>
            </a:prstGeom>
          </p:spPr>
        </p:pic>
        <p:pic>
          <p:nvPicPr>
            <p:cNvPr id="19" name="object 19"/>
            <p:cNvPicPr/>
            <p:nvPr/>
          </p:nvPicPr>
          <p:blipFill>
            <a:blip r:embed="rId6" cstate="print"/>
            <a:stretch>
              <a:fillRect/>
            </a:stretch>
          </p:blipFill>
          <p:spPr>
            <a:xfrm>
              <a:off x="6534040" y="4611469"/>
              <a:ext cx="177977" cy="177977"/>
            </a:xfrm>
            <a:prstGeom prst="rect">
              <a:avLst/>
            </a:prstGeom>
          </p:spPr>
        </p:pic>
        <p:sp>
          <p:nvSpPr>
            <p:cNvPr id="20" name="object 20"/>
            <p:cNvSpPr/>
            <p:nvPr/>
          </p:nvSpPr>
          <p:spPr>
            <a:xfrm>
              <a:off x="6217737" y="4758658"/>
              <a:ext cx="267335" cy="267335"/>
            </a:xfrm>
            <a:custGeom>
              <a:avLst/>
              <a:gdLst/>
              <a:ahLst/>
              <a:cxnLst/>
              <a:rect l="l" t="t" r="r" b="b"/>
              <a:pathLst>
                <a:path w="267335" h="267335">
                  <a:moveTo>
                    <a:pt x="133476" y="0"/>
                  </a:moveTo>
                  <a:lnTo>
                    <a:pt x="91285" y="6804"/>
                  </a:lnTo>
                  <a:lnTo>
                    <a:pt x="54644" y="25751"/>
                  </a:lnTo>
                  <a:lnTo>
                    <a:pt x="25751" y="54644"/>
                  </a:lnTo>
                  <a:lnTo>
                    <a:pt x="6804" y="91285"/>
                  </a:lnTo>
                  <a:lnTo>
                    <a:pt x="0" y="133477"/>
                  </a:lnTo>
                  <a:lnTo>
                    <a:pt x="6804" y="175668"/>
                  </a:lnTo>
                  <a:lnTo>
                    <a:pt x="25751" y="212309"/>
                  </a:lnTo>
                  <a:lnTo>
                    <a:pt x="54644" y="241202"/>
                  </a:lnTo>
                  <a:lnTo>
                    <a:pt x="91285" y="260149"/>
                  </a:lnTo>
                  <a:lnTo>
                    <a:pt x="133476" y="266954"/>
                  </a:lnTo>
                  <a:lnTo>
                    <a:pt x="175663" y="260149"/>
                  </a:lnTo>
                  <a:lnTo>
                    <a:pt x="212303" y="241202"/>
                  </a:lnTo>
                  <a:lnTo>
                    <a:pt x="241198" y="212309"/>
                  </a:lnTo>
                  <a:lnTo>
                    <a:pt x="260148" y="175668"/>
                  </a:lnTo>
                  <a:lnTo>
                    <a:pt x="266953" y="133477"/>
                  </a:lnTo>
                  <a:lnTo>
                    <a:pt x="260148" y="91285"/>
                  </a:lnTo>
                  <a:lnTo>
                    <a:pt x="241198" y="54644"/>
                  </a:lnTo>
                  <a:lnTo>
                    <a:pt x="212303" y="25751"/>
                  </a:lnTo>
                  <a:lnTo>
                    <a:pt x="175663" y="6804"/>
                  </a:lnTo>
                  <a:lnTo>
                    <a:pt x="133476" y="0"/>
                  </a:lnTo>
                  <a:close/>
                </a:path>
              </a:pathLst>
            </a:custGeom>
            <a:solidFill>
              <a:srgbClr val="76ACB9"/>
            </a:solidFill>
          </p:spPr>
          <p:txBody>
            <a:bodyPr wrap="square" lIns="0" tIns="0" rIns="0" bIns="0" rtlCol="0"/>
            <a:lstStyle/>
            <a:p/>
          </p:txBody>
        </p:sp>
        <p:sp>
          <p:nvSpPr>
            <p:cNvPr id="21" name="object 21"/>
            <p:cNvSpPr/>
            <p:nvPr/>
          </p:nvSpPr>
          <p:spPr>
            <a:xfrm>
              <a:off x="3871471" y="4858847"/>
              <a:ext cx="2797810" cy="1602105"/>
            </a:xfrm>
            <a:custGeom>
              <a:avLst/>
              <a:gdLst/>
              <a:ahLst/>
              <a:cxnLst/>
              <a:rect l="l" t="t" r="r" b="b"/>
              <a:pathLst>
                <a:path w="2797809" h="1602104">
                  <a:moveTo>
                    <a:pt x="254102" y="527125"/>
                  </a:moveTo>
                  <a:lnTo>
                    <a:pt x="250088" y="484417"/>
                  </a:lnTo>
                  <a:lnTo>
                    <a:pt x="252823" y="442592"/>
                  </a:lnTo>
                  <a:lnTo>
                    <a:pt x="261958" y="402008"/>
                  </a:lnTo>
                  <a:lnTo>
                    <a:pt x="277141" y="363026"/>
                  </a:lnTo>
                  <a:lnTo>
                    <a:pt x="298023" y="326005"/>
                  </a:lnTo>
                  <a:lnTo>
                    <a:pt x="324251" y="291304"/>
                  </a:lnTo>
                  <a:lnTo>
                    <a:pt x="355477" y="259284"/>
                  </a:lnTo>
                  <a:lnTo>
                    <a:pt x="391350" y="230303"/>
                  </a:lnTo>
                  <a:lnTo>
                    <a:pt x="431518" y="204721"/>
                  </a:lnTo>
                  <a:lnTo>
                    <a:pt x="475632" y="182897"/>
                  </a:lnTo>
                  <a:lnTo>
                    <a:pt x="523341" y="165192"/>
                  </a:lnTo>
                  <a:lnTo>
                    <a:pt x="574295" y="151964"/>
                  </a:lnTo>
                  <a:lnTo>
                    <a:pt x="628142" y="143573"/>
                  </a:lnTo>
                  <a:lnTo>
                    <a:pt x="676648" y="140560"/>
                  </a:lnTo>
                  <a:lnTo>
                    <a:pt x="724985" y="141751"/>
                  </a:lnTo>
                  <a:lnTo>
                    <a:pt x="772716" y="147079"/>
                  </a:lnTo>
                  <a:lnTo>
                    <a:pt x="819403" y="156477"/>
                  </a:lnTo>
                  <a:lnTo>
                    <a:pt x="864610" y="169876"/>
                  </a:lnTo>
                  <a:lnTo>
                    <a:pt x="907898" y="187210"/>
                  </a:lnTo>
                  <a:lnTo>
                    <a:pt x="935121" y="153417"/>
                  </a:lnTo>
                  <a:lnTo>
                    <a:pt x="967547" y="123836"/>
                  </a:lnTo>
                  <a:lnTo>
                    <a:pt x="1004456" y="98641"/>
                  </a:lnTo>
                  <a:lnTo>
                    <a:pt x="1045125" y="78003"/>
                  </a:lnTo>
                  <a:lnTo>
                    <a:pt x="1088833" y="62095"/>
                  </a:lnTo>
                  <a:lnTo>
                    <a:pt x="1134858" y="51091"/>
                  </a:lnTo>
                  <a:lnTo>
                    <a:pt x="1182479" y="45162"/>
                  </a:lnTo>
                  <a:lnTo>
                    <a:pt x="1230973" y="44481"/>
                  </a:lnTo>
                  <a:lnTo>
                    <a:pt x="1279620" y="49221"/>
                  </a:lnTo>
                  <a:lnTo>
                    <a:pt x="1327697" y="59554"/>
                  </a:lnTo>
                  <a:lnTo>
                    <a:pt x="1374483" y="75653"/>
                  </a:lnTo>
                  <a:lnTo>
                    <a:pt x="1416706" y="96348"/>
                  </a:lnTo>
                  <a:lnTo>
                    <a:pt x="1454671" y="121576"/>
                  </a:lnTo>
                  <a:lnTo>
                    <a:pt x="1481402" y="87709"/>
                  </a:lnTo>
                  <a:lnTo>
                    <a:pt x="1514468" y="58910"/>
                  </a:lnTo>
                  <a:lnTo>
                    <a:pt x="1552799" y="35461"/>
                  </a:lnTo>
                  <a:lnTo>
                    <a:pt x="1595326" y="17640"/>
                  </a:lnTo>
                  <a:lnTo>
                    <a:pt x="1640978" y="5726"/>
                  </a:lnTo>
                  <a:lnTo>
                    <a:pt x="1688686" y="0"/>
                  </a:lnTo>
                  <a:lnTo>
                    <a:pt x="1737380" y="739"/>
                  </a:lnTo>
                  <a:lnTo>
                    <a:pt x="1785991" y="8223"/>
                  </a:lnTo>
                  <a:lnTo>
                    <a:pt x="1833448" y="22732"/>
                  </a:lnTo>
                  <a:lnTo>
                    <a:pt x="1887366" y="50115"/>
                  </a:lnTo>
                  <a:lnTo>
                    <a:pt x="1931950" y="86308"/>
                  </a:lnTo>
                  <a:lnTo>
                    <a:pt x="1968045" y="58124"/>
                  </a:lnTo>
                  <a:lnTo>
                    <a:pt x="2008394" y="35415"/>
                  </a:lnTo>
                  <a:lnTo>
                    <a:pt x="2052083" y="18240"/>
                  </a:lnTo>
                  <a:lnTo>
                    <a:pt x="2098201" y="6657"/>
                  </a:lnTo>
                  <a:lnTo>
                    <a:pt x="2145837" y="726"/>
                  </a:lnTo>
                  <a:lnTo>
                    <a:pt x="2194077" y="505"/>
                  </a:lnTo>
                  <a:lnTo>
                    <a:pt x="2242010" y="6051"/>
                  </a:lnTo>
                  <a:lnTo>
                    <a:pt x="2288725" y="17425"/>
                  </a:lnTo>
                  <a:lnTo>
                    <a:pt x="2333309" y="34683"/>
                  </a:lnTo>
                  <a:lnTo>
                    <a:pt x="2374849" y="57886"/>
                  </a:lnTo>
                  <a:lnTo>
                    <a:pt x="2413085" y="87887"/>
                  </a:lnTo>
                  <a:lnTo>
                    <a:pt x="2443912" y="122294"/>
                  </a:lnTo>
                  <a:lnTo>
                    <a:pt x="2466729" y="160291"/>
                  </a:lnTo>
                  <a:lnTo>
                    <a:pt x="2480933" y="201065"/>
                  </a:lnTo>
                  <a:lnTo>
                    <a:pt x="2533749" y="215963"/>
                  </a:lnTo>
                  <a:lnTo>
                    <a:pt x="2581542" y="236724"/>
                  </a:lnTo>
                  <a:lnTo>
                    <a:pt x="2623813" y="262666"/>
                  </a:lnTo>
                  <a:lnTo>
                    <a:pt x="2660064" y="293109"/>
                  </a:lnTo>
                  <a:lnTo>
                    <a:pt x="2689795" y="327370"/>
                  </a:lnTo>
                  <a:lnTo>
                    <a:pt x="2712508" y="364769"/>
                  </a:lnTo>
                  <a:lnTo>
                    <a:pt x="2727704" y="404623"/>
                  </a:lnTo>
                  <a:lnTo>
                    <a:pt x="2734883" y="446251"/>
                  </a:lnTo>
                  <a:lnTo>
                    <a:pt x="2733547" y="488972"/>
                  </a:lnTo>
                  <a:lnTo>
                    <a:pt x="2723198" y="532104"/>
                  </a:lnTo>
                  <a:lnTo>
                    <a:pt x="2707399" y="567524"/>
                  </a:lnTo>
                  <a:lnTo>
                    <a:pt x="2738182" y="603155"/>
                  </a:lnTo>
                  <a:lnTo>
                    <a:pt x="2762525" y="640640"/>
                  </a:lnTo>
                  <a:lnTo>
                    <a:pt x="2780501" y="679530"/>
                  </a:lnTo>
                  <a:lnTo>
                    <a:pt x="2792188" y="719376"/>
                  </a:lnTo>
                  <a:lnTo>
                    <a:pt x="2797659" y="759728"/>
                  </a:lnTo>
                  <a:lnTo>
                    <a:pt x="2796992" y="800138"/>
                  </a:lnTo>
                  <a:lnTo>
                    <a:pt x="2790261" y="840156"/>
                  </a:lnTo>
                  <a:lnTo>
                    <a:pt x="2777542" y="879332"/>
                  </a:lnTo>
                  <a:lnTo>
                    <a:pt x="2758910" y="917218"/>
                  </a:lnTo>
                  <a:lnTo>
                    <a:pt x="2734441" y="953365"/>
                  </a:lnTo>
                  <a:lnTo>
                    <a:pt x="2704211" y="987322"/>
                  </a:lnTo>
                  <a:lnTo>
                    <a:pt x="2668294" y="1018641"/>
                  </a:lnTo>
                  <a:lnTo>
                    <a:pt x="2626767" y="1046873"/>
                  </a:lnTo>
                  <a:lnTo>
                    <a:pt x="2580020" y="1071322"/>
                  </a:lnTo>
                  <a:lnTo>
                    <a:pt x="2529853" y="1090827"/>
                  </a:lnTo>
                  <a:lnTo>
                    <a:pt x="2476905" y="1105180"/>
                  </a:lnTo>
                  <a:lnTo>
                    <a:pt x="2421814" y="1114170"/>
                  </a:lnTo>
                  <a:lnTo>
                    <a:pt x="2417311" y="1157246"/>
                  </a:lnTo>
                  <a:lnTo>
                    <a:pt x="2405098" y="1198310"/>
                  </a:lnTo>
                  <a:lnTo>
                    <a:pt x="2385759" y="1236915"/>
                  </a:lnTo>
                  <a:lnTo>
                    <a:pt x="2359878" y="1272612"/>
                  </a:lnTo>
                  <a:lnTo>
                    <a:pt x="2328038" y="1304955"/>
                  </a:lnTo>
                  <a:lnTo>
                    <a:pt x="2290822" y="1333496"/>
                  </a:lnTo>
                  <a:lnTo>
                    <a:pt x="2248814" y="1357787"/>
                  </a:lnTo>
                  <a:lnTo>
                    <a:pt x="2202598" y="1377381"/>
                  </a:lnTo>
                  <a:lnTo>
                    <a:pt x="2152757" y="1391829"/>
                  </a:lnTo>
                  <a:lnTo>
                    <a:pt x="2099875" y="1400685"/>
                  </a:lnTo>
                  <a:lnTo>
                    <a:pt x="2044535" y="1403501"/>
                  </a:lnTo>
                  <a:lnTo>
                    <a:pt x="1993138" y="1400413"/>
                  </a:lnTo>
                  <a:lnTo>
                    <a:pt x="1943007" y="1391903"/>
                  </a:lnTo>
                  <a:lnTo>
                    <a:pt x="1894840" y="1378130"/>
                  </a:lnTo>
                  <a:lnTo>
                    <a:pt x="1849336" y="1359255"/>
                  </a:lnTo>
                  <a:lnTo>
                    <a:pt x="1831760" y="1396723"/>
                  </a:lnTo>
                  <a:lnTo>
                    <a:pt x="1809267" y="1431617"/>
                  </a:lnTo>
                  <a:lnTo>
                    <a:pt x="1782267" y="1463765"/>
                  </a:lnTo>
                  <a:lnTo>
                    <a:pt x="1751167" y="1492997"/>
                  </a:lnTo>
                  <a:lnTo>
                    <a:pt x="1716376" y="1519141"/>
                  </a:lnTo>
                  <a:lnTo>
                    <a:pt x="1678304" y="1542025"/>
                  </a:lnTo>
                  <a:lnTo>
                    <a:pt x="1637359" y="1561480"/>
                  </a:lnTo>
                  <a:lnTo>
                    <a:pt x="1593949" y="1577333"/>
                  </a:lnTo>
                  <a:lnTo>
                    <a:pt x="1548485" y="1589414"/>
                  </a:lnTo>
                  <a:lnTo>
                    <a:pt x="1501373" y="1597552"/>
                  </a:lnTo>
                  <a:lnTo>
                    <a:pt x="1453023" y="1601575"/>
                  </a:lnTo>
                  <a:lnTo>
                    <a:pt x="1403844" y="1601312"/>
                  </a:lnTo>
                  <a:lnTo>
                    <a:pt x="1354245" y="1596592"/>
                  </a:lnTo>
                  <a:lnTo>
                    <a:pt x="1304633" y="1587245"/>
                  </a:lnTo>
                  <a:lnTo>
                    <a:pt x="1257409" y="1573699"/>
                  </a:lnTo>
                  <a:lnTo>
                    <a:pt x="1212773" y="1556123"/>
                  </a:lnTo>
                  <a:lnTo>
                    <a:pt x="1171123" y="1534748"/>
                  </a:lnTo>
                  <a:lnTo>
                    <a:pt x="1132854" y="1509803"/>
                  </a:lnTo>
                  <a:lnTo>
                    <a:pt x="1098363" y="1481518"/>
                  </a:lnTo>
                  <a:lnTo>
                    <a:pt x="1068045" y="1450123"/>
                  </a:lnTo>
                  <a:lnTo>
                    <a:pt x="1022947" y="1468985"/>
                  </a:lnTo>
                  <a:lnTo>
                    <a:pt x="976543" y="1483904"/>
                  </a:lnTo>
                  <a:lnTo>
                    <a:pt x="929177" y="1494949"/>
                  </a:lnTo>
                  <a:lnTo>
                    <a:pt x="881194" y="1502187"/>
                  </a:lnTo>
                  <a:lnTo>
                    <a:pt x="832937" y="1505683"/>
                  </a:lnTo>
                  <a:lnTo>
                    <a:pt x="784752" y="1505507"/>
                  </a:lnTo>
                  <a:lnTo>
                    <a:pt x="736982" y="1501725"/>
                  </a:lnTo>
                  <a:lnTo>
                    <a:pt x="689974" y="1494403"/>
                  </a:lnTo>
                  <a:lnTo>
                    <a:pt x="644070" y="1483610"/>
                  </a:lnTo>
                  <a:lnTo>
                    <a:pt x="599616" y="1469413"/>
                  </a:lnTo>
                  <a:lnTo>
                    <a:pt x="556956" y="1451878"/>
                  </a:lnTo>
                  <a:lnTo>
                    <a:pt x="516435" y="1431073"/>
                  </a:lnTo>
                  <a:lnTo>
                    <a:pt x="478397" y="1407064"/>
                  </a:lnTo>
                  <a:lnTo>
                    <a:pt x="443186" y="1379920"/>
                  </a:lnTo>
                  <a:lnTo>
                    <a:pt x="411148" y="1349708"/>
                  </a:lnTo>
                  <a:lnTo>
                    <a:pt x="382626" y="1316494"/>
                  </a:lnTo>
                  <a:lnTo>
                    <a:pt x="377355" y="1309445"/>
                  </a:lnTo>
                  <a:lnTo>
                    <a:pt x="326464" y="1310534"/>
                  </a:lnTo>
                  <a:lnTo>
                    <a:pt x="277536" y="1304741"/>
                  </a:lnTo>
                  <a:lnTo>
                    <a:pt x="231457" y="1292607"/>
                  </a:lnTo>
                  <a:lnTo>
                    <a:pt x="189110" y="1274678"/>
                  </a:lnTo>
                  <a:lnTo>
                    <a:pt x="151379" y="1251496"/>
                  </a:lnTo>
                  <a:lnTo>
                    <a:pt x="119148" y="1223604"/>
                  </a:lnTo>
                  <a:lnTo>
                    <a:pt x="93302" y="1191545"/>
                  </a:lnTo>
                  <a:lnTo>
                    <a:pt x="74725" y="1155864"/>
                  </a:lnTo>
                  <a:lnTo>
                    <a:pt x="64300" y="1117104"/>
                  </a:lnTo>
                  <a:lnTo>
                    <a:pt x="63835" y="1069241"/>
                  </a:lnTo>
                  <a:lnTo>
                    <a:pt x="76502" y="1022963"/>
                  </a:lnTo>
                  <a:lnTo>
                    <a:pt x="101623" y="979874"/>
                  </a:lnTo>
                  <a:lnTo>
                    <a:pt x="138519" y="941577"/>
                  </a:lnTo>
                  <a:lnTo>
                    <a:pt x="92517" y="915264"/>
                  </a:lnTo>
                  <a:lnTo>
                    <a:pt x="55260" y="883272"/>
                  </a:lnTo>
                  <a:lnTo>
                    <a:pt x="27151" y="846815"/>
                  </a:lnTo>
                  <a:lnTo>
                    <a:pt x="8597" y="807105"/>
                  </a:lnTo>
                  <a:lnTo>
                    <a:pt x="0" y="765354"/>
                  </a:lnTo>
                  <a:lnTo>
                    <a:pt x="1765" y="722776"/>
                  </a:lnTo>
                  <a:lnTo>
                    <a:pt x="14296" y="680584"/>
                  </a:lnTo>
                  <a:lnTo>
                    <a:pt x="37999" y="639990"/>
                  </a:lnTo>
                  <a:lnTo>
                    <a:pt x="69056" y="606190"/>
                  </a:lnTo>
                  <a:lnTo>
                    <a:pt x="107132" y="577911"/>
                  </a:lnTo>
                  <a:lnTo>
                    <a:pt x="151054" y="555745"/>
                  </a:lnTo>
                  <a:lnTo>
                    <a:pt x="199652" y="540282"/>
                  </a:lnTo>
                  <a:lnTo>
                    <a:pt x="251752" y="532116"/>
                  </a:lnTo>
                  <a:lnTo>
                    <a:pt x="254102" y="527125"/>
                  </a:lnTo>
                  <a:close/>
                </a:path>
              </a:pathLst>
            </a:custGeom>
            <a:ln w="19050">
              <a:solidFill>
                <a:srgbClr val="C7DEE2"/>
              </a:solidFill>
            </a:ln>
          </p:spPr>
          <p:txBody>
            <a:bodyPr wrap="square" lIns="0" tIns="0" rIns="0" bIns="0" rtlCol="0"/>
            <a:lstStyle/>
            <a:p/>
          </p:txBody>
        </p:sp>
        <p:pic>
          <p:nvPicPr>
            <p:cNvPr id="22" name="object 22"/>
            <p:cNvPicPr/>
            <p:nvPr/>
          </p:nvPicPr>
          <p:blipFill>
            <a:blip r:embed="rId7" cstate="print"/>
            <a:stretch>
              <a:fillRect/>
            </a:stretch>
          </p:blipFill>
          <p:spPr>
            <a:xfrm>
              <a:off x="6768106" y="4506048"/>
              <a:ext cx="108038" cy="108026"/>
            </a:xfrm>
            <a:prstGeom prst="rect">
              <a:avLst/>
            </a:prstGeom>
          </p:spPr>
        </p:pic>
        <p:pic>
          <p:nvPicPr>
            <p:cNvPr id="23" name="object 23"/>
            <p:cNvPicPr/>
            <p:nvPr/>
          </p:nvPicPr>
          <p:blipFill>
            <a:blip r:embed="rId8" cstate="print"/>
            <a:stretch>
              <a:fillRect/>
            </a:stretch>
          </p:blipFill>
          <p:spPr>
            <a:xfrm>
              <a:off x="6524515" y="4601944"/>
              <a:ext cx="197027" cy="197027"/>
            </a:xfrm>
            <a:prstGeom prst="rect">
              <a:avLst/>
            </a:prstGeom>
          </p:spPr>
        </p:pic>
        <p:sp>
          <p:nvSpPr>
            <p:cNvPr id="24" name="object 24"/>
            <p:cNvSpPr/>
            <p:nvPr/>
          </p:nvSpPr>
          <p:spPr>
            <a:xfrm>
              <a:off x="6217737" y="4758658"/>
              <a:ext cx="267335" cy="267335"/>
            </a:xfrm>
            <a:custGeom>
              <a:avLst/>
              <a:gdLst/>
              <a:ahLst/>
              <a:cxnLst/>
              <a:rect l="l" t="t" r="r" b="b"/>
              <a:pathLst>
                <a:path w="267335" h="267335">
                  <a:moveTo>
                    <a:pt x="266953" y="133477"/>
                  </a:moveTo>
                  <a:lnTo>
                    <a:pt x="260148" y="175668"/>
                  </a:lnTo>
                  <a:lnTo>
                    <a:pt x="241198" y="212309"/>
                  </a:lnTo>
                  <a:lnTo>
                    <a:pt x="212303" y="241202"/>
                  </a:lnTo>
                  <a:lnTo>
                    <a:pt x="175663" y="260149"/>
                  </a:lnTo>
                  <a:lnTo>
                    <a:pt x="133476" y="266954"/>
                  </a:lnTo>
                  <a:lnTo>
                    <a:pt x="91285" y="260149"/>
                  </a:lnTo>
                  <a:lnTo>
                    <a:pt x="54644" y="241202"/>
                  </a:lnTo>
                  <a:lnTo>
                    <a:pt x="25751" y="212309"/>
                  </a:lnTo>
                  <a:lnTo>
                    <a:pt x="6804" y="175668"/>
                  </a:lnTo>
                  <a:lnTo>
                    <a:pt x="0" y="133477"/>
                  </a:lnTo>
                  <a:lnTo>
                    <a:pt x="6804" y="91285"/>
                  </a:lnTo>
                  <a:lnTo>
                    <a:pt x="25751" y="54644"/>
                  </a:lnTo>
                  <a:lnTo>
                    <a:pt x="54644" y="25751"/>
                  </a:lnTo>
                  <a:lnTo>
                    <a:pt x="91285" y="6804"/>
                  </a:lnTo>
                  <a:lnTo>
                    <a:pt x="133476" y="0"/>
                  </a:lnTo>
                  <a:lnTo>
                    <a:pt x="175663" y="6804"/>
                  </a:lnTo>
                  <a:lnTo>
                    <a:pt x="212303" y="25751"/>
                  </a:lnTo>
                  <a:lnTo>
                    <a:pt x="241198" y="54644"/>
                  </a:lnTo>
                  <a:lnTo>
                    <a:pt x="260148" y="91285"/>
                  </a:lnTo>
                  <a:lnTo>
                    <a:pt x="266953" y="133477"/>
                  </a:lnTo>
                  <a:close/>
                </a:path>
              </a:pathLst>
            </a:custGeom>
            <a:ln w="19050">
              <a:solidFill>
                <a:srgbClr val="C7DEE2"/>
              </a:solidFill>
            </a:ln>
          </p:spPr>
          <p:txBody>
            <a:bodyPr wrap="square" lIns="0" tIns="0" rIns="0" bIns="0" rtlCol="0"/>
            <a:lstStyle/>
            <a:p/>
          </p:txBody>
        </p:sp>
        <p:sp>
          <p:nvSpPr>
            <p:cNvPr id="25" name="object 25"/>
            <p:cNvSpPr/>
            <p:nvPr/>
          </p:nvSpPr>
          <p:spPr>
            <a:xfrm>
              <a:off x="4012986" y="4939961"/>
              <a:ext cx="2564765" cy="1362710"/>
            </a:xfrm>
            <a:custGeom>
              <a:avLst/>
              <a:gdLst/>
              <a:ahLst/>
              <a:cxnLst/>
              <a:rect l="l" t="t" r="r" b="b"/>
              <a:pathLst>
                <a:path w="2564765" h="1362710">
                  <a:moveTo>
                    <a:pt x="163893" y="883780"/>
                  </a:moveTo>
                  <a:lnTo>
                    <a:pt x="121115" y="883832"/>
                  </a:lnTo>
                  <a:lnTo>
                    <a:pt x="79060" y="878838"/>
                  </a:lnTo>
                  <a:lnTo>
                    <a:pt x="38449" y="868926"/>
                  </a:lnTo>
                  <a:lnTo>
                    <a:pt x="0" y="854227"/>
                  </a:lnTo>
                </a:path>
                <a:path w="2564765" h="1362710">
                  <a:moveTo>
                    <a:pt x="308495" y="1207160"/>
                  </a:moveTo>
                  <a:lnTo>
                    <a:pt x="291048" y="1212071"/>
                  </a:lnTo>
                  <a:lnTo>
                    <a:pt x="273243" y="1216072"/>
                  </a:lnTo>
                  <a:lnTo>
                    <a:pt x="255139" y="1219154"/>
                  </a:lnTo>
                  <a:lnTo>
                    <a:pt x="236791" y="1221308"/>
                  </a:lnTo>
                </a:path>
                <a:path w="2564765" h="1362710">
                  <a:moveTo>
                    <a:pt x="926376" y="1362557"/>
                  </a:moveTo>
                  <a:lnTo>
                    <a:pt x="913933" y="1347120"/>
                  </a:lnTo>
                  <a:lnTo>
                    <a:pt x="902568" y="1331199"/>
                  </a:lnTo>
                  <a:lnTo>
                    <a:pt x="892305" y="1314828"/>
                  </a:lnTo>
                  <a:lnTo>
                    <a:pt x="883170" y="1298041"/>
                  </a:lnTo>
                </a:path>
                <a:path w="2564765" h="1362710">
                  <a:moveTo>
                    <a:pt x="1725345" y="1201674"/>
                  </a:moveTo>
                  <a:lnTo>
                    <a:pt x="1722834" y="1219625"/>
                  </a:lnTo>
                  <a:lnTo>
                    <a:pt x="1719118" y="1237430"/>
                  </a:lnTo>
                  <a:lnTo>
                    <a:pt x="1714203" y="1255055"/>
                  </a:lnTo>
                  <a:lnTo>
                    <a:pt x="1708099" y="1272463"/>
                  </a:lnTo>
                </a:path>
                <a:path w="2564765" h="1362710">
                  <a:moveTo>
                    <a:pt x="2068385" y="764286"/>
                  </a:moveTo>
                  <a:lnTo>
                    <a:pt x="2114704" y="785176"/>
                  </a:lnTo>
                  <a:lnTo>
                    <a:pt x="2156125" y="810582"/>
                  </a:lnTo>
                  <a:lnTo>
                    <a:pt x="2192238" y="839986"/>
                  </a:lnTo>
                  <a:lnTo>
                    <a:pt x="2222630" y="872871"/>
                  </a:lnTo>
                  <a:lnTo>
                    <a:pt x="2246888" y="908717"/>
                  </a:lnTo>
                  <a:lnTo>
                    <a:pt x="2264602" y="947008"/>
                  </a:lnTo>
                  <a:lnTo>
                    <a:pt x="2275359" y="987226"/>
                  </a:lnTo>
                  <a:lnTo>
                    <a:pt x="2278748" y="1028852"/>
                  </a:lnTo>
                </a:path>
                <a:path w="2564765" h="1362710">
                  <a:moveTo>
                    <a:pt x="2564561" y="482498"/>
                  </a:moveTo>
                  <a:lnTo>
                    <a:pt x="2546780" y="510355"/>
                  </a:lnTo>
                  <a:lnTo>
                    <a:pt x="2525083" y="536341"/>
                  </a:lnTo>
                  <a:lnTo>
                    <a:pt x="2499710" y="560206"/>
                  </a:lnTo>
                  <a:lnTo>
                    <a:pt x="2470899" y="581698"/>
                  </a:lnTo>
                </a:path>
                <a:path w="2564765" h="1362710">
                  <a:moveTo>
                    <a:pt x="2339797" y="114401"/>
                  </a:moveTo>
                  <a:lnTo>
                    <a:pt x="2342121" y="126033"/>
                  </a:lnTo>
                  <a:lnTo>
                    <a:pt x="2343721" y="137731"/>
                  </a:lnTo>
                  <a:lnTo>
                    <a:pt x="2344597" y="149477"/>
                  </a:lnTo>
                  <a:lnTo>
                    <a:pt x="2344750" y="161251"/>
                  </a:lnTo>
                </a:path>
                <a:path w="2564765" h="1362710">
                  <a:moveTo>
                    <a:pt x="1741589" y="59740"/>
                  </a:moveTo>
                  <a:lnTo>
                    <a:pt x="1751477" y="43819"/>
                  </a:lnTo>
                  <a:lnTo>
                    <a:pt x="1762802" y="28517"/>
                  </a:lnTo>
                  <a:lnTo>
                    <a:pt x="1775516" y="13892"/>
                  </a:lnTo>
                  <a:lnTo>
                    <a:pt x="1789569" y="0"/>
                  </a:lnTo>
                </a:path>
                <a:path w="2564765" h="1362710">
                  <a:moveTo>
                    <a:pt x="1292771" y="88214"/>
                  </a:moveTo>
                  <a:lnTo>
                    <a:pt x="1297032" y="74930"/>
                  </a:lnTo>
                  <a:lnTo>
                    <a:pt x="1302338" y="61890"/>
                  </a:lnTo>
                  <a:lnTo>
                    <a:pt x="1308671" y="49130"/>
                  </a:lnTo>
                  <a:lnTo>
                    <a:pt x="1316012" y="36690"/>
                  </a:lnTo>
                </a:path>
                <a:path w="2564765" h="1362710">
                  <a:moveTo>
                    <a:pt x="766051" y="105714"/>
                  </a:moveTo>
                  <a:lnTo>
                    <a:pt x="788509" y="116708"/>
                  </a:lnTo>
                  <a:lnTo>
                    <a:pt x="810048" y="128728"/>
                  </a:lnTo>
                  <a:lnTo>
                    <a:pt x="830614" y="141742"/>
                  </a:lnTo>
                  <a:lnTo>
                    <a:pt x="850150" y="155714"/>
                  </a:lnTo>
                </a:path>
                <a:path w="2564765" h="1362710">
                  <a:moveTo>
                    <a:pt x="127279" y="498627"/>
                  </a:moveTo>
                  <a:lnTo>
                    <a:pt x="122608" y="485652"/>
                  </a:lnTo>
                  <a:lnTo>
                    <a:pt x="118600" y="472549"/>
                  </a:lnTo>
                  <a:lnTo>
                    <a:pt x="115261" y="459334"/>
                  </a:lnTo>
                  <a:lnTo>
                    <a:pt x="112598" y="446023"/>
                  </a:lnTo>
                </a:path>
              </a:pathLst>
            </a:custGeom>
            <a:ln w="19050">
              <a:solidFill>
                <a:srgbClr val="C7DEE2"/>
              </a:solidFill>
            </a:ln>
          </p:spPr>
          <p:txBody>
            <a:bodyPr wrap="square" lIns="0" tIns="0" rIns="0" bIns="0" rtlCol="0"/>
            <a:lstStyle/>
            <a:p/>
          </p:txBody>
        </p:sp>
      </p:grpSp>
      <p:sp>
        <p:nvSpPr>
          <p:cNvPr id="26" name="object 26"/>
          <p:cNvSpPr txBox="1"/>
          <p:nvPr/>
        </p:nvSpPr>
        <p:spPr>
          <a:xfrm>
            <a:off x="4465637" y="5281547"/>
            <a:ext cx="1410970" cy="636270"/>
          </a:xfrm>
          <a:prstGeom prst="rect">
            <a:avLst/>
          </a:prstGeom>
        </p:spPr>
        <p:txBody>
          <a:bodyPr wrap="square" lIns="0" tIns="12700" rIns="0" bIns="0" rtlCol="0" vert="horz">
            <a:spAutoFit/>
          </a:bodyPr>
          <a:lstStyle/>
          <a:p>
            <a:pPr marL="95885" marR="5080" indent="-83820">
              <a:lnSpc>
                <a:spcPct val="100000"/>
              </a:lnSpc>
              <a:spcBef>
                <a:spcPts val="100"/>
              </a:spcBef>
            </a:pPr>
            <a:r>
              <a:rPr dirty="0" sz="2000">
                <a:solidFill>
                  <a:srgbClr val="FFFFFF"/>
                </a:solidFill>
                <a:latin typeface="Calibri"/>
                <a:cs typeface="Calibri"/>
              </a:rPr>
              <a:t>Am I </a:t>
            </a:r>
            <a:r>
              <a:rPr dirty="0" sz="2000" spc="-10">
                <a:solidFill>
                  <a:srgbClr val="FFFFFF"/>
                </a:solidFill>
                <a:latin typeface="Calibri"/>
                <a:cs typeface="Calibri"/>
              </a:rPr>
              <a:t>ready</a:t>
            </a:r>
            <a:r>
              <a:rPr dirty="0" sz="2000" spc="-80">
                <a:solidFill>
                  <a:srgbClr val="FFFFFF"/>
                </a:solidFill>
                <a:latin typeface="Calibri"/>
                <a:cs typeface="Calibri"/>
              </a:rPr>
              <a:t> </a:t>
            </a:r>
            <a:r>
              <a:rPr dirty="0" sz="2000" spc="-15">
                <a:solidFill>
                  <a:srgbClr val="FFFFFF"/>
                </a:solidFill>
                <a:latin typeface="Calibri"/>
                <a:cs typeface="Calibri"/>
              </a:rPr>
              <a:t>to  </a:t>
            </a:r>
            <a:r>
              <a:rPr dirty="0" sz="2000" spc="-5">
                <a:solidFill>
                  <a:srgbClr val="FFFFFF"/>
                </a:solidFill>
                <a:latin typeface="Calibri"/>
                <a:cs typeface="Calibri"/>
              </a:rPr>
              <a:t>go </a:t>
            </a:r>
            <a:r>
              <a:rPr dirty="0" sz="2000" spc="-15">
                <a:solidFill>
                  <a:srgbClr val="FFFFFF"/>
                </a:solidFill>
                <a:latin typeface="Calibri"/>
                <a:cs typeface="Calibri"/>
              </a:rPr>
              <a:t>to</a:t>
            </a:r>
            <a:r>
              <a:rPr dirty="0" sz="2000" spc="-60">
                <a:solidFill>
                  <a:srgbClr val="FFFFFF"/>
                </a:solidFill>
                <a:latin typeface="Calibri"/>
                <a:cs typeface="Calibri"/>
              </a:rPr>
              <a:t> </a:t>
            </a:r>
            <a:r>
              <a:rPr dirty="0" sz="2000" spc="-10">
                <a:solidFill>
                  <a:srgbClr val="FFFFFF"/>
                </a:solidFill>
                <a:latin typeface="Calibri"/>
                <a:cs typeface="Calibri"/>
              </a:rPr>
              <a:t>work?</a:t>
            </a:r>
            <a:endParaRPr sz="2000">
              <a:latin typeface="Calibri"/>
              <a:cs typeface="Calibri"/>
            </a:endParaRPr>
          </a:p>
        </p:txBody>
      </p:sp>
      <p:grpSp>
        <p:nvGrpSpPr>
          <p:cNvPr id="27" name="object 27"/>
          <p:cNvGrpSpPr/>
          <p:nvPr/>
        </p:nvGrpSpPr>
        <p:grpSpPr>
          <a:xfrm>
            <a:off x="8956241" y="307247"/>
            <a:ext cx="3133090" cy="2614295"/>
            <a:chOff x="8956241" y="307247"/>
            <a:chExt cx="3133090" cy="2614295"/>
          </a:xfrm>
        </p:grpSpPr>
        <p:sp>
          <p:nvSpPr>
            <p:cNvPr id="28" name="object 28"/>
            <p:cNvSpPr/>
            <p:nvPr/>
          </p:nvSpPr>
          <p:spPr>
            <a:xfrm>
              <a:off x="8965766" y="316772"/>
              <a:ext cx="3114040" cy="2046605"/>
            </a:xfrm>
            <a:custGeom>
              <a:avLst/>
              <a:gdLst/>
              <a:ahLst/>
              <a:cxnLst/>
              <a:rect l="l" t="t" r="r" b="b"/>
              <a:pathLst>
                <a:path w="3114040" h="2046605">
                  <a:moveTo>
                    <a:pt x="1895712" y="0"/>
                  </a:moveTo>
                  <a:lnTo>
                    <a:pt x="1847452" y="4019"/>
                  </a:lnTo>
                  <a:lnTo>
                    <a:pt x="1800659" y="14553"/>
                  </a:lnTo>
                  <a:lnTo>
                    <a:pt x="1756202" y="31342"/>
                  </a:lnTo>
                  <a:lnTo>
                    <a:pt x="1714948" y="54125"/>
                  </a:lnTo>
                  <a:lnTo>
                    <a:pt x="1677766" y="82644"/>
                  </a:lnTo>
                  <a:lnTo>
                    <a:pt x="1645522" y="116638"/>
                  </a:lnTo>
                  <a:lnTo>
                    <a:pt x="1619084" y="155847"/>
                  </a:lnTo>
                  <a:lnTo>
                    <a:pt x="1598598" y="139043"/>
                  </a:lnTo>
                  <a:lnTo>
                    <a:pt x="1553898" y="109659"/>
                  </a:lnTo>
                  <a:lnTo>
                    <a:pt x="1485913" y="79320"/>
                  </a:lnTo>
                  <a:lnTo>
                    <a:pt x="1440854" y="66737"/>
                  </a:lnTo>
                  <a:lnTo>
                    <a:pt x="1395164" y="59316"/>
                  </a:lnTo>
                  <a:lnTo>
                    <a:pt x="1349330" y="56923"/>
                  </a:lnTo>
                  <a:lnTo>
                    <a:pt x="1303838" y="59426"/>
                  </a:lnTo>
                  <a:lnTo>
                    <a:pt x="1259174" y="66690"/>
                  </a:lnTo>
                  <a:lnTo>
                    <a:pt x="1215825" y="78581"/>
                  </a:lnTo>
                  <a:lnTo>
                    <a:pt x="1174279" y="94968"/>
                  </a:lnTo>
                  <a:lnTo>
                    <a:pt x="1135020" y="115715"/>
                  </a:lnTo>
                  <a:lnTo>
                    <a:pt x="1098537" y="140689"/>
                  </a:lnTo>
                  <a:lnTo>
                    <a:pt x="1065315" y="169758"/>
                  </a:lnTo>
                  <a:lnTo>
                    <a:pt x="1035841" y="202786"/>
                  </a:lnTo>
                  <a:lnTo>
                    <a:pt x="1010602" y="239642"/>
                  </a:lnTo>
                  <a:lnTo>
                    <a:pt x="962432" y="217512"/>
                  </a:lnTo>
                  <a:lnTo>
                    <a:pt x="912124" y="200404"/>
                  </a:lnTo>
                  <a:lnTo>
                    <a:pt x="860167" y="188405"/>
                  </a:lnTo>
                  <a:lnTo>
                    <a:pt x="807048" y="181602"/>
                  </a:lnTo>
                  <a:lnTo>
                    <a:pt x="753255" y="180080"/>
                  </a:lnTo>
                  <a:lnTo>
                    <a:pt x="699274" y="183927"/>
                  </a:lnTo>
                  <a:lnTo>
                    <a:pt x="650351" y="192148"/>
                  </a:lnTo>
                  <a:lnTo>
                    <a:pt x="603507" y="204503"/>
                  </a:lnTo>
                  <a:lnTo>
                    <a:pt x="558949" y="220746"/>
                  </a:lnTo>
                  <a:lnTo>
                    <a:pt x="516887" y="240630"/>
                  </a:lnTo>
                  <a:lnTo>
                    <a:pt x="477532" y="263910"/>
                  </a:lnTo>
                  <a:lnTo>
                    <a:pt x="441090" y="290338"/>
                  </a:lnTo>
                  <a:lnTo>
                    <a:pt x="407773" y="319670"/>
                  </a:lnTo>
                  <a:lnTo>
                    <a:pt x="377789" y="351659"/>
                  </a:lnTo>
                  <a:lnTo>
                    <a:pt x="351348" y="386058"/>
                  </a:lnTo>
                  <a:lnTo>
                    <a:pt x="328658" y="422622"/>
                  </a:lnTo>
                  <a:lnTo>
                    <a:pt x="309929" y="461105"/>
                  </a:lnTo>
                  <a:lnTo>
                    <a:pt x="295370" y="501259"/>
                  </a:lnTo>
                  <a:lnTo>
                    <a:pt x="285190" y="542840"/>
                  </a:lnTo>
                  <a:lnTo>
                    <a:pt x="279599" y="585601"/>
                  </a:lnTo>
                  <a:lnTo>
                    <a:pt x="278806" y="629295"/>
                  </a:lnTo>
                  <a:lnTo>
                    <a:pt x="283019" y="673677"/>
                  </a:lnTo>
                  <a:lnTo>
                    <a:pt x="280403" y="680052"/>
                  </a:lnTo>
                  <a:lnTo>
                    <a:pt x="231849" y="688074"/>
                  </a:lnTo>
                  <a:lnTo>
                    <a:pt x="185853" y="702651"/>
                  </a:lnTo>
                  <a:lnTo>
                    <a:pt x="143168" y="723348"/>
                  </a:lnTo>
                  <a:lnTo>
                    <a:pt x="104548" y="749727"/>
                  </a:lnTo>
                  <a:lnTo>
                    <a:pt x="70747" y="781352"/>
                  </a:lnTo>
                  <a:lnTo>
                    <a:pt x="42519" y="817784"/>
                  </a:lnTo>
                  <a:lnTo>
                    <a:pt x="20409" y="859041"/>
                  </a:lnTo>
                  <a:lnTo>
                    <a:pt x="6313" y="901803"/>
                  </a:lnTo>
                  <a:lnTo>
                    <a:pt x="0" y="945275"/>
                  </a:lnTo>
                  <a:lnTo>
                    <a:pt x="1240" y="988665"/>
                  </a:lnTo>
                  <a:lnTo>
                    <a:pt x="9802" y="1031180"/>
                  </a:lnTo>
                  <a:lnTo>
                    <a:pt x="25457" y="1072028"/>
                  </a:lnTo>
                  <a:lnTo>
                    <a:pt x="47974" y="1110416"/>
                  </a:lnTo>
                  <a:lnTo>
                    <a:pt x="77123" y="1145550"/>
                  </a:lnTo>
                  <a:lnTo>
                    <a:pt x="112673" y="1176637"/>
                  </a:lnTo>
                  <a:lnTo>
                    <a:pt x="154393" y="1202886"/>
                  </a:lnTo>
                  <a:lnTo>
                    <a:pt x="120517" y="1241451"/>
                  </a:lnTo>
                  <a:lnTo>
                    <a:pt x="94932" y="1284195"/>
                  </a:lnTo>
                  <a:lnTo>
                    <a:pt x="78026" y="1330067"/>
                  </a:lnTo>
                  <a:lnTo>
                    <a:pt x="70184" y="1378020"/>
                  </a:lnTo>
                  <a:lnTo>
                    <a:pt x="71792" y="1427003"/>
                  </a:lnTo>
                  <a:lnTo>
                    <a:pt x="81811" y="1471712"/>
                  </a:lnTo>
                  <a:lnTo>
                    <a:pt x="99257" y="1513291"/>
                  </a:lnTo>
                  <a:lnTo>
                    <a:pt x="123415" y="1551236"/>
                  </a:lnTo>
                  <a:lnTo>
                    <a:pt x="153565" y="1585041"/>
                  </a:lnTo>
                  <a:lnTo>
                    <a:pt x="188993" y="1614199"/>
                  </a:lnTo>
                  <a:lnTo>
                    <a:pt x="228980" y="1638206"/>
                  </a:lnTo>
                  <a:lnTo>
                    <a:pt x="272809" y="1656557"/>
                  </a:lnTo>
                  <a:lnTo>
                    <a:pt x="319763" y="1668744"/>
                  </a:lnTo>
                  <a:lnTo>
                    <a:pt x="369126" y="1674263"/>
                  </a:lnTo>
                  <a:lnTo>
                    <a:pt x="420179" y="1672608"/>
                  </a:lnTo>
                  <a:lnTo>
                    <a:pt x="426059" y="1681600"/>
                  </a:lnTo>
                  <a:lnTo>
                    <a:pt x="454071" y="1719486"/>
                  </a:lnTo>
                  <a:lnTo>
                    <a:pt x="485209" y="1754352"/>
                  </a:lnTo>
                  <a:lnTo>
                    <a:pt x="519204" y="1786136"/>
                  </a:lnTo>
                  <a:lnTo>
                    <a:pt x="555787" y="1814780"/>
                  </a:lnTo>
                  <a:lnTo>
                    <a:pt x="594688" y="1840223"/>
                  </a:lnTo>
                  <a:lnTo>
                    <a:pt x="635638" y="1862404"/>
                  </a:lnTo>
                  <a:lnTo>
                    <a:pt x="678367" y="1881263"/>
                  </a:lnTo>
                  <a:lnTo>
                    <a:pt x="722608" y="1896740"/>
                  </a:lnTo>
                  <a:lnTo>
                    <a:pt x="768089" y="1908774"/>
                  </a:lnTo>
                  <a:lnTo>
                    <a:pt x="814542" y="1917306"/>
                  </a:lnTo>
                  <a:lnTo>
                    <a:pt x="861698" y="1922275"/>
                  </a:lnTo>
                  <a:lnTo>
                    <a:pt x="909286" y="1923621"/>
                  </a:lnTo>
                  <a:lnTo>
                    <a:pt x="957039" y="1921284"/>
                  </a:lnTo>
                  <a:lnTo>
                    <a:pt x="1004686" y="1915203"/>
                  </a:lnTo>
                  <a:lnTo>
                    <a:pt x="1051958" y="1905318"/>
                  </a:lnTo>
                  <a:lnTo>
                    <a:pt x="1098587" y="1891569"/>
                  </a:lnTo>
                  <a:lnTo>
                    <a:pt x="1144302" y="1873895"/>
                  </a:lnTo>
                  <a:lnTo>
                    <a:pt x="1188834" y="1852237"/>
                  </a:lnTo>
                  <a:lnTo>
                    <a:pt x="1222571" y="1892322"/>
                  </a:lnTo>
                  <a:lnTo>
                    <a:pt x="1260953" y="1928437"/>
                  </a:lnTo>
                  <a:lnTo>
                    <a:pt x="1303540" y="1960287"/>
                  </a:lnTo>
                  <a:lnTo>
                    <a:pt x="1349890" y="1987581"/>
                  </a:lnTo>
                  <a:lnTo>
                    <a:pt x="1399563" y="2010027"/>
                  </a:lnTo>
                  <a:lnTo>
                    <a:pt x="1452117" y="2027332"/>
                  </a:lnTo>
                  <a:lnTo>
                    <a:pt x="1500420" y="2038101"/>
                  </a:lnTo>
                  <a:lnTo>
                    <a:pt x="1548755" y="2044324"/>
                  </a:lnTo>
                  <a:lnTo>
                    <a:pt x="1596819" y="2046150"/>
                  </a:lnTo>
                  <a:lnTo>
                    <a:pt x="1644306" y="2043723"/>
                  </a:lnTo>
                  <a:lnTo>
                    <a:pt x="1690913" y="2037191"/>
                  </a:lnTo>
                  <a:lnTo>
                    <a:pt x="1736333" y="2026699"/>
                  </a:lnTo>
                  <a:lnTo>
                    <a:pt x="1780263" y="2012395"/>
                  </a:lnTo>
                  <a:lnTo>
                    <a:pt x="1822399" y="1994423"/>
                  </a:lnTo>
                  <a:lnTo>
                    <a:pt x="1862434" y="1972931"/>
                  </a:lnTo>
                  <a:lnTo>
                    <a:pt x="1900065" y="1948065"/>
                  </a:lnTo>
                  <a:lnTo>
                    <a:pt x="1934987" y="1919972"/>
                  </a:lnTo>
                  <a:lnTo>
                    <a:pt x="1966896" y="1888797"/>
                  </a:lnTo>
                  <a:lnTo>
                    <a:pt x="1995486" y="1854687"/>
                  </a:lnTo>
                  <a:lnTo>
                    <a:pt x="2020454" y="1817788"/>
                  </a:lnTo>
                  <a:lnTo>
                    <a:pt x="2041494" y="1778247"/>
                  </a:lnTo>
                  <a:lnTo>
                    <a:pt x="2058301" y="1736210"/>
                  </a:lnTo>
                  <a:lnTo>
                    <a:pt x="2098549" y="1756004"/>
                  </a:lnTo>
                  <a:lnTo>
                    <a:pt x="2140797" y="1771655"/>
                  </a:lnTo>
                  <a:lnTo>
                    <a:pt x="2184645" y="1783058"/>
                  </a:lnTo>
                  <a:lnTo>
                    <a:pt x="2229691" y="1790108"/>
                  </a:lnTo>
                  <a:lnTo>
                    <a:pt x="2275535" y="1792699"/>
                  </a:lnTo>
                  <a:lnTo>
                    <a:pt x="2324132" y="1790542"/>
                  </a:lnTo>
                  <a:lnTo>
                    <a:pt x="2371126" y="1783549"/>
                  </a:lnTo>
                  <a:lnTo>
                    <a:pt x="2416204" y="1771995"/>
                  </a:lnTo>
                  <a:lnTo>
                    <a:pt x="2459049" y="1756160"/>
                  </a:lnTo>
                  <a:lnTo>
                    <a:pt x="2499346" y="1736319"/>
                  </a:lnTo>
                  <a:lnTo>
                    <a:pt x="2536781" y="1712750"/>
                  </a:lnTo>
                  <a:lnTo>
                    <a:pt x="2571038" y="1685731"/>
                  </a:lnTo>
                  <a:lnTo>
                    <a:pt x="2601803" y="1655537"/>
                  </a:lnTo>
                  <a:lnTo>
                    <a:pt x="2628759" y="1622448"/>
                  </a:lnTo>
                  <a:lnTo>
                    <a:pt x="2651593" y="1586739"/>
                  </a:lnTo>
                  <a:lnTo>
                    <a:pt x="2669988" y="1548688"/>
                  </a:lnTo>
                  <a:lnTo>
                    <a:pt x="2683631" y="1508573"/>
                  </a:lnTo>
                  <a:lnTo>
                    <a:pt x="2692205" y="1466670"/>
                  </a:lnTo>
                  <a:lnTo>
                    <a:pt x="2695397" y="1423256"/>
                  </a:lnTo>
                  <a:lnTo>
                    <a:pt x="2744613" y="1414631"/>
                  </a:lnTo>
                  <a:lnTo>
                    <a:pt x="2792395" y="1401587"/>
                  </a:lnTo>
                  <a:lnTo>
                    <a:pt x="2838378" y="1384263"/>
                  </a:lnTo>
                  <a:lnTo>
                    <a:pt x="2882197" y="1362797"/>
                  </a:lnTo>
                  <a:lnTo>
                    <a:pt x="2923489" y="1337328"/>
                  </a:lnTo>
                  <a:lnTo>
                    <a:pt x="2961510" y="1308357"/>
                  </a:lnTo>
                  <a:lnTo>
                    <a:pt x="2995420" y="1276712"/>
                  </a:lnTo>
                  <a:lnTo>
                    <a:pt x="3025174" y="1242701"/>
                  </a:lnTo>
                  <a:lnTo>
                    <a:pt x="3050726" y="1206632"/>
                  </a:lnTo>
                  <a:lnTo>
                    <a:pt x="3072031" y="1168812"/>
                  </a:lnTo>
                  <a:lnTo>
                    <a:pt x="3089045" y="1129550"/>
                  </a:lnTo>
                  <a:lnTo>
                    <a:pt x="3101722" y="1089152"/>
                  </a:lnTo>
                  <a:lnTo>
                    <a:pt x="3110017" y="1047927"/>
                  </a:lnTo>
                  <a:lnTo>
                    <a:pt x="3113884" y="1006182"/>
                  </a:lnTo>
                  <a:lnTo>
                    <a:pt x="3113280" y="964226"/>
                  </a:lnTo>
                  <a:lnTo>
                    <a:pt x="3108159" y="922365"/>
                  </a:lnTo>
                  <a:lnTo>
                    <a:pt x="3098475" y="880907"/>
                  </a:lnTo>
                  <a:lnTo>
                    <a:pt x="3084183" y="840160"/>
                  </a:lnTo>
                  <a:lnTo>
                    <a:pt x="3065240" y="800433"/>
                  </a:lnTo>
                  <a:lnTo>
                    <a:pt x="3041598" y="762031"/>
                  </a:lnTo>
                  <a:lnTo>
                    <a:pt x="3013214" y="725264"/>
                  </a:lnTo>
                  <a:lnTo>
                    <a:pt x="3018266" y="714167"/>
                  </a:lnTo>
                  <a:lnTo>
                    <a:pt x="3041110" y="634131"/>
                  </a:lnTo>
                  <a:lnTo>
                    <a:pt x="3044387" y="588487"/>
                  </a:lnTo>
                  <a:lnTo>
                    <a:pt x="3040955" y="543610"/>
                  </a:lnTo>
                  <a:lnTo>
                    <a:pt x="3031136" y="500004"/>
                  </a:lnTo>
                  <a:lnTo>
                    <a:pt x="3015250" y="458173"/>
                  </a:lnTo>
                  <a:lnTo>
                    <a:pt x="2993620" y="418620"/>
                  </a:lnTo>
                  <a:lnTo>
                    <a:pt x="2966565" y="381849"/>
                  </a:lnTo>
                  <a:lnTo>
                    <a:pt x="2934409" y="348363"/>
                  </a:lnTo>
                  <a:lnTo>
                    <a:pt x="2897471" y="318666"/>
                  </a:lnTo>
                  <a:lnTo>
                    <a:pt x="2856073" y="293262"/>
                  </a:lnTo>
                  <a:lnTo>
                    <a:pt x="2810537" y="272654"/>
                  </a:lnTo>
                  <a:lnTo>
                    <a:pt x="2761183" y="257346"/>
                  </a:lnTo>
                  <a:lnTo>
                    <a:pt x="2745376" y="205279"/>
                  </a:lnTo>
                  <a:lnTo>
                    <a:pt x="2719985" y="156758"/>
                  </a:lnTo>
                  <a:lnTo>
                    <a:pt x="2685682" y="112824"/>
                  </a:lnTo>
                  <a:lnTo>
                    <a:pt x="2643136" y="74516"/>
                  </a:lnTo>
                  <a:lnTo>
                    <a:pt x="2604873" y="49297"/>
                  </a:lnTo>
                  <a:lnTo>
                    <a:pt x="2564141" y="29357"/>
                  </a:lnTo>
                  <a:lnTo>
                    <a:pt x="2521527" y="14653"/>
                  </a:lnTo>
                  <a:lnTo>
                    <a:pt x="2477620" y="5142"/>
                  </a:lnTo>
                  <a:lnTo>
                    <a:pt x="2433005" y="780"/>
                  </a:lnTo>
                  <a:lnTo>
                    <a:pt x="2388271" y="1525"/>
                  </a:lnTo>
                  <a:lnTo>
                    <a:pt x="2344004" y="7333"/>
                  </a:lnTo>
                  <a:lnTo>
                    <a:pt x="2300792" y="18161"/>
                  </a:lnTo>
                  <a:lnTo>
                    <a:pt x="2259222" y="33967"/>
                  </a:lnTo>
                  <a:lnTo>
                    <a:pt x="2219881" y="54706"/>
                  </a:lnTo>
                  <a:lnTo>
                    <a:pt x="2183357" y="80336"/>
                  </a:lnTo>
                  <a:lnTo>
                    <a:pt x="2150236" y="110813"/>
                  </a:lnTo>
                  <a:lnTo>
                    <a:pt x="2126869" y="86393"/>
                  </a:lnTo>
                  <a:lnTo>
                    <a:pt x="2071791" y="45598"/>
                  </a:lnTo>
                  <a:lnTo>
                    <a:pt x="1993166" y="12541"/>
                  </a:lnTo>
                  <a:lnTo>
                    <a:pt x="1944573" y="2754"/>
                  </a:lnTo>
                  <a:lnTo>
                    <a:pt x="1895712" y="0"/>
                  </a:lnTo>
                  <a:close/>
                </a:path>
              </a:pathLst>
            </a:custGeom>
            <a:solidFill>
              <a:srgbClr val="76ACB9"/>
            </a:solidFill>
          </p:spPr>
          <p:txBody>
            <a:bodyPr wrap="square" lIns="0" tIns="0" rIns="0" bIns="0" rtlCol="0"/>
            <a:lstStyle/>
            <a:p/>
          </p:txBody>
        </p:sp>
        <p:pic>
          <p:nvPicPr>
            <p:cNvPr id="29" name="object 29"/>
            <p:cNvPicPr/>
            <p:nvPr/>
          </p:nvPicPr>
          <p:blipFill>
            <a:blip r:embed="rId9" cstate="print"/>
            <a:stretch>
              <a:fillRect/>
            </a:stretch>
          </p:blipFill>
          <p:spPr>
            <a:xfrm>
              <a:off x="9217173" y="2563145"/>
              <a:ext cx="316631" cy="348565"/>
            </a:xfrm>
            <a:prstGeom prst="rect">
              <a:avLst/>
            </a:prstGeom>
          </p:spPr>
        </p:pic>
        <p:sp>
          <p:nvSpPr>
            <p:cNvPr id="30" name="object 30"/>
            <p:cNvSpPr/>
            <p:nvPr/>
          </p:nvSpPr>
          <p:spPr>
            <a:xfrm>
              <a:off x="9468022" y="2240372"/>
              <a:ext cx="340995" cy="340995"/>
            </a:xfrm>
            <a:custGeom>
              <a:avLst/>
              <a:gdLst/>
              <a:ahLst/>
              <a:cxnLst/>
              <a:rect l="l" t="t" r="r" b="b"/>
              <a:pathLst>
                <a:path w="340995" h="340994">
                  <a:moveTo>
                    <a:pt x="170434" y="0"/>
                  </a:moveTo>
                  <a:lnTo>
                    <a:pt x="125124" y="6087"/>
                  </a:lnTo>
                  <a:lnTo>
                    <a:pt x="84410" y="23268"/>
                  </a:lnTo>
                  <a:lnTo>
                    <a:pt x="49917" y="49917"/>
                  </a:lnTo>
                  <a:lnTo>
                    <a:pt x="23268" y="84410"/>
                  </a:lnTo>
                  <a:lnTo>
                    <a:pt x="6087" y="125124"/>
                  </a:lnTo>
                  <a:lnTo>
                    <a:pt x="0" y="170434"/>
                  </a:lnTo>
                  <a:lnTo>
                    <a:pt x="6087" y="215743"/>
                  </a:lnTo>
                  <a:lnTo>
                    <a:pt x="23268" y="256457"/>
                  </a:lnTo>
                  <a:lnTo>
                    <a:pt x="49917" y="290950"/>
                  </a:lnTo>
                  <a:lnTo>
                    <a:pt x="84410" y="317599"/>
                  </a:lnTo>
                  <a:lnTo>
                    <a:pt x="125124" y="334780"/>
                  </a:lnTo>
                  <a:lnTo>
                    <a:pt x="170434" y="340868"/>
                  </a:lnTo>
                  <a:lnTo>
                    <a:pt x="215743" y="334780"/>
                  </a:lnTo>
                  <a:lnTo>
                    <a:pt x="256457" y="317599"/>
                  </a:lnTo>
                  <a:lnTo>
                    <a:pt x="290950" y="290950"/>
                  </a:lnTo>
                  <a:lnTo>
                    <a:pt x="317599" y="256457"/>
                  </a:lnTo>
                  <a:lnTo>
                    <a:pt x="334780" y="215743"/>
                  </a:lnTo>
                  <a:lnTo>
                    <a:pt x="340868" y="170434"/>
                  </a:lnTo>
                  <a:lnTo>
                    <a:pt x="334780" y="125124"/>
                  </a:lnTo>
                  <a:lnTo>
                    <a:pt x="317599" y="84410"/>
                  </a:lnTo>
                  <a:lnTo>
                    <a:pt x="290950" y="49917"/>
                  </a:lnTo>
                  <a:lnTo>
                    <a:pt x="256457" y="23268"/>
                  </a:lnTo>
                  <a:lnTo>
                    <a:pt x="215743" y="6087"/>
                  </a:lnTo>
                  <a:lnTo>
                    <a:pt x="170434" y="0"/>
                  </a:lnTo>
                  <a:close/>
                </a:path>
              </a:pathLst>
            </a:custGeom>
            <a:solidFill>
              <a:srgbClr val="76ACB9"/>
            </a:solidFill>
          </p:spPr>
          <p:txBody>
            <a:bodyPr wrap="square" lIns="0" tIns="0" rIns="0" bIns="0" rtlCol="0"/>
            <a:lstStyle/>
            <a:p/>
          </p:txBody>
        </p:sp>
        <p:sp>
          <p:nvSpPr>
            <p:cNvPr id="31" name="object 31"/>
            <p:cNvSpPr/>
            <p:nvPr/>
          </p:nvSpPr>
          <p:spPr>
            <a:xfrm>
              <a:off x="8965766" y="316772"/>
              <a:ext cx="3114040" cy="2046605"/>
            </a:xfrm>
            <a:custGeom>
              <a:avLst/>
              <a:gdLst/>
              <a:ahLst/>
              <a:cxnLst/>
              <a:rect l="l" t="t" r="r" b="b"/>
              <a:pathLst>
                <a:path w="3114040" h="2046605">
                  <a:moveTo>
                    <a:pt x="283019" y="673677"/>
                  </a:moveTo>
                  <a:lnTo>
                    <a:pt x="278806" y="629295"/>
                  </a:lnTo>
                  <a:lnTo>
                    <a:pt x="279599" y="585601"/>
                  </a:lnTo>
                  <a:lnTo>
                    <a:pt x="285190" y="542840"/>
                  </a:lnTo>
                  <a:lnTo>
                    <a:pt x="295370" y="501259"/>
                  </a:lnTo>
                  <a:lnTo>
                    <a:pt x="309929" y="461105"/>
                  </a:lnTo>
                  <a:lnTo>
                    <a:pt x="328658" y="422622"/>
                  </a:lnTo>
                  <a:lnTo>
                    <a:pt x="351348" y="386058"/>
                  </a:lnTo>
                  <a:lnTo>
                    <a:pt x="377789" y="351659"/>
                  </a:lnTo>
                  <a:lnTo>
                    <a:pt x="407773" y="319670"/>
                  </a:lnTo>
                  <a:lnTo>
                    <a:pt x="441090" y="290338"/>
                  </a:lnTo>
                  <a:lnTo>
                    <a:pt x="477532" y="263910"/>
                  </a:lnTo>
                  <a:lnTo>
                    <a:pt x="516887" y="240630"/>
                  </a:lnTo>
                  <a:lnTo>
                    <a:pt x="558949" y="220746"/>
                  </a:lnTo>
                  <a:lnTo>
                    <a:pt x="603507" y="204503"/>
                  </a:lnTo>
                  <a:lnTo>
                    <a:pt x="650351" y="192148"/>
                  </a:lnTo>
                  <a:lnTo>
                    <a:pt x="699274" y="183927"/>
                  </a:lnTo>
                  <a:lnTo>
                    <a:pt x="753255" y="180080"/>
                  </a:lnTo>
                  <a:lnTo>
                    <a:pt x="807048" y="181602"/>
                  </a:lnTo>
                  <a:lnTo>
                    <a:pt x="860167" y="188405"/>
                  </a:lnTo>
                  <a:lnTo>
                    <a:pt x="912124" y="200404"/>
                  </a:lnTo>
                  <a:lnTo>
                    <a:pt x="962432" y="217512"/>
                  </a:lnTo>
                  <a:lnTo>
                    <a:pt x="1010602" y="239642"/>
                  </a:lnTo>
                  <a:lnTo>
                    <a:pt x="1035841" y="202786"/>
                  </a:lnTo>
                  <a:lnTo>
                    <a:pt x="1065315" y="169758"/>
                  </a:lnTo>
                  <a:lnTo>
                    <a:pt x="1098537" y="140689"/>
                  </a:lnTo>
                  <a:lnTo>
                    <a:pt x="1135020" y="115715"/>
                  </a:lnTo>
                  <a:lnTo>
                    <a:pt x="1174279" y="94968"/>
                  </a:lnTo>
                  <a:lnTo>
                    <a:pt x="1215825" y="78581"/>
                  </a:lnTo>
                  <a:lnTo>
                    <a:pt x="1259174" y="66690"/>
                  </a:lnTo>
                  <a:lnTo>
                    <a:pt x="1303838" y="59426"/>
                  </a:lnTo>
                  <a:lnTo>
                    <a:pt x="1349330" y="56923"/>
                  </a:lnTo>
                  <a:lnTo>
                    <a:pt x="1395164" y="59316"/>
                  </a:lnTo>
                  <a:lnTo>
                    <a:pt x="1440854" y="66737"/>
                  </a:lnTo>
                  <a:lnTo>
                    <a:pt x="1485913" y="79320"/>
                  </a:lnTo>
                  <a:lnTo>
                    <a:pt x="1529854" y="97199"/>
                  </a:lnTo>
                  <a:lnTo>
                    <a:pt x="1576841" y="123627"/>
                  </a:lnTo>
                  <a:lnTo>
                    <a:pt x="1619084" y="155847"/>
                  </a:lnTo>
                  <a:lnTo>
                    <a:pt x="1645522" y="116638"/>
                  </a:lnTo>
                  <a:lnTo>
                    <a:pt x="1677766" y="82644"/>
                  </a:lnTo>
                  <a:lnTo>
                    <a:pt x="1714948" y="54125"/>
                  </a:lnTo>
                  <a:lnTo>
                    <a:pt x="1756202" y="31342"/>
                  </a:lnTo>
                  <a:lnTo>
                    <a:pt x="1800659" y="14553"/>
                  </a:lnTo>
                  <a:lnTo>
                    <a:pt x="1847452" y="4019"/>
                  </a:lnTo>
                  <a:lnTo>
                    <a:pt x="1895712" y="0"/>
                  </a:lnTo>
                  <a:lnTo>
                    <a:pt x="1944573" y="2754"/>
                  </a:lnTo>
                  <a:lnTo>
                    <a:pt x="1993166" y="12541"/>
                  </a:lnTo>
                  <a:lnTo>
                    <a:pt x="2040623" y="29622"/>
                  </a:lnTo>
                  <a:lnTo>
                    <a:pt x="2100630" y="64588"/>
                  </a:lnTo>
                  <a:lnTo>
                    <a:pt x="2150236" y="110813"/>
                  </a:lnTo>
                  <a:lnTo>
                    <a:pt x="2183357" y="80336"/>
                  </a:lnTo>
                  <a:lnTo>
                    <a:pt x="2219881" y="54706"/>
                  </a:lnTo>
                  <a:lnTo>
                    <a:pt x="2259222" y="33967"/>
                  </a:lnTo>
                  <a:lnTo>
                    <a:pt x="2300792" y="18161"/>
                  </a:lnTo>
                  <a:lnTo>
                    <a:pt x="2344004" y="7333"/>
                  </a:lnTo>
                  <a:lnTo>
                    <a:pt x="2388271" y="1525"/>
                  </a:lnTo>
                  <a:lnTo>
                    <a:pt x="2433005" y="780"/>
                  </a:lnTo>
                  <a:lnTo>
                    <a:pt x="2477620" y="5142"/>
                  </a:lnTo>
                  <a:lnTo>
                    <a:pt x="2521527" y="14653"/>
                  </a:lnTo>
                  <a:lnTo>
                    <a:pt x="2564141" y="29357"/>
                  </a:lnTo>
                  <a:lnTo>
                    <a:pt x="2604873" y="49297"/>
                  </a:lnTo>
                  <a:lnTo>
                    <a:pt x="2643136" y="74516"/>
                  </a:lnTo>
                  <a:lnTo>
                    <a:pt x="2685682" y="112824"/>
                  </a:lnTo>
                  <a:lnTo>
                    <a:pt x="2719985" y="156758"/>
                  </a:lnTo>
                  <a:lnTo>
                    <a:pt x="2745376" y="205279"/>
                  </a:lnTo>
                  <a:lnTo>
                    <a:pt x="2761183" y="257346"/>
                  </a:lnTo>
                  <a:lnTo>
                    <a:pt x="2810537" y="272654"/>
                  </a:lnTo>
                  <a:lnTo>
                    <a:pt x="2856073" y="293262"/>
                  </a:lnTo>
                  <a:lnTo>
                    <a:pt x="2897471" y="318666"/>
                  </a:lnTo>
                  <a:lnTo>
                    <a:pt x="2934409" y="348363"/>
                  </a:lnTo>
                  <a:lnTo>
                    <a:pt x="2966565" y="381849"/>
                  </a:lnTo>
                  <a:lnTo>
                    <a:pt x="2993620" y="418620"/>
                  </a:lnTo>
                  <a:lnTo>
                    <a:pt x="3015250" y="458173"/>
                  </a:lnTo>
                  <a:lnTo>
                    <a:pt x="3031136" y="500004"/>
                  </a:lnTo>
                  <a:lnTo>
                    <a:pt x="3040955" y="543610"/>
                  </a:lnTo>
                  <a:lnTo>
                    <a:pt x="3044387" y="588487"/>
                  </a:lnTo>
                  <a:lnTo>
                    <a:pt x="3041110" y="634131"/>
                  </a:lnTo>
                  <a:lnTo>
                    <a:pt x="3030804" y="680040"/>
                  </a:lnTo>
                  <a:lnTo>
                    <a:pt x="3013214" y="725264"/>
                  </a:lnTo>
                  <a:lnTo>
                    <a:pt x="3041598" y="762031"/>
                  </a:lnTo>
                  <a:lnTo>
                    <a:pt x="3065240" y="800433"/>
                  </a:lnTo>
                  <a:lnTo>
                    <a:pt x="3084183" y="840160"/>
                  </a:lnTo>
                  <a:lnTo>
                    <a:pt x="3098475" y="880907"/>
                  </a:lnTo>
                  <a:lnTo>
                    <a:pt x="3108159" y="922365"/>
                  </a:lnTo>
                  <a:lnTo>
                    <a:pt x="3113280" y="964226"/>
                  </a:lnTo>
                  <a:lnTo>
                    <a:pt x="3113884" y="1006182"/>
                  </a:lnTo>
                  <a:lnTo>
                    <a:pt x="3110017" y="1047927"/>
                  </a:lnTo>
                  <a:lnTo>
                    <a:pt x="3101722" y="1089152"/>
                  </a:lnTo>
                  <a:lnTo>
                    <a:pt x="3089045" y="1129550"/>
                  </a:lnTo>
                  <a:lnTo>
                    <a:pt x="3072031" y="1168812"/>
                  </a:lnTo>
                  <a:lnTo>
                    <a:pt x="3050726" y="1206632"/>
                  </a:lnTo>
                  <a:lnTo>
                    <a:pt x="3025174" y="1242701"/>
                  </a:lnTo>
                  <a:lnTo>
                    <a:pt x="2995420" y="1276712"/>
                  </a:lnTo>
                  <a:lnTo>
                    <a:pt x="2961510" y="1308357"/>
                  </a:lnTo>
                  <a:lnTo>
                    <a:pt x="2923489" y="1337328"/>
                  </a:lnTo>
                  <a:lnTo>
                    <a:pt x="2882197" y="1362797"/>
                  </a:lnTo>
                  <a:lnTo>
                    <a:pt x="2838378" y="1384263"/>
                  </a:lnTo>
                  <a:lnTo>
                    <a:pt x="2792395" y="1401587"/>
                  </a:lnTo>
                  <a:lnTo>
                    <a:pt x="2744613" y="1414631"/>
                  </a:lnTo>
                  <a:lnTo>
                    <a:pt x="2695397" y="1423256"/>
                  </a:lnTo>
                  <a:lnTo>
                    <a:pt x="2692205" y="1466670"/>
                  </a:lnTo>
                  <a:lnTo>
                    <a:pt x="2683631" y="1508573"/>
                  </a:lnTo>
                  <a:lnTo>
                    <a:pt x="2669988" y="1548688"/>
                  </a:lnTo>
                  <a:lnTo>
                    <a:pt x="2651593" y="1586739"/>
                  </a:lnTo>
                  <a:lnTo>
                    <a:pt x="2628759" y="1622448"/>
                  </a:lnTo>
                  <a:lnTo>
                    <a:pt x="2601803" y="1655537"/>
                  </a:lnTo>
                  <a:lnTo>
                    <a:pt x="2571038" y="1685731"/>
                  </a:lnTo>
                  <a:lnTo>
                    <a:pt x="2536781" y="1712750"/>
                  </a:lnTo>
                  <a:lnTo>
                    <a:pt x="2499346" y="1736319"/>
                  </a:lnTo>
                  <a:lnTo>
                    <a:pt x="2459049" y="1756160"/>
                  </a:lnTo>
                  <a:lnTo>
                    <a:pt x="2416204" y="1771995"/>
                  </a:lnTo>
                  <a:lnTo>
                    <a:pt x="2371126" y="1783549"/>
                  </a:lnTo>
                  <a:lnTo>
                    <a:pt x="2324132" y="1790542"/>
                  </a:lnTo>
                  <a:lnTo>
                    <a:pt x="2275535" y="1792699"/>
                  </a:lnTo>
                  <a:lnTo>
                    <a:pt x="2229691" y="1790108"/>
                  </a:lnTo>
                  <a:lnTo>
                    <a:pt x="2184645" y="1783058"/>
                  </a:lnTo>
                  <a:lnTo>
                    <a:pt x="2140797" y="1771655"/>
                  </a:lnTo>
                  <a:lnTo>
                    <a:pt x="2098549" y="1756004"/>
                  </a:lnTo>
                  <a:lnTo>
                    <a:pt x="2058301" y="1736210"/>
                  </a:lnTo>
                  <a:lnTo>
                    <a:pt x="2041494" y="1778247"/>
                  </a:lnTo>
                  <a:lnTo>
                    <a:pt x="2020454" y="1817788"/>
                  </a:lnTo>
                  <a:lnTo>
                    <a:pt x="1995486" y="1854687"/>
                  </a:lnTo>
                  <a:lnTo>
                    <a:pt x="1966896" y="1888797"/>
                  </a:lnTo>
                  <a:lnTo>
                    <a:pt x="1934987" y="1919972"/>
                  </a:lnTo>
                  <a:lnTo>
                    <a:pt x="1900065" y="1948065"/>
                  </a:lnTo>
                  <a:lnTo>
                    <a:pt x="1862434" y="1972931"/>
                  </a:lnTo>
                  <a:lnTo>
                    <a:pt x="1822399" y="1994423"/>
                  </a:lnTo>
                  <a:lnTo>
                    <a:pt x="1780263" y="2012395"/>
                  </a:lnTo>
                  <a:lnTo>
                    <a:pt x="1736333" y="2026699"/>
                  </a:lnTo>
                  <a:lnTo>
                    <a:pt x="1690913" y="2037191"/>
                  </a:lnTo>
                  <a:lnTo>
                    <a:pt x="1644306" y="2043723"/>
                  </a:lnTo>
                  <a:lnTo>
                    <a:pt x="1596819" y="2046150"/>
                  </a:lnTo>
                  <a:lnTo>
                    <a:pt x="1548755" y="2044324"/>
                  </a:lnTo>
                  <a:lnTo>
                    <a:pt x="1500420" y="2038101"/>
                  </a:lnTo>
                  <a:lnTo>
                    <a:pt x="1452117" y="2027332"/>
                  </a:lnTo>
                  <a:lnTo>
                    <a:pt x="1399563" y="2010027"/>
                  </a:lnTo>
                  <a:lnTo>
                    <a:pt x="1349890" y="1987581"/>
                  </a:lnTo>
                  <a:lnTo>
                    <a:pt x="1303540" y="1960287"/>
                  </a:lnTo>
                  <a:lnTo>
                    <a:pt x="1260953" y="1928437"/>
                  </a:lnTo>
                  <a:lnTo>
                    <a:pt x="1222571" y="1892322"/>
                  </a:lnTo>
                  <a:lnTo>
                    <a:pt x="1188834" y="1852237"/>
                  </a:lnTo>
                  <a:lnTo>
                    <a:pt x="1144302" y="1873895"/>
                  </a:lnTo>
                  <a:lnTo>
                    <a:pt x="1098587" y="1891569"/>
                  </a:lnTo>
                  <a:lnTo>
                    <a:pt x="1051958" y="1905318"/>
                  </a:lnTo>
                  <a:lnTo>
                    <a:pt x="1004686" y="1915203"/>
                  </a:lnTo>
                  <a:lnTo>
                    <a:pt x="957039" y="1921284"/>
                  </a:lnTo>
                  <a:lnTo>
                    <a:pt x="909286" y="1923621"/>
                  </a:lnTo>
                  <a:lnTo>
                    <a:pt x="861698" y="1922275"/>
                  </a:lnTo>
                  <a:lnTo>
                    <a:pt x="814542" y="1917306"/>
                  </a:lnTo>
                  <a:lnTo>
                    <a:pt x="768089" y="1908774"/>
                  </a:lnTo>
                  <a:lnTo>
                    <a:pt x="722608" y="1896740"/>
                  </a:lnTo>
                  <a:lnTo>
                    <a:pt x="678367" y="1881263"/>
                  </a:lnTo>
                  <a:lnTo>
                    <a:pt x="635638" y="1862404"/>
                  </a:lnTo>
                  <a:lnTo>
                    <a:pt x="594688" y="1840223"/>
                  </a:lnTo>
                  <a:lnTo>
                    <a:pt x="555787" y="1814780"/>
                  </a:lnTo>
                  <a:lnTo>
                    <a:pt x="519204" y="1786136"/>
                  </a:lnTo>
                  <a:lnTo>
                    <a:pt x="485209" y="1754352"/>
                  </a:lnTo>
                  <a:lnTo>
                    <a:pt x="454071" y="1719486"/>
                  </a:lnTo>
                  <a:lnTo>
                    <a:pt x="426059" y="1681600"/>
                  </a:lnTo>
                  <a:lnTo>
                    <a:pt x="420179" y="1672608"/>
                  </a:lnTo>
                  <a:lnTo>
                    <a:pt x="369126" y="1674263"/>
                  </a:lnTo>
                  <a:lnTo>
                    <a:pt x="319763" y="1668744"/>
                  </a:lnTo>
                  <a:lnTo>
                    <a:pt x="272809" y="1656557"/>
                  </a:lnTo>
                  <a:lnTo>
                    <a:pt x="228980" y="1638206"/>
                  </a:lnTo>
                  <a:lnTo>
                    <a:pt x="188993" y="1614199"/>
                  </a:lnTo>
                  <a:lnTo>
                    <a:pt x="153565" y="1585041"/>
                  </a:lnTo>
                  <a:lnTo>
                    <a:pt x="123415" y="1551236"/>
                  </a:lnTo>
                  <a:lnTo>
                    <a:pt x="99257" y="1513291"/>
                  </a:lnTo>
                  <a:lnTo>
                    <a:pt x="81811" y="1471712"/>
                  </a:lnTo>
                  <a:lnTo>
                    <a:pt x="71792" y="1427003"/>
                  </a:lnTo>
                  <a:lnTo>
                    <a:pt x="70184" y="1378020"/>
                  </a:lnTo>
                  <a:lnTo>
                    <a:pt x="78026" y="1330067"/>
                  </a:lnTo>
                  <a:lnTo>
                    <a:pt x="94932" y="1284195"/>
                  </a:lnTo>
                  <a:lnTo>
                    <a:pt x="120517" y="1241451"/>
                  </a:lnTo>
                  <a:lnTo>
                    <a:pt x="154393" y="1202886"/>
                  </a:lnTo>
                  <a:lnTo>
                    <a:pt x="112673" y="1176637"/>
                  </a:lnTo>
                  <a:lnTo>
                    <a:pt x="77123" y="1145550"/>
                  </a:lnTo>
                  <a:lnTo>
                    <a:pt x="47974" y="1110416"/>
                  </a:lnTo>
                  <a:lnTo>
                    <a:pt x="25457" y="1072028"/>
                  </a:lnTo>
                  <a:lnTo>
                    <a:pt x="9802" y="1031180"/>
                  </a:lnTo>
                  <a:lnTo>
                    <a:pt x="1240" y="988665"/>
                  </a:lnTo>
                  <a:lnTo>
                    <a:pt x="0" y="945275"/>
                  </a:lnTo>
                  <a:lnTo>
                    <a:pt x="6313" y="901803"/>
                  </a:lnTo>
                  <a:lnTo>
                    <a:pt x="20409" y="859041"/>
                  </a:lnTo>
                  <a:lnTo>
                    <a:pt x="42519" y="817784"/>
                  </a:lnTo>
                  <a:lnTo>
                    <a:pt x="70747" y="781352"/>
                  </a:lnTo>
                  <a:lnTo>
                    <a:pt x="104548" y="749727"/>
                  </a:lnTo>
                  <a:lnTo>
                    <a:pt x="143168" y="723348"/>
                  </a:lnTo>
                  <a:lnTo>
                    <a:pt x="185853" y="702651"/>
                  </a:lnTo>
                  <a:lnTo>
                    <a:pt x="231849" y="688074"/>
                  </a:lnTo>
                  <a:lnTo>
                    <a:pt x="280403" y="680052"/>
                  </a:lnTo>
                  <a:lnTo>
                    <a:pt x="283019" y="673677"/>
                  </a:lnTo>
                  <a:close/>
                </a:path>
              </a:pathLst>
            </a:custGeom>
            <a:ln w="19050">
              <a:solidFill>
                <a:srgbClr val="C7DEE2"/>
              </a:solidFill>
            </a:ln>
          </p:spPr>
          <p:txBody>
            <a:bodyPr wrap="square" lIns="0" tIns="0" rIns="0" bIns="0" rtlCol="0"/>
            <a:lstStyle/>
            <a:p/>
          </p:txBody>
        </p:sp>
        <p:pic>
          <p:nvPicPr>
            <p:cNvPr id="32" name="object 32"/>
            <p:cNvPicPr/>
            <p:nvPr/>
          </p:nvPicPr>
          <p:blipFill>
            <a:blip r:embed="rId10" cstate="print"/>
            <a:stretch>
              <a:fillRect/>
            </a:stretch>
          </p:blipFill>
          <p:spPr>
            <a:xfrm>
              <a:off x="9207648" y="2553620"/>
              <a:ext cx="335681" cy="367615"/>
            </a:xfrm>
            <a:prstGeom prst="rect">
              <a:avLst/>
            </a:prstGeom>
          </p:spPr>
        </p:pic>
        <p:sp>
          <p:nvSpPr>
            <p:cNvPr id="33" name="object 33"/>
            <p:cNvSpPr/>
            <p:nvPr/>
          </p:nvSpPr>
          <p:spPr>
            <a:xfrm>
              <a:off x="9468022" y="2240372"/>
              <a:ext cx="340995" cy="340995"/>
            </a:xfrm>
            <a:custGeom>
              <a:avLst/>
              <a:gdLst/>
              <a:ahLst/>
              <a:cxnLst/>
              <a:rect l="l" t="t" r="r" b="b"/>
              <a:pathLst>
                <a:path w="340995" h="340994">
                  <a:moveTo>
                    <a:pt x="340868" y="170434"/>
                  </a:moveTo>
                  <a:lnTo>
                    <a:pt x="334780" y="215743"/>
                  </a:lnTo>
                  <a:lnTo>
                    <a:pt x="317599" y="256457"/>
                  </a:lnTo>
                  <a:lnTo>
                    <a:pt x="290950" y="290950"/>
                  </a:lnTo>
                  <a:lnTo>
                    <a:pt x="256457" y="317599"/>
                  </a:lnTo>
                  <a:lnTo>
                    <a:pt x="215743" y="334780"/>
                  </a:lnTo>
                  <a:lnTo>
                    <a:pt x="170434" y="340868"/>
                  </a:lnTo>
                  <a:lnTo>
                    <a:pt x="125124" y="334780"/>
                  </a:lnTo>
                  <a:lnTo>
                    <a:pt x="84410" y="317599"/>
                  </a:lnTo>
                  <a:lnTo>
                    <a:pt x="49917" y="290950"/>
                  </a:lnTo>
                  <a:lnTo>
                    <a:pt x="23268" y="256457"/>
                  </a:lnTo>
                  <a:lnTo>
                    <a:pt x="6087" y="215743"/>
                  </a:lnTo>
                  <a:lnTo>
                    <a:pt x="0" y="170434"/>
                  </a:lnTo>
                  <a:lnTo>
                    <a:pt x="6087" y="125124"/>
                  </a:lnTo>
                  <a:lnTo>
                    <a:pt x="23268" y="84410"/>
                  </a:lnTo>
                  <a:lnTo>
                    <a:pt x="49917" y="49917"/>
                  </a:lnTo>
                  <a:lnTo>
                    <a:pt x="84410" y="23268"/>
                  </a:lnTo>
                  <a:lnTo>
                    <a:pt x="125124" y="6087"/>
                  </a:lnTo>
                  <a:lnTo>
                    <a:pt x="170434" y="0"/>
                  </a:lnTo>
                  <a:lnTo>
                    <a:pt x="215743" y="6087"/>
                  </a:lnTo>
                  <a:lnTo>
                    <a:pt x="256457" y="23268"/>
                  </a:lnTo>
                  <a:lnTo>
                    <a:pt x="290950" y="49917"/>
                  </a:lnTo>
                  <a:lnTo>
                    <a:pt x="317599" y="84410"/>
                  </a:lnTo>
                  <a:lnTo>
                    <a:pt x="334780" y="125124"/>
                  </a:lnTo>
                  <a:lnTo>
                    <a:pt x="340868" y="170434"/>
                  </a:lnTo>
                  <a:close/>
                </a:path>
              </a:pathLst>
            </a:custGeom>
            <a:ln w="19050">
              <a:solidFill>
                <a:srgbClr val="C7DEE2"/>
              </a:solidFill>
            </a:ln>
          </p:spPr>
          <p:txBody>
            <a:bodyPr wrap="square" lIns="0" tIns="0" rIns="0" bIns="0" rtlCol="0"/>
            <a:lstStyle/>
            <a:p/>
          </p:txBody>
        </p:sp>
        <p:sp>
          <p:nvSpPr>
            <p:cNvPr id="34" name="object 34"/>
            <p:cNvSpPr/>
            <p:nvPr/>
          </p:nvSpPr>
          <p:spPr>
            <a:xfrm>
              <a:off x="9123498" y="420941"/>
              <a:ext cx="2854325" cy="1739900"/>
            </a:xfrm>
            <a:custGeom>
              <a:avLst/>
              <a:gdLst/>
              <a:ahLst/>
              <a:cxnLst/>
              <a:rect l="l" t="t" r="r" b="b"/>
              <a:pathLst>
                <a:path w="2854325" h="1739900">
                  <a:moveTo>
                    <a:pt x="182384" y="1128483"/>
                  </a:moveTo>
                  <a:lnTo>
                    <a:pt x="134781" y="1128549"/>
                  </a:lnTo>
                  <a:lnTo>
                    <a:pt x="87982" y="1122172"/>
                  </a:lnTo>
                  <a:lnTo>
                    <a:pt x="42788" y="1109517"/>
                  </a:lnTo>
                  <a:lnTo>
                    <a:pt x="0" y="1090752"/>
                  </a:lnTo>
                </a:path>
                <a:path w="2854325" h="1739900">
                  <a:moveTo>
                    <a:pt x="343306" y="1541411"/>
                  </a:moveTo>
                  <a:lnTo>
                    <a:pt x="323891" y="1547676"/>
                  </a:lnTo>
                  <a:lnTo>
                    <a:pt x="304076" y="1552784"/>
                  </a:lnTo>
                  <a:lnTo>
                    <a:pt x="283927" y="1556720"/>
                  </a:lnTo>
                  <a:lnTo>
                    <a:pt x="263512" y="1559471"/>
                  </a:lnTo>
                </a:path>
                <a:path w="2854325" h="1739900">
                  <a:moveTo>
                    <a:pt x="1030922" y="1739823"/>
                  </a:moveTo>
                  <a:lnTo>
                    <a:pt x="1017080" y="1720114"/>
                  </a:lnTo>
                  <a:lnTo>
                    <a:pt x="1004433" y="1699783"/>
                  </a:lnTo>
                  <a:lnTo>
                    <a:pt x="993010" y="1678876"/>
                  </a:lnTo>
                  <a:lnTo>
                    <a:pt x="982840" y="1657438"/>
                  </a:lnTo>
                </a:path>
                <a:path w="2854325" h="1739900">
                  <a:moveTo>
                    <a:pt x="1920074" y="1534401"/>
                  </a:moveTo>
                  <a:lnTo>
                    <a:pt x="1917278" y="1557318"/>
                  </a:lnTo>
                  <a:lnTo>
                    <a:pt x="1913142" y="1580051"/>
                  </a:lnTo>
                  <a:lnTo>
                    <a:pt x="1907675" y="1602556"/>
                  </a:lnTo>
                  <a:lnTo>
                    <a:pt x="1900885" y="1624787"/>
                  </a:lnTo>
                </a:path>
                <a:path w="2854325" h="1739900">
                  <a:moveTo>
                    <a:pt x="2301836" y="975893"/>
                  </a:moveTo>
                  <a:lnTo>
                    <a:pt x="2347918" y="999310"/>
                  </a:lnTo>
                  <a:lnTo>
                    <a:pt x="2389733" y="1027340"/>
                  </a:lnTo>
                  <a:lnTo>
                    <a:pt x="2426961" y="1059519"/>
                  </a:lnTo>
                  <a:lnTo>
                    <a:pt x="2459278" y="1095383"/>
                  </a:lnTo>
                  <a:lnTo>
                    <a:pt x="2486363" y="1134467"/>
                  </a:lnTo>
                  <a:lnTo>
                    <a:pt x="2507894" y="1176306"/>
                  </a:lnTo>
                  <a:lnTo>
                    <a:pt x="2523550" y="1220437"/>
                  </a:lnTo>
                  <a:lnTo>
                    <a:pt x="2533009" y="1266394"/>
                  </a:lnTo>
                  <a:lnTo>
                    <a:pt x="2535948" y="1313713"/>
                  </a:lnTo>
                </a:path>
                <a:path w="2854325" h="1739900">
                  <a:moveTo>
                    <a:pt x="2854020" y="616089"/>
                  </a:moveTo>
                  <a:lnTo>
                    <a:pt x="2834223" y="651662"/>
                  </a:lnTo>
                  <a:lnTo>
                    <a:pt x="2810076" y="684845"/>
                  </a:lnTo>
                  <a:lnTo>
                    <a:pt x="2781841" y="715321"/>
                  </a:lnTo>
                  <a:lnTo>
                    <a:pt x="2749778" y="742772"/>
                  </a:lnTo>
                </a:path>
                <a:path w="2854325" h="1739900">
                  <a:moveTo>
                    <a:pt x="2603881" y="146075"/>
                  </a:moveTo>
                  <a:lnTo>
                    <a:pt x="2606469" y="160929"/>
                  </a:lnTo>
                  <a:lnTo>
                    <a:pt x="2608249" y="175871"/>
                  </a:lnTo>
                  <a:lnTo>
                    <a:pt x="2609220" y="190872"/>
                  </a:lnTo>
                  <a:lnTo>
                    <a:pt x="2609380" y="205905"/>
                  </a:lnTo>
                </a:path>
                <a:path w="2854325" h="1739900">
                  <a:moveTo>
                    <a:pt x="1938146" y="76288"/>
                  </a:moveTo>
                  <a:lnTo>
                    <a:pt x="1949154" y="55958"/>
                  </a:lnTo>
                  <a:lnTo>
                    <a:pt x="1961757" y="36415"/>
                  </a:lnTo>
                  <a:lnTo>
                    <a:pt x="1975907" y="17736"/>
                  </a:lnTo>
                  <a:lnTo>
                    <a:pt x="1991550" y="0"/>
                  </a:lnTo>
                </a:path>
                <a:path w="2854325" h="1739900">
                  <a:moveTo>
                    <a:pt x="1438668" y="112649"/>
                  </a:moveTo>
                  <a:lnTo>
                    <a:pt x="1443416" y="95683"/>
                  </a:lnTo>
                  <a:lnTo>
                    <a:pt x="1449322" y="79030"/>
                  </a:lnTo>
                  <a:lnTo>
                    <a:pt x="1456369" y="62737"/>
                  </a:lnTo>
                  <a:lnTo>
                    <a:pt x="1464538" y="46850"/>
                  </a:lnTo>
                </a:path>
                <a:path w="2854325" h="1739900">
                  <a:moveTo>
                    <a:pt x="852512" y="135001"/>
                  </a:moveTo>
                  <a:lnTo>
                    <a:pt x="877497" y="149028"/>
                  </a:lnTo>
                  <a:lnTo>
                    <a:pt x="901468" y="164372"/>
                  </a:lnTo>
                  <a:lnTo>
                    <a:pt x="924357" y="180988"/>
                  </a:lnTo>
                  <a:lnTo>
                    <a:pt x="946099" y="198831"/>
                  </a:lnTo>
                </a:path>
                <a:path w="2854325" h="1739900">
                  <a:moveTo>
                    <a:pt x="141630" y="636689"/>
                  </a:moveTo>
                  <a:lnTo>
                    <a:pt x="136435" y="620123"/>
                  </a:lnTo>
                  <a:lnTo>
                    <a:pt x="131978" y="603394"/>
                  </a:lnTo>
                  <a:lnTo>
                    <a:pt x="128264" y="586520"/>
                  </a:lnTo>
                  <a:lnTo>
                    <a:pt x="125298" y="569518"/>
                  </a:lnTo>
                </a:path>
              </a:pathLst>
            </a:custGeom>
            <a:ln w="19050">
              <a:solidFill>
                <a:srgbClr val="C7DEE2"/>
              </a:solidFill>
            </a:ln>
          </p:spPr>
          <p:txBody>
            <a:bodyPr wrap="square" lIns="0" tIns="0" rIns="0" bIns="0" rtlCol="0"/>
            <a:lstStyle/>
            <a:p/>
          </p:txBody>
        </p:sp>
      </p:grpSp>
      <p:sp>
        <p:nvSpPr>
          <p:cNvPr id="35" name="object 35"/>
          <p:cNvSpPr txBox="1">
            <a:spLocks noGrp="1"/>
          </p:cNvSpPr>
          <p:nvPr>
            <p:ph type="title"/>
          </p:nvPr>
        </p:nvSpPr>
        <p:spPr>
          <a:xfrm>
            <a:off x="9504856" y="645420"/>
            <a:ext cx="1814830" cy="1245870"/>
          </a:xfrm>
          <a:prstGeom prst="rect"/>
        </p:spPr>
        <p:txBody>
          <a:bodyPr wrap="square" lIns="0" tIns="13335" rIns="0" bIns="0" rtlCol="0" vert="horz">
            <a:spAutoFit/>
          </a:bodyPr>
          <a:lstStyle/>
          <a:p>
            <a:pPr algn="ctr" marL="12700" marR="5080">
              <a:lnSpc>
                <a:spcPct val="100000"/>
              </a:lnSpc>
              <a:spcBef>
                <a:spcPts val="105"/>
              </a:spcBef>
            </a:pPr>
            <a:r>
              <a:rPr dirty="0" sz="2000" b="0">
                <a:solidFill>
                  <a:srgbClr val="FFFFFF"/>
                </a:solidFill>
                <a:latin typeface="Calibri"/>
                <a:cs typeface="Calibri"/>
              </a:rPr>
              <a:t>Am I</a:t>
            </a:r>
            <a:r>
              <a:rPr dirty="0" sz="2000" spc="-90" b="0">
                <a:solidFill>
                  <a:srgbClr val="FFFFFF"/>
                </a:solidFill>
                <a:latin typeface="Calibri"/>
                <a:cs typeface="Calibri"/>
              </a:rPr>
              <a:t> </a:t>
            </a:r>
            <a:r>
              <a:rPr dirty="0" sz="2000" spc="-10" b="0">
                <a:solidFill>
                  <a:srgbClr val="FFFFFF"/>
                </a:solidFill>
                <a:latin typeface="Calibri"/>
                <a:cs typeface="Calibri"/>
              </a:rPr>
              <a:t>comfortable  starting </a:t>
            </a:r>
            <a:r>
              <a:rPr dirty="0" sz="2000" b="0">
                <a:solidFill>
                  <a:srgbClr val="FFFFFF"/>
                </a:solidFill>
                <a:latin typeface="Calibri"/>
                <a:cs typeface="Calibri"/>
              </a:rPr>
              <a:t>this  </a:t>
            </a:r>
            <a:r>
              <a:rPr dirty="0" sz="2000" spc="-10" b="0">
                <a:solidFill>
                  <a:srgbClr val="FFFFFF"/>
                </a:solidFill>
                <a:latin typeface="Calibri"/>
                <a:cs typeface="Calibri"/>
              </a:rPr>
              <a:t>important  presentation</a:t>
            </a:r>
            <a:r>
              <a:rPr dirty="0" sz="2000" b="0">
                <a:solidFill>
                  <a:srgbClr val="FFFFFF"/>
                </a:solidFill>
                <a:latin typeface="Calibri"/>
                <a:cs typeface="Calibri"/>
              </a:rPr>
              <a:t> ?</a:t>
            </a:r>
            <a:endParaRPr sz="2000">
              <a:latin typeface="Calibri"/>
              <a:cs typeface="Calibri"/>
            </a:endParaRPr>
          </a:p>
        </p:txBody>
      </p:sp>
      <p:grpSp>
        <p:nvGrpSpPr>
          <p:cNvPr id="36" name="object 36"/>
          <p:cNvGrpSpPr/>
          <p:nvPr/>
        </p:nvGrpSpPr>
        <p:grpSpPr>
          <a:xfrm>
            <a:off x="9094615" y="3892182"/>
            <a:ext cx="3008630" cy="2284730"/>
            <a:chOff x="9094615" y="3892182"/>
            <a:chExt cx="3008630" cy="2284730"/>
          </a:xfrm>
        </p:grpSpPr>
        <p:sp>
          <p:nvSpPr>
            <p:cNvPr id="37" name="object 37"/>
            <p:cNvSpPr/>
            <p:nvPr/>
          </p:nvSpPr>
          <p:spPr>
            <a:xfrm>
              <a:off x="9104140" y="4371328"/>
              <a:ext cx="2989580" cy="1796414"/>
            </a:xfrm>
            <a:custGeom>
              <a:avLst/>
              <a:gdLst/>
              <a:ahLst/>
              <a:cxnLst/>
              <a:rect l="l" t="t" r="r" b="b"/>
              <a:pathLst>
                <a:path w="2989579" h="1796414">
                  <a:moveTo>
                    <a:pt x="1819953" y="0"/>
                  </a:moveTo>
                  <a:lnTo>
                    <a:pt x="1773631" y="3528"/>
                  </a:lnTo>
                  <a:lnTo>
                    <a:pt x="1728718" y="12775"/>
                  </a:lnTo>
                  <a:lnTo>
                    <a:pt x="1686047" y="27512"/>
                  </a:lnTo>
                  <a:lnTo>
                    <a:pt x="1646450" y="47511"/>
                  </a:lnTo>
                  <a:lnTo>
                    <a:pt x="1610762" y="72545"/>
                  </a:lnTo>
                  <a:lnTo>
                    <a:pt x="1579815" y="102383"/>
                  </a:lnTo>
                  <a:lnTo>
                    <a:pt x="1554442" y="136800"/>
                  </a:lnTo>
                  <a:lnTo>
                    <a:pt x="1534775" y="122047"/>
                  </a:lnTo>
                  <a:lnTo>
                    <a:pt x="1491868" y="96252"/>
                  </a:lnTo>
                  <a:lnTo>
                    <a:pt x="1423047" y="68525"/>
                  </a:lnTo>
                  <a:lnTo>
                    <a:pt x="1376087" y="57179"/>
                  </a:lnTo>
                  <a:lnTo>
                    <a:pt x="1328508" y="51128"/>
                  </a:lnTo>
                  <a:lnTo>
                    <a:pt x="1280903" y="50222"/>
                  </a:lnTo>
                  <a:lnTo>
                    <a:pt x="1233866" y="54314"/>
                  </a:lnTo>
                  <a:lnTo>
                    <a:pt x="1187992" y="63253"/>
                  </a:lnTo>
                  <a:lnTo>
                    <a:pt x="1143873" y="76891"/>
                  </a:lnTo>
                  <a:lnTo>
                    <a:pt x="1102105" y="95078"/>
                  </a:lnTo>
                  <a:lnTo>
                    <a:pt x="1063280" y="117667"/>
                  </a:lnTo>
                  <a:lnTo>
                    <a:pt x="1027993" y="144507"/>
                  </a:lnTo>
                  <a:lnTo>
                    <a:pt x="996838" y="175449"/>
                  </a:lnTo>
                  <a:lnTo>
                    <a:pt x="970407" y="210346"/>
                  </a:lnTo>
                  <a:lnTo>
                    <a:pt x="924167" y="190921"/>
                  </a:lnTo>
                  <a:lnTo>
                    <a:pt x="875878" y="175904"/>
                  </a:lnTo>
                  <a:lnTo>
                    <a:pt x="826007" y="165372"/>
                  </a:lnTo>
                  <a:lnTo>
                    <a:pt x="775021" y="159401"/>
                  </a:lnTo>
                  <a:lnTo>
                    <a:pt x="723389" y="158068"/>
                  </a:lnTo>
                  <a:lnTo>
                    <a:pt x="671576" y="161451"/>
                  </a:lnTo>
                  <a:lnTo>
                    <a:pt x="618070" y="169998"/>
                  </a:lnTo>
                  <a:lnTo>
                    <a:pt x="567206" y="183245"/>
                  </a:lnTo>
                  <a:lnTo>
                    <a:pt x="519284" y="200869"/>
                  </a:lnTo>
                  <a:lnTo>
                    <a:pt x="474604" y="222547"/>
                  </a:lnTo>
                  <a:lnTo>
                    <a:pt x="433465" y="247957"/>
                  </a:lnTo>
                  <a:lnTo>
                    <a:pt x="396168" y="276775"/>
                  </a:lnTo>
                  <a:lnTo>
                    <a:pt x="363012" y="308680"/>
                  </a:lnTo>
                  <a:lnTo>
                    <a:pt x="334297" y="343349"/>
                  </a:lnTo>
                  <a:lnTo>
                    <a:pt x="310323" y="380460"/>
                  </a:lnTo>
                  <a:lnTo>
                    <a:pt x="291388" y="419690"/>
                  </a:lnTo>
                  <a:lnTo>
                    <a:pt x="277794" y="460715"/>
                  </a:lnTo>
                  <a:lnTo>
                    <a:pt x="269839" y="503215"/>
                  </a:lnTo>
                  <a:lnTo>
                    <a:pt x="267823" y="546866"/>
                  </a:lnTo>
                  <a:lnTo>
                    <a:pt x="272047" y="591346"/>
                  </a:lnTo>
                  <a:lnTo>
                    <a:pt x="269533" y="596934"/>
                  </a:lnTo>
                  <a:lnTo>
                    <a:pt x="213882" y="606089"/>
                  </a:lnTo>
                  <a:lnTo>
                    <a:pt x="161973" y="623420"/>
                  </a:lnTo>
                  <a:lnTo>
                    <a:pt x="115057" y="648265"/>
                  </a:lnTo>
                  <a:lnTo>
                    <a:pt x="74387" y="679958"/>
                  </a:lnTo>
                  <a:lnTo>
                    <a:pt x="41212" y="717838"/>
                  </a:lnTo>
                  <a:lnTo>
                    <a:pt x="18110" y="758170"/>
                  </a:lnTo>
                  <a:lnTo>
                    <a:pt x="4474" y="800038"/>
                  </a:lnTo>
                  <a:lnTo>
                    <a:pt x="0" y="842485"/>
                  </a:lnTo>
                  <a:lnTo>
                    <a:pt x="4385" y="884557"/>
                  </a:lnTo>
                  <a:lnTo>
                    <a:pt x="17326" y="925301"/>
                  </a:lnTo>
                  <a:lnTo>
                    <a:pt x="38520" y="963760"/>
                  </a:lnTo>
                  <a:lnTo>
                    <a:pt x="67665" y="998980"/>
                  </a:lnTo>
                  <a:lnTo>
                    <a:pt x="104456" y="1030007"/>
                  </a:lnTo>
                  <a:lnTo>
                    <a:pt x="148590" y="1055886"/>
                  </a:lnTo>
                  <a:lnTo>
                    <a:pt x="116075" y="1089741"/>
                  </a:lnTo>
                  <a:lnTo>
                    <a:pt x="91518" y="1127262"/>
                  </a:lnTo>
                  <a:lnTo>
                    <a:pt x="75289" y="1167527"/>
                  </a:lnTo>
                  <a:lnTo>
                    <a:pt x="67761" y="1209617"/>
                  </a:lnTo>
                  <a:lnTo>
                    <a:pt x="69304" y="1252609"/>
                  </a:lnTo>
                  <a:lnTo>
                    <a:pt x="80441" y="1296053"/>
                  </a:lnTo>
                  <a:lnTo>
                    <a:pt x="100286" y="1336046"/>
                  </a:lnTo>
                  <a:lnTo>
                    <a:pt x="127895" y="1371979"/>
                  </a:lnTo>
                  <a:lnTo>
                    <a:pt x="162322" y="1403243"/>
                  </a:lnTo>
                  <a:lnTo>
                    <a:pt x="202624" y="1429228"/>
                  </a:lnTo>
                  <a:lnTo>
                    <a:pt x="247857" y="1449326"/>
                  </a:lnTo>
                  <a:lnTo>
                    <a:pt x="297076" y="1462927"/>
                  </a:lnTo>
                  <a:lnTo>
                    <a:pt x="349337" y="1469423"/>
                  </a:lnTo>
                  <a:lnTo>
                    <a:pt x="403695" y="1468205"/>
                  </a:lnTo>
                  <a:lnTo>
                    <a:pt x="409334" y="1476091"/>
                  </a:lnTo>
                  <a:lnTo>
                    <a:pt x="437899" y="1511223"/>
                  </a:lnTo>
                  <a:lnTo>
                    <a:pt x="469810" y="1543378"/>
                  </a:lnTo>
                  <a:lnTo>
                    <a:pt x="504762" y="1572494"/>
                  </a:lnTo>
                  <a:lnTo>
                    <a:pt x="542448" y="1598509"/>
                  </a:lnTo>
                  <a:lnTo>
                    <a:pt x="582559" y="1621359"/>
                  </a:lnTo>
                  <a:lnTo>
                    <a:pt x="624791" y="1640982"/>
                  </a:lnTo>
                  <a:lnTo>
                    <a:pt x="668835" y="1657315"/>
                  </a:lnTo>
                  <a:lnTo>
                    <a:pt x="714385" y="1670295"/>
                  </a:lnTo>
                  <a:lnTo>
                    <a:pt x="761135" y="1679860"/>
                  </a:lnTo>
                  <a:lnTo>
                    <a:pt x="808776" y="1685946"/>
                  </a:lnTo>
                  <a:lnTo>
                    <a:pt x="857003" y="1688490"/>
                  </a:lnTo>
                  <a:lnTo>
                    <a:pt x="905509" y="1687431"/>
                  </a:lnTo>
                  <a:lnTo>
                    <a:pt x="953986" y="1682705"/>
                  </a:lnTo>
                  <a:lnTo>
                    <a:pt x="1002129" y="1674249"/>
                  </a:lnTo>
                  <a:lnTo>
                    <a:pt x="1049629" y="1662000"/>
                  </a:lnTo>
                  <a:lnTo>
                    <a:pt x="1096181" y="1645897"/>
                  </a:lnTo>
                  <a:lnTo>
                    <a:pt x="1141476" y="1625875"/>
                  </a:lnTo>
                  <a:lnTo>
                    <a:pt x="1173858" y="1661066"/>
                  </a:lnTo>
                  <a:lnTo>
                    <a:pt x="1210698" y="1692770"/>
                  </a:lnTo>
                  <a:lnTo>
                    <a:pt x="1251574" y="1720730"/>
                  </a:lnTo>
                  <a:lnTo>
                    <a:pt x="1296063" y="1744688"/>
                  </a:lnTo>
                  <a:lnTo>
                    <a:pt x="1343740" y="1764387"/>
                  </a:lnTo>
                  <a:lnTo>
                    <a:pt x="1394181" y="1779570"/>
                  </a:lnTo>
                  <a:lnTo>
                    <a:pt x="1443636" y="1789512"/>
                  </a:lnTo>
                  <a:lnTo>
                    <a:pt x="1493105" y="1794924"/>
                  </a:lnTo>
                  <a:lnTo>
                    <a:pt x="1542233" y="1795962"/>
                  </a:lnTo>
                  <a:lnTo>
                    <a:pt x="1590666" y="1792782"/>
                  </a:lnTo>
                  <a:lnTo>
                    <a:pt x="1638048" y="1785540"/>
                  </a:lnTo>
                  <a:lnTo>
                    <a:pt x="1684025" y="1774393"/>
                  </a:lnTo>
                  <a:lnTo>
                    <a:pt x="1728241" y="1759495"/>
                  </a:lnTo>
                  <a:lnTo>
                    <a:pt x="1770342" y="1741004"/>
                  </a:lnTo>
                  <a:lnTo>
                    <a:pt x="1809972" y="1719074"/>
                  </a:lnTo>
                  <a:lnTo>
                    <a:pt x="1846778" y="1693861"/>
                  </a:lnTo>
                  <a:lnTo>
                    <a:pt x="1880403" y="1665523"/>
                  </a:lnTo>
                  <a:lnTo>
                    <a:pt x="1910494" y="1634213"/>
                  </a:lnTo>
                  <a:lnTo>
                    <a:pt x="1936695" y="1600089"/>
                  </a:lnTo>
                  <a:lnTo>
                    <a:pt x="1958650" y="1563307"/>
                  </a:lnTo>
                  <a:lnTo>
                    <a:pt x="1976006" y="1524021"/>
                  </a:lnTo>
                  <a:lnTo>
                    <a:pt x="2024609" y="1545182"/>
                  </a:lnTo>
                  <a:lnTo>
                    <a:pt x="2076060" y="1560619"/>
                  </a:lnTo>
                  <a:lnTo>
                    <a:pt x="2129611" y="1570155"/>
                  </a:lnTo>
                  <a:lnTo>
                    <a:pt x="2184515" y="1573615"/>
                  </a:lnTo>
                  <a:lnTo>
                    <a:pt x="2238791" y="1570989"/>
                  </a:lnTo>
                  <a:lnTo>
                    <a:pt x="2290906" y="1562638"/>
                  </a:lnTo>
                  <a:lnTo>
                    <a:pt x="2340378" y="1548950"/>
                  </a:lnTo>
                  <a:lnTo>
                    <a:pt x="2386729" y="1530311"/>
                  </a:lnTo>
                  <a:lnTo>
                    <a:pt x="2429477" y="1507106"/>
                  </a:lnTo>
                  <a:lnTo>
                    <a:pt x="2468142" y="1479723"/>
                  </a:lnTo>
                  <a:lnTo>
                    <a:pt x="2502245" y="1448549"/>
                  </a:lnTo>
                  <a:lnTo>
                    <a:pt x="2531305" y="1413968"/>
                  </a:lnTo>
                  <a:lnTo>
                    <a:pt x="2554841" y="1376368"/>
                  </a:lnTo>
                  <a:lnTo>
                    <a:pt x="2572375" y="1336136"/>
                  </a:lnTo>
                  <a:lnTo>
                    <a:pt x="2583425" y="1293658"/>
                  </a:lnTo>
                  <a:lnTo>
                    <a:pt x="2587511" y="1249320"/>
                  </a:lnTo>
                  <a:lnTo>
                    <a:pt x="2634747" y="1241748"/>
                  </a:lnTo>
                  <a:lnTo>
                    <a:pt x="2680607" y="1230298"/>
                  </a:lnTo>
                  <a:lnTo>
                    <a:pt x="2724741" y="1215091"/>
                  </a:lnTo>
                  <a:lnTo>
                    <a:pt x="2766799" y="1196250"/>
                  </a:lnTo>
                  <a:lnTo>
                    <a:pt x="2806434" y="1173895"/>
                  </a:lnTo>
                  <a:lnTo>
                    <a:pt x="2847820" y="1144633"/>
                  </a:lnTo>
                  <a:lnTo>
                    <a:pt x="2884044" y="1112357"/>
                  </a:lnTo>
                  <a:lnTo>
                    <a:pt x="2915041" y="1077468"/>
                  </a:lnTo>
                  <a:lnTo>
                    <a:pt x="2940746" y="1040371"/>
                  </a:lnTo>
                  <a:lnTo>
                    <a:pt x="2961095" y="1001469"/>
                  </a:lnTo>
                  <a:lnTo>
                    <a:pt x="2976024" y="961165"/>
                  </a:lnTo>
                  <a:lnTo>
                    <a:pt x="2985467" y="919861"/>
                  </a:lnTo>
                  <a:lnTo>
                    <a:pt x="2989361" y="877962"/>
                  </a:lnTo>
                  <a:lnTo>
                    <a:pt x="2987639" y="835870"/>
                  </a:lnTo>
                  <a:lnTo>
                    <a:pt x="2980239" y="793989"/>
                  </a:lnTo>
                  <a:lnTo>
                    <a:pt x="2967094" y="752722"/>
                  </a:lnTo>
                  <a:lnTo>
                    <a:pt x="2948142" y="712471"/>
                  </a:lnTo>
                  <a:lnTo>
                    <a:pt x="2923316" y="673641"/>
                  </a:lnTo>
                  <a:lnTo>
                    <a:pt x="2892552" y="636634"/>
                  </a:lnTo>
                  <a:lnTo>
                    <a:pt x="2897402" y="626891"/>
                  </a:lnTo>
                  <a:lnTo>
                    <a:pt x="2919884" y="552966"/>
                  </a:lnTo>
                  <a:lnTo>
                    <a:pt x="2922341" y="509333"/>
                  </a:lnTo>
                  <a:lnTo>
                    <a:pt x="2917201" y="466598"/>
                  </a:lnTo>
                  <a:lnTo>
                    <a:pt x="2904866" y="425335"/>
                  </a:lnTo>
                  <a:lnTo>
                    <a:pt x="2885734" y="386116"/>
                  </a:lnTo>
                  <a:lnTo>
                    <a:pt x="2860208" y="349516"/>
                  </a:lnTo>
                  <a:lnTo>
                    <a:pt x="2828686" y="316109"/>
                  </a:lnTo>
                  <a:lnTo>
                    <a:pt x="2791569" y="286469"/>
                  </a:lnTo>
                  <a:lnTo>
                    <a:pt x="2749259" y="261170"/>
                  </a:lnTo>
                  <a:lnTo>
                    <a:pt x="2702154" y="240786"/>
                  </a:lnTo>
                  <a:lnTo>
                    <a:pt x="2650656" y="225891"/>
                  </a:lnTo>
                  <a:lnTo>
                    <a:pt x="2635480" y="180187"/>
                  </a:lnTo>
                  <a:lnTo>
                    <a:pt x="2611108" y="137599"/>
                  </a:lnTo>
                  <a:lnTo>
                    <a:pt x="2578182" y="99037"/>
                  </a:lnTo>
                  <a:lnTo>
                    <a:pt x="2537346" y="65413"/>
                  </a:lnTo>
                  <a:lnTo>
                    <a:pt x="2497155" y="41491"/>
                  </a:lnTo>
                  <a:lnTo>
                    <a:pt x="2454205" y="23081"/>
                  </a:lnTo>
                  <a:lnTo>
                    <a:pt x="2409228" y="10132"/>
                  </a:lnTo>
                  <a:lnTo>
                    <a:pt x="2362956" y="2596"/>
                  </a:lnTo>
                  <a:lnTo>
                    <a:pt x="2316119" y="424"/>
                  </a:lnTo>
                  <a:lnTo>
                    <a:pt x="2269452" y="3566"/>
                  </a:lnTo>
                  <a:lnTo>
                    <a:pt x="2223683" y="11973"/>
                  </a:lnTo>
                  <a:lnTo>
                    <a:pt x="2179547" y="25596"/>
                  </a:lnTo>
                  <a:lnTo>
                    <a:pt x="2137774" y="44385"/>
                  </a:lnTo>
                  <a:lnTo>
                    <a:pt x="2099096" y="68291"/>
                  </a:lnTo>
                  <a:lnTo>
                    <a:pt x="2064246" y="97265"/>
                  </a:lnTo>
                  <a:lnTo>
                    <a:pt x="2041817" y="75835"/>
                  </a:lnTo>
                  <a:lnTo>
                    <a:pt x="1988954" y="40027"/>
                  </a:lnTo>
                  <a:lnTo>
                    <a:pt x="1913490" y="11010"/>
                  </a:lnTo>
                  <a:lnTo>
                    <a:pt x="1866851" y="2417"/>
                  </a:lnTo>
                  <a:lnTo>
                    <a:pt x="1819953" y="0"/>
                  </a:lnTo>
                  <a:close/>
                </a:path>
              </a:pathLst>
            </a:custGeom>
            <a:solidFill>
              <a:srgbClr val="76ACB9"/>
            </a:solidFill>
          </p:spPr>
          <p:txBody>
            <a:bodyPr wrap="square" lIns="0" tIns="0" rIns="0" bIns="0" rtlCol="0"/>
            <a:lstStyle/>
            <a:p/>
          </p:txBody>
        </p:sp>
        <p:pic>
          <p:nvPicPr>
            <p:cNvPr id="38" name="object 38"/>
            <p:cNvPicPr/>
            <p:nvPr/>
          </p:nvPicPr>
          <p:blipFill>
            <a:blip r:embed="rId11" cstate="print"/>
            <a:stretch>
              <a:fillRect/>
            </a:stretch>
          </p:blipFill>
          <p:spPr>
            <a:xfrm>
              <a:off x="9213090" y="3901707"/>
              <a:ext cx="311390" cy="308376"/>
            </a:xfrm>
            <a:prstGeom prst="rect">
              <a:avLst/>
            </a:prstGeom>
          </p:spPr>
        </p:pic>
        <p:sp>
          <p:nvSpPr>
            <p:cNvPr id="39" name="object 39"/>
            <p:cNvSpPr/>
            <p:nvPr/>
          </p:nvSpPr>
          <p:spPr>
            <a:xfrm>
              <a:off x="9508109" y="4189376"/>
              <a:ext cx="299720" cy="299720"/>
            </a:xfrm>
            <a:custGeom>
              <a:avLst/>
              <a:gdLst/>
              <a:ahLst/>
              <a:cxnLst/>
              <a:rect l="l" t="t" r="r" b="b"/>
              <a:pathLst>
                <a:path w="299720" h="299720">
                  <a:moveTo>
                    <a:pt x="149605" y="0"/>
                  </a:moveTo>
                  <a:lnTo>
                    <a:pt x="102318" y="7626"/>
                  </a:lnTo>
                  <a:lnTo>
                    <a:pt x="61250" y="28864"/>
                  </a:lnTo>
                  <a:lnTo>
                    <a:pt x="28864" y="61250"/>
                  </a:lnTo>
                  <a:lnTo>
                    <a:pt x="7626" y="102318"/>
                  </a:lnTo>
                  <a:lnTo>
                    <a:pt x="0" y="149605"/>
                  </a:lnTo>
                  <a:lnTo>
                    <a:pt x="7626" y="196893"/>
                  </a:lnTo>
                  <a:lnTo>
                    <a:pt x="28864" y="237961"/>
                  </a:lnTo>
                  <a:lnTo>
                    <a:pt x="61250" y="270347"/>
                  </a:lnTo>
                  <a:lnTo>
                    <a:pt x="102318" y="291585"/>
                  </a:lnTo>
                  <a:lnTo>
                    <a:pt x="149605" y="299211"/>
                  </a:lnTo>
                  <a:lnTo>
                    <a:pt x="196893" y="291585"/>
                  </a:lnTo>
                  <a:lnTo>
                    <a:pt x="237961" y="270347"/>
                  </a:lnTo>
                  <a:lnTo>
                    <a:pt x="270347" y="237961"/>
                  </a:lnTo>
                  <a:lnTo>
                    <a:pt x="291585" y="196893"/>
                  </a:lnTo>
                  <a:lnTo>
                    <a:pt x="299211" y="149605"/>
                  </a:lnTo>
                  <a:lnTo>
                    <a:pt x="291585" y="102318"/>
                  </a:lnTo>
                  <a:lnTo>
                    <a:pt x="270347" y="61250"/>
                  </a:lnTo>
                  <a:lnTo>
                    <a:pt x="237961" y="28864"/>
                  </a:lnTo>
                  <a:lnTo>
                    <a:pt x="196893" y="7626"/>
                  </a:lnTo>
                  <a:lnTo>
                    <a:pt x="149605" y="0"/>
                  </a:lnTo>
                  <a:close/>
                </a:path>
              </a:pathLst>
            </a:custGeom>
            <a:solidFill>
              <a:srgbClr val="76ACB9"/>
            </a:solidFill>
          </p:spPr>
          <p:txBody>
            <a:bodyPr wrap="square" lIns="0" tIns="0" rIns="0" bIns="0" rtlCol="0"/>
            <a:lstStyle/>
            <a:p/>
          </p:txBody>
        </p:sp>
        <p:sp>
          <p:nvSpPr>
            <p:cNvPr id="40" name="object 40"/>
            <p:cNvSpPr/>
            <p:nvPr/>
          </p:nvSpPr>
          <p:spPr>
            <a:xfrm>
              <a:off x="9104140" y="4371328"/>
              <a:ext cx="2989580" cy="1796414"/>
            </a:xfrm>
            <a:custGeom>
              <a:avLst/>
              <a:gdLst/>
              <a:ahLst/>
              <a:cxnLst/>
              <a:rect l="l" t="t" r="r" b="b"/>
              <a:pathLst>
                <a:path w="2989579" h="1796414">
                  <a:moveTo>
                    <a:pt x="272047" y="591346"/>
                  </a:moveTo>
                  <a:lnTo>
                    <a:pt x="267823" y="546866"/>
                  </a:lnTo>
                  <a:lnTo>
                    <a:pt x="269839" y="503215"/>
                  </a:lnTo>
                  <a:lnTo>
                    <a:pt x="277794" y="460715"/>
                  </a:lnTo>
                  <a:lnTo>
                    <a:pt x="291388" y="419690"/>
                  </a:lnTo>
                  <a:lnTo>
                    <a:pt x="310323" y="380460"/>
                  </a:lnTo>
                  <a:lnTo>
                    <a:pt x="334297" y="343349"/>
                  </a:lnTo>
                  <a:lnTo>
                    <a:pt x="363012" y="308680"/>
                  </a:lnTo>
                  <a:lnTo>
                    <a:pt x="396168" y="276775"/>
                  </a:lnTo>
                  <a:lnTo>
                    <a:pt x="433465" y="247957"/>
                  </a:lnTo>
                  <a:lnTo>
                    <a:pt x="474604" y="222547"/>
                  </a:lnTo>
                  <a:lnTo>
                    <a:pt x="519284" y="200869"/>
                  </a:lnTo>
                  <a:lnTo>
                    <a:pt x="567206" y="183245"/>
                  </a:lnTo>
                  <a:lnTo>
                    <a:pt x="618070" y="169998"/>
                  </a:lnTo>
                  <a:lnTo>
                    <a:pt x="671576" y="161451"/>
                  </a:lnTo>
                  <a:lnTo>
                    <a:pt x="723389" y="158068"/>
                  </a:lnTo>
                  <a:lnTo>
                    <a:pt x="775021" y="159401"/>
                  </a:lnTo>
                  <a:lnTo>
                    <a:pt x="826007" y="165372"/>
                  </a:lnTo>
                  <a:lnTo>
                    <a:pt x="875878" y="175904"/>
                  </a:lnTo>
                  <a:lnTo>
                    <a:pt x="924167" y="190921"/>
                  </a:lnTo>
                  <a:lnTo>
                    <a:pt x="970407" y="210346"/>
                  </a:lnTo>
                  <a:lnTo>
                    <a:pt x="996838" y="175449"/>
                  </a:lnTo>
                  <a:lnTo>
                    <a:pt x="1027993" y="144507"/>
                  </a:lnTo>
                  <a:lnTo>
                    <a:pt x="1063280" y="117667"/>
                  </a:lnTo>
                  <a:lnTo>
                    <a:pt x="1102105" y="95078"/>
                  </a:lnTo>
                  <a:lnTo>
                    <a:pt x="1143873" y="76891"/>
                  </a:lnTo>
                  <a:lnTo>
                    <a:pt x="1187992" y="63253"/>
                  </a:lnTo>
                  <a:lnTo>
                    <a:pt x="1233866" y="54314"/>
                  </a:lnTo>
                  <a:lnTo>
                    <a:pt x="1280903" y="50222"/>
                  </a:lnTo>
                  <a:lnTo>
                    <a:pt x="1328508" y="51128"/>
                  </a:lnTo>
                  <a:lnTo>
                    <a:pt x="1376087" y="57179"/>
                  </a:lnTo>
                  <a:lnTo>
                    <a:pt x="1423047" y="68525"/>
                  </a:lnTo>
                  <a:lnTo>
                    <a:pt x="1468794" y="85314"/>
                  </a:lnTo>
                  <a:lnTo>
                    <a:pt x="1513890" y="108514"/>
                  </a:lnTo>
                  <a:lnTo>
                    <a:pt x="1554442" y="136800"/>
                  </a:lnTo>
                  <a:lnTo>
                    <a:pt x="1579815" y="102383"/>
                  </a:lnTo>
                  <a:lnTo>
                    <a:pt x="1610762" y="72545"/>
                  </a:lnTo>
                  <a:lnTo>
                    <a:pt x="1646450" y="47511"/>
                  </a:lnTo>
                  <a:lnTo>
                    <a:pt x="1686047" y="27512"/>
                  </a:lnTo>
                  <a:lnTo>
                    <a:pt x="1728718" y="12775"/>
                  </a:lnTo>
                  <a:lnTo>
                    <a:pt x="1773631" y="3528"/>
                  </a:lnTo>
                  <a:lnTo>
                    <a:pt x="1819953" y="0"/>
                  </a:lnTo>
                  <a:lnTo>
                    <a:pt x="1866851" y="2417"/>
                  </a:lnTo>
                  <a:lnTo>
                    <a:pt x="1913490" y="11010"/>
                  </a:lnTo>
                  <a:lnTo>
                    <a:pt x="1959039" y="26005"/>
                  </a:lnTo>
                  <a:lnTo>
                    <a:pt x="2016633" y="56696"/>
                  </a:lnTo>
                  <a:lnTo>
                    <a:pt x="2064246" y="97265"/>
                  </a:lnTo>
                  <a:lnTo>
                    <a:pt x="2099096" y="68291"/>
                  </a:lnTo>
                  <a:lnTo>
                    <a:pt x="2137774" y="44385"/>
                  </a:lnTo>
                  <a:lnTo>
                    <a:pt x="2179547" y="25596"/>
                  </a:lnTo>
                  <a:lnTo>
                    <a:pt x="2223683" y="11973"/>
                  </a:lnTo>
                  <a:lnTo>
                    <a:pt x="2269452" y="3566"/>
                  </a:lnTo>
                  <a:lnTo>
                    <a:pt x="2316119" y="424"/>
                  </a:lnTo>
                  <a:lnTo>
                    <a:pt x="2362956" y="2596"/>
                  </a:lnTo>
                  <a:lnTo>
                    <a:pt x="2409228" y="10132"/>
                  </a:lnTo>
                  <a:lnTo>
                    <a:pt x="2454205" y="23081"/>
                  </a:lnTo>
                  <a:lnTo>
                    <a:pt x="2497155" y="41491"/>
                  </a:lnTo>
                  <a:lnTo>
                    <a:pt x="2537346" y="65413"/>
                  </a:lnTo>
                  <a:lnTo>
                    <a:pt x="2578182" y="99037"/>
                  </a:lnTo>
                  <a:lnTo>
                    <a:pt x="2611108" y="137599"/>
                  </a:lnTo>
                  <a:lnTo>
                    <a:pt x="2635480" y="180187"/>
                  </a:lnTo>
                  <a:lnTo>
                    <a:pt x="2650656" y="225891"/>
                  </a:lnTo>
                  <a:lnTo>
                    <a:pt x="2702154" y="240786"/>
                  </a:lnTo>
                  <a:lnTo>
                    <a:pt x="2749259" y="261170"/>
                  </a:lnTo>
                  <a:lnTo>
                    <a:pt x="2791569" y="286469"/>
                  </a:lnTo>
                  <a:lnTo>
                    <a:pt x="2828686" y="316109"/>
                  </a:lnTo>
                  <a:lnTo>
                    <a:pt x="2860208" y="349516"/>
                  </a:lnTo>
                  <a:lnTo>
                    <a:pt x="2885734" y="386116"/>
                  </a:lnTo>
                  <a:lnTo>
                    <a:pt x="2904866" y="425335"/>
                  </a:lnTo>
                  <a:lnTo>
                    <a:pt x="2917201" y="466598"/>
                  </a:lnTo>
                  <a:lnTo>
                    <a:pt x="2922341" y="509333"/>
                  </a:lnTo>
                  <a:lnTo>
                    <a:pt x="2919884" y="552966"/>
                  </a:lnTo>
                  <a:lnTo>
                    <a:pt x="2909431" y="596921"/>
                  </a:lnTo>
                  <a:lnTo>
                    <a:pt x="2892552" y="636634"/>
                  </a:lnTo>
                  <a:lnTo>
                    <a:pt x="2923316" y="673641"/>
                  </a:lnTo>
                  <a:lnTo>
                    <a:pt x="2948142" y="712471"/>
                  </a:lnTo>
                  <a:lnTo>
                    <a:pt x="2967094" y="752722"/>
                  </a:lnTo>
                  <a:lnTo>
                    <a:pt x="2980239" y="793989"/>
                  </a:lnTo>
                  <a:lnTo>
                    <a:pt x="2987639" y="835870"/>
                  </a:lnTo>
                  <a:lnTo>
                    <a:pt x="2989361" y="877962"/>
                  </a:lnTo>
                  <a:lnTo>
                    <a:pt x="2985467" y="919861"/>
                  </a:lnTo>
                  <a:lnTo>
                    <a:pt x="2976024" y="961165"/>
                  </a:lnTo>
                  <a:lnTo>
                    <a:pt x="2961095" y="1001469"/>
                  </a:lnTo>
                  <a:lnTo>
                    <a:pt x="2940746" y="1040371"/>
                  </a:lnTo>
                  <a:lnTo>
                    <a:pt x="2915041" y="1077468"/>
                  </a:lnTo>
                  <a:lnTo>
                    <a:pt x="2884044" y="1112357"/>
                  </a:lnTo>
                  <a:lnTo>
                    <a:pt x="2847820" y="1144633"/>
                  </a:lnTo>
                  <a:lnTo>
                    <a:pt x="2806434" y="1173895"/>
                  </a:lnTo>
                  <a:lnTo>
                    <a:pt x="2766799" y="1196250"/>
                  </a:lnTo>
                  <a:lnTo>
                    <a:pt x="2724741" y="1215091"/>
                  </a:lnTo>
                  <a:lnTo>
                    <a:pt x="2680607" y="1230298"/>
                  </a:lnTo>
                  <a:lnTo>
                    <a:pt x="2634747" y="1241748"/>
                  </a:lnTo>
                  <a:lnTo>
                    <a:pt x="2587511" y="1249320"/>
                  </a:lnTo>
                  <a:lnTo>
                    <a:pt x="2583425" y="1293658"/>
                  </a:lnTo>
                  <a:lnTo>
                    <a:pt x="2572375" y="1336136"/>
                  </a:lnTo>
                  <a:lnTo>
                    <a:pt x="2554841" y="1376368"/>
                  </a:lnTo>
                  <a:lnTo>
                    <a:pt x="2531305" y="1413968"/>
                  </a:lnTo>
                  <a:lnTo>
                    <a:pt x="2502245" y="1448549"/>
                  </a:lnTo>
                  <a:lnTo>
                    <a:pt x="2468142" y="1479723"/>
                  </a:lnTo>
                  <a:lnTo>
                    <a:pt x="2429477" y="1507106"/>
                  </a:lnTo>
                  <a:lnTo>
                    <a:pt x="2386729" y="1530311"/>
                  </a:lnTo>
                  <a:lnTo>
                    <a:pt x="2340378" y="1548950"/>
                  </a:lnTo>
                  <a:lnTo>
                    <a:pt x="2290906" y="1562638"/>
                  </a:lnTo>
                  <a:lnTo>
                    <a:pt x="2238791" y="1570989"/>
                  </a:lnTo>
                  <a:lnTo>
                    <a:pt x="2184515" y="1573615"/>
                  </a:lnTo>
                  <a:lnTo>
                    <a:pt x="2129611" y="1570155"/>
                  </a:lnTo>
                  <a:lnTo>
                    <a:pt x="2076060" y="1560619"/>
                  </a:lnTo>
                  <a:lnTo>
                    <a:pt x="2024609" y="1545182"/>
                  </a:lnTo>
                  <a:lnTo>
                    <a:pt x="1976006" y="1524021"/>
                  </a:lnTo>
                  <a:lnTo>
                    <a:pt x="1958650" y="1563307"/>
                  </a:lnTo>
                  <a:lnTo>
                    <a:pt x="1936695" y="1600089"/>
                  </a:lnTo>
                  <a:lnTo>
                    <a:pt x="1910494" y="1634213"/>
                  </a:lnTo>
                  <a:lnTo>
                    <a:pt x="1880403" y="1665523"/>
                  </a:lnTo>
                  <a:lnTo>
                    <a:pt x="1846778" y="1693861"/>
                  </a:lnTo>
                  <a:lnTo>
                    <a:pt x="1809972" y="1719074"/>
                  </a:lnTo>
                  <a:lnTo>
                    <a:pt x="1770342" y="1741004"/>
                  </a:lnTo>
                  <a:lnTo>
                    <a:pt x="1728241" y="1759495"/>
                  </a:lnTo>
                  <a:lnTo>
                    <a:pt x="1684025" y="1774393"/>
                  </a:lnTo>
                  <a:lnTo>
                    <a:pt x="1638048" y="1785540"/>
                  </a:lnTo>
                  <a:lnTo>
                    <a:pt x="1590666" y="1792782"/>
                  </a:lnTo>
                  <a:lnTo>
                    <a:pt x="1542233" y="1795962"/>
                  </a:lnTo>
                  <a:lnTo>
                    <a:pt x="1493105" y="1794924"/>
                  </a:lnTo>
                  <a:lnTo>
                    <a:pt x="1443636" y="1789512"/>
                  </a:lnTo>
                  <a:lnTo>
                    <a:pt x="1394181" y="1779570"/>
                  </a:lnTo>
                  <a:lnTo>
                    <a:pt x="1343740" y="1764387"/>
                  </a:lnTo>
                  <a:lnTo>
                    <a:pt x="1296063" y="1744688"/>
                  </a:lnTo>
                  <a:lnTo>
                    <a:pt x="1251574" y="1720730"/>
                  </a:lnTo>
                  <a:lnTo>
                    <a:pt x="1210698" y="1692770"/>
                  </a:lnTo>
                  <a:lnTo>
                    <a:pt x="1173858" y="1661066"/>
                  </a:lnTo>
                  <a:lnTo>
                    <a:pt x="1141476" y="1625875"/>
                  </a:lnTo>
                  <a:lnTo>
                    <a:pt x="1096181" y="1645897"/>
                  </a:lnTo>
                  <a:lnTo>
                    <a:pt x="1049629" y="1662000"/>
                  </a:lnTo>
                  <a:lnTo>
                    <a:pt x="1002129" y="1674249"/>
                  </a:lnTo>
                  <a:lnTo>
                    <a:pt x="953986" y="1682705"/>
                  </a:lnTo>
                  <a:lnTo>
                    <a:pt x="905509" y="1687431"/>
                  </a:lnTo>
                  <a:lnTo>
                    <a:pt x="857003" y="1688490"/>
                  </a:lnTo>
                  <a:lnTo>
                    <a:pt x="808776" y="1685946"/>
                  </a:lnTo>
                  <a:lnTo>
                    <a:pt x="761135" y="1679860"/>
                  </a:lnTo>
                  <a:lnTo>
                    <a:pt x="714385" y="1670295"/>
                  </a:lnTo>
                  <a:lnTo>
                    <a:pt x="668835" y="1657315"/>
                  </a:lnTo>
                  <a:lnTo>
                    <a:pt x="624791" y="1640982"/>
                  </a:lnTo>
                  <a:lnTo>
                    <a:pt x="582559" y="1621359"/>
                  </a:lnTo>
                  <a:lnTo>
                    <a:pt x="542448" y="1598509"/>
                  </a:lnTo>
                  <a:lnTo>
                    <a:pt x="504762" y="1572494"/>
                  </a:lnTo>
                  <a:lnTo>
                    <a:pt x="469810" y="1543378"/>
                  </a:lnTo>
                  <a:lnTo>
                    <a:pt x="437899" y="1511223"/>
                  </a:lnTo>
                  <a:lnTo>
                    <a:pt x="409334" y="1476091"/>
                  </a:lnTo>
                  <a:lnTo>
                    <a:pt x="403695" y="1468205"/>
                  </a:lnTo>
                  <a:lnTo>
                    <a:pt x="349337" y="1469423"/>
                  </a:lnTo>
                  <a:lnTo>
                    <a:pt x="297076" y="1462927"/>
                  </a:lnTo>
                  <a:lnTo>
                    <a:pt x="247857" y="1449326"/>
                  </a:lnTo>
                  <a:lnTo>
                    <a:pt x="202624" y="1429228"/>
                  </a:lnTo>
                  <a:lnTo>
                    <a:pt x="162322" y="1403243"/>
                  </a:lnTo>
                  <a:lnTo>
                    <a:pt x="127895" y="1371979"/>
                  </a:lnTo>
                  <a:lnTo>
                    <a:pt x="100286" y="1336046"/>
                  </a:lnTo>
                  <a:lnTo>
                    <a:pt x="80441" y="1296053"/>
                  </a:lnTo>
                  <a:lnTo>
                    <a:pt x="69304" y="1252609"/>
                  </a:lnTo>
                  <a:lnTo>
                    <a:pt x="67761" y="1209617"/>
                  </a:lnTo>
                  <a:lnTo>
                    <a:pt x="75289" y="1167527"/>
                  </a:lnTo>
                  <a:lnTo>
                    <a:pt x="91518" y="1127262"/>
                  </a:lnTo>
                  <a:lnTo>
                    <a:pt x="116075" y="1089741"/>
                  </a:lnTo>
                  <a:lnTo>
                    <a:pt x="148590" y="1055886"/>
                  </a:lnTo>
                  <a:lnTo>
                    <a:pt x="104456" y="1030007"/>
                  </a:lnTo>
                  <a:lnTo>
                    <a:pt x="67665" y="998980"/>
                  </a:lnTo>
                  <a:lnTo>
                    <a:pt x="38520" y="963760"/>
                  </a:lnTo>
                  <a:lnTo>
                    <a:pt x="17326" y="925301"/>
                  </a:lnTo>
                  <a:lnTo>
                    <a:pt x="4385" y="884557"/>
                  </a:lnTo>
                  <a:lnTo>
                    <a:pt x="0" y="842485"/>
                  </a:lnTo>
                  <a:lnTo>
                    <a:pt x="4474" y="800038"/>
                  </a:lnTo>
                  <a:lnTo>
                    <a:pt x="18110" y="758170"/>
                  </a:lnTo>
                  <a:lnTo>
                    <a:pt x="41212" y="717838"/>
                  </a:lnTo>
                  <a:lnTo>
                    <a:pt x="74387" y="679958"/>
                  </a:lnTo>
                  <a:lnTo>
                    <a:pt x="115057" y="648265"/>
                  </a:lnTo>
                  <a:lnTo>
                    <a:pt x="161973" y="623420"/>
                  </a:lnTo>
                  <a:lnTo>
                    <a:pt x="213882" y="606089"/>
                  </a:lnTo>
                  <a:lnTo>
                    <a:pt x="269533" y="596934"/>
                  </a:lnTo>
                  <a:lnTo>
                    <a:pt x="272047" y="591346"/>
                  </a:lnTo>
                  <a:close/>
                </a:path>
              </a:pathLst>
            </a:custGeom>
            <a:ln w="19050">
              <a:solidFill>
                <a:srgbClr val="C7DEE2"/>
              </a:solidFill>
            </a:ln>
          </p:spPr>
          <p:txBody>
            <a:bodyPr wrap="square" lIns="0" tIns="0" rIns="0" bIns="0" rtlCol="0"/>
            <a:lstStyle/>
            <a:p/>
          </p:txBody>
        </p:sp>
        <p:pic>
          <p:nvPicPr>
            <p:cNvPr id="41" name="object 41"/>
            <p:cNvPicPr/>
            <p:nvPr/>
          </p:nvPicPr>
          <p:blipFill>
            <a:blip r:embed="rId12" cstate="print"/>
            <a:stretch>
              <a:fillRect/>
            </a:stretch>
          </p:blipFill>
          <p:spPr>
            <a:xfrm>
              <a:off x="9203565" y="3892182"/>
              <a:ext cx="330440" cy="327426"/>
            </a:xfrm>
            <a:prstGeom prst="rect">
              <a:avLst/>
            </a:prstGeom>
          </p:spPr>
        </p:pic>
        <p:sp>
          <p:nvSpPr>
            <p:cNvPr id="42" name="object 42"/>
            <p:cNvSpPr/>
            <p:nvPr/>
          </p:nvSpPr>
          <p:spPr>
            <a:xfrm>
              <a:off x="9508109" y="4189376"/>
              <a:ext cx="299720" cy="299720"/>
            </a:xfrm>
            <a:custGeom>
              <a:avLst/>
              <a:gdLst/>
              <a:ahLst/>
              <a:cxnLst/>
              <a:rect l="l" t="t" r="r" b="b"/>
              <a:pathLst>
                <a:path w="299720" h="299720">
                  <a:moveTo>
                    <a:pt x="299211" y="149605"/>
                  </a:moveTo>
                  <a:lnTo>
                    <a:pt x="291585" y="196893"/>
                  </a:lnTo>
                  <a:lnTo>
                    <a:pt x="270347" y="237961"/>
                  </a:lnTo>
                  <a:lnTo>
                    <a:pt x="237961" y="270347"/>
                  </a:lnTo>
                  <a:lnTo>
                    <a:pt x="196893" y="291585"/>
                  </a:lnTo>
                  <a:lnTo>
                    <a:pt x="149605" y="299211"/>
                  </a:lnTo>
                  <a:lnTo>
                    <a:pt x="102318" y="291585"/>
                  </a:lnTo>
                  <a:lnTo>
                    <a:pt x="61250" y="270347"/>
                  </a:lnTo>
                  <a:lnTo>
                    <a:pt x="28864" y="237961"/>
                  </a:lnTo>
                  <a:lnTo>
                    <a:pt x="7626" y="196893"/>
                  </a:lnTo>
                  <a:lnTo>
                    <a:pt x="0" y="149605"/>
                  </a:lnTo>
                  <a:lnTo>
                    <a:pt x="7626" y="102318"/>
                  </a:lnTo>
                  <a:lnTo>
                    <a:pt x="28864" y="61250"/>
                  </a:lnTo>
                  <a:lnTo>
                    <a:pt x="61250" y="28864"/>
                  </a:lnTo>
                  <a:lnTo>
                    <a:pt x="102318" y="7626"/>
                  </a:lnTo>
                  <a:lnTo>
                    <a:pt x="149605" y="0"/>
                  </a:lnTo>
                  <a:lnTo>
                    <a:pt x="196893" y="7626"/>
                  </a:lnTo>
                  <a:lnTo>
                    <a:pt x="237961" y="28864"/>
                  </a:lnTo>
                  <a:lnTo>
                    <a:pt x="270347" y="61250"/>
                  </a:lnTo>
                  <a:lnTo>
                    <a:pt x="291585" y="102318"/>
                  </a:lnTo>
                  <a:lnTo>
                    <a:pt x="299211" y="149605"/>
                  </a:lnTo>
                  <a:close/>
                </a:path>
              </a:pathLst>
            </a:custGeom>
            <a:ln w="19050">
              <a:solidFill>
                <a:srgbClr val="C7DEE2"/>
              </a:solidFill>
            </a:ln>
          </p:spPr>
          <p:txBody>
            <a:bodyPr wrap="square" lIns="0" tIns="0" rIns="0" bIns="0" rtlCol="0"/>
            <a:lstStyle/>
            <a:p/>
          </p:txBody>
        </p:sp>
        <p:sp>
          <p:nvSpPr>
            <p:cNvPr id="43" name="object 43"/>
            <p:cNvSpPr/>
            <p:nvPr/>
          </p:nvSpPr>
          <p:spPr>
            <a:xfrm>
              <a:off x="9255934" y="4462766"/>
              <a:ext cx="2739390" cy="1527810"/>
            </a:xfrm>
            <a:custGeom>
              <a:avLst/>
              <a:gdLst/>
              <a:ahLst/>
              <a:cxnLst/>
              <a:rect l="l" t="t" r="r" b="b"/>
              <a:pathLst>
                <a:path w="2739390" h="1527810">
                  <a:moveTo>
                    <a:pt x="175056" y="990574"/>
                  </a:moveTo>
                  <a:lnTo>
                    <a:pt x="129362" y="990632"/>
                  </a:lnTo>
                  <a:lnTo>
                    <a:pt x="84442" y="985034"/>
                  </a:lnTo>
                  <a:lnTo>
                    <a:pt x="41065" y="973926"/>
                  </a:lnTo>
                  <a:lnTo>
                    <a:pt x="0" y="957452"/>
                  </a:lnTo>
                </a:path>
                <a:path w="2739390" h="1527810">
                  <a:moveTo>
                    <a:pt x="329514" y="1353032"/>
                  </a:moveTo>
                  <a:lnTo>
                    <a:pt x="310879" y="1358536"/>
                  </a:lnTo>
                  <a:lnTo>
                    <a:pt x="291860" y="1363021"/>
                  </a:lnTo>
                  <a:lnTo>
                    <a:pt x="272519" y="1366477"/>
                  </a:lnTo>
                  <a:lnTo>
                    <a:pt x="252920" y="1368894"/>
                  </a:lnTo>
                </a:path>
                <a:path w="2739390" h="1527810">
                  <a:moveTo>
                    <a:pt x="989507" y="1527200"/>
                  </a:moveTo>
                  <a:lnTo>
                    <a:pt x="976217" y="1509902"/>
                  </a:lnTo>
                  <a:lnTo>
                    <a:pt x="964079" y="1492057"/>
                  </a:lnTo>
                  <a:lnTo>
                    <a:pt x="953117" y="1473706"/>
                  </a:lnTo>
                  <a:lnTo>
                    <a:pt x="943356" y="1454886"/>
                  </a:lnTo>
                </a:path>
                <a:path w="2739390" h="1527810">
                  <a:moveTo>
                    <a:pt x="1842935" y="1346885"/>
                  </a:moveTo>
                  <a:lnTo>
                    <a:pt x="1840250" y="1367002"/>
                  </a:lnTo>
                  <a:lnTo>
                    <a:pt x="1836278" y="1386960"/>
                  </a:lnTo>
                  <a:lnTo>
                    <a:pt x="1831028" y="1406718"/>
                  </a:lnTo>
                  <a:lnTo>
                    <a:pt x="1824507" y="1426235"/>
                  </a:lnTo>
                </a:path>
                <a:path w="2739390" h="1527810">
                  <a:moveTo>
                    <a:pt x="2209355" y="856640"/>
                  </a:moveTo>
                  <a:lnTo>
                    <a:pt x="2258831" y="880053"/>
                  </a:lnTo>
                  <a:lnTo>
                    <a:pt x="2303075" y="908529"/>
                  </a:lnTo>
                  <a:lnTo>
                    <a:pt x="2341649" y="941487"/>
                  </a:lnTo>
                  <a:lnTo>
                    <a:pt x="2374112" y="978346"/>
                  </a:lnTo>
                  <a:lnTo>
                    <a:pt x="2400024" y="1018524"/>
                  </a:lnTo>
                  <a:lnTo>
                    <a:pt x="2418945" y="1061442"/>
                  </a:lnTo>
                  <a:lnTo>
                    <a:pt x="2430436" y="1106519"/>
                  </a:lnTo>
                  <a:lnTo>
                    <a:pt x="2434056" y="1153172"/>
                  </a:lnTo>
                </a:path>
                <a:path w="2739390" h="1527810">
                  <a:moveTo>
                    <a:pt x="2739351" y="540804"/>
                  </a:moveTo>
                  <a:lnTo>
                    <a:pt x="2720356" y="572025"/>
                  </a:lnTo>
                  <a:lnTo>
                    <a:pt x="2697179" y="601151"/>
                  </a:lnTo>
                  <a:lnTo>
                    <a:pt x="2670077" y="627900"/>
                  </a:lnTo>
                  <a:lnTo>
                    <a:pt x="2639301" y="651992"/>
                  </a:lnTo>
                </a:path>
                <a:path w="2739390" h="1527810">
                  <a:moveTo>
                    <a:pt x="2499271" y="128219"/>
                  </a:moveTo>
                  <a:lnTo>
                    <a:pt x="2501752" y="141257"/>
                  </a:lnTo>
                  <a:lnTo>
                    <a:pt x="2503460" y="154371"/>
                  </a:lnTo>
                  <a:lnTo>
                    <a:pt x="2504394" y="167538"/>
                  </a:lnTo>
                  <a:lnTo>
                    <a:pt x="2504554" y="180733"/>
                  </a:lnTo>
                </a:path>
                <a:path w="2739390" h="1527810">
                  <a:moveTo>
                    <a:pt x="1860283" y="66967"/>
                  </a:moveTo>
                  <a:lnTo>
                    <a:pt x="1870847" y="49118"/>
                  </a:lnTo>
                  <a:lnTo>
                    <a:pt x="1882944" y="31964"/>
                  </a:lnTo>
                  <a:lnTo>
                    <a:pt x="1896525" y="15569"/>
                  </a:lnTo>
                  <a:lnTo>
                    <a:pt x="1911540" y="0"/>
                  </a:lnTo>
                </a:path>
                <a:path w="2739390" h="1527810">
                  <a:moveTo>
                    <a:pt x="1380870" y="98882"/>
                  </a:moveTo>
                  <a:lnTo>
                    <a:pt x="1385425" y="83986"/>
                  </a:lnTo>
                  <a:lnTo>
                    <a:pt x="1391094" y="69368"/>
                  </a:lnTo>
                  <a:lnTo>
                    <a:pt x="1397858" y="55067"/>
                  </a:lnTo>
                  <a:lnTo>
                    <a:pt x="1405699" y="41122"/>
                  </a:lnTo>
                </a:path>
                <a:path w="2739390" h="1527810">
                  <a:moveTo>
                    <a:pt x="818260" y="118490"/>
                  </a:moveTo>
                  <a:lnTo>
                    <a:pt x="842244" y="130807"/>
                  </a:lnTo>
                  <a:lnTo>
                    <a:pt x="865251" y="144279"/>
                  </a:lnTo>
                  <a:lnTo>
                    <a:pt x="887219" y="158869"/>
                  </a:lnTo>
                  <a:lnTo>
                    <a:pt x="908088" y="174536"/>
                  </a:lnTo>
                </a:path>
                <a:path w="2739390" h="1527810">
                  <a:moveTo>
                    <a:pt x="135940" y="558876"/>
                  </a:moveTo>
                  <a:lnTo>
                    <a:pt x="130957" y="544339"/>
                  </a:lnTo>
                  <a:lnTo>
                    <a:pt x="126680" y="529656"/>
                  </a:lnTo>
                  <a:lnTo>
                    <a:pt x="123115" y="514845"/>
                  </a:lnTo>
                  <a:lnTo>
                    <a:pt x="120268" y="499922"/>
                  </a:lnTo>
                </a:path>
              </a:pathLst>
            </a:custGeom>
            <a:ln w="19050">
              <a:solidFill>
                <a:srgbClr val="C7DEE2"/>
              </a:solidFill>
            </a:ln>
          </p:spPr>
          <p:txBody>
            <a:bodyPr wrap="square" lIns="0" tIns="0" rIns="0" bIns="0" rtlCol="0"/>
            <a:lstStyle/>
            <a:p/>
          </p:txBody>
        </p:sp>
      </p:grpSp>
      <p:sp>
        <p:nvSpPr>
          <p:cNvPr id="44" name="object 44"/>
          <p:cNvSpPr txBox="1"/>
          <p:nvPr/>
        </p:nvSpPr>
        <p:spPr>
          <a:xfrm>
            <a:off x="9598910" y="4734062"/>
            <a:ext cx="1786889" cy="941069"/>
          </a:xfrm>
          <a:prstGeom prst="rect">
            <a:avLst/>
          </a:prstGeom>
        </p:spPr>
        <p:txBody>
          <a:bodyPr wrap="square" lIns="0" tIns="12700" rIns="0" bIns="0" rtlCol="0" vert="horz">
            <a:spAutoFit/>
          </a:bodyPr>
          <a:lstStyle/>
          <a:p>
            <a:pPr algn="ctr" marL="12065" marR="5080">
              <a:lnSpc>
                <a:spcPct val="100000"/>
              </a:lnSpc>
              <a:spcBef>
                <a:spcPts val="100"/>
              </a:spcBef>
            </a:pPr>
            <a:r>
              <a:rPr dirty="0" sz="2000" spc="-5">
                <a:solidFill>
                  <a:srgbClr val="FFFFFF"/>
                </a:solidFill>
                <a:latin typeface="Calibri"/>
                <a:cs typeface="Calibri"/>
              </a:rPr>
              <a:t>What should </a:t>
            </a:r>
            <a:r>
              <a:rPr dirty="0" sz="2000">
                <a:solidFill>
                  <a:srgbClr val="FFFFFF"/>
                </a:solidFill>
                <a:latin typeface="Calibri"/>
                <a:cs typeface="Calibri"/>
              </a:rPr>
              <a:t>I</a:t>
            </a:r>
            <a:r>
              <a:rPr dirty="0" sz="2000" spc="-85">
                <a:solidFill>
                  <a:srgbClr val="FFFFFF"/>
                </a:solidFill>
                <a:latin typeface="Calibri"/>
                <a:cs typeface="Calibri"/>
              </a:rPr>
              <a:t> </a:t>
            </a:r>
            <a:r>
              <a:rPr dirty="0" sz="2000">
                <a:solidFill>
                  <a:srgbClr val="FFFFFF"/>
                </a:solidFill>
                <a:latin typeface="Calibri"/>
                <a:cs typeface="Calibri"/>
              </a:rPr>
              <a:t>do  </a:t>
            </a:r>
            <a:r>
              <a:rPr dirty="0" sz="2000" spc="-15">
                <a:solidFill>
                  <a:srgbClr val="FFFFFF"/>
                </a:solidFill>
                <a:latin typeface="Calibri"/>
                <a:cs typeface="Calibri"/>
              </a:rPr>
              <a:t>before </a:t>
            </a:r>
            <a:r>
              <a:rPr dirty="0" sz="2000" spc="-5">
                <a:solidFill>
                  <a:srgbClr val="FFFFFF"/>
                </a:solidFill>
                <a:latin typeface="Calibri"/>
                <a:cs typeface="Calibri"/>
              </a:rPr>
              <a:t>going </a:t>
            </a:r>
            <a:r>
              <a:rPr dirty="0" sz="2000" spc="-15">
                <a:solidFill>
                  <a:srgbClr val="FFFFFF"/>
                </a:solidFill>
                <a:latin typeface="Calibri"/>
                <a:cs typeface="Calibri"/>
              </a:rPr>
              <a:t>to  </a:t>
            </a:r>
            <a:r>
              <a:rPr dirty="0" sz="2000" spc="-5">
                <a:solidFill>
                  <a:srgbClr val="FFFFFF"/>
                </a:solidFill>
                <a:latin typeface="Calibri"/>
                <a:cs typeface="Calibri"/>
              </a:rPr>
              <a:t>sleep?</a:t>
            </a:r>
            <a:endParaRPr sz="2000">
              <a:latin typeface="Calibri"/>
              <a:cs typeface="Calibri"/>
            </a:endParaRPr>
          </a:p>
        </p:txBody>
      </p:sp>
      <p:sp>
        <p:nvSpPr>
          <p:cNvPr id="45" name="object 45"/>
          <p:cNvSpPr txBox="1"/>
          <p:nvPr/>
        </p:nvSpPr>
        <p:spPr>
          <a:xfrm>
            <a:off x="11301273" y="22048"/>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LBL022035</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622" y="1636641"/>
            <a:ext cx="2781300" cy="2507615"/>
          </a:xfrm>
          <a:prstGeom prst="rect">
            <a:avLst/>
          </a:prstGeom>
        </p:spPr>
        <p:txBody>
          <a:bodyPr wrap="square" lIns="0" tIns="89535" rIns="0" bIns="0" rtlCol="0" vert="horz">
            <a:spAutoFit/>
          </a:bodyPr>
          <a:lstStyle/>
          <a:p>
            <a:pPr marL="12700" marR="5080">
              <a:lnSpc>
                <a:spcPts val="4750"/>
              </a:lnSpc>
              <a:spcBef>
                <a:spcPts val="705"/>
              </a:spcBef>
            </a:pPr>
            <a:r>
              <a:rPr dirty="0" sz="4400" b="0">
                <a:solidFill>
                  <a:srgbClr val="585858"/>
                </a:solidFill>
                <a:latin typeface="Calibri Light"/>
                <a:cs typeface="Calibri Light"/>
              </a:rPr>
              <a:t>A </a:t>
            </a:r>
            <a:r>
              <a:rPr dirty="0" sz="4400" spc="-5" b="0">
                <a:solidFill>
                  <a:srgbClr val="585858"/>
                </a:solidFill>
                <a:latin typeface="Calibri Light"/>
                <a:cs typeface="Calibri Light"/>
              </a:rPr>
              <a:t>Number</a:t>
            </a:r>
            <a:r>
              <a:rPr dirty="0" sz="4400" spc="-85" b="0">
                <a:solidFill>
                  <a:srgbClr val="585858"/>
                </a:solidFill>
                <a:latin typeface="Calibri Light"/>
                <a:cs typeface="Calibri Light"/>
              </a:rPr>
              <a:t> </a:t>
            </a:r>
            <a:r>
              <a:rPr dirty="0" sz="4400" b="0">
                <a:solidFill>
                  <a:srgbClr val="585858"/>
                </a:solidFill>
                <a:latin typeface="Calibri Light"/>
                <a:cs typeface="Calibri Light"/>
              </a:rPr>
              <a:t>is  </a:t>
            </a:r>
            <a:r>
              <a:rPr dirty="0" sz="4400" spc="-5" b="0">
                <a:solidFill>
                  <a:srgbClr val="585858"/>
                </a:solidFill>
                <a:latin typeface="Calibri Light"/>
                <a:cs typeface="Calibri Light"/>
              </a:rPr>
              <a:t>Seldom  Enough  </a:t>
            </a:r>
            <a:r>
              <a:rPr dirty="0" sz="4400" spc="-20" b="0">
                <a:solidFill>
                  <a:srgbClr val="585858"/>
                </a:solidFill>
                <a:latin typeface="Calibri Light"/>
                <a:cs typeface="Calibri Light"/>
              </a:rPr>
              <a:t>information</a:t>
            </a:r>
            <a:endParaRPr sz="4400">
              <a:latin typeface="Calibri Light"/>
              <a:cs typeface="Calibri Light"/>
            </a:endParaRPr>
          </a:p>
        </p:txBody>
      </p:sp>
      <p:grpSp>
        <p:nvGrpSpPr>
          <p:cNvPr id="3" name="object 3"/>
          <p:cNvGrpSpPr/>
          <p:nvPr/>
        </p:nvGrpSpPr>
        <p:grpSpPr>
          <a:xfrm>
            <a:off x="624636" y="4374989"/>
            <a:ext cx="3293745" cy="85090"/>
            <a:chOff x="624636" y="4374989"/>
            <a:chExt cx="3293745" cy="85090"/>
          </a:xfrm>
        </p:grpSpPr>
        <p:sp>
          <p:nvSpPr>
            <p:cNvPr id="4" name="object 4"/>
            <p:cNvSpPr/>
            <p:nvPr/>
          </p:nvSpPr>
          <p:spPr>
            <a:xfrm>
              <a:off x="643889" y="4398881"/>
              <a:ext cx="3255645" cy="40005"/>
            </a:xfrm>
            <a:custGeom>
              <a:avLst/>
              <a:gdLst/>
              <a:ahLst/>
              <a:cxnLst/>
              <a:rect l="l" t="t" r="r" b="b"/>
              <a:pathLst>
                <a:path w="3255645" h="40004">
                  <a:moveTo>
                    <a:pt x="951914" y="30"/>
                  </a:moveTo>
                  <a:lnTo>
                    <a:pt x="910665" y="0"/>
                  </a:lnTo>
                  <a:lnTo>
                    <a:pt x="870755" y="739"/>
                  </a:lnTo>
                  <a:lnTo>
                    <a:pt x="830105" y="2101"/>
                  </a:lnTo>
                  <a:lnTo>
                    <a:pt x="682912" y="8440"/>
                  </a:lnTo>
                  <a:lnTo>
                    <a:pt x="558271" y="12984"/>
                  </a:lnTo>
                  <a:lnTo>
                    <a:pt x="409554" y="18940"/>
                  </a:lnTo>
                  <a:lnTo>
                    <a:pt x="365953" y="20362"/>
                  </a:lnTo>
                  <a:lnTo>
                    <a:pt x="322995" y="21313"/>
                  </a:lnTo>
                  <a:lnTo>
                    <a:pt x="279274" y="21681"/>
                  </a:lnTo>
                  <a:lnTo>
                    <a:pt x="233383" y="21353"/>
                  </a:lnTo>
                  <a:lnTo>
                    <a:pt x="183916" y="20215"/>
                  </a:lnTo>
                  <a:lnTo>
                    <a:pt x="129467" y="18154"/>
                  </a:lnTo>
                  <a:lnTo>
                    <a:pt x="68630" y="15058"/>
                  </a:lnTo>
                  <a:lnTo>
                    <a:pt x="0" y="10812"/>
                  </a:lnTo>
                  <a:lnTo>
                    <a:pt x="368" y="17708"/>
                  </a:lnTo>
                  <a:lnTo>
                    <a:pt x="838" y="20388"/>
                  </a:lnTo>
                  <a:lnTo>
                    <a:pt x="0" y="29100"/>
                  </a:lnTo>
                  <a:lnTo>
                    <a:pt x="45461" y="28824"/>
                  </a:lnTo>
                  <a:lnTo>
                    <a:pt x="90446" y="28917"/>
                  </a:lnTo>
                  <a:lnTo>
                    <a:pt x="135406" y="29291"/>
                  </a:lnTo>
                  <a:lnTo>
                    <a:pt x="375748" y="32289"/>
                  </a:lnTo>
                  <a:lnTo>
                    <a:pt x="430101" y="32498"/>
                  </a:lnTo>
                  <a:lnTo>
                    <a:pt x="487610" y="32372"/>
                  </a:lnTo>
                  <a:lnTo>
                    <a:pt x="548727" y="31822"/>
                  </a:lnTo>
                  <a:lnTo>
                    <a:pt x="613906" y="30761"/>
                  </a:lnTo>
                  <a:lnTo>
                    <a:pt x="752495" y="27592"/>
                  </a:lnTo>
                  <a:lnTo>
                    <a:pt x="815468" y="26936"/>
                  </a:lnTo>
                  <a:lnTo>
                    <a:pt x="873281" y="26971"/>
                  </a:lnTo>
                  <a:lnTo>
                    <a:pt x="926693" y="27530"/>
                  </a:lnTo>
                  <a:lnTo>
                    <a:pt x="976464" y="28450"/>
                  </a:lnTo>
                  <a:lnTo>
                    <a:pt x="1111519" y="31734"/>
                  </a:lnTo>
                  <a:lnTo>
                    <a:pt x="1154317" y="32456"/>
                  </a:lnTo>
                  <a:lnTo>
                    <a:pt x="1197270" y="32717"/>
                  </a:lnTo>
                  <a:lnTo>
                    <a:pt x="1241138" y="32355"/>
                  </a:lnTo>
                  <a:lnTo>
                    <a:pt x="1286680" y="31204"/>
                  </a:lnTo>
                  <a:lnTo>
                    <a:pt x="1389160" y="26497"/>
                  </a:lnTo>
                  <a:lnTo>
                    <a:pt x="1437075" y="24825"/>
                  </a:lnTo>
                  <a:lnTo>
                    <a:pt x="1480317" y="23947"/>
                  </a:lnTo>
                  <a:lnTo>
                    <a:pt x="1520803" y="23726"/>
                  </a:lnTo>
                  <a:lnTo>
                    <a:pt x="1560450" y="24026"/>
                  </a:lnTo>
                  <a:lnTo>
                    <a:pt x="1748985" y="27696"/>
                  </a:lnTo>
                  <a:lnTo>
                    <a:pt x="1813190" y="28548"/>
                  </a:lnTo>
                  <a:lnTo>
                    <a:pt x="1888058" y="29100"/>
                  </a:lnTo>
                  <a:lnTo>
                    <a:pt x="1951050" y="28998"/>
                  </a:lnTo>
                  <a:lnTo>
                    <a:pt x="2012889" y="28244"/>
                  </a:lnTo>
                  <a:lnTo>
                    <a:pt x="2073409" y="27003"/>
                  </a:lnTo>
                  <a:lnTo>
                    <a:pt x="2132441" y="25444"/>
                  </a:lnTo>
                  <a:lnTo>
                    <a:pt x="2298946" y="20528"/>
                  </a:lnTo>
                  <a:lnTo>
                    <a:pt x="2350359" y="19366"/>
                  </a:lnTo>
                  <a:lnTo>
                    <a:pt x="2399449" y="18721"/>
                  </a:lnTo>
                  <a:lnTo>
                    <a:pt x="2446050" y="18760"/>
                  </a:lnTo>
                  <a:lnTo>
                    <a:pt x="2489993" y="19650"/>
                  </a:lnTo>
                  <a:lnTo>
                    <a:pt x="2531113" y="21559"/>
                  </a:lnTo>
                  <a:lnTo>
                    <a:pt x="2569241" y="24653"/>
                  </a:lnTo>
                  <a:lnTo>
                    <a:pt x="2604211" y="29100"/>
                  </a:lnTo>
                  <a:lnTo>
                    <a:pt x="2643562" y="33826"/>
                  </a:lnTo>
                  <a:lnTo>
                    <a:pt x="2689031" y="36990"/>
                  </a:lnTo>
                  <a:lnTo>
                    <a:pt x="2739438" y="38804"/>
                  </a:lnTo>
                  <a:lnTo>
                    <a:pt x="2793600" y="39478"/>
                  </a:lnTo>
                  <a:lnTo>
                    <a:pt x="2850338" y="39224"/>
                  </a:lnTo>
                  <a:lnTo>
                    <a:pt x="2908470" y="38252"/>
                  </a:lnTo>
                  <a:lnTo>
                    <a:pt x="2966817" y="36774"/>
                  </a:lnTo>
                  <a:lnTo>
                    <a:pt x="3178726" y="30023"/>
                  </a:lnTo>
                  <a:lnTo>
                    <a:pt x="3220430" y="29181"/>
                  </a:lnTo>
                  <a:lnTo>
                    <a:pt x="3255264" y="29100"/>
                  </a:lnTo>
                  <a:lnTo>
                    <a:pt x="3255645" y="20286"/>
                  </a:lnTo>
                  <a:lnTo>
                    <a:pt x="3254997" y="15308"/>
                  </a:lnTo>
                  <a:lnTo>
                    <a:pt x="3255264" y="10812"/>
                  </a:lnTo>
                  <a:lnTo>
                    <a:pt x="3201574" y="15847"/>
                  </a:lnTo>
                  <a:lnTo>
                    <a:pt x="3146708" y="18969"/>
                  </a:lnTo>
                  <a:lnTo>
                    <a:pt x="3091062" y="20453"/>
                  </a:lnTo>
                  <a:lnTo>
                    <a:pt x="3035031" y="20576"/>
                  </a:lnTo>
                  <a:lnTo>
                    <a:pt x="2979011" y="19612"/>
                  </a:lnTo>
                  <a:lnTo>
                    <a:pt x="2923399" y="17836"/>
                  </a:lnTo>
                  <a:lnTo>
                    <a:pt x="2868590" y="15526"/>
                  </a:lnTo>
                  <a:lnTo>
                    <a:pt x="2712942" y="8134"/>
                  </a:lnTo>
                  <a:lnTo>
                    <a:pt x="2665305" y="6435"/>
                  </a:lnTo>
                  <a:lnTo>
                    <a:pt x="2620451" y="5578"/>
                  </a:lnTo>
                  <a:lnTo>
                    <a:pt x="2578777" y="5838"/>
                  </a:lnTo>
                  <a:lnTo>
                    <a:pt x="2540677" y="7491"/>
                  </a:lnTo>
                  <a:lnTo>
                    <a:pt x="2463500" y="15086"/>
                  </a:lnTo>
                  <a:lnTo>
                    <a:pt x="2415134" y="17505"/>
                  </a:lnTo>
                  <a:lnTo>
                    <a:pt x="2362581" y="18393"/>
                  </a:lnTo>
                  <a:lnTo>
                    <a:pt x="2306975" y="18074"/>
                  </a:lnTo>
                  <a:lnTo>
                    <a:pt x="2249448" y="16869"/>
                  </a:lnTo>
                  <a:lnTo>
                    <a:pt x="2191131" y="15103"/>
                  </a:lnTo>
                  <a:lnTo>
                    <a:pt x="2076657" y="11179"/>
                  </a:lnTo>
                  <a:lnTo>
                    <a:pt x="2022766" y="9667"/>
                  </a:lnTo>
                  <a:lnTo>
                    <a:pt x="1972614" y="8887"/>
                  </a:lnTo>
                  <a:lnTo>
                    <a:pt x="1927334" y="9161"/>
                  </a:lnTo>
                  <a:lnTo>
                    <a:pt x="1888058" y="10812"/>
                  </a:lnTo>
                  <a:lnTo>
                    <a:pt x="1854886" y="12898"/>
                  </a:lnTo>
                  <a:lnTo>
                    <a:pt x="1817204" y="14919"/>
                  </a:lnTo>
                  <a:lnTo>
                    <a:pt x="1775447" y="16809"/>
                  </a:lnTo>
                  <a:lnTo>
                    <a:pt x="1730052" y="18506"/>
                  </a:lnTo>
                  <a:lnTo>
                    <a:pt x="1681454" y="19946"/>
                  </a:lnTo>
                  <a:lnTo>
                    <a:pt x="1630090" y="21065"/>
                  </a:lnTo>
                  <a:lnTo>
                    <a:pt x="1576395" y="21799"/>
                  </a:lnTo>
                  <a:lnTo>
                    <a:pt x="1520805" y="22085"/>
                  </a:lnTo>
                  <a:lnTo>
                    <a:pt x="1463757" y="21858"/>
                  </a:lnTo>
                  <a:lnTo>
                    <a:pt x="1405686" y="21056"/>
                  </a:lnTo>
                  <a:lnTo>
                    <a:pt x="1347028" y="19614"/>
                  </a:lnTo>
                  <a:lnTo>
                    <a:pt x="1288219" y="17468"/>
                  </a:lnTo>
                  <a:lnTo>
                    <a:pt x="1229695" y="14556"/>
                  </a:lnTo>
                  <a:lnTo>
                    <a:pt x="1104491" y="6222"/>
                  </a:lnTo>
                  <a:lnTo>
                    <a:pt x="1046747" y="2994"/>
                  </a:lnTo>
                  <a:lnTo>
                    <a:pt x="996581" y="979"/>
                  </a:lnTo>
                  <a:lnTo>
                    <a:pt x="951914" y="30"/>
                  </a:lnTo>
                  <a:close/>
                </a:path>
              </a:pathLst>
            </a:custGeom>
            <a:solidFill>
              <a:srgbClr val="00AF50"/>
            </a:solidFill>
          </p:spPr>
          <p:txBody>
            <a:bodyPr wrap="square" lIns="0" tIns="0" rIns="0" bIns="0" rtlCol="0"/>
            <a:lstStyle/>
            <a:p/>
          </p:txBody>
        </p:sp>
        <p:sp>
          <p:nvSpPr>
            <p:cNvPr id="5" name="object 5"/>
            <p:cNvSpPr/>
            <p:nvPr/>
          </p:nvSpPr>
          <p:spPr>
            <a:xfrm>
              <a:off x="643686" y="4394039"/>
              <a:ext cx="3255645" cy="46990"/>
            </a:xfrm>
            <a:custGeom>
              <a:avLst/>
              <a:gdLst/>
              <a:ahLst/>
              <a:cxnLst/>
              <a:rect l="l" t="t" r="r" b="b"/>
              <a:pathLst>
                <a:path w="3255645" h="46989">
                  <a:moveTo>
                    <a:pt x="203" y="15654"/>
                  </a:moveTo>
                  <a:lnTo>
                    <a:pt x="59845" y="10632"/>
                  </a:lnTo>
                  <a:lnTo>
                    <a:pt x="118559" y="6609"/>
                  </a:lnTo>
                  <a:lnTo>
                    <a:pt x="176180" y="3561"/>
                  </a:lnTo>
                  <a:lnTo>
                    <a:pt x="232547" y="1461"/>
                  </a:lnTo>
                  <a:lnTo>
                    <a:pt x="287496" y="282"/>
                  </a:lnTo>
                  <a:lnTo>
                    <a:pt x="340863" y="0"/>
                  </a:lnTo>
                  <a:lnTo>
                    <a:pt x="392485" y="586"/>
                  </a:lnTo>
                  <a:lnTo>
                    <a:pt x="442198" y="2017"/>
                  </a:lnTo>
                  <a:lnTo>
                    <a:pt x="489841" y="4265"/>
                  </a:lnTo>
                  <a:lnTo>
                    <a:pt x="535248" y="7304"/>
                  </a:lnTo>
                  <a:lnTo>
                    <a:pt x="578257" y="11109"/>
                  </a:lnTo>
                  <a:lnTo>
                    <a:pt x="618705" y="15654"/>
                  </a:lnTo>
                  <a:lnTo>
                    <a:pt x="655603" y="19545"/>
                  </a:lnTo>
                  <a:lnTo>
                    <a:pt x="694182" y="22260"/>
                  </a:lnTo>
                  <a:lnTo>
                    <a:pt x="734582" y="23941"/>
                  </a:lnTo>
                  <a:lnTo>
                    <a:pt x="776946" y="24734"/>
                  </a:lnTo>
                  <a:lnTo>
                    <a:pt x="821412" y="24783"/>
                  </a:lnTo>
                  <a:lnTo>
                    <a:pt x="868123" y="24230"/>
                  </a:lnTo>
                  <a:lnTo>
                    <a:pt x="917218" y="23221"/>
                  </a:lnTo>
                  <a:lnTo>
                    <a:pt x="968839" y="21900"/>
                  </a:lnTo>
                  <a:lnTo>
                    <a:pt x="1023127" y="20411"/>
                  </a:lnTo>
                  <a:lnTo>
                    <a:pt x="1080222" y="18898"/>
                  </a:lnTo>
                  <a:lnTo>
                    <a:pt x="1140265" y="17504"/>
                  </a:lnTo>
                  <a:lnTo>
                    <a:pt x="1203397" y="16375"/>
                  </a:lnTo>
                  <a:lnTo>
                    <a:pt x="1269758" y="15654"/>
                  </a:lnTo>
                  <a:lnTo>
                    <a:pt x="1335635" y="15429"/>
                  </a:lnTo>
                  <a:lnTo>
                    <a:pt x="1397538" y="15622"/>
                  </a:lnTo>
                  <a:lnTo>
                    <a:pt x="1455947" y="16129"/>
                  </a:lnTo>
                  <a:lnTo>
                    <a:pt x="1511342" y="16848"/>
                  </a:lnTo>
                  <a:lnTo>
                    <a:pt x="1564202" y="17672"/>
                  </a:lnTo>
                  <a:lnTo>
                    <a:pt x="1615006" y="18500"/>
                  </a:lnTo>
                  <a:lnTo>
                    <a:pt x="1664234" y="19227"/>
                  </a:lnTo>
                  <a:lnTo>
                    <a:pt x="1712366" y="19749"/>
                  </a:lnTo>
                  <a:lnTo>
                    <a:pt x="1759881" y="19963"/>
                  </a:lnTo>
                  <a:lnTo>
                    <a:pt x="1807258" y="19764"/>
                  </a:lnTo>
                  <a:lnTo>
                    <a:pt x="1854978" y="19049"/>
                  </a:lnTo>
                  <a:lnTo>
                    <a:pt x="1903519" y="17713"/>
                  </a:lnTo>
                  <a:lnTo>
                    <a:pt x="1953361" y="15654"/>
                  </a:lnTo>
                  <a:lnTo>
                    <a:pt x="2005040" y="13791"/>
                  </a:lnTo>
                  <a:lnTo>
                    <a:pt x="2058479" y="12979"/>
                  </a:lnTo>
                  <a:lnTo>
                    <a:pt x="2113239" y="13017"/>
                  </a:lnTo>
                  <a:lnTo>
                    <a:pt x="2168882" y="13702"/>
                  </a:lnTo>
                  <a:lnTo>
                    <a:pt x="2224968" y="14833"/>
                  </a:lnTo>
                  <a:lnTo>
                    <a:pt x="2281059" y="16206"/>
                  </a:lnTo>
                  <a:lnTo>
                    <a:pt x="2336716" y="17620"/>
                  </a:lnTo>
                  <a:lnTo>
                    <a:pt x="2391500" y="18874"/>
                  </a:lnTo>
                  <a:lnTo>
                    <a:pt x="2444972" y="19764"/>
                  </a:lnTo>
                  <a:lnTo>
                    <a:pt x="2496693" y="20090"/>
                  </a:lnTo>
                  <a:lnTo>
                    <a:pt x="2546225" y="19648"/>
                  </a:lnTo>
                  <a:lnTo>
                    <a:pt x="2593128" y="18236"/>
                  </a:lnTo>
                  <a:lnTo>
                    <a:pt x="2636964" y="15654"/>
                  </a:lnTo>
                  <a:lnTo>
                    <a:pt x="2684955" y="12812"/>
                  </a:lnTo>
                  <a:lnTo>
                    <a:pt x="2736922" y="11160"/>
                  </a:lnTo>
                  <a:lnTo>
                    <a:pt x="2791866" y="10498"/>
                  </a:lnTo>
                  <a:lnTo>
                    <a:pt x="2848788" y="10622"/>
                  </a:lnTo>
                  <a:lnTo>
                    <a:pt x="2906689" y="11330"/>
                  </a:lnTo>
                  <a:lnTo>
                    <a:pt x="2964570" y="12420"/>
                  </a:lnTo>
                  <a:lnTo>
                    <a:pt x="3021431" y="13690"/>
                  </a:lnTo>
                  <a:lnTo>
                    <a:pt x="3076273" y="14937"/>
                  </a:lnTo>
                  <a:lnTo>
                    <a:pt x="3128097" y="15959"/>
                  </a:lnTo>
                  <a:lnTo>
                    <a:pt x="3175903" y="16554"/>
                  </a:lnTo>
                  <a:lnTo>
                    <a:pt x="3218693" y="16520"/>
                  </a:lnTo>
                  <a:lnTo>
                    <a:pt x="3255467" y="15654"/>
                  </a:lnTo>
                  <a:lnTo>
                    <a:pt x="3254756" y="23807"/>
                  </a:lnTo>
                  <a:lnTo>
                    <a:pt x="3255048" y="27782"/>
                  </a:lnTo>
                  <a:lnTo>
                    <a:pt x="3255467" y="33942"/>
                  </a:lnTo>
                  <a:lnTo>
                    <a:pt x="3216363" y="34695"/>
                  </a:lnTo>
                  <a:lnTo>
                    <a:pt x="3171145" y="34919"/>
                  </a:lnTo>
                  <a:lnTo>
                    <a:pt x="3120877" y="34716"/>
                  </a:lnTo>
                  <a:lnTo>
                    <a:pt x="3066626" y="34190"/>
                  </a:lnTo>
                  <a:lnTo>
                    <a:pt x="3009455" y="33444"/>
                  </a:lnTo>
                  <a:lnTo>
                    <a:pt x="2950431" y="32582"/>
                  </a:lnTo>
                  <a:lnTo>
                    <a:pt x="2890618" y="31708"/>
                  </a:lnTo>
                  <a:lnTo>
                    <a:pt x="2831081" y="30925"/>
                  </a:lnTo>
                  <a:lnTo>
                    <a:pt x="2772886" y="30337"/>
                  </a:lnTo>
                  <a:lnTo>
                    <a:pt x="2717098" y="30047"/>
                  </a:lnTo>
                  <a:lnTo>
                    <a:pt x="2664781" y="30159"/>
                  </a:lnTo>
                  <a:lnTo>
                    <a:pt x="2617002" y="30777"/>
                  </a:lnTo>
                  <a:lnTo>
                    <a:pt x="2574824" y="32003"/>
                  </a:lnTo>
                  <a:lnTo>
                    <a:pt x="2539314" y="33942"/>
                  </a:lnTo>
                  <a:lnTo>
                    <a:pt x="2505904" y="35563"/>
                  </a:lnTo>
                  <a:lnTo>
                    <a:pt x="2429856" y="35308"/>
                  </a:lnTo>
                  <a:lnTo>
                    <a:pt x="2387407" y="33931"/>
                  </a:lnTo>
                  <a:lnTo>
                    <a:pt x="2342134" y="32054"/>
                  </a:lnTo>
                  <a:lnTo>
                    <a:pt x="2294130" y="29928"/>
                  </a:lnTo>
                  <a:lnTo>
                    <a:pt x="2243491" y="27803"/>
                  </a:lnTo>
                  <a:lnTo>
                    <a:pt x="2190311" y="25928"/>
                  </a:lnTo>
                  <a:lnTo>
                    <a:pt x="2134683" y="24554"/>
                  </a:lnTo>
                  <a:lnTo>
                    <a:pt x="2076704" y="23930"/>
                  </a:lnTo>
                  <a:lnTo>
                    <a:pt x="2016466" y="24307"/>
                  </a:lnTo>
                  <a:lnTo>
                    <a:pt x="1954064" y="25935"/>
                  </a:lnTo>
                  <a:lnTo>
                    <a:pt x="1889594" y="29063"/>
                  </a:lnTo>
                  <a:lnTo>
                    <a:pt x="1823148" y="33942"/>
                  </a:lnTo>
                  <a:lnTo>
                    <a:pt x="1755162" y="39333"/>
                  </a:lnTo>
                  <a:lnTo>
                    <a:pt x="1695422" y="43070"/>
                  </a:lnTo>
                  <a:lnTo>
                    <a:pt x="1642491" y="45359"/>
                  </a:lnTo>
                  <a:lnTo>
                    <a:pt x="1594936" y="46406"/>
                  </a:lnTo>
                  <a:lnTo>
                    <a:pt x="1551321" y="46418"/>
                  </a:lnTo>
                  <a:lnTo>
                    <a:pt x="1510212" y="45599"/>
                  </a:lnTo>
                  <a:lnTo>
                    <a:pt x="1470175" y="44157"/>
                  </a:lnTo>
                  <a:lnTo>
                    <a:pt x="1429773" y="42297"/>
                  </a:lnTo>
                  <a:lnTo>
                    <a:pt x="1387574" y="40225"/>
                  </a:lnTo>
                  <a:lnTo>
                    <a:pt x="1342141" y="38148"/>
                  </a:lnTo>
                  <a:lnTo>
                    <a:pt x="1292040" y="36271"/>
                  </a:lnTo>
                  <a:lnTo>
                    <a:pt x="1235836" y="34800"/>
                  </a:lnTo>
                  <a:lnTo>
                    <a:pt x="1172095" y="33942"/>
                  </a:lnTo>
                  <a:lnTo>
                    <a:pt x="1133527" y="33797"/>
                  </a:lnTo>
                  <a:lnTo>
                    <a:pt x="1094604" y="33887"/>
                  </a:lnTo>
                  <a:lnTo>
                    <a:pt x="1055216" y="34181"/>
                  </a:lnTo>
                  <a:lnTo>
                    <a:pt x="1015254" y="34647"/>
                  </a:lnTo>
                  <a:lnTo>
                    <a:pt x="974606" y="35252"/>
                  </a:lnTo>
                  <a:lnTo>
                    <a:pt x="933163" y="35967"/>
                  </a:lnTo>
                  <a:lnTo>
                    <a:pt x="890815" y="36757"/>
                  </a:lnTo>
                  <a:lnTo>
                    <a:pt x="847451" y="37593"/>
                  </a:lnTo>
                  <a:lnTo>
                    <a:pt x="802962" y="38442"/>
                  </a:lnTo>
                  <a:lnTo>
                    <a:pt x="757237" y="39273"/>
                  </a:lnTo>
                  <a:lnTo>
                    <a:pt x="710165" y="40053"/>
                  </a:lnTo>
                  <a:lnTo>
                    <a:pt x="661637" y="40751"/>
                  </a:lnTo>
                  <a:lnTo>
                    <a:pt x="611543" y="41335"/>
                  </a:lnTo>
                  <a:lnTo>
                    <a:pt x="559772" y="41774"/>
                  </a:lnTo>
                  <a:lnTo>
                    <a:pt x="506214" y="42036"/>
                  </a:lnTo>
                  <a:lnTo>
                    <a:pt x="450759" y="42089"/>
                  </a:lnTo>
                  <a:lnTo>
                    <a:pt x="393297" y="41901"/>
                  </a:lnTo>
                  <a:lnTo>
                    <a:pt x="333718" y="41440"/>
                  </a:lnTo>
                  <a:lnTo>
                    <a:pt x="271910" y="40676"/>
                  </a:lnTo>
                  <a:lnTo>
                    <a:pt x="207766" y="39576"/>
                  </a:lnTo>
                  <a:lnTo>
                    <a:pt x="141173" y="38108"/>
                  </a:lnTo>
                  <a:lnTo>
                    <a:pt x="72022" y="36240"/>
                  </a:lnTo>
                  <a:lnTo>
                    <a:pt x="203" y="33942"/>
                  </a:lnTo>
                  <a:lnTo>
                    <a:pt x="152" y="28138"/>
                  </a:lnTo>
                  <a:lnTo>
                    <a:pt x="0" y="22144"/>
                  </a:lnTo>
                  <a:lnTo>
                    <a:pt x="203" y="15654"/>
                  </a:lnTo>
                  <a:close/>
                </a:path>
              </a:pathLst>
            </a:custGeom>
            <a:ln w="38100">
              <a:solidFill>
                <a:srgbClr val="00AF50"/>
              </a:solidFill>
            </a:ln>
          </p:spPr>
          <p:txBody>
            <a:bodyPr wrap="square" lIns="0" tIns="0" rIns="0" bIns="0" rtlCol="0"/>
            <a:lstStyle/>
            <a:p/>
          </p:txBody>
        </p:sp>
      </p:grpSp>
      <p:sp>
        <p:nvSpPr>
          <p:cNvPr id="6" name="object 6"/>
          <p:cNvSpPr txBox="1"/>
          <p:nvPr/>
        </p:nvSpPr>
        <p:spPr>
          <a:xfrm>
            <a:off x="11301273" y="22048"/>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LBL022035</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grpSp>
        <p:nvGrpSpPr>
          <p:cNvPr id="7" name="object 7"/>
          <p:cNvGrpSpPr/>
          <p:nvPr/>
        </p:nvGrpSpPr>
        <p:grpSpPr>
          <a:xfrm>
            <a:off x="4078354" y="438869"/>
            <a:ext cx="2816860" cy="1811020"/>
            <a:chOff x="4078354" y="438869"/>
            <a:chExt cx="2816860" cy="1811020"/>
          </a:xfrm>
        </p:grpSpPr>
        <p:sp>
          <p:nvSpPr>
            <p:cNvPr id="8" name="object 8"/>
            <p:cNvSpPr/>
            <p:nvPr/>
          </p:nvSpPr>
          <p:spPr>
            <a:xfrm>
              <a:off x="4087879" y="448394"/>
              <a:ext cx="2797810" cy="1603375"/>
            </a:xfrm>
            <a:custGeom>
              <a:avLst/>
              <a:gdLst/>
              <a:ahLst/>
              <a:cxnLst/>
              <a:rect l="l" t="t" r="r" b="b"/>
              <a:pathLst>
                <a:path w="2797809" h="1603375">
                  <a:moveTo>
                    <a:pt x="1688686" y="0"/>
                  </a:moveTo>
                  <a:lnTo>
                    <a:pt x="1640978" y="5732"/>
                  </a:lnTo>
                  <a:lnTo>
                    <a:pt x="1595326" y="17657"/>
                  </a:lnTo>
                  <a:lnTo>
                    <a:pt x="1552799" y="35496"/>
                  </a:lnTo>
                  <a:lnTo>
                    <a:pt x="1514468" y="58969"/>
                  </a:lnTo>
                  <a:lnTo>
                    <a:pt x="1481402" y="87796"/>
                  </a:lnTo>
                  <a:lnTo>
                    <a:pt x="1454671" y="121699"/>
                  </a:lnTo>
                  <a:lnTo>
                    <a:pt x="1436261" y="108524"/>
                  </a:lnTo>
                  <a:lnTo>
                    <a:pt x="1396087" y="85493"/>
                  </a:lnTo>
                  <a:lnTo>
                    <a:pt x="1327697" y="59612"/>
                  </a:lnTo>
                  <a:lnTo>
                    <a:pt x="1279620" y="49270"/>
                  </a:lnTo>
                  <a:lnTo>
                    <a:pt x="1230973" y="44526"/>
                  </a:lnTo>
                  <a:lnTo>
                    <a:pt x="1182479" y="45208"/>
                  </a:lnTo>
                  <a:lnTo>
                    <a:pt x="1134858" y="51143"/>
                  </a:lnTo>
                  <a:lnTo>
                    <a:pt x="1088833" y="62158"/>
                  </a:lnTo>
                  <a:lnTo>
                    <a:pt x="1045125" y="78080"/>
                  </a:lnTo>
                  <a:lnTo>
                    <a:pt x="1004456" y="98736"/>
                  </a:lnTo>
                  <a:lnTo>
                    <a:pt x="967547" y="123954"/>
                  </a:lnTo>
                  <a:lnTo>
                    <a:pt x="935121" y="153561"/>
                  </a:lnTo>
                  <a:lnTo>
                    <a:pt x="907898" y="187384"/>
                  </a:lnTo>
                  <a:lnTo>
                    <a:pt x="864610" y="170037"/>
                  </a:lnTo>
                  <a:lnTo>
                    <a:pt x="819403" y="156627"/>
                  </a:lnTo>
                  <a:lnTo>
                    <a:pt x="772716" y="147220"/>
                  </a:lnTo>
                  <a:lnTo>
                    <a:pt x="724985" y="141886"/>
                  </a:lnTo>
                  <a:lnTo>
                    <a:pt x="676648" y="140692"/>
                  </a:lnTo>
                  <a:lnTo>
                    <a:pt x="628142" y="143708"/>
                  </a:lnTo>
                  <a:lnTo>
                    <a:pt x="574295" y="152108"/>
                  </a:lnTo>
                  <a:lnTo>
                    <a:pt x="523341" y="165349"/>
                  </a:lnTo>
                  <a:lnTo>
                    <a:pt x="475632" y="183071"/>
                  </a:lnTo>
                  <a:lnTo>
                    <a:pt x="431518" y="204916"/>
                  </a:lnTo>
                  <a:lnTo>
                    <a:pt x="391350" y="230523"/>
                  </a:lnTo>
                  <a:lnTo>
                    <a:pt x="355477" y="259532"/>
                  </a:lnTo>
                  <a:lnTo>
                    <a:pt x="324251" y="291583"/>
                  </a:lnTo>
                  <a:lnTo>
                    <a:pt x="298023" y="326317"/>
                  </a:lnTo>
                  <a:lnTo>
                    <a:pt x="277141" y="363373"/>
                  </a:lnTo>
                  <a:lnTo>
                    <a:pt x="261958" y="402393"/>
                  </a:lnTo>
                  <a:lnTo>
                    <a:pt x="252823" y="443015"/>
                  </a:lnTo>
                  <a:lnTo>
                    <a:pt x="250088" y="484881"/>
                  </a:lnTo>
                  <a:lnTo>
                    <a:pt x="254102" y="527629"/>
                  </a:lnTo>
                  <a:lnTo>
                    <a:pt x="251752" y="532621"/>
                  </a:lnTo>
                  <a:lnTo>
                    <a:pt x="199652" y="540797"/>
                  </a:lnTo>
                  <a:lnTo>
                    <a:pt x="151054" y="556275"/>
                  </a:lnTo>
                  <a:lnTo>
                    <a:pt x="107132" y="578463"/>
                  </a:lnTo>
                  <a:lnTo>
                    <a:pt x="69056" y="606767"/>
                  </a:lnTo>
                  <a:lnTo>
                    <a:pt x="37999" y="640596"/>
                  </a:lnTo>
                  <a:lnTo>
                    <a:pt x="14296" y="681230"/>
                  </a:lnTo>
                  <a:lnTo>
                    <a:pt x="1765" y="723464"/>
                  </a:lnTo>
                  <a:lnTo>
                    <a:pt x="0" y="766084"/>
                  </a:lnTo>
                  <a:lnTo>
                    <a:pt x="8597" y="807876"/>
                  </a:lnTo>
                  <a:lnTo>
                    <a:pt x="27151" y="847625"/>
                  </a:lnTo>
                  <a:lnTo>
                    <a:pt x="55260" y="884117"/>
                  </a:lnTo>
                  <a:lnTo>
                    <a:pt x="92517" y="916139"/>
                  </a:lnTo>
                  <a:lnTo>
                    <a:pt x="138519" y="942475"/>
                  </a:lnTo>
                  <a:lnTo>
                    <a:pt x="101623" y="980812"/>
                  </a:lnTo>
                  <a:lnTo>
                    <a:pt x="76502" y="1023944"/>
                  </a:lnTo>
                  <a:lnTo>
                    <a:pt x="63835" y="1070264"/>
                  </a:lnTo>
                  <a:lnTo>
                    <a:pt x="64300" y="1118167"/>
                  </a:lnTo>
                  <a:lnTo>
                    <a:pt x="74725" y="1156964"/>
                  </a:lnTo>
                  <a:lnTo>
                    <a:pt x="93302" y="1192679"/>
                  </a:lnTo>
                  <a:lnTo>
                    <a:pt x="119148" y="1224767"/>
                  </a:lnTo>
                  <a:lnTo>
                    <a:pt x="151379" y="1252685"/>
                  </a:lnTo>
                  <a:lnTo>
                    <a:pt x="189110" y="1275890"/>
                  </a:lnTo>
                  <a:lnTo>
                    <a:pt x="231457" y="1293837"/>
                  </a:lnTo>
                  <a:lnTo>
                    <a:pt x="277536" y="1305983"/>
                  </a:lnTo>
                  <a:lnTo>
                    <a:pt x="326464" y="1311785"/>
                  </a:lnTo>
                  <a:lnTo>
                    <a:pt x="377355" y="1310699"/>
                  </a:lnTo>
                  <a:lnTo>
                    <a:pt x="382626" y="1317747"/>
                  </a:lnTo>
                  <a:lnTo>
                    <a:pt x="411148" y="1350993"/>
                  </a:lnTo>
                  <a:lnTo>
                    <a:pt x="443186" y="1381235"/>
                  </a:lnTo>
                  <a:lnTo>
                    <a:pt x="478397" y="1408405"/>
                  </a:lnTo>
                  <a:lnTo>
                    <a:pt x="516435" y="1432437"/>
                  </a:lnTo>
                  <a:lnTo>
                    <a:pt x="556956" y="1453262"/>
                  </a:lnTo>
                  <a:lnTo>
                    <a:pt x="599616" y="1470815"/>
                  </a:lnTo>
                  <a:lnTo>
                    <a:pt x="644070" y="1485026"/>
                  </a:lnTo>
                  <a:lnTo>
                    <a:pt x="689974" y="1495830"/>
                  </a:lnTo>
                  <a:lnTo>
                    <a:pt x="736982" y="1503158"/>
                  </a:lnTo>
                  <a:lnTo>
                    <a:pt x="784752" y="1506945"/>
                  </a:lnTo>
                  <a:lnTo>
                    <a:pt x="832937" y="1507121"/>
                  </a:lnTo>
                  <a:lnTo>
                    <a:pt x="881194" y="1503620"/>
                  </a:lnTo>
                  <a:lnTo>
                    <a:pt x="929177" y="1496376"/>
                  </a:lnTo>
                  <a:lnTo>
                    <a:pt x="976543" y="1485320"/>
                  </a:lnTo>
                  <a:lnTo>
                    <a:pt x="1022947" y="1470385"/>
                  </a:lnTo>
                  <a:lnTo>
                    <a:pt x="1068045" y="1451504"/>
                  </a:lnTo>
                  <a:lnTo>
                    <a:pt x="1098363" y="1482929"/>
                  </a:lnTo>
                  <a:lnTo>
                    <a:pt x="1132854" y="1511240"/>
                  </a:lnTo>
                  <a:lnTo>
                    <a:pt x="1171123" y="1536208"/>
                  </a:lnTo>
                  <a:lnTo>
                    <a:pt x="1212773" y="1557604"/>
                  </a:lnTo>
                  <a:lnTo>
                    <a:pt x="1257409" y="1575200"/>
                  </a:lnTo>
                  <a:lnTo>
                    <a:pt x="1304633" y="1588765"/>
                  </a:lnTo>
                  <a:lnTo>
                    <a:pt x="1354245" y="1598119"/>
                  </a:lnTo>
                  <a:lnTo>
                    <a:pt x="1403844" y="1602841"/>
                  </a:lnTo>
                  <a:lnTo>
                    <a:pt x="1453023" y="1603102"/>
                  </a:lnTo>
                  <a:lnTo>
                    <a:pt x="1501373" y="1599074"/>
                  </a:lnTo>
                  <a:lnTo>
                    <a:pt x="1548485" y="1590928"/>
                  </a:lnTo>
                  <a:lnTo>
                    <a:pt x="1593949" y="1578835"/>
                  </a:lnTo>
                  <a:lnTo>
                    <a:pt x="1637359" y="1562967"/>
                  </a:lnTo>
                  <a:lnTo>
                    <a:pt x="1678304" y="1543494"/>
                  </a:lnTo>
                  <a:lnTo>
                    <a:pt x="1716376" y="1520587"/>
                  </a:lnTo>
                  <a:lnTo>
                    <a:pt x="1751167" y="1494418"/>
                  </a:lnTo>
                  <a:lnTo>
                    <a:pt x="1782267" y="1465159"/>
                  </a:lnTo>
                  <a:lnTo>
                    <a:pt x="1809267" y="1432979"/>
                  </a:lnTo>
                  <a:lnTo>
                    <a:pt x="1831760" y="1398051"/>
                  </a:lnTo>
                  <a:lnTo>
                    <a:pt x="1849336" y="1360546"/>
                  </a:lnTo>
                  <a:lnTo>
                    <a:pt x="1894840" y="1379446"/>
                  </a:lnTo>
                  <a:lnTo>
                    <a:pt x="1943007" y="1393234"/>
                  </a:lnTo>
                  <a:lnTo>
                    <a:pt x="1993138" y="1401753"/>
                  </a:lnTo>
                  <a:lnTo>
                    <a:pt x="2044535" y="1404844"/>
                  </a:lnTo>
                  <a:lnTo>
                    <a:pt x="2099875" y="1402022"/>
                  </a:lnTo>
                  <a:lnTo>
                    <a:pt x="2152757" y="1393155"/>
                  </a:lnTo>
                  <a:lnTo>
                    <a:pt x="2202598" y="1378691"/>
                  </a:lnTo>
                  <a:lnTo>
                    <a:pt x="2248814" y="1359078"/>
                  </a:lnTo>
                  <a:lnTo>
                    <a:pt x="2290822" y="1334764"/>
                  </a:lnTo>
                  <a:lnTo>
                    <a:pt x="2328038" y="1306197"/>
                  </a:lnTo>
                  <a:lnTo>
                    <a:pt x="2359878" y="1273824"/>
                  </a:lnTo>
                  <a:lnTo>
                    <a:pt x="2385759" y="1238093"/>
                  </a:lnTo>
                  <a:lnTo>
                    <a:pt x="2405098" y="1199452"/>
                  </a:lnTo>
                  <a:lnTo>
                    <a:pt x="2417311" y="1158350"/>
                  </a:lnTo>
                  <a:lnTo>
                    <a:pt x="2421814" y="1115233"/>
                  </a:lnTo>
                  <a:lnTo>
                    <a:pt x="2476905" y="1106231"/>
                  </a:lnTo>
                  <a:lnTo>
                    <a:pt x="2529853" y="1091863"/>
                  </a:lnTo>
                  <a:lnTo>
                    <a:pt x="2580020" y="1072340"/>
                  </a:lnTo>
                  <a:lnTo>
                    <a:pt x="2626767" y="1047872"/>
                  </a:lnTo>
                  <a:lnTo>
                    <a:pt x="2668294" y="1019613"/>
                  </a:lnTo>
                  <a:lnTo>
                    <a:pt x="2704211" y="988263"/>
                  </a:lnTo>
                  <a:lnTo>
                    <a:pt x="2734441" y="954273"/>
                  </a:lnTo>
                  <a:lnTo>
                    <a:pt x="2758910" y="918091"/>
                  </a:lnTo>
                  <a:lnTo>
                    <a:pt x="2777542" y="880169"/>
                  </a:lnTo>
                  <a:lnTo>
                    <a:pt x="2790261" y="840955"/>
                  </a:lnTo>
                  <a:lnTo>
                    <a:pt x="2796992" y="800899"/>
                  </a:lnTo>
                  <a:lnTo>
                    <a:pt x="2797659" y="760451"/>
                  </a:lnTo>
                  <a:lnTo>
                    <a:pt x="2792188" y="720060"/>
                  </a:lnTo>
                  <a:lnTo>
                    <a:pt x="2780501" y="680177"/>
                  </a:lnTo>
                  <a:lnTo>
                    <a:pt x="2762525" y="641250"/>
                  </a:lnTo>
                  <a:lnTo>
                    <a:pt x="2738182" y="603730"/>
                  </a:lnTo>
                  <a:lnTo>
                    <a:pt x="2707399" y="568066"/>
                  </a:lnTo>
                  <a:lnTo>
                    <a:pt x="2711939" y="559368"/>
                  </a:lnTo>
                  <a:lnTo>
                    <a:pt x="2733547" y="489438"/>
                  </a:lnTo>
                  <a:lnTo>
                    <a:pt x="2734883" y="446678"/>
                  </a:lnTo>
                  <a:lnTo>
                    <a:pt x="2727704" y="405012"/>
                  </a:lnTo>
                  <a:lnTo>
                    <a:pt x="2712508" y="365122"/>
                  </a:lnTo>
                  <a:lnTo>
                    <a:pt x="2689795" y="327689"/>
                  </a:lnTo>
                  <a:lnTo>
                    <a:pt x="2660064" y="293395"/>
                  </a:lnTo>
                  <a:lnTo>
                    <a:pt x="2623813" y="262924"/>
                  </a:lnTo>
                  <a:lnTo>
                    <a:pt x="2581542" y="236957"/>
                  </a:lnTo>
                  <a:lnTo>
                    <a:pt x="2533749" y="216177"/>
                  </a:lnTo>
                  <a:lnTo>
                    <a:pt x="2480933" y="201265"/>
                  </a:lnTo>
                  <a:lnTo>
                    <a:pt x="2466729" y="160447"/>
                  </a:lnTo>
                  <a:lnTo>
                    <a:pt x="2443912" y="122414"/>
                  </a:lnTo>
                  <a:lnTo>
                    <a:pt x="2413085" y="87976"/>
                  </a:lnTo>
                  <a:lnTo>
                    <a:pt x="2374849" y="57945"/>
                  </a:lnTo>
                  <a:lnTo>
                    <a:pt x="2333309" y="34719"/>
                  </a:lnTo>
                  <a:lnTo>
                    <a:pt x="2288725" y="17443"/>
                  </a:lnTo>
                  <a:lnTo>
                    <a:pt x="2242010" y="6058"/>
                  </a:lnTo>
                  <a:lnTo>
                    <a:pt x="2194077" y="506"/>
                  </a:lnTo>
                  <a:lnTo>
                    <a:pt x="2145837" y="727"/>
                  </a:lnTo>
                  <a:lnTo>
                    <a:pt x="2098201" y="6664"/>
                  </a:lnTo>
                  <a:lnTo>
                    <a:pt x="2052083" y="18258"/>
                  </a:lnTo>
                  <a:lnTo>
                    <a:pt x="2008394" y="35450"/>
                  </a:lnTo>
                  <a:lnTo>
                    <a:pt x="1968045" y="58181"/>
                  </a:lnTo>
                  <a:lnTo>
                    <a:pt x="1931950" y="86393"/>
                  </a:lnTo>
                  <a:lnTo>
                    <a:pt x="1910947" y="67256"/>
                  </a:lnTo>
                  <a:lnTo>
                    <a:pt x="1861452" y="35276"/>
                  </a:lnTo>
                  <a:lnTo>
                    <a:pt x="1785991" y="8231"/>
                  </a:lnTo>
                  <a:lnTo>
                    <a:pt x="1737380" y="739"/>
                  </a:lnTo>
                  <a:lnTo>
                    <a:pt x="1688686" y="0"/>
                  </a:lnTo>
                  <a:close/>
                </a:path>
              </a:pathLst>
            </a:custGeom>
            <a:solidFill>
              <a:srgbClr val="76ACB9"/>
            </a:solidFill>
          </p:spPr>
          <p:txBody>
            <a:bodyPr wrap="square" lIns="0" tIns="0" rIns="0" bIns="0" rtlCol="0"/>
            <a:lstStyle/>
            <a:p/>
          </p:txBody>
        </p:sp>
        <p:pic>
          <p:nvPicPr>
            <p:cNvPr id="9" name="object 9"/>
            <p:cNvPicPr/>
            <p:nvPr/>
          </p:nvPicPr>
          <p:blipFill>
            <a:blip r:embed="rId2" cstate="print"/>
            <a:stretch>
              <a:fillRect/>
            </a:stretch>
          </p:blipFill>
          <p:spPr>
            <a:xfrm>
              <a:off x="6522269" y="2021911"/>
              <a:ext cx="243288" cy="218163"/>
            </a:xfrm>
            <a:prstGeom prst="rect">
              <a:avLst/>
            </a:prstGeom>
          </p:spPr>
        </p:pic>
        <p:sp>
          <p:nvSpPr>
            <p:cNvPr id="10" name="object 10"/>
            <p:cNvSpPr/>
            <p:nvPr/>
          </p:nvSpPr>
          <p:spPr>
            <a:xfrm>
              <a:off x="6297493" y="1838427"/>
              <a:ext cx="267335" cy="267335"/>
            </a:xfrm>
            <a:custGeom>
              <a:avLst/>
              <a:gdLst/>
              <a:ahLst/>
              <a:cxnLst/>
              <a:rect l="l" t="t" r="r" b="b"/>
              <a:pathLst>
                <a:path w="267334" h="267335">
                  <a:moveTo>
                    <a:pt x="133604" y="0"/>
                  </a:moveTo>
                  <a:lnTo>
                    <a:pt x="91374" y="6811"/>
                  </a:lnTo>
                  <a:lnTo>
                    <a:pt x="54699" y="25777"/>
                  </a:lnTo>
                  <a:lnTo>
                    <a:pt x="25777" y="54699"/>
                  </a:lnTo>
                  <a:lnTo>
                    <a:pt x="6811" y="91374"/>
                  </a:lnTo>
                  <a:lnTo>
                    <a:pt x="0" y="133603"/>
                  </a:lnTo>
                  <a:lnTo>
                    <a:pt x="6811" y="175833"/>
                  </a:lnTo>
                  <a:lnTo>
                    <a:pt x="25777" y="212508"/>
                  </a:lnTo>
                  <a:lnTo>
                    <a:pt x="54699" y="241430"/>
                  </a:lnTo>
                  <a:lnTo>
                    <a:pt x="91374" y="260396"/>
                  </a:lnTo>
                  <a:lnTo>
                    <a:pt x="133604" y="267207"/>
                  </a:lnTo>
                  <a:lnTo>
                    <a:pt x="175833" y="260396"/>
                  </a:lnTo>
                  <a:lnTo>
                    <a:pt x="212508" y="241430"/>
                  </a:lnTo>
                  <a:lnTo>
                    <a:pt x="241430" y="212508"/>
                  </a:lnTo>
                  <a:lnTo>
                    <a:pt x="260396" y="175833"/>
                  </a:lnTo>
                  <a:lnTo>
                    <a:pt x="267208" y="133603"/>
                  </a:lnTo>
                  <a:lnTo>
                    <a:pt x="260396" y="91374"/>
                  </a:lnTo>
                  <a:lnTo>
                    <a:pt x="241430" y="54699"/>
                  </a:lnTo>
                  <a:lnTo>
                    <a:pt x="212508" y="25777"/>
                  </a:lnTo>
                  <a:lnTo>
                    <a:pt x="175833" y="6811"/>
                  </a:lnTo>
                  <a:lnTo>
                    <a:pt x="133604" y="0"/>
                  </a:lnTo>
                  <a:close/>
                </a:path>
              </a:pathLst>
            </a:custGeom>
            <a:solidFill>
              <a:srgbClr val="76ACB9"/>
            </a:solidFill>
          </p:spPr>
          <p:txBody>
            <a:bodyPr wrap="square" lIns="0" tIns="0" rIns="0" bIns="0" rtlCol="0"/>
            <a:lstStyle/>
            <a:p/>
          </p:txBody>
        </p:sp>
        <p:sp>
          <p:nvSpPr>
            <p:cNvPr id="11" name="object 11"/>
            <p:cNvSpPr/>
            <p:nvPr/>
          </p:nvSpPr>
          <p:spPr>
            <a:xfrm>
              <a:off x="4087879" y="448394"/>
              <a:ext cx="2797810" cy="1603375"/>
            </a:xfrm>
            <a:custGeom>
              <a:avLst/>
              <a:gdLst/>
              <a:ahLst/>
              <a:cxnLst/>
              <a:rect l="l" t="t" r="r" b="b"/>
              <a:pathLst>
                <a:path w="2797809" h="1603375">
                  <a:moveTo>
                    <a:pt x="254102" y="527629"/>
                  </a:moveTo>
                  <a:lnTo>
                    <a:pt x="250088" y="484881"/>
                  </a:lnTo>
                  <a:lnTo>
                    <a:pt x="252823" y="443015"/>
                  </a:lnTo>
                  <a:lnTo>
                    <a:pt x="261958" y="402393"/>
                  </a:lnTo>
                  <a:lnTo>
                    <a:pt x="277141" y="363373"/>
                  </a:lnTo>
                  <a:lnTo>
                    <a:pt x="298023" y="326317"/>
                  </a:lnTo>
                  <a:lnTo>
                    <a:pt x="324251" y="291583"/>
                  </a:lnTo>
                  <a:lnTo>
                    <a:pt x="355477" y="259532"/>
                  </a:lnTo>
                  <a:lnTo>
                    <a:pt x="391350" y="230523"/>
                  </a:lnTo>
                  <a:lnTo>
                    <a:pt x="431518" y="204916"/>
                  </a:lnTo>
                  <a:lnTo>
                    <a:pt x="475632" y="183071"/>
                  </a:lnTo>
                  <a:lnTo>
                    <a:pt x="523341" y="165349"/>
                  </a:lnTo>
                  <a:lnTo>
                    <a:pt x="574295" y="152108"/>
                  </a:lnTo>
                  <a:lnTo>
                    <a:pt x="628142" y="143708"/>
                  </a:lnTo>
                  <a:lnTo>
                    <a:pt x="676648" y="140692"/>
                  </a:lnTo>
                  <a:lnTo>
                    <a:pt x="724985" y="141886"/>
                  </a:lnTo>
                  <a:lnTo>
                    <a:pt x="772716" y="147220"/>
                  </a:lnTo>
                  <a:lnTo>
                    <a:pt x="819403" y="156627"/>
                  </a:lnTo>
                  <a:lnTo>
                    <a:pt x="864610" y="170037"/>
                  </a:lnTo>
                  <a:lnTo>
                    <a:pt x="907898" y="187384"/>
                  </a:lnTo>
                  <a:lnTo>
                    <a:pt x="935121" y="153561"/>
                  </a:lnTo>
                  <a:lnTo>
                    <a:pt x="967547" y="123954"/>
                  </a:lnTo>
                  <a:lnTo>
                    <a:pt x="1004456" y="98736"/>
                  </a:lnTo>
                  <a:lnTo>
                    <a:pt x="1045125" y="78080"/>
                  </a:lnTo>
                  <a:lnTo>
                    <a:pt x="1088833" y="62158"/>
                  </a:lnTo>
                  <a:lnTo>
                    <a:pt x="1134858" y="51143"/>
                  </a:lnTo>
                  <a:lnTo>
                    <a:pt x="1182479" y="45208"/>
                  </a:lnTo>
                  <a:lnTo>
                    <a:pt x="1230973" y="44526"/>
                  </a:lnTo>
                  <a:lnTo>
                    <a:pt x="1279620" y="49270"/>
                  </a:lnTo>
                  <a:lnTo>
                    <a:pt x="1327697" y="59612"/>
                  </a:lnTo>
                  <a:lnTo>
                    <a:pt x="1374483" y="75725"/>
                  </a:lnTo>
                  <a:lnTo>
                    <a:pt x="1416706" y="96441"/>
                  </a:lnTo>
                  <a:lnTo>
                    <a:pt x="1454671" y="121699"/>
                  </a:lnTo>
                  <a:lnTo>
                    <a:pt x="1481402" y="87796"/>
                  </a:lnTo>
                  <a:lnTo>
                    <a:pt x="1514468" y="58969"/>
                  </a:lnTo>
                  <a:lnTo>
                    <a:pt x="1552799" y="35496"/>
                  </a:lnTo>
                  <a:lnTo>
                    <a:pt x="1595326" y="17657"/>
                  </a:lnTo>
                  <a:lnTo>
                    <a:pt x="1640978" y="5732"/>
                  </a:lnTo>
                  <a:lnTo>
                    <a:pt x="1688686" y="0"/>
                  </a:lnTo>
                  <a:lnTo>
                    <a:pt x="1737380" y="739"/>
                  </a:lnTo>
                  <a:lnTo>
                    <a:pt x="1785991" y="8231"/>
                  </a:lnTo>
                  <a:lnTo>
                    <a:pt x="1833448" y="22754"/>
                  </a:lnTo>
                  <a:lnTo>
                    <a:pt x="1887366" y="50163"/>
                  </a:lnTo>
                  <a:lnTo>
                    <a:pt x="1931950" y="86393"/>
                  </a:lnTo>
                  <a:lnTo>
                    <a:pt x="1968045" y="58181"/>
                  </a:lnTo>
                  <a:lnTo>
                    <a:pt x="2008394" y="35450"/>
                  </a:lnTo>
                  <a:lnTo>
                    <a:pt x="2052083" y="18258"/>
                  </a:lnTo>
                  <a:lnTo>
                    <a:pt x="2098201" y="6664"/>
                  </a:lnTo>
                  <a:lnTo>
                    <a:pt x="2145837" y="727"/>
                  </a:lnTo>
                  <a:lnTo>
                    <a:pt x="2194077" y="506"/>
                  </a:lnTo>
                  <a:lnTo>
                    <a:pt x="2242010" y="6058"/>
                  </a:lnTo>
                  <a:lnTo>
                    <a:pt x="2288725" y="17443"/>
                  </a:lnTo>
                  <a:lnTo>
                    <a:pt x="2333309" y="34719"/>
                  </a:lnTo>
                  <a:lnTo>
                    <a:pt x="2374849" y="57945"/>
                  </a:lnTo>
                  <a:lnTo>
                    <a:pt x="2413085" y="87976"/>
                  </a:lnTo>
                  <a:lnTo>
                    <a:pt x="2443912" y="122414"/>
                  </a:lnTo>
                  <a:lnTo>
                    <a:pt x="2466729" y="160447"/>
                  </a:lnTo>
                  <a:lnTo>
                    <a:pt x="2480933" y="201265"/>
                  </a:lnTo>
                  <a:lnTo>
                    <a:pt x="2533749" y="216177"/>
                  </a:lnTo>
                  <a:lnTo>
                    <a:pt x="2581542" y="236957"/>
                  </a:lnTo>
                  <a:lnTo>
                    <a:pt x="2623813" y="262924"/>
                  </a:lnTo>
                  <a:lnTo>
                    <a:pt x="2660064" y="293395"/>
                  </a:lnTo>
                  <a:lnTo>
                    <a:pt x="2689795" y="327689"/>
                  </a:lnTo>
                  <a:lnTo>
                    <a:pt x="2712508" y="365122"/>
                  </a:lnTo>
                  <a:lnTo>
                    <a:pt x="2727704" y="405012"/>
                  </a:lnTo>
                  <a:lnTo>
                    <a:pt x="2734883" y="446678"/>
                  </a:lnTo>
                  <a:lnTo>
                    <a:pt x="2733547" y="489438"/>
                  </a:lnTo>
                  <a:lnTo>
                    <a:pt x="2723198" y="532608"/>
                  </a:lnTo>
                  <a:lnTo>
                    <a:pt x="2707399" y="568066"/>
                  </a:lnTo>
                  <a:lnTo>
                    <a:pt x="2738182" y="603730"/>
                  </a:lnTo>
                  <a:lnTo>
                    <a:pt x="2762525" y="641250"/>
                  </a:lnTo>
                  <a:lnTo>
                    <a:pt x="2780501" y="680177"/>
                  </a:lnTo>
                  <a:lnTo>
                    <a:pt x="2792188" y="720060"/>
                  </a:lnTo>
                  <a:lnTo>
                    <a:pt x="2797659" y="760451"/>
                  </a:lnTo>
                  <a:lnTo>
                    <a:pt x="2796992" y="800899"/>
                  </a:lnTo>
                  <a:lnTo>
                    <a:pt x="2790261" y="840955"/>
                  </a:lnTo>
                  <a:lnTo>
                    <a:pt x="2777542" y="880169"/>
                  </a:lnTo>
                  <a:lnTo>
                    <a:pt x="2758910" y="918091"/>
                  </a:lnTo>
                  <a:lnTo>
                    <a:pt x="2734441" y="954273"/>
                  </a:lnTo>
                  <a:lnTo>
                    <a:pt x="2704211" y="988263"/>
                  </a:lnTo>
                  <a:lnTo>
                    <a:pt x="2668294" y="1019613"/>
                  </a:lnTo>
                  <a:lnTo>
                    <a:pt x="2626767" y="1047872"/>
                  </a:lnTo>
                  <a:lnTo>
                    <a:pt x="2580020" y="1072340"/>
                  </a:lnTo>
                  <a:lnTo>
                    <a:pt x="2529853" y="1091863"/>
                  </a:lnTo>
                  <a:lnTo>
                    <a:pt x="2476905" y="1106231"/>
                  </a:lnTo>
                  <a:lnTo>
                    <a:pt x="2421814" y="1115233"/>
                  </a:lnTo>
                  <a:lnTo>
                    <a:pt x="2417311" y="1158350"/>
                  </a:lnTo>
                  <a:lnTo>
                    <a:pt x="2405098" y="1199452"/>
                  </a:lnTo>
                  <a:lnTo>
                    <a:pt x="2385759" y="1238093"/>
                  </a:lnTo>
                  <a:lnTo>
                    <a:pt x="2359878" y="1273824"/>
                  </a:lnTo>
                  <a:lnTo>
                    <a:pt x="2328038" y="1306197"/>
                  </a:lnTo>
                  <a:lnTo>
                    <a:pt x="2290822" y="1334764"/>
                  </a:lnTo>
                  <a:lnTo>
                    <a:pt x="2248814" y="1359078"/>
                  </a:lnTo>
                  <a:lnTo>
                    <a:pt x="2202598" y="1378691"/>
                  </a:lnTo>
                  <a:lnTo>
                    <a:pt x="2152757" y="1393155"/>
                  </a:lnTo>
                  <a:lnTo>
                    <a:pt x="2099875" y="1402022"/>
                  </a:lnTo>
                  <a:lnTo>
                    <a:pt x="2044535" y="1404844"/>
                  </a:lnTo>
                  <a:lnTo>
                    <a:pt x="1993138" y="1401753"/>
                  </a:lnTo>
                  <a:lnTo>
                    <a:pt x="1943007" y="1393234"/>
                  </a:lnTo>
                  <a:lnTo>
                    <a:pt x="1894840" y="1379446"/>
                  </a:lnTo>
                  <a:lnTo>
                    <a:pt x="1849336" y="1360546"/>
                  </a:lnTo>
                  <a:lnTo>
                    <a:pt x="1831760" y="1398051"/>
                  </a:lnTo>
                  <a:lnTo>
                    <a:pt x="1809267" y="1432979"/>
                  </a:lnTo>
                  <a:lnTo>
                    <a:pt x="1782267" y="1465159"/>
                  </a:lnTo>
                  <a:lnTo>
                    <a:pt x="1751167" y="1494418"/>
                  </a:lnTo>
                  <a:lnTo>
                    <a:pt x="1716376" y="1520587"/>
                  </a:lnTo>
                  <a:lnTo>
                    <a:pt x="1678304" y="1543494"/>
                  </a:lnTo>
                  <a:lnTo>
                    <a:pt x="1637359" y="1562967"/>
                  </a:lnTo>
                  <a:lnTo>
                    <a:pt x="1593949" y="1578835"/>
                  </a:lnTo>
                  <a:lnTo>
                    <a:pt x="1548485" y="1590928"/>
                  </a:lnTo>
                  <a:lnTo>
                    <a:pt x="1501373" y="1599074"/>
                  </a:lnTo>
                  <a:lnTo>
                    <a:pt x="1453023" y="1603102"/>
                  </a:lnTo>
                  <a:lnTo>
                    <a:pt x="1403844" y="1602841"/>
                  </a:lnTo>
                  <a:lnTo>
                    <a:pt x="1354245" y="1598119"/>
                  </a:lnTo>
                  <a:lnTo>
                    <a:pt x="1304633" y="1588765"/>
                  </a:lnTo>
                  <a:lnTo>
                    <a:pt x="1257409" y="1575200"/>
                  </a:lnTo>
                  <a:lnTo>
                    <a:pt x="1212773" y="1557604"/>
                  </a:lnTo>
                  <a:lnTo>
                    <a:pt x="1171123" y="1536208"/>
                  </a:lnTo>
                  <a:lnTo>
                    <a:pt x="1132854" y="1511240"/>
                  </a:lnTo>
                  <a:lnTo>
                    <a:pt x="1098363" y="1482929"/>
                  </a:lnTo>
                  <a:lnTo>
                    <a:pt x="1068045" y="1451504"/>
                  </a:lnTo>
                  <a:lnTo>
                    <a:pt x="1022947" y="1470385"/>
                  </a:lnTo>
                  <a:lnTo>
                    <a:pt x="976543" y="1485320"/>
                  </a:lnTo>
                  <a:lnTo>
                    <a:pt x="929177" y="1496376"/>
                  </a:lnTo>
                  <a:lnTo>
                    <a:pt x="881194" y="1503620"/>
                  </a:lnTo>
                  <a:lnTo>
                    <a:pt x="832937" y="1507121"/>
                  </a:lnTo>
                  <a:lnTo>
                    <a:pt x="784752" y="1506945"/>
                  </a:lnTo>
                  <a:lnTo>
                    <a:pt x="736982" y="1503158"/>
                  </a:lnTo>
                  <a:lnTo>
                    <a:pt x="689974" y="1495830"/>
                  </a:lnTo>
                  <a:lnTo>
                    <a:pt x="644070" y="1485026"/>
                  </a:lnTo>
                  <a:lnTo>
                    <a:pt x="599616" y="1470815"/>
                  </a:lnTo>
                  <a:lnTo>
                    <a:pt x="556956" y="1453262"/>
                  </a:lnTo>
                  <a:lnTo>
                    <a:pt x="516435" y="1432437"/>
                  </a:lnTo>
                  <a:lnTo>
                    <a:pt x="478397" y="1408405"/>
                  </a:lnTo>
                  <a:lnTo>
                    <a:pt x="443186" y="1381235"/>
                  </a:lnTo>
                  <a:lnTo>
                    <a:pt x="411148" y="1350993"/>
                  </a:lnTo>
                  <a:lnTo>
                    <a:pt x="382626" y="1317747"/>
                  </a:lnTo>
                  <a:lnTo>
                    <a:pt x="377355" y="1310699"/>
                  </a:lnTo>
                  <a:lnTo>
                    <a:pt x="326464" y="1311785"/>
                  </a:lnTo>
                  <a:lnTo>
                    <a:pt x="277536" y="1305983"/>
                  </a:lnTo>
                  <a:lnTo>
                    <a:pt x="231457" y="1293837"/>
                  </a:lnTo>
                  <a:lnTo>
                    <a:pt x="189110" y="1275890"/>
                  </a:lnTo>
                  <a:lnTo>
                    <a:pt x="151379" y="1252685"/>
                  </a:lnTo>
                  <a:lnTo>
                    <a:pt x="119148" y="1224767"/>
                  </a:lnTo>
                  <a:lnTo>
                    <a:pt x="93302" y="1192679"/>
                  </a:lnTo>
                  <a:lnTo>
                    <a:pt x="74725" y="1156964"/>
                  </a:lnTo>
                  <a:lnTo>
                    <a:pt x="64300" y="1118167"/>
                  </a:lnTo>
                  <a:lnTo>
                    <a:pt x="63835" y="1070264"/>
                  </a:lnTo>
                  <a:lnTo>
                    <a:pt x="76502" y="1023944"/>
                  </a:lnTo>
                  <a:lnTo>
                    <a:pt x="101623" y="980812"/>
                  </a:lnTo>
                  <a:lnTo>
                    <a:pt x="138519" y="942475"/>
                  </a:lnTo>
                  <a:lnTo>
                    <a:pt x="92517" y="916139"/>
                  </a:lnTo>
                  <a:lnTo>
                    <a:pt x="55260" y="884117"/>
                  </a:lnTo>
                  <a:lnTo>
                    <a:pt x="27151" y="847625"/>
                  </a:lnTo>
                  <a:lnTo>
                    <a:pt x="8597" y="807876"/>
                  </a:lnTo>
                  <a:lnTo>
                    <a:pt x="0" y="766084"/>
                  </a:lnTo>
                  <a:lnTo>
                    <a:pt x="1765" y="723464"/>
                  </a:lnTo>
                  <a:lnTo>
                    <a:pt x="14296" y="681230"/>
                  </a:lnTo>
                  <a:lnTo>
                    <a:pt x="37999" y="640596"/>
                  </a:lnTo>
                  <a:lnTo>
                    <a:pt x="69056" y="606767"/>
                  </a:lnTo>
                  <a:lnTo>
                    <a:pt x="107132" y="578463"/>
                  </a:lnTo>
                  <a:lnTo>
                    <a:pt x="151054" y="556275"/>
                  </a:lnTo>
                  <a:lnTo>
                    <a:pt x="199652" y="540797"/>
                  </a:lnTo>
                  <a:lnTo>
                    <a:pt x="251752" y="532621"/>
                  </a:lnTo>
                  <a:lnTo>
                    <a:pt x="254102" y="527629"/>
                  </a:lnTo>
                  <a:close/>
                </a:path>
              </a:pathLst>
            </a:custGeom>
            <a:ln w="19050">
              <a:solidFill>
                <a:srgbClr val="C7DEE2"/>
              </a:solidFill>
            </a:ln>
          </p:spPr>
          <p:txBody>
            <a:bodyPr wrap="square" lIns="0" tIns="0" rIns="0" bIns="0" rtlCol="0"/>
            <a:lstStyle/>
            <a:p/>
          </p:txBody>
        </p:sp>
        <p:pic>
          <p:nvPicPr>
            <p:cNvPr id="12" name="object 12"/>
            <p:cNvPicPr/>
            <p:nvPr/>
          </p:nvPicPr>
          <p:blipFill>
            <a:blip r:embed="rId3" cstate="print"/>
            <a:stretch>
              <a:fillRect/>
            </a:stretch>
          </p:blipFill>
          <p:spPr>
            <a:xfrm>
              <a:off x="6512744" y="2012386"/>
              <a:ext cx="262338" cy="237213"/>
            </a:xfrm>
            <a:prstGeom prst="rect">
              <a:avLst/>
            </a:prstGeom>
          </p:spPr>
        </p:pic>
        <p:sp>
          <p:nvSpPr>
            <p:cNvPr id="13" name="object 13"/>
            <p:cNvSpPr/>
            <p:nvPr/>
          </p:nvSpPr>
          <p:spPr>
            <a:xfrm>
              <a:off x="6297493" y="1838427"/>
              <a:ext cx="267335" cy="267335"/>
            </a:xfrm>
            <a:custGeom>
              <a:avLst/>
              <a:gdLst/>
              <a:ahLst/>
              <a:cxnLst/>
              <a:rect l="l" t="t" r="r" b="b"/>
              <a:pathLst>
                <a:path w="267334" h="267335">
                  <a:moveTo>
                    <a:pt x="267208" y="133603"/>
                  </a:moveTo>
                  <a:lnTo>
                    <a:pt x="260396" y="175833"/>
                  </a:lnTo>
                  <a:lnTo>
                    <a:pt x="241430" y="212508"/>
                  </a:lnTo>
                  <a:lnTo>
                    <a:pt x="212508" y="241430"/>
                  </a:lnTo>
                  <a:lnTo>
                    <a:pt x="175833" y="260396"/>
                  </a:lnTo>
                  <a:lnTo>
                    <a:pt x="133604" y="267207"/>
                  </a:lnTo>
                  <a:lnTo>
                    <a:pt x="91374" y="260396"/>
                  </a:lnTo>
                  <a:lnTo>
                    <a:pt x="54699" y="241430"/>
                  </a:lnTo>
                  <a:lnTo>
                    <a:pt x="25777" y="212508"/>
                  </a:lnTo>
                  <a:lnTo>
                    <a:pt x="6811" y="175833"/>
                  </a:lnTo>
                  <a:lnTo>
                    <a:pt x="0" y="133603"/>
                  </a:lnTo>
                  <a:lnTo>
                    <a:pt x="6811" y="91374"/>
                  </a:lnTo>
                  <a:lnTo>
                    <a:pt x="25777" y="54699"/>
                  </a:lnTo>
                  <a:lnTo>
                    <a:pt x="54699" y="25777"/>
                  </a:lnTo>
                  <a:lnTo>
                    <a:pt x="91374" y="6811"/>
                  </a:lnTo>
                  <a:lnTo>
                    <a:pt x="133604" y="0"/>
                  </a:lnTo>
                  <a:lnTo>
                    <a:pt x="175833" y="6811"/>
                  </a:lnTo>
                  <a:lnTo>
                    <a:pt x="212508" y="25777"/>
                  </a:lnTo>
                  <a:lnTo>
                    <a:pt x="241430" y="54699"/>
                  </a:lnTo>
                  <a:lnTo>
                    <a:pt x="260396" y="91374"/>
                  </a:lnTo>
                  <a:lnTo>
                    <a:pt x="267208" y="133603"/>
                  </a:lnTo>
                  <a:close/>
                </a:path>
              </a:pathLst>
            </a:custGeom>
            <a:ln w="19050">
              <a:solidFill>
                <a:srgbClr val="C7DEE2"/>
              </a:solidFill>
            </a:ln>
          </p:spPr>
          <p:txBody>
            <a:bodyPr wrap="square" lIns="0" tIns="0" rIns="0" bIns="0" rtlCol="0"/>
            <a:lstStyle/>
            <a:p/>
          </p:txBody>
        </p:sp>
        <p:sp>
          <p:nvSpPr>
            <p:cNvPr id="14" name="object 14"/>
            <p:cNvSpPr/>
            <p:nvPr/>
          </p:nvSpPr>
          <p:spPr>
            <a:xfrm>
              <a:off x="4229394" y="529577"/>
              <a:ext cx="2564765" cy="1363980"/>
            </a:xfrm>
            <a:custGeom>
              <a:avLst/>
              <a:gdLst/>
              <a:ahLst/>
              <a:cxnLst/>
              <a:rect l="l" t="t" r="r" b="b"/>
              <a:pathLst>
                <a:path w="2564765" h="1363980">
                  <a:moveTo>
                    <a:pt x="163893" y="884631"/>
                  </a:moveTo>
                  <a:lnTo>
                    <a:pt x="121115" y="884683"/>
                  </a:lnTo>
                  <a:lnTo>
                    <a:pt x="79060" y="879686"/>
                  </a:lnTo>
                  <a:lnTo>
                    <a:pt x="38449" y="869766"/>
                  </a:lnTo>
                  <a:lnTo>
                    <a:pt x="0" y="855052"/>
                  </a:lnTo>
                </a:path>
                <a:path w="2564765" h="1363980">
                  <a:moveTo>
                    <a:pt x="308495" y="1208328"/>
                  </a:moveTo>
                  <a:lnTo>
                    <a:pt x="291048" y="1213239"/>
                  </a:lnTo>
                  <a:lnTo>
                    <a:pt x="273243" y="1217241"/>
                  </a:lnTo>
                  <a:lnTo>
                    <a:pt x="255139" y="1220323"/>
                  </a:lnTo>
                  <a:lnTo>
                    <a:pt x="236791" y="1222476"/>
                  </a:lnTo>
                </a:path>
                <a:path w="2564765" h="1363980">
                  <a:moveTo>
                    <a:pt x="926376" y="1363865"/>
                  </a:moveTo>
                  <a:lnTo>
                    <a:pt x="913933" y="1348411"/>
                  </a:lnTo>
                  <a:lnTo>
                    <a:pt x="902568" y="1332476"/>
                  </a:lnTo>
                  <a:lnTo>
                    <a:pt x="892305" y="1316090"/>
                  </a:lnTo>
                  <a:lnTo>
                    <a:pt x="883170" y="1299286"/>
                  </a:lnTo>
                </a:path>
                <a:path w="2564765" h="1363980">
                  <a:moveTo>
                    <a:pt x="1725345" y="1202829"/>
                  </a:moveTo>
                  <a:lnTo>
                    <a:pt x="1722834" y="1220792"/>
                  </a:lnTo>
                  <a:lnTo>
                    <a:pt x="1719118" y="1238613"/>
                  </a:lnTo>
                  <a:lnTo>
                    <a:pt x="1714203" y="1256256"/>
                  </a:lnTo>
                  <a:lnTo>
                    <a:pt x="1708099" y="1273683"/>
                  </a:lnTo>
                </a:path>
                <a:path w="2564765" h="1363980">
                  <a:moveTo>
                    <a:pt x="2068385" y="765022"/>
                  </a:moveTo>
                  <a:lnTo>
                    <a:pt x="2114704" y="785934"/>
                  </a:lnTo>
                  <a:lnTo>
                    <a:pt x="2156125" y="811365"/>
                  </a:lnTo>
                  <a:lnTo>
                    <a:pt x="2192238" y="840799"/>
                  </a:lnTo>
                  <a:lnTo>
                    <a:pt x="2222630" y="873715"/>
                  </a:lnTo>
                  <a:lnTo>
                    <a:pt x="2246888" y="909596"/>
                  </a:lnTo>
                  <a:lnTo>
                    <a:pt x="2264602" y="947924"/>
                  </a:lnTo>
                  <a:lnTo>
                    <a:pt x="2275359" y="988178"/>
                  </a:lnTo>
                  <a:lnTo>
                    <a:pt x="2278748" y="1029843"/>
                  </a:lnTo>
                </a:path>
                <a:path w="2564765" h="1363980">
                  <a:moveTo>
                    <a:pt x="2564561" y="482968"/>
                  </a:moveTo>
                  <a:lnTo>
                    <a:pt x="2546780" y="510851"/>
                  </a:lnTo>
                  <a:lnTo>
                    <a:pt x="2525083" y="536862"/>
                  </a:lnTo>
                  <a:lnTo>
                    <a:pt x="2499710" y="560751"/>
                  </a:lnTo>
                  <a:lnTo>
                    <a:pt x="2470899" y="582269"/>
                  </a:lnTo>
                </a:path>
                <a:path w="2564765" h="1363980">
                  <a:moveTo>
                    <a:pt x="2339797" y="114515"/>
                  </a:moveTo>
                  <a:lnTo>
                    <a:pt x="2342121" y="126159"/>
                  </a:lnTo>
                  <a:lnTo>
                    <a:pt x="2343721" y="137871"/>
                  </a:lnTo>
                  <a:lnTo>
                    <a:pt x="2344597" y="149631"/>
                  </a:lnTo>
                  <a:lnTo>
                    <a:pt x="2344750" y="161417"/>
                  </a:lnTo>
                </a:path>
                <a:path w="2564765" h="1363980">
                  <a:moveTo>
                    <a:pt x="1741589" y="59817"/>
                  </a:moveTo>
                  <a:lnTo>
                    <a:pt x="1751477" y="43876"/>
                  </a:lnTo>
                  <a:lnTo>
                    <a:pt x="1762802" y="28555"/>
                  </a:lnTo>
                  <a:lnTo>
                    <a:pt x="1775516" y="13911"/>
                  </a:lnTo>
                  <a:lnTo>
                    <a:pt x="1789569" y="0"/>
                  </a:lnTo>
                </a:path>
                <a:path w="2564765" h="1363980">
                  <a:moveTo>
                    <a:pt x="1292771" y="88315"/>
                  </a:moveTo>
                  <a:lnTo>
                    <a:pt x="1297032" y="75015"/>
                  </a:lnTo>
                  <a:lnTo>
                    <a:pt x="1302338" y="61960"/>
                  </a:lnTo>
                  <a:lnTo>
                    <a:pt x="1308671" y="49185"/>
                  </a:lnTo>
                  <a:lnTo>
                    <a:pt x="1316012" y="36728"/>
                  </a:lnTo>
                </a:path>
                <a:path w="2564765" h="1363980">
                  <a:moveTo>
                    <a:pt x="766051" y="105829"/>
                  </a:moveTo>
                  <a:lnTo>
                    <a:pt x="788509" y="116826"/>
                  </a:lnTo>
                  <a:lnTo>
                    <a:pt x="810048" y="128857"/>
                  </a:lnTo>
                  <a:lnTo>
                    <a:pt x="830614" y="141883"/>
                  </a:lnTo>
                  <a:lnTo>
                    <a:pt x="850150" y="155867"/>
                  </a:lnTo>
                </a:path>
                <a:path w="2564765" h="1363980">
                  <a:moveTo>
                    <a:pt x="127279" y="499110"/>
                  </a:moveTo>
                  <a:lnTo>
                    <a:pt x="122608" y="486125"/>
                  </a:lnTo>
                  <a:lnTo>
                    <a:pt x="118600" y="473011"/>
                  </a:lnTo>
                  <a:lnTo>
                    <a:pt x="115261" y="459783"/>
                  </a:lnTo>
                  <a:lnTo>
                    <a:pt x="112598" y="446455"/>
                  </a:lnTo>
                </a:path>
              </a:pathLst>
            </a:custGeom>
            <a:ln w="19050">
              <a:solidFill>
                <a:srgbClr val="C7DEE2"/>
              </a:solidFill>
            </a:ln>
          </p:spPr>
          <p:txBody>
            <a:bodyPr wrap="square" lIns="0" tIns="0" rIns="0" bIns="0" rtlCol="0"/>
            <a:lstStyle/>
            <a:p/>
          </p:txBody>
        </p:sp>
      </p:grpSp>
      <p:sp>
        <p:nvSpPr>
          <p:cNvPr id="15" name="object 15"/>
          <p:cNvSpPr txBox="1"/>
          <p:nvPr/>
        </p:nvSpPr>
        <p:spPr>
          <a:xfrm>
            <a:off x="4560145" y="872281"/>
            <a:ext cx="1654810" cy="636270"/>
          </a:xfrm>
          <a:prstGeom prst="rect">
            <a:avLst/>
          </a:prstGeom>
        </p:spPr>
        <p:txBody>
          <a:bodyPr wrap="square" lIns="0" tIns="13335" rIns="0" bIns="0" rtlCol="0" vert="horz">
            <a:spAutoFit/>
          </a:bodyPr>
          <a:lstStyle/>
          <a:p>
            <a:pPr marL="265430" marR="5080" indent="-253365">
              <a:lnSpc>
                <a:spcPct val="100000"/>
              </a:lnSpc>
              <a:spcBef>
                <a:spcPts val="105"/>
              </a:spcBef>
            </a:pPr>
            <a:r>
              <a:rPr dirty="0" sz="2000">
                <a:solidFill>
                  <a:srgbClr val="FFFFFF"/>
                </a:solidFill>
                <a:latin typeface="Calibri"/>
                <a:cs typeface="Calibri"/>
              </a:rPr>
              <a:t>Am I </a:t>
            </a:r>
            <a:r>
              <a:rPr dirty="0" sz="2000" spc="-5">
                <a:solidFill>
                  <a:srgbClr val="FFFFFF"/>
                </a:solidFill>
                <a:latin typeface="Calibri"/>
                <a:cs typeface="Calibri"/>
              </a:rPr>
              <a:t>good </a:t>
            </a:r>
            <a:r>
              <a:rPr dirty="0" sz="2000" spc="-15">
                <a:solidFill>
                  <a:srgbClr val="FFFFFF"/>
                </a:solidFill>
                <a:latin typeface="Calibri"/>
                <a:cs typeface="Calibri"/>
              </a:rPr>
              <a:t>to</a:t>
            </a:r>
            <a:r>
              <a:rPr dirty="0" sz="2000" spc="-125">
                <a:solidFill>
                  <a:srgbClr val="FFFFFF"/>
                </a:solidFill>
                <a:latin typeface="Calibri"/>
                <a:cs typeface="Calibri"/>
              </a:rPr>
              <a:t> </a:t>
            </a:r>
            <a:r>
              <a:rPr dirty="0" sz="2000" spc="-5">
                <a:solidFill>
                  <a:srgbClr val="FFFFFF"/>
                </a:solidFill>
                <a:latin typeface="Calibri"/>
                <a:cs typeface="Calibri"/>
              </a:rPr>
              <a:t>go  </a:t>
            </a:r>
            <a:r>
              <a:rPr dirty="0" sz="2000" spc="-15">
                <a:solidFill>
                  <a:srgbClr val="FFFFFF"/>
                </a:solidFill>
                <a:latin typeface="Calibri"/>
                <a:cs typeface="Calibri"/>
              </a:rPr>
              <a:t>for </a:t>
            </a:r>
            <a:r>
              <a:rPr dirty="0" sz="2000">
                <a:solidFill>
                  <a:srgbClr val="FFFFFF"/>
                </a:solidFill>
                <a:latin typeface="Calibri"/>
                <a:cs typeface="Calibri"/>
              </a:rPr>
              <a:t>a</a:t>
            </a:r>
            <a:r>
              <a:rPr dirty="0" sz="2000" spc="-25">
                <a:solidFill>
                  <a:srgbClr val="FFFFFF"/>
                </a:solidFill>
                <a:latin typeface="Calibri"/>
                <a:cs typeface="Calibri"/>
              </a:rPr>
              <a:t> </a:t>
            </a:r>
            <a:r>
              <a:rPr dirty="0" sz="2000" spc="-10">
                <a:solidFill>
                  <a:srgbClr val="FFFFFF"/>
                </a:solidFill>
                <a:latin typeface="Calibri"/>
                <a:cs typeface="Calibri"/>
              </a:rPr>
              <a:t>walk?</a:t>
            </a:r>
            <a:endParaRPr sz="2000">
              <a:latin typeface="Calibri"/>
              <a:cs typeface="Calibri"/>
            </a:endParaRPr>
          </a:p>
        </p:txBody>
      </p:sp>
      <p:grpSp>
        <p:nvGrpSpPr>
          <p:cNvPr id="16" name="object 16"/>
          <p:cNvGrpSpPr/>
          <p:nvPr/>
        </p:nvGrpSpPr>
        <p:grpSpPr>
          <a:xfrm>
            <a:off x="3861946" y="4601943"/>
            <a:ext cx="2860040" cy="1868170"/>
            <a:chOff x="3861946" y="4601943"/>
            <a:chExt cx="2860040" cy="1868170"/>
          </a:xfrm>
        </p:grpSpPr>
        <p:sp>
          <p:nvSpPr>
            <p:cNvPr id="17" name="object 17"/>
            <p:cNvSpPr/>
            <p:nvPr/>
          </p:nvSpPr>
          <p:spPr>
            <a:xfrm>
              <a:off x="3871468" y="4758664"/>
              <a:ext cx="2797810" cy="1701800"/>
            </a:xfrm>
            <a:custGeom>
              <a:avLst/>
              <a:gdLst/>
              <a:ahLst/>
              <a:cxnLst/>
              <a:rect l="l" t="t" r="r" b="b"/>
              <a:pathLst>
                <a:path w="2797809" h="1701800">
                  <a:moveTo>
                    <a:pt x="2797657" y="859917"/>
                  </a:moveTo>
                  <a:lnTo>
                    <a:pt x="2792184" y="819569"/>
                  </a:lnTo>
                  <a:lnTo>
                    <a:pt x="2780500" y="779716"/>
                  </a:lnTo>
                  <a:lnTo>
                    <a:pt x="2762516" y="740829"/>
                  </a:lnTo>
                  <a:lnTo>
                    <a:pt x="2738183" y="703338"/>
                  </a:lnTo>
                  <a:lnTo>
                    <a:pt x="2707398" y="667715"/>
                  </a:lnTo>
                  <a:lnTo>
                    <a:pt x="2711932" y="659028"/>
                  </a:lnTo>
                  <a:lnTo>
                    <a:pt x="2733548" y="589165"/>
                  </a:lnTo>
                  <a:lnTo>
                    <a:pt x="2734881" y="546442"/>
                  </a:lnTo>
                  <a:lnTo>
                    <a:pt x="2727706" y="504812"/>
                  </a:lnTo>
                  <a:lnTo>
                    <a:pt x="2712504" y="464959"/>
                  </a:lnTo>
                  <a:lnTo>
                    <a:pt x="2689796" y="427558"/>
                  </a:lnTo>
                  <a:lnTo>
                    <a:pt x="2660065" y="393293"/>
                  </a:lnTo>
                  <a:lnTo>
                    <a:pt x="2623807" y="362851"/>
                  </a:lnTo>
                  <a:lnTo>
                    <a:pt x="2581541" y="336918"/>
                  </a:lnTo>
                  <a:lnTo>
                    <a:pt x="2533751" y="316153"/>
                  </a:lnTo>
                  <a:lnTo>
                    <a:pt x="2480932" y="301256"/>
                  </a:lnTo>
                  <a:lnTo>
                    <a:pt x="2468334" y="265125"/>
                  </a:lnTo>
                  <a:lnTo>
                    <a:pt x="2521928" y="260146"/>
                  </a:lnTo>
                  <a:lnTo>
                    <a:pt x="2558567" y="241198"/>
                  </a:lnTo>
                  <a:lnTo>
                    <a:pt x="2587460" y="212305"/>
                  </a:lnTo>
                  <a:lnTo>
                    <a:pt x="2606408" y="175666"/>
                  </a:lnTo>
                  <a:lnTo>
                    <a:pt x="2613215" y="133477"/>
                  </a:lnTo>
                  <a:lnTo>
                    <a:pt x="2606408" y="91287"/>
                  </a:lnTo>
                  <a:lnTo>
                    <a:pt x="2587460" y="54648"/>
                  </a:lnTo>
                  <a:lnTo>
                    <a:pt x="2558567" y="25755"/>
                  </a:lnTo>
                  <a:lnTo>
                    <a:pt x="2521928" y="6807"/>
                  </a:lnTo>
                  <a:lnTo>
                    <a:pt x="2479738" y="0"/>
                  </a:lnTo>
                  <a:lnTo>
                    <a:pt x="2437549" y="6807"/>
                  </a:lnTo>
                  <a:lnTo>
                    <a:pt x="2400909" y="25755"/>
                  </a:lnTo>
                  <a:lnTo>
                    <a:pt x="2372017" y="54648"/>
                  </a:lnTo>
                  <a:lnTo>
                    <a:pt x="2353068" y="91287"/>
                  </a:lnTo>
                  <a:lnTo>
                    <a:pt x="2346261" y="133477"/>
                  </a:lnTo>
                  <a:lnTo>
                    <a:pt x="2347785" y="142976"/>
                  </a:lnTo>
                  <a:lnTo>
                    <a:pt x="2333307" y="134874"/>
                  </a:lnTo>
                  <a:lnTo>
                    <a:pt x="2288717" y="117614"/>
                  </a:lnTo>
                  <a:lnTo>
                    <a:pt x="2242007" y="106235"/>
                  </a:lnTo>
                  <a:lnTo>
                    <a:pt x="2194077" y="100698"/>
                  </a:lnTo>
                  <a:lnTo>
                    <a:pt x="2145830" y="100914"/>
                  </a:lnTo>
                  <a:lnTo>
                    <a:pt x="2098192" y="106845"/>
                  </a:lnTo>
                  <a:lnTo>
                    <a:pt x="2052078" y="118427"/>
                  </a:lnTo>
                  <a:lnTo>
                    <a:pt x="2008390" y="135610"/>
                  </a:lnTo>
                  <a:lnTo>
                    <a:pt x="1968042" y="158318"/>
                  </a:lnTo>
                  <a:lnTo>
                    <a:pt x="1931949" y="186499"/>
                  </a:lnTo>
                  <a:lnTo>
                    <a:pt x="1910943" y="167373"/>
                  </a:lnTo>
                  <a:lnTo>
                    <a:pt x="1861451" y="135432"/>
                  </a:lnTo>
                  <a:lnTo>
                    <a:pt x="1785988" y="108407"/>
                  </a:lnTo>
                  <a:lnTo>
                    <a:pt x="1737372" y="100926"/>
                  </a:lnTo>
                  <a:lnTo>
                    <a:pt x="1688680" y="100190"/>
                  </a:lnTo>
                  <a:lnTo>
                    <a:pt x="1640979" y="105918"/>
                  </a:lnTo>
                  <a:lnTo>
                    <a:pt x="1595323" y="117830"/>
                  </a:lnTo>
                  <a:lnTo>
                    <a:pt x="1552790" y="135648"/>
                  </a:lnTo>
                  <a:lnTo>
                    <a:pt x="1514462" y="159105"/>
                  </a:lnTo>
                  <a:lnTo>
                    <a:pt x="1481404" y="187896"/>
                  </a:lnTo>
                  <a:lnTo>
                    <a:pt x="1454670" y="221767"/>
                  </a:lnTo>
                  <a:lnTo>
                    <a:pt x="1436255" y="208610"/>
                  </a:lnTo>
                  <a:lnTo>
                    <a:pt x="1396085" y="185597"/>
                  </a:lnTo>
                  <a:lnTo>
                    <a:pt x="1327696" y="159740"/>
                  </a:lnTo>
                  <a:lnTo>
                    <a:pt x="1279613" y="149415"/>
                  </a:lnTo>
                  <a:lnTo>
                    <a:pt x="1230972" y="144665"/>
                  </a:lnTo>
                  <a:lnTo>
                    <a:pt x="1182471" y="145351"/>
                  </a:lnTo>
                  <a:lnTo>
                    <a:pt x="1134859" y="151282"/>
                  </a:lnTo>
                  <a:lnTo>
                    <a:pt x="1088834" y="162280"/>
                  </a:lnTo>
                  <a:lnTo>
                    <a:pt x="1045121" y="178193"/>
                  </a:lnTo>
                  <a:lnTo>
                    <a:pt x="1004455" y="198831"/>
                  </a:lnTo>
                  <a:lnTo>
                    <a:pt x="967549" y="224028"/>
                  </a:lnTo>
                  <a:lnTo>
                    <a:pt x="935113" y="253606"/>
                  </a:lnTo>
                  <a:lnTo>
                    <a:pt x="907897" y="287401"/>
                  </a:lnTo>
                  <a:lnTo>
                    <a:pt x="864603" y="270065"/>
                  </a:lnTo>
                  <a:lnTo>
                    <a:pt x="819404" y="256667"/>
                  </a:lnTo>
                  <a:lnTo>
                    <a:pt x="772718" y="247269"/>
                  </a:lnTo>
                  <a:lnTo>
                    <a:pt x="724979" y="241935"/>
                  </a:lnTo>
                  <a:lnTo>
                    <a:pt x="676643" y="240753"/>
                  </a:lnTo>
                  <a:lnTo>
                    <a:pt x="628142" y="243763"/>
                  </a:lnTo>
                  <a:lnTo>
                    <a:pt x="574294" y="252158"/>
                  </a:lnTo>
                  <a:lnTo>
                    <a:pt x="523341" y="265379"/>
                  </a:lnTo>
                  <a:lnTo>
                    <a:pt x="475627" y="283083"/>
                  </a:lnTo>
                  <a:lnTo>
                    <a:pt x="431520" y="304914"/>
                  </a:lnTo>
                  <a:lnTo>
                    <a:pt x="391350" y="330492"/>
                  </a:lnTo>
                  <a:lnTo>
                    <a:pt x="355473" y="359473"/>
                  </a:lnTo>
                  <a:lnTo>
                    <a:pt x="324243" y="391490"/>
                  </a:lnTo>
                  <a:lnTo>
                    <a:pt x="298018" y="426199"/>
                  </a:lnTo>
                  <a:lnTo>
                    <a:pt x="277139" y="463219"/>
                  </a:lnTo>
                  <a:lnTo>
                    <a:pt x="261950" y="502196"/>
                  </a:lnTo>
                  <a:lnTo>
                    <a:pt x="252818" y="542785"/>
                  </a:lnTo>
                  <a:lnTo>
                    <a:pt x="250088" y="584606"/>
                  </a:lnTo>
                  <a:lnTo>
                    <a:pt x="254101" y="627316"/>
                  </a:lnTo>
                  <a:lnTo>
                    <a:pt x="251752" y="632307"/>
                  </a:lnTo>
                  <a:lnTo>
                    <a:pt x="199644" y="640473"/>
                  </a:lnTo>
                  <a:lnTo>
                    <a:pt x="151053" y="655929"/>
                  </a:lnTo>
                  <a:lnTo>
                    <a:pt x="107124" y="678103"/>
                  </a:lnTo>
                  <a:lnTo>
                    <a:pt x="69049" y="706386"/>
                  </a:lnTo>
                  <a:lnTo>
                    <a:pt x="37998" y="740181"/>
                  </a:lnTo>
                  <a:lnTo>
                    <a:pt x="14287" y="780770"/>
                  </a:lnTo>
                  <a:lnTo>
                    <a:pt x="1765" y="822972"/>
                  </a:lnTo>
                  <a:lnTo>
                    <a:pt x="0" y="865543"/>
                  </a:lnTo>
                  <a:lnTo>
                    <a:pt x="8597" y="907300"/>
                  </a:lnTo>
                  <a:lnTo>
                    <a:pt x="27152" y="947000"/>
                  </a:lnTo>
                  <a:lnTo>
                    <a:pt x="55257" y="983462"/>
                  </a:lnTo>
                  <a:lnTo>
                    <a:pt x="92519" y="1015453"/>
                  </a:lnTo>
                  <a:lnTo>
                    <a:pt x="138518" y="1041768"/>
                  </a:lnTo>
                  <a:lnTo>
                    <a:pt x="101625" y="1080058"/>
                  </a:lnTo>
                  <a:lnTo>
                    <a:pt x="76504" y="1123149"/>
                  </a:lnTo>
                  <a:lnTo>
                    <a:pt x="63830" y="1169428"/>
                  </a:lnTo>
                  <a:lnTo>
                    <a:pt x="64300" y="1217295"/>
                  </a:lnTo>
                  <a:lnTo>
                    <a:pt x="74726" y="1256055"/>
                  </a:lnTo>
                  <a:lnTo>
                    <a:pt x="93294" y="1291729"/>
                  </a:lnTo>
                  <a:lnTo>
                    <a:pt x="119151" y="1323797"/>
                  </a:lnTo>
                  <a:lnTo>
                    <a:pt x="151371" y="1351686"/>
                  </a:lnTo>
                  <a:lnTo>
                    <a:pt x="189103" y="1374863"/>
                  </a:lnTo>
                  <a:lnTo>
                    <a:pt x="231457" y="1392796"/>
                  </a:lnTo>
                  <a:lnTo>
                    <a:pt x="277533" y="1404924"/>
                  </a:lnTo>
                  <a:lnTo>
                    <a:pt x="326466" y="1410728"/>
                  </a:lnTo>
                  <a:lnTo>
                    <a:pt x="377355" y="1409636"/>
                  </a:lnTo>
                  <a:lnTo>
                    <a:pt x="382625" y="1416685"/>
                  </a:lnTo>
                  <a:lnTo>
                    <a:pt x="411149" y="1449895"/>
                  </a:lnTo>
                  <a:lnTo>
                    <a:pt x="443179" y="1480108"/>
                  </a:lnTo>
                  <a:lnTo>
                    <a:pt x="478396" y="1507248"/>
                  </a:lnTo>
                  <a:lnTo>
                    <a:pt x="516432" y="1531264"/>
                  </a:lnTo>
                  <a:lnTo>
                    <a:pt x="556958" y="1552067"/>
                  </a:lnTo>
                  <a:lnTo>
                    <a:pt x="599617" y="1569605"/>
                  </a:lnTo>
                  <a:lnTo>
                    <a:pt x="644067" y="1583804"/>
                  </a:lnTo>
                  <a:lnTo>
                    <a:pt x="689965" y="1594599"/>
                  </a:lnTo>
                  <a:lnTo>
                    <a:pt x="736981" y="1601914"/>
                  </a:lnTo>
                  <a:lnTo>
                    <a:pt x="784745" y="1605699"/>
                  </a:lnTo>
                  <a:lnTo>
                    <a:pt x="832929" y="1605876"/>
                  </a:lnTo>
                  <a:lnTo>
                    <a:pt x="881189" y="1602371"/>
                  </a:lnTo>
                  <a:lnTo>
                    <a:pt x="929170" y="1595145"/>
                  </a:lnTo>
                  <a:lnTo>
                    <a:pt x="976541" y="1584096"/>
                  </a:lnTo>
                  <a:lnTo>
                    <a:pt x="1022946" y="1569173"/>
                  </a:lnTo>
                  <a:lnTo>
                    <a:pt x="1068044" y="1550314"/>
                  </a:lnTo>
                  <a:lnTo>
                    <a:pt x="1098359" y="1581708"/>
                  </a:lnTo>
                  <a:lnTo>
                    <a:pt x="1132852" y="1609991"/>
                  </a:lnTo>
                  <a:lnTo>
                    <a:pt x="1171117" y="1634934"/>
                  </a:lnTo>
                  <a:lnTo>
                    <a:pt x="1212773" y="1656308"/>
                  </a:lnTo>
                  <a:lnTo>
                    <a:pt x="1257401" y="1673885"/>
                  </a:lnTo>
                  <a:lnTo>
                    <a:pt x="1304632" y="1687436"/>
                  </a:lnTo>
                  <a:lnTo>
                    <a:pt x="1354239" y="1696783"/>
                  </a:lnTo>
                  <a:lnTo>
                    <a:pt x="1403845" y="1701507"/>
                  </a:lnTo>
                  <a:lnTo>
                    <a:pt x="1453019" y="1701761"/>
                  </a:lnTo>
                  <a:lnTo>
                    <a:pt x="1501368" y="1697736"/>
                  </a:lnTo>
                  <a:lnTo>
                    <a:pt x="1548485" y="1689608"/>
                  </a:lnTo>
                  <a:lnTo>
                    <a:pt x="1593951" y="1677517"/>
                  </a:lnTo>
                  <a:lnTo>
                    <a:pt x="1637360" y="1661668"/>
                  </a:lnTo>
                  <a:lnTo>
                    <a:pt x="1678305" y="1642211"/>
                  </a:lnTo>
                  <a:lnTo>
                    <a:pt x="1716379" y="1619326"/>
                  </a:lnTo>
                  <a:lnTo>
                    <a:pt x="1751164" y="1593189"/>
                  </a:lnTo>
                  <a:lnTo>
                    <a:pt x="1782267" y="1563954"/>
                  </a:lnTo>
                  <a:lnTo>
                    <a:pt x="1809267" y="1531810"/>
                  </a:lnTo>
                  <a:lnTo>
                    <a:pt x="1831759" y="1496910"/>
                  </a:lnTo>
                  <a:lnTo>
                    <a:pt x="1849335" y="1459445"/>
                  </a:lnTo>
                  <a:lnTo>
                    <a:pt x="1894840" y="1478318"/>
                  </a:lnTo>
                  <a:lnTo>
                    <a:pt x="1942998" y="1492097"/>
                  </a:lnTo>
                  <a:lnTo>
                    <a:pt x="1993138" y="1500606"/>
                  </a:lnTo>
                  <a:lnTo>
                    <a:pt x="2044534" y="1503692"/>
                  </a:lnTo>
                  <a:lnTo>
                    <a:pt x="2099868" y="1500873"/>
                  </a:lnTo>
                  <a:lnTo>
                    <a:pt x="2152751" y="1492021"/>
                  </a:lnTo>
                  <a:lnTo>
                    <a:pt x="2202599" y="1477568"/>
                  </a:lnTo>
                  <a:lnTo>
                    <a:pt x="2248814" y="1457972"/>
                  </a:lnTo>
                  <a:lnTo>
                    <a:pt x="2290813" y="1433690"/>
                  </a:lnTo>
                  <a:lnTo>
                    <a:pt x="2328037" y="1405140"/>
                  </a:lnTo>
                  <a:lnTo>
                    <a:pt x="2359876" y="1372806"/>
                  </a:lnTo>
                  <a:lnTo>
                    <a:pt x="2385758" y="1337106"/>
                  </a:lnTo>
                  <a:lnTo>
                    <a:pt x="2405100" y="1298498"/>
                  </a:lnTo>
                  <a:lnTo>
                    <a:pt x="2417305" y="1257439"/>
                  </a:lnTo>
                  <a:lnTo>
                    <a:pt x="2421813" y="1214361"/>
                  </a:lnTo>
                  <a:lnTo>
                    <a:pt x="2476906" y="1205369"/>
                  </a:lnTo>
                  <a:lnTo>
                    <a:pt x="2529852" y="1191018"/>
                  </a:lnTo>
                  <a:lnTo>
                    <a:pt x="2580017" y="1171511"/>
                  </a:lnTo>
                  <a:lnTo>
                    <a:pt x="2626766" y="1147064"/>
                  </a:lnTo>
                  <a:lnTo>
                    <a:pt x="2668295" y="1118831"/>
                  </a:lnTo>
                  <a:lnTo>
                    <a:pt x="2704211" y="1087513"/>
                  </a:lnTo>
                  <a:lnTo>
                    <a:pt x="2734437" y="1053553"/>
                  </a:lnTo>
                  <a:lnTo>
                    <a:pt x="2758910" y="1017409"/>
                  </a:lnTo>
                  <a:lnTo>
                    <a:pt x="2777540" y="979525"/>
                  </a:lnTo>
                  <a:lnTo>
                    <a:pt x="2790253" y="940346"/>
                  </a:lnTo>
                  <a:lnTo>
                    <a:pt x="2796984" y="900328"/>
                  </a:lnTo>
                  <a:lnTo>
                    <a:pt x="2797657" y="859917"/>
                  </a:lnTo>
                  <a:close/>
                </a:path>
              </a:pathLst>
            </a:custGeom>
            <a:solidFill>
              <a:srgbClr val="76ACB9"/>
            </a:solidFill>
          </p:spPr>
          <p:txBody>
            <a:bodyPr wrap="square" lIns="0" tIns="0" rIns="0" bIns="0" rtlCol="0"/>
            <a:lstStyle/>
            <a:p/>
          </p:txBody>
        </p:sp>
        <p:sp>
          <p:nvSpPr>
            <p:cNvPr id="18" name="object 18"/>
            <p:cNvSpPr/>
            <p:nvPr/>
          </p:nvSpPr>
          <p:spPr>
            <a:xfrm>
              <a:off x="3871471" y="4858847"/>
              <a:ext cx="2797810" cy="1602105"/>
            </a:xfrm>
            <a:custGeom>
              <a:avLst/>
              <a:gdLst/>
              <a:ahLst/>
              <a:cxnLst/>
              <a:rect l="l" t="t" r="r" b="b"/>
              <a:pathLst>
                <a:path w="2797809" h="1602104">
                  <a:moveTo>
                    <a:pt x="254102" y="527125"/>
                  </a:moveTo>
                  <a:lnTo>
                    <a:pt x="250088" y="484417"/>
                  </a:lnTo>
                  <a:lnTo>
                    <a:pt x="252823" y="442592"/>
                  </a:lnTo>
                  <a:lnTo>
                    <a:pt x="261958" y="402008"/>
                  </a:lnTo>
                  <a:lnTo>
                    <a:pt x="277141" y="363026"/>
                  </a:lnTo>
                  <a:lnTo>
                    <a:pt x="298023" y="326005"/>
                  </a:lnTo>
                  <a:lnTo>
                    <a:pt x="324251" y="291304"/>
                  </a:lnTo>
                  <a:lnTo>
                    <a:pt x="355477" y="259284"/>
                  </a:lnTo>
                  <a:lnTo>
                    <a:pt x="391350" y="230303"/>
                  </a:lnTo>
                  <a:lnTo>
                    <a:pt x="431518" y="204721"/>
                  </a:lnTo>
                  <a:lnTo>
                    <a:pt x="475632" y="182897"/>
                  </a:lnTo>
                  <a:lnTo>
                    <a:pt x="523341" y="165192"/>
                  </a:lnTo>
                  <a:lnTo>
                    <a:pt x="574295" y="151964"/>
                  </a:lnTo>
                  <a:lnTo>
                    <a:pt x="628142" y="143573"/>
                  </a:lnTo>
                  <a:lnTo>
                    <a:pt x="676648" y="140560"/>
                  </a:lnTo>
                  <a:lnTo>
                    <a:pt x="724985" y="141751"/>
                  </a:lnTo>
                  <a:lnTo>
                    <a:pt x="772716" y="147079"/>
                  </a:lnTo>
                  <a:lnTo>
                    <a:pt x="819403" y="156477"/>
                  </a:lnTo>
                  <a:lnTo>
                    <a:pt x="864610" y="169876"/>
                  </a:lnTo>
                  <a:lnTo>
                    <a:pt x="907898" y="187210"/>
                  </a:lnTo>
                  <a:lnTo>
                    <a:pt x="935121" y="153417"/>
                  </a:lnTo>
                  <a:lnTo>
                    <a:pt x="967547" y="123836"/>
                  </a:lnTo>
                  <a:lnTo>
                    <a:pt x="1004456" y="98641"/>
                  </a:lnTo>
                  <a:lnTo>
                    <a:pt x="1045125" y="78003"/>
                  </a:lnTo>
                  <a:lnTo>
                    <a:pt x="1088833" y="62095"/>
                  </a:lnTo>
                  <a:lnTo>
                    <a:pt x="1134858" y="51091"/>
                  </a:lnTo>
                  <a:lnTo>
                    <a:pt x="1182479" y="45162"/>
                  </a:lnTo>
                  <a:lnTo>
                    <a:pt x="1230973" y="44481"/>
                  </a:lnTo>
                  <a:lnTo>
                    <a:pt x="1279620" y="49221"/>
                  </a:lnTo>
                  <a:lnTo>
                    <a:pt x="1327697" y="59554"/>
                  </a:lnTo>
                  <a:lnTo>
                    <a:pt x="1374483" y="75653"/>
                  </a:lnTo>
                  <a:lnTo>
                    <a:pt x="1416706" y="96348"/>
                  </a:lnTo>
                  <a:lnTo>
                    <a:pt x="1454671" y="121576"/>
                  </a:lnTo>
                  <a:lnTo>
                    <a:pt x="1481402" y="87709"/>
                  </a:lnTo>
                  <a:lnTo>
                    <a:pt x="1514468" y="58910"/>
                  </a:lnTo>
                  <a:lnTo>
                    <a:pt x="1552799" y="35461"/>
                  </a:lnTo>
                  <a:lnTo>
                    <a:pt x="1595326" y="17640"/>
                  </a:lnTo>
                  <a:lnTo>
                    <a:pt x="1640978" y="5726"/>
                  </a:lnTo>
                  <a:lnTo>
                    <a:pt x="1688686" y="0"/>
                  </a:lnTo>
                  <a:lnTo>
                    <a:pt x="1737380" y="739"/>
                  </a:lnTo>
                  <a:lnTo>
                    <a:pt x="1785991" y="8223"/>
                  </a:lnTo>
                  <a:lnTo>
                    <a:pt x="1833448" y="22732"/>
                  </a:lnTo>
                  <a:lnTo>
                    <a:pt x="1887366" y="50115"/>
                  </a:lnTo>
                  <a:lnTo>
                    <a:pt x="1931950" y="86308"/>
                  </a:lnTo>
                  <a:lnTo>
                    <a:pt x="1968045" y="58124"/>
                  </a:lnTo>
                  <a:lnTo>
                    <a:pt x="2008394" y="35415"/>
                  </a:lnTo>
                  <a:lnTo>
                    <a:pt x="2052083" y="18240"/>
                  </a:lnTo>
                  <a:lnTo>
                    <a:pt x="2098201" y="6657"/>
                  </a:lnTo>
                  <a:lnTo>
                    <a:pt x="2145837" y="726"/>
                  </a:lnTo>
                  <a:lnTo>
                    <a:pt x="2194077" y="505"/>
                  </a:lnTo>
                  <a:lnTo>
                    <a:pt x="2242010" y="6051"/>
                  </a:lnTo>
                  <a:lnTo>
                    <a:pt x="2288725" y="17425"/>
                  </a:lnTo>
                  <a:lnTo>
                    <a:pt x="2333309" y="34683"/>
                  </a:lnTo>
                  <a:lnTo>
                    <a:pt x="2374849" y="57886"/>
                  </a:lnTo>
                  <a:lnTo>
                    <a:pt x="2413085" y="87887"/>
                  </a:lnTo>
                  <a:lnTo>
                    <a:pt x="2443912" y="122294"/>
                  </a:lnTo>
                  <a:lnTo>
                    <a:pt x="2466729" y="160291"/>
                  </a:lnTo>
                  <a:lnTo>
                    <a:pt x="2480933" y="201065"/>
                  </a:lnTo>
                  <a:lnTo>
                    <a:pt x="2533749" y="215963"/>
                  </a:lnTo>
                  <a:lnTo>
                    <a:pt x="2581542" y="236724"/>
                  </a:lnTo>
                  <a:lnTo>
                    <a:pt x="2623813" y="262666"/>
                  </a:lnTo>
                  <a:lnTo>
                    <a:pt x="2660064" y="293109"/>
                  </a:lnTo>
                  <a:lnTo>
                    <a:pt x="2689795" y="327370"/>
                  </a:lnTo>
                  <a:lnTo>
                    <a:pt x="2712508" y="364769"/>
                  </a:lnTo>
                  <a:lnTo>
                    <a:pt x="2727704" y="404623"/>
                  </a:lnTo>
                  <a:lnTo>
                    <a:pt x="2734883" y="446251"/>
                  </a:lnTo>
                  <a:lnTo>
                    <a:pt x="2733547" y="488972"/>
                  </a:lnTo>
                  <a:lnTo>
                    <a:pt x="2723198" y="532104"/>
                  </a:lnTo>
                  <a:lnTo>
                    <a:pt x="2707399" y="567524"/>
                  </a:lnTo>
                  <a:lnTo>
                    <a:pt x="2738182" y="603155"/>
                  </a:lnTo>
                  <a:lnTo>
                    <a:pt x="2762525" y="640640"/>
                  </a:lnTo>
                  <a:lnTo>
                    <a:pt x="2780501" y="679530"/>
                  </a:lnTo>
                  <a:lnTo>
                    <a:pt x="2792188" y="719376"/>
                  </a:lnTo>
                  <a:lnTo>
                    <a:pt x="2797659" y="759728"/>
                  </a:lnTo>
                  <a:lnTo>
                    <a:pt x="2796992" y="800138"/>
                  </a:lnTo>
                  <a:lnTo>
                    <a:pt x="2790261" y="840156"/>
                  </a:lnTo>
                  <a:lnTo>
                    <a:pt x="2777542" y="879332"/>
                  </a:lnTo>
                  <a:lnTo>
                    <a:pt x="2758910" y="917218"/>
                  </a:lnTo>
                  <a:lnTo>
                    <a:pt x="2734441" y="953365"/>
                  </a:lnTo>
                  <a:lnTo>
                    <a:pt x="2704211" y="987322"/>
                  </a:lnTo>
                  <a:lnTo>
                    <a:pt x="2668294" y="1018641"/>
                  </a:lnTo>
                  <a:lnTo>
                    <a:pt x="2626767" y="1046873"/>
                  </a:lnTo>
                  <a:lnTo>
                    <a:pt x="2580020" y="1071322"/>
                  </a:lnTo>
                  <a:lnTo>
                    <a:pt x="2529853" y="1090827"/>
                  </a:lnTo>
                  <a:lnTo>
                    <a:pt x="2476905" y="1105180"/>
                  </a:lnTo>
                  <a:lnTo>
                    <a:pt x="2421814" y="1114170"/>
                  </a:lnTo>
                  <a:lnTo>
                    <a:pt x="2417311" y="1157246"/>
                  </a:lnTo>
                  <a:lnTo>
                    <a:pt x="2405098" y="1198310"/>
                  </a:lnTo>
                  <a:lnTo>
                    <a:pt x="2385759" y="1236915"/>
                  </a:lnTo>
                  <a:lnTo>
                    <a:pt x="2359878" y="1272612"/>
                  </a:lnTo>
                  <a:lnTo>
                    <a:pt x="2328038" y="1304955"/>
                  </a:lnTo>
                  <a:lnTo>
                    <a:pt x="2290822" y="1333496"/>
                  </a:lnTo>
                  <a:lnTo>
                    <a:pt x="2248814" y="1357787"/>
                  </a:lnTo>
                  <a:lnTo>
                    <a:pt x="2202598" y="1377381"/>
                  </a:lnTo>
                  <a:lnTo>
                    <a:pt x="2152757" y="1391829"/>
                  </a:lnTo>
                  <a:lnTo>
                    <a:pt x="2099875" y="1400685"/>
                  </a:lnTo>
                  <a:lnTo>
                    <a:pt x="2044535" y="1403501"/>
                  </a:lnTo>
                  <a:lnTo>
                    <a:pt x="1993138" y="1400413"/>
                  </a:lnTo>
                  <a:lnTo>
                    <a:pt x="1943007" y="1391903"/>
                  </a:lnTo>
                  <a:lnTo>
                    <a:pt x="1894840" y="1378130"/>
                  </a:lnTo>
                  <a:lnTo>
                    <a:pt x="1849336" y="1359255"/>
                  </a:lnTo>
                  <a:lnTo>
                    <a:pt x="1831760" y="1396723"/>
                  </a:lnTo>
                  <a:lnTo>
                    <a:pt x="1809267" y="1431617"/>
                  </a:lnTo>
                  <a:lnTo>
                    <a:pt x="1782267" y="1463765"/>
                  </a:lnTo>
                  <a:lnTo>
                    <a:pt x="1751167" y="1492997"/>
                  </a:lnTo>
                  <a:lnTo>
                    <a:pt x="1716376" y="1519141"/>
                  </a:lnTo>
                  <a:lnTo>
                    <a:pt x="1678304" y="1542025"/>
                  </a:lnTo>
                  <a:lnTo>
                    <a:pt x="1637359" y="1561480"/>
                  </a:lnTo>
                  <a:lnTo>
                    <a:pt x="1593949" y="1577333"/>
                  </a:lnTo>
                  <a:lnTo>
                    <a:pt x="1548485" y="1589414"/>
                  </a:lnTo>
                  <a:lnTo>
                    <a:pt x="1501373" y="1597552"/>
                  </a:lnTo>
                  <a:lnTo>
                    <a:pt x="1453023" y="1601575"/>
                  </a:lnTo>
                  <a:lnTo>
                    <a:pt x="1403844" y="1601312"/>
                  </a:lnTo>
                  <a:lnTo>
                    <a:pt x="1354245" y="1596592"/>
                  </a:lnTo>
                  <a:lnTo>
                    <a:pt x="1304633" y="1587245"/>
                  </a:lnTo>
                  <a:lnTo>
                    <a:pt x="1257409" y="1573699"/>
                  </a:lnTo>
                  <a:lnTo>
                    <a:pt x="1212773" y="1556123"/>
                  </a:lnTo>
                  <a:lnTo>
                    <a:pt x="1171123" y="1534748"/>
                  </a:lnTo>
                  <a:lnTo>
                    <a:pt x="1132854" y="1509803"/>
                  </a:lnTo>
                  <a:lnTo>
                    <a:pt x="1098363" y="1481518"/>
                  </a:lnTo>
                  <a:lnTo>
                    <a:pt x="1068045" y="1450123"/>
                  </a:lnTo>
                  <a:lnTo>
                    <a:pt x="1022947" y="1468985"/>
                  </a:lnTo>
                  <a:lnTo>
                    <a:pt x="976543" y="1483904"/>
                  </a:lnTo>
                  <a:lnTo>
                    <a:pt x="929177" y="1494949"/>
                  </a:lnTo>
                  <a:lnTo>
                    <a:pt x="881194" y="1502187"/>
                  </a:lnTo>
                  <a:lnTo>
                    <a:pt x="832937" y="1505683"/>
                  </a:lnTo>
                  <a:lnTo>
                    <a:pt x="784752" y="1505507"/>
                  </a:lnTo>
                  <a:lnTo>
                    <a:pt x="736982" y="1501725"/>
                  </a:lnTo>
                  <a:lnTo>
                    <a:pt x="689974" y="1494403"/>
                  </a:lnTo>
                  <a:lnTo>
                    <a:pt x="644070" y="1483610"/>
                  </a:lnTo>
                  <a:lnTo>
                    <a:pt x="599616" y="1469413"/>
                  </a:lnTo>
                  <a:lnTo>
                    <a:pt x="556956" y="1451878"/>
                  </a:lnTo>
                  <a:lnTo>
                    <a:pt x="516435" y="1431073"/>
                  </a:lnTo>
                  <a:lnTo>
                    <a:pt x="478397" y="1407064"/>
                  </a:lnTo>
                  <a:lnTo>
                    <a:pt x="443186" y="1379920"/>
                  </a:lnTo>
                  <a:lnTo>
                    <a:pt x="411148" y="1349708"/>
                  </a:lnTo>
                  <a:lnTo>
                    <a:pt x="382626" y="1316494"/>
                  </a:lnTo>
                  <a:lnTo>
                    <a:pt x="377355" y="1309445"/>
                  </a:lnTo>
                  <a:lnTo>
                    <a:pt x="326464" y="1310534"/>
                  </a:lnTo>
                  <a:lnTo>
                    <a:pt x="277536" y="1304741"/>
                  </a:lnTo>
                  <a:lnTo>
                    <a:pt x="231457" y="1292607"/>
                  </a:lnTo>
                  <a:lnTo>
                    <a:pt x="189110" y="1274678"/>
                  </a:lnTo>
                  <a:lnTo>
                    <a:pt x="151379" y="1251496"/>
                  </a:lnTo>
                  <a:lnTo>
                    <a:pt x="119148" y="1223604"/>
                  </a:lnTo>
                  <a:lnTo>
                    <a:pt x="93302" y="1191545"/>
                  </a:lnTo>
                  <a:lnTo>
                    <a:pt x="74725" y="1155864"/>
                  </a:lnTo>
                  <a:lnTo>
                    <a:pt x="64300" y="1117104"/>
                  </a:lnTo>
                  <a:lnTo>
                    <a:pt x="63835" y="1069241"/>
                  </a:lnTo>
                  <a:lnTo>
                    <a:pt x="76502" y="1022963"/>
                  </a:lnTo>
                  <a:lnTo>
                    <a:pt x="101623" y="979874"/>
                  </a:lnTo>
                  <a:lnTo>
                    <a:pt x="138519" y="941577"/>
                  </a:lnTo>
                  <a:lnTo>
                    <a:pt x="92517" y="915264"/>
                  </a:lnTo>
                  <a:lnTo>
                    <a:pt x="55260" y="883272"/>
                  </a:lnTo>
                  <a:lnTo>
                    <a:pt x="27151" y="846815"/>
                  </a:lnTo>
                  <a:lnTo>
                    <a:pt x="8597" y="807105"/>
                  </a:lnTo>
                  <a:lnTo>
                    <a:pt x="0" y="765354"/>
                  </a:lnTo>
                  <a:lnTo>
                    <a:pt x="1765" y="722776"/>
                  </a:lnTo>
                  <a:lnTo>
                    <a:pt x="14296" y="680584"/>
                  </a:lnTo>
                  <a:lnTo>
                    <a:pt x="37999" y="639990"/>
                  </a:lnTo>
                  <a:lnTo>
                    <a:pt x="69056" y="606190"/>
                  </a:lnTo>
                  <a:lnTo>
                    <a:pt x="107132" y="577911"/>
                  </a:lnTo>
                  <a:lnTo>
                    <a:pt x="151054" y="555745"/>
                  </a:lnTo>
                  <a:lnTo>
                    <a:pt x="199652" y="540282"/>
                  </a:lnTo>
                  <a:lnTo>
                    <a:pt x="251752" y="532116"/>
                  </a:lnTo>
                  <a:lnTo>
                    <a:pt x="254102" y="527125"/>
                  </a:lnTo>
                  <a:close/>
                </a:path>
              </a:pathLst>
            </a:custGeom>
            <a:ln w="19050">
              <a:solidFill>
                <a:srgbClr val="C7DEE2"/>
              </a:solidFill>
            </a:ln>
          </p:spPr>
          <p:txBody>
            <a:bodyPr wrap="square" lIns="0" tIns="0" rIns="0" bIns="0" rtlCol="0"/>
            <a:lstStyle/>
            <a:p/>
          </p:txBody>
        </p:sp>
        <p:pic>
          <p:nvPicPr>
            <p:cNvPr id="19" name="object 19"/>
            <p:cNvPicPr/>
            <p:nvPr/>
          </p:nvPicPr>
          <p:blipFill>
            <a:blip r:embed="rId4" cstate="print"/>
            <a:stretch>
              <a:fillRect/>
            </a:stretch>
          </p:blipFill>
          <p:spPr>
            <a:xfrm>
              <a:off x="6534040" y="4611468"/>
              <a:ext cx="177977" cy="177977"/>
            </a:xfrm>
            <a:prstGeom prst="rect">
              <a:avLst/>
            </a:prstGeom>
          </p:spPr>
        </p:pic>
        <p:pic>
          <p:nvPicPr>
            <p:cNvPr id="20" name="object 20"/>
            <p:cNvPicPr/>
            <p:nvPr/>
          </p:nvPicPr>
          <p:blipFill>
            <a:blip r:embed="rId5" cstate="print"/>
            <a:stretch>
              <a:fillRect/>
            </a:stretch>
          </p:blipFill>
          <p:spPr>
            <a:xfrm>
              <a:off x="6524515" y="4601943"/>
              <a:ext cx="197027" cy="197027"/>
            </a:xfrm>
            <a:prstGeom prst="rect">
              <a:avLst/>
            </a:prstGeom>
          </p:spPr>
        </p:pic>
        <p:sp>
          <p:nvSpPr>
            <p:cNvPr id="21" name="object 21"/>
            <p:cNvSpPr/>
            <p:nvPr/>
          </p:nvSpPr>
          <p:spPr>
            <a:xfrm>
              <a:off x="6217737" y="4758658"/>
              <a:ext cx="267335" cy="267335"/>
            </a:xfrm>
            <a:custGeom>
              <a:avLst/>
              <a:gdLst/>
              <a:ahLst/>
              <a:cxnLst/>
              <a:rect l="l" t="t" r="r" b="b"/>
              <a:pathLst>
                <a:path w="267335" h="267335">
                  <a:moveTo>
                    <a:pt x="266953" y="133477"/>
                  </a:moveTo>
                  <a:lnTo>
                    <a:pt x="260148" y="175668"/>
                  </a:lnTo>
                  <a:lnTo>
                    <a:pt x="241198" y="212309"/>
                  </a:lnTo>
                  <a:lnTo>
                    <a:pt x="212303" y="241202"/>
                  </a:lnTo>
                  <a:lnTo>
                    <a:pt x="175663" y="260149"/>
                  </a:lnTo>
                  <a:lnTo>
                    <a:pt x="133476" y="266954"/>
                  </a:lnTo>
                  <a:lnTo>
                    <a:pt x="91285" y="260149"/>
                  </a:lnTo>
                  <a:lnTo>
                    <a:pt x="54644" y="241202"/>
                  </a:lnTo>
                  <a:lnTo>
                    <a:pt x="25751" y="212309"/>
                  </a:lnTo>
                  <a:lnTo>
                    <a:pt x="6804" y="175668"/>
                  </a:lnTo>
                  <a:lnTo>
                    <a:pt x="0" y="133477"/>
                  </a:lnTo>
                  <a:lnTo>
                    <a:pt x="6804" y="91285"/>
                  </a:lnTo>
                  <a:lnTo>
                    <a:pt x="25751" y="54644"/>
                  </a:lnTo>
                  <a:lnTo>
                    <a:pt x="54644" y="25751"/>
                  </a:lnTo>
                  <a:lnTo>
                    <a:pt x="91285" y="6804"/>
                  </a:lnTo>
                  <a:lnTo>
                    <a:pt x="133476" y="0"/>
                  </a:lnTo>
                  <a:lnTo>
                    <a:pt x="175663" y="6804"/>
                  </a:lnTo>
                  <a:lnTo>
                    <a:pt x="212303" y="25751"/>
                  </a:lnTo>
                  <a:lnTo>
                    <a:pt x="241198" y="54644"/>
                  </a:lnTo>
                  <a:lnTo>
                    <a:pt x="260148" y="91285"/>
                  </a:lnTo>
                  <a:lnTo>
                    <a:pt x="266953" y="133477"/>
                  </a:lnTo>
                  <a:close/>
                </a:path>
              </a:pathLst>
            </a:custGeom>
            <a:ln w="19050">
              <a:solidFill>
                <a:srgbClr val="C7DEE2"/>
              </a:solidFill>
            </a:ln>
          </p:spPr>
          <p:txBody>
            <a:bodyPr wrap="square" lIns="0" tIns="0" rIns="0" bIns="0" rtlCol="0"/>
            <a:lstStyle/>
            <a:p/>
          </p:txBody>
        </p:sp>
        <p:sp>
          <p:nvSpPr>
            <p:cNvPr id="22" name="object 22"/>
            <p:cNvSpPr/>
            <p:nvPr/>
          </p:nvSpPr>
          <p:spPr>
            <a:xfrm>
              <a:off x="4012986" y="4939960"/>
              <a:ext cx="2564765" cy="1362710"/>
            </a:xfrm>
            <a:custGeom>
              <a:avLst/>
              <a:gdLst/>
              <a:ahLst/>
              <a:cxnLst/>
              <a:rect l="l" t="t" r="r" b="b"/>
              <a:pathLst>
                <a:path w="2564765" h="1362710">
                  <a:moveTo>
                    <a:pt x="163893" y="883780"/>
                  </a:moveTo>
                  <a:lnTo>
                    <a:pt x="121115" y="883832"/>
                  </a:lnTo>
                  <a:lnTo>
                    <a:pt x="79060" y="878838"/>
                  </a:lnTo>
                  <a:lnTo>
                    <a:pt x="38449" y="868926"/>
                  </a:lnTo>
                  <a:lnTo>
                    <a:pt x="0" y="854227"/>
                  </a:lnTo>
                </a:path>
                <a:path w="2564765" h="1362710">
                  <a:moveTo>
                    <a:pt x="308495" y="1207160"/>
                  </a:moveTo>
                  <a:lnTo>
                    <a:pt x="291048" y="1212071"/>
                  </a:lnTo>
                  <a:lnTo>
                    <a:pt x="273243" y="1216072"/>
                  </a:lnTo>
                  <a:lnTo>
                    <a:pt x="255139" y="1219154"/>
                  </a:lnTo>
                  <a:lnTo>
                    <a:pt x="236791" y="1221308"/>
                  </a:lnTo>
                </a:path>
                <a:path w="2564765" h="1362710">
                  <a:moveTo>
                    <a:pt x="926376" y="1362557"/>
                  </a:moveTo>
                  <a:lnTo>
                    <a:pt x="913933" y="1347120"/>
                  </a:lnTo>
                  <a:lnTo>
                    <a:pt x="902568" y="1331199"/>
                  </a:lnTo>
                  <a:lnTo>
                    <a:pt x="892305" y="1314828"/>
                  </a:lnTo>
                  <a:lnTo>
                    <a:pt x="883170" y="1298041"/>
                  </a:lnTo>
                </a:path>
                <a:path w="2564765" h="1362710">
                  <a:moveTo>
                    <a:pt x="1725345" y="1201674"/>
                  </a:moveTo>
                  <a:lnTo>
                    <a:pt x="1722834" y="1219625"/>
                  </a:lnTo>
                  <a:lnTo>
                    <a:pt x="1719118" y="1237430"/>
                  </a:lnTo>
                  <a:lnTo>
                    <a:pt x="1714203" y="1255055"/>
                  </a:lnTo>
                  <a:lnTo>
                    <a:pt x="1708099" y="1272463"/>
                  </a:lnTo>
                </a:path>
                <a:path w="2564765" h="1362710">
                  <a:moveTo>
                    <a:pt x="2068385" y="764286"/>
                  </a:moveTo>
                  <a:lnTo>
                    <a:pt x="2114704" y="785176"/>
                  </a:lnTo>
                  <a:lnTo>
                    <a:pt x="2156125" y="810582"/>
                  </a:lnTo>
                  <a:lnTo>
                    <a:pt x="2192238" y="839986"/>
                  </a:lnTo>
                  <a:lnTo>
                    <a:pt x="2222630" y="872871"/>
                  </a:lnTo>
                  <a:lnTo>
                    <a:pt x="2246888" y="908717"/>
                  </a:lnTo>
                  <a:lnTo>
                    <a:pt x="2264602" y="947008"/>
                  </a:lnTo>
                  <a:lnTo>
                    <a:pt x="2275359" y="987226"/>
                  </a:lnTo>
                  <a:lnTo>
                    <a:pt x="2278748" y="1028852"/>
                  </a:lnTo>
                </a:path>
                <a:path w="2564765" h="1362710">
                  <a:moveTo>
                    <a:pt x="2564561" y="482498"/>
                  </a:moveTo>
                  <a:lnTo>
                    <a:pt x="2546780" y="510355"/>
                  </a:lnTo>
                  <a:lnTo>
                    <a:pt x="2525083" y="536341"/>
                  </a:lnTo>
                  <a:lnTo>
                    <a:pt x="2499710" y="560206"/>
                  </a:lnTo>
                  <a:lnTo>
                    <a:pt x="2470899" y="581698"/>
                  </a:lnTo>
                </a:path>
                <a:path w="2564765" h="1362710">
                  <a:moveTo>
                    <a:pt x="2339797" y="114401"/>
                  </a:moveTo>
                  <a:lnTo>
                    <a:pt x="2342121" y="126033"/>
                  </a:lnTo>
                  <a:lnTo>
                    <a:pt x="2343721" y="137731"/>
                  </a:lnTo>
                  <a:lnTo>
                    <a:pt x="2344597" y="149477"/>
                  </a:lnTo>
                  <a:lnTo>
                    <a:pt x="2344750" y="161251"/>
                  </a:lnTo>
                </a:path>
                <a:path w="2564765" h="1362710">
                  <a:moveTo>
                    <a:pt x="1741589" y="59740"/>
                  </a:moveTo>
                  <a:lnTo>
                    <a:pt x="1751477" y="43819"/>
                  </a:lnTo>
                  <a:lnTo>
                    <a:pt x="1762802" y="28517"/>
                  </a:lnTo>
                  <a:lnTo>
                    <a:pt x="1775516" y="13892"/>
                  </a:lnTo>
                  <a:lnTo>
                    <a:pt x="1789569" y="0"/>
                  </a:lnTo>
                </a:path>
                <a:path w="2564765" h="1362710">
                  <a:moveTo>
                    <a:pt x="1292771" y="88214"/>
                  </a:moveTo>
                  <a:lnTo>
                    <a:pt x="1297032" y="74930"/>
                  </a:lnTo>
                  <a:lnTo>
                    <a:pt x="1302338" y="61890"/>
                  </a:lnTo>
                  <a:lnTo>
                    <a:pt x="1308671" y="49130"/>
                  </a:lnTo>
                  <a:lnTo>
                    <a:pt x="1316012" y="36690"/>
                  </a:lnTo>
                </a:path>
                <a:path w="2564765" h="1362710">
                  <a:moveTo>
                    <a:pt x="766051" y="105714"/>
                  </a:moveTo>
                  <a:lnTo>
                    <a:pt x="788509" y="116708"/>
                  </a:lnTo>
                  <a:lnTo>
                    <a:pt x="810048" y="128728"/>
                  </a:lnTo>
                  <a:lnTo>
                    <a:pt x="830614" y="141742"/>
                  </a:lnTo>
                  <a:lnTo>
                    <a:pt x="850150" y="155714"/>
                  </a:lnTo>
                </a:path>
                <a:path w="2564765" h="1362710">
                  <a:moveTo>
                    <a:pt x="127279" y="498627"/>
                  </a:moveTo>
                  <a:lnTo>
                    <a:pt x="122608" y="485652"/>
                  </a:lnTo>
                  <a:lnTo>
                    <a:pt x="118600" y="472549"/>
                  </a:lnTo>
                  <a:lnTo>
                    <a:pt x="115261" y="459334"/>
                  </a:lnTo>
                  <a:lnTo>
                    <a:pt x="112598" y="446023"/>
                  </a:lnTo>
                </a:path>
              </a:pathLst>
            </a:custGeom>
            <a:ln w="19050">
              <a:solidFill>
                <a:srgbClr val="C7DEE2"/>
              </a:solidFill>
            </a:ln>
          </p:spPr>
          <p:txBody>
            <a:bodyPr wrap="square" lIns="0" tIns="0" rIns="0" bIns="0" rtlCol="0"/>
            <a:lstStyle/>
            <a:p/>
          </p:txBody>
        </p:sp>
      </p:grpSp>
      <p:grpSp>
        <p:nvGrpSpPr>
          <p:cNvPr id="23" name="object 23"/>
          <p:cNvGrpSpPr/>
          <p:nvPr/>
        </p:nvGrpSpPr>
        <p:grpSpPr>
          <a:xfrm>
            <a:off x="6768107" y="4506048"/>
            <a:ext cx="108585" cy="108585"/>
            <a:chOff x="6768107" y="4506048"/>
            <a:chExt cx="108585" cy="108585"/>
          </a:xfrm>
        </p:grpSpPr>
        <p:pic>
          <p:nvPicPr>
            <p:cNvPr id="24" name="object 24"/>
            <p:cNvPicPr/>
            <p:nvPr/>
          </p:nvPicPr>
          <p:blipFill>
            <a:blip r:embed="rId6" cstate="print"/>
            <a:stretch>
              <a:fillRect/>
            </a:stretch>
          </p:blipFill>
          <p:spPr>
            <a:xfrm>
              <a:off x="6777632" y="4515573"/>
              <a:ext cx="88988" cy="88976"/>
            </a:xfrm>
            <a:prstGeom prst="rect">
              <a:avLst/>
            </a:prstGeom>
          </p:spPr>
        </p:pic>
        <p:pic>
          <p:nvPicPr>
            <p:cNvPr id="25" name="object 25"/>
            <p:cNvPicPr/>
            <p:nvPr/>
          </p:nvPicPr>
          <p:blipFill>
            <a:blip r:embed="rId7" cstate="print"/>
            <a:stretch>
              <a:fillRect/>
            </a:stretch>
          </p:blipFill>
          <p:spPr>
            <a:xfrm>
              <a:off x="6768107" y="4506048"/>
              <a:ext cx="108038" cy="108026"/>
            </a:xfrm>
            <a:prstGeom prst="rect">
              <a:avLst/>
            </a:prstGeom>
          </p:spPr>
        </p:pic>
      </p:grpSp>
      <p:sp>
        <p:nvSpPr>
          <p:cNvPr id="26" name="object 26"/>
          <p:cNvSpPr txBox="1"/>
          <p:nvPr/>
        </p:nvSpPr>
        <p:spPr>
          <a:xfrm>
            <a:off x="4465637" y="5281547"/>
            <a:ext cx="1410970" cy="636270"/>
          </a:xfrm>
          <a:prstGeom prst="rect">
            <a:avLst/>
          </a:prstGeom>
        </p:spPr>
        <p:txBody>
          <a:bodyPr wrap="square" lIns="0" tIns="12700" rIns="0" bIns="0" rtlCol="0" vert="horz">
            <a:spAutoFit/>
          </a:bodyPr>
          <a:lstStyle/>
          <a:p>
            <a:pPr marL="95885" marR="5080" indent="-83820">
              <a:lnSpc>
                <a:spcPct val="100000"/>
              </a:lnSpc>
              <a:spcBef>
                <a:spcPts val="100"/>
              </a:spcBef>
            </a:pPr>
            <a:r>
              <a:rPr dirty="0" sz="2000">
                <a:solidFill>
                  <a:srgbClr val="FFFFFF"/>
                </a:solidFill>
                <a:latin typeface="Calibri"/>
                <a:cs typeface="Calibri"/>
              </a:rPr>
              <a:t>Am I </a:t>
            </a:r>
            <a:r>
              <a:rPr dirty="0" sz="2000" spc="-10">
                <a:solidFill>
                  <a:srgbClr val="FFFFFF"/>
                </a:solidFill>
                <a:latin typeface="Calibri"/>
                <a:cs typeface="Calibri"/>
              </a:rPr>
              <a:t>ready</a:t>
            </a:r>
            <a:r>
              <a:rPr dirty="0" sz="2000" spc="-80">
                <a:solidFill>
                  <a:srgbClr val="FFFFFF"/>
                </a:solidFill>
                <a:latin typeface="Calibri"/>
                <a:cs typeface="Calibri"/>
              </a:rPr>
              <a:t> </a:t>
            </a:r>
            <a:r>
              <a:rPr dirty="0" sz="2000" spc="-15">
                <a:solidFill>
                  <a:srgbClr val="FFFFFF"/>
                </a:solidFill>
                <a:latin typeface="Calibri"/>
                <a:cs typeface="Calibri"/>
              </a:rPr>
              <a:t>to  </a:t>
            </a:r>
            <a:r>
              <a:rPr dirty="0" sz="2000" spc="-5">
                <a:solidFill>
                  <a:srgbClr val="FFFFFF"/>
                </a:solidFill>
                <a:latin typeface="Calibri"/>
                <a:cs typeface="Calibri"/>
              </a:rPr>
              <a:t>go </a:t>
            </a:r>
            <a:r>
              <a:rPr dirty="0" sz="2000" spc="-15">
                <a:solidFill>
                  <a:srgbClr val="FFFFFF"/>
                </a:solidFill>
                <a:latin typeface="Calibri"/>
                <a:cs typeface="Calibri"/>
              </a:rPr>
              <a:t>to</a:t>
            </a:r>
            <a:r>
              <a:rPr dirty="0" sz="2000" spc="-60">
                <a:solidFill>
                  <a:srgbClr val="FFFFFF"/>
                </a:solidFill>
                <a:latin typeface="Calibri"/>
                <a:cs typeface="Calibri"/>
              </a:rPr>
              <a:t> </a:t>
            </a:r>
            <a:r>
              <a:rPr dirty="0" sz="2000" spc="-10">
                <a:solidFill>
                  <a:srgbClr val="FFFFFF"/>
                </a:solidFill>
                <a:latin typeface="Calibri"/>
                <a:cs typeface="Calibri"/>
              </a:rPr>
              <a:t>work?</a:t>
            </a:r>
            <a:endParaRPr sz="2000">
              <a:latin typeface="Calibri"/>
              <a:cs typeface="Calibri"/>
            </a:endParaRPr>
          </a:p>
        </p:txBody>
      </p:sp>
      <p:grpSp>
        <p:nvGrpSpPr>
          <p:cNvPr id="27" name="object 27"/>
          <p:cNvGrpSpPr/>
          <p:nvPr/>
        </p:nvGrpSpPr>
        <p:grpSpPr>
          <a:xfrm>
            <a:off x="8956241" y="307247"/>
            <a:ext cx="3133090" cy="2614295"/>
            <a:chOff x="8956241" y="307247"/>
            <a:chExt cx="3133090" cy="2614295"/>
          </a:xfrm>
        </p:grpSpPr>
        <p:sp>
          <p:nvSpPr>
            <p:cNvPr id="28" name="object 28"/>
            <p:cNvSpPr/>
            <p:nvPr/>
          </p:nvSpPr>
          <p:spPr>
            <a:xfrm>
              <a:off x="8965766" y="316772"/>
              <a:ext cx="3114040" cy="2046605"/>
            </a:xfrm>
            <a:custGeom>
              <a:avLst/>
              <a:gdLst/>
              <a:ahLst/>
              <a:cxnLst/>
              <a:rect l="l" t="t" r="r" b="b"/>
              <a:pathLst>
                <a:path w="3114040" h="2046605">
                  <a:moveTo>
                    <a:pt x="1895712" y="0"/>
                  </a:moveTo>
                  <a:lnTo>
                    <a:pt x="1847452" y="4019"/>
                  </a:lnTo>
                  <a:lnTo>
                    <a:pt x="1800659" y="14553"/>
                  </a:lnTo>
                  <a:lnTo>
                    <a:pt x="1756202" y="31342"/>
                  </a:lnTo>
                  <a:lnTo>
                    <a:pt x="1714948" y="54125"/>
                  </a:lnTo>
                  <a:lnTo>
                    <a:pt x="1677766" y="82644"/>
                  </a:lnTo>
                  <a:lnTo>
                    <a:pt x="1645522" y="116638"/>
                  </a:lnTo>
                  <a:lnTo>
                    <a:pt x="1619084" y="155847"/>
                  </a:lnTo>
                  <a:lnTo>
                    <a:pt x="1598598" y="139043"/>
                  </a:lnTo>
                  <a:lnTo>
                    <a:pt x="1553898" y="109659"/>
                  </a:lnTo>
                  <a:lnTo>
                    <a:pt x="1485913" y="79320"/>
                  </a:lnTo>
                  <a:lnTo>
                    <a:pt x="1440854" y="66737"/>
                  </a:lnTo>
                  <a:lnTo>
                    <a:pt x="1395164" y="59316"/>
                  </a:lnTo>
                  <a:lnTo>
                    <a:pt x="1349330" y="56923"/>
                  </a:lnTo>
                  <a:lnTo>
                    <a:pt x="1303838" y="59426"/>
                  </a:lnTo>
                  <a:lnTo>
                    <a:pt x="1259174" y="66690"/>
                  </a:lnTo>
                  <a:lnTo>
                    <a:pt x="1215825" y="78581"/>
                  </a:lnTo>
                  <a:lnTo>
                    <a:pt x="1174279" y="94968"/>
                  </a:lnTo>
                  <a:lnTo>
                    <a:pt x="1135020" y="115715"/>
                  </a:lnTo>
                  <a:lnTo>
                    <a:pt x="1098537" y="140689"/>
                  </a:lnTo>
                  <a:lnTo>
                    <a:pt x="1065315" y="169758"/>
                  </a:lnTo>
                  <a:lnTo>
                    <a:pt x="1035841" y="202786"/>
                  </a:lnTo>
                  <a:lnTo>
                    <a:pt x="1010602" y="239642"/>
                  </a:lnTo>
                  <a:lnTo>
                    <a:pt x="962432" y="217512"/>
                  </a:lnTo>
                  <a:lnTo>
                    <a:pt x="912124" y="200404"/>
                  </a:lnTo>
                  <a:lnTo>
                    <a:pt x="860167" y="188405"/>
                  </a:lnTo>
                  <a:lnTo>
                    <a:pt x="807048" y="181602"/>
                  </a:lnTo>
                  <a:lnTo>
                    <a:pt x="753255" y="180080"/>
                  </a:lnTo>
                  <a:lnTo>
                    <a:pt x="699274" y="183927"/>
                  </a:lnTo>
                  <a:lnTo>
                    <a:pt x="650351" y="192148"/>
                  </a:lnTo>
                  <a:lnTo>
                    <a:pt x="603507" y="204503"/>
                  </a:lnTo>
                  <a:lnTo>
                    <a:pt x="558949" y="220746"/>
                  </a:lnTo>
                  <a:lnTo>
                    <a:pt x="516887" y="240630"/>
                  </a:lnTo>
                  <a:lnTo>
                    <a:pt x="477532" y="263910"/>
                  </a:lnTo>
                  <a:lnTo>
                    <a:pt x="441090" y="290338"/>
                  </a:lnTo>
                  <a:lnTo>
                    <a:pt x="407773" y="319670"/>
                  </a:lnTo>
                  <a:lnTo>
                    <a:pt x="377789" y="351659"/>
                  </a:lnTo>
                  <a:lnTo>
                    <a:pt x="351348" y="386058"/>
                  </a:lnTo>
                  <a:lnTo>
                    <a:pt x="328658" y="422622"/>
                  </a:lnTo>
                  <a:lnTo>
                    <a:pt x="309929" y="461105"/>
                  </a:lnTo>
                  <a:lnTo>
                    <a:pt x="295370" y="501259"/>
                  </a:lnTo>
                  <a:lnTo>
                    <a:pt x="285190" y="542840"/>
                  </a:lnTo>
                  <a:lnTo>
                    <a:pt x="279599" y="585601"/>
                  </a:lnTo>
                  <a:lnTo>
                    <a:pt x="278806" y="629295"/>
                  </a:lnTo>
                  <a:lnTo>
                    <a:pt x="283019" y="673677"/>
                  </a:lnTo>
                  <a:lnTo>
                    <a:pt x="280403" y="680052"/>
                  </a:lnTo>
                  <a:lnTo>
                    <a:pt x="231849" y="688074"/>
                  </a:lnTo>
                  <a:lnTo>
                    <a:pt x="185853" y="702651"/>
                  </a:lnTo>
                  <a:lnTo>
                    <a:pt x="143168" y="723348"/>
                  </a:lnTo>
                  <a:lnTo>
                    <a:pt x="104548" y="749727"/>
                  </a:lnTo>
                  <a:lnTo>
                    <a:pt x="70747" y="781352"/>
                  </a:lnTo>
                  <a:lnTo>
                    <a:pt x="42519" y="817784"/>
                  </a:lnTo>
                  <a:lnTo>
                    <a:pt x="20409" y="859041"/>
                  </a:lnTo>
                  <a:lnTo>
                    <a:pt x="6313" y="901803"/>
                  </a:lnTo>
                  <a:lnTo>
                    <a:pt x="0" y="945275"/>
                  </a:lnTo>
                  <a:lnTo>
                    <a:pt x="1240" y="988665"/>
                  </a:lnTo>
                  <a:lnTo>
                    <a:pt x="9802" y="1031180"/>
                  </a:lnTo>
                  <a:lnTo>
                    <a:pt x="25457" y="1072028"/>
                  </a:lnTo>
                  <a:lnTo>
                    <a:pt x="47974" y="1110416"/>
                  </a:lnTo>
                  <a:lnTo>
                    <a:pt x="77123" y="1145550"/>
                  </a:lnTo>
                  <a:lnTo>
                    <a:pt x="112673" y="1176637"/>
                  </a:lnTo>
                  <a:lnTo>
                    <a:pt x="154393" y="1202886"/>
                  </a:lnTo>
                  <a:lnTo>
                    <a:pt x="120517" y="1241451"/>
                  </a:lnTo>
                  <a:lnTo>
                    <a:pt x="94932" y="1284195"/>
                  </a:lnTo>
                  <a:lnTo>
                    <a:pt x="78026" y="1330067"/>
                  </a:lnTo>
                  <a:lnTo>
                    <a:pt x="70184" y="1378020"/>
                  </a:lnTo>
                  <a:lnTo>
                    <a:pt x="71792" y="1427003"/>
                  </a:lnTo>
                  <a:lnTo>
                    <a:pt x="81811" y="1471712"/>
                  </a:lnTo>
                  <a:lnTo>
                    <a:pt x="99257" y="1513291"/>
                  </a:lnTo>
                  <a:lnTo>
                    <a:pt x="123415" y="1551236"/>
                  </a:lnTo>
                  <a:lnTo>
                    <a:pt x="153565" y="1585041"/>
                  </a:lnTo>
                  <a:lnTo>
                    <a:pt x="188993" y="1614199"/>
                  </a:lnTo>
                  <a:lnTo>
                    <a:pt x="228980" y="1638206"/>
                  </a:lnTo>
                  <a:lnTo>
                    <a:pt x="272809" y="1656557"/>
                  </a:lnTo>
                  <a:lnTo>
                    <a:pt x="319763" y="1668744"/>
                  </a:lnTo>
                  <a:lnTo>
                    <a:pt x="369126" y="1674263"/>
                  </a:lnTo>
                  <a:lnTo>
                    <a:pt x="420179" y="1672608"/>
                  </a:lnTo>
                  <a:lnTo>
                    <a:pt x="426059" y="1681600"/>
                  </a:lnTo>
                  <a:lnTo>
                    <a:pt x="454071" y="1719486"/>
                  </a:lnTo>
                  <a:lnTo>
                    <a:pt x="485209" y="1754352"/>
                  </a:lnTo>
                  <a:lnTo>
                    <a:pt x="519204" y="1786136"/>
                  </a:lnTo>
                  <a:lnTo>
                    <a:pt x="555787" y="1814780"/>
                  </a:lnTo>
                  <a:lnTo>
                    <a:pt x="594688" y="1840223"/>
                  </a:lnTo>
                  <a:lnTo>
                    <a:pt x="635638" y="1862404"/>
                  </a:lnTo>
                  <a:lnTo>
                    <a:pt x="678367" y="1881263"/>
                  </a:lnTo>
                  <a:lnTo>
                    <a:pt x="722608" y="1896740"/>
                  </a:lnTo>
                  <a:lnTo>
                    <a:pt x="768089" y="1908774"/>
                  </a:lnTo>
                  <a:lnTo>
                    <a:pt x="814542" y="1917306"/>
                  </a:lnTo>
                  <a:lnTo>
                    <a:pt x="861698" y="1922275"/>
                  </a:lnTo>
                  <a:lnTo>
                    <a:pt x="909286" y="1923621"/>
                  </a:lnTo>
                  <a:lnTo>
                    <a:pt x="957039" y="1921284"/>
                  </a:lnTo>
                  <a:lnTo>
                    <a:pt x="1004686" y="1915203"/>
                  </a:lnTo>
                  <a:lnTo>
                    <a:pt x="1051958" y="1905318"/>
                  </a:lnTo>
                  <a:lnTo>
                    <a:pt x="1098587" y="1891569"/>
                  </a:lnTo>
                  <a:lnTo>
                    <a:pt x="1144302" y="1873895"/>
                  </a:lnTo>
                  <a:lnTo>
                    <a:pt x="1188834" y="1852237"/>
                  </a:lnTo>
                  <a:lnTo>
                    <a:pt x="1222571" y="1892322"/>
                  </a:lnTo>
                  <a:lnTo>
                    <a:pt x="1260953" y="1928437"/>
                  </a:lnTo>
                  <a:lnTo>
                    <a:pt x="1303540" y="1960287"/>
                  </a:lnTo>
                  <a:lnTo>
                    <a:pt x="1349890" y="1987581"/>
                  </a:lnTo>
                  <a:lnTo>
                    <a:pt x="1399563" y="2010027"/>
                  </a:lnTo>
                  <a:lnTo>
                    <a:pt x="1452117" y="2027332"/>
                  </a:lnTo>
                  <a:lnTo>
                    <a:pt x="1500420" y="2038101"/>
                  </a:lnTo>
                  <a:lnTo>
                    <a:pt x="1548755" y="2044324"/>
                  </a:lnTo>
                  <a:lnTo>
                    <a:pt x="1596819" y="2046150"/>
                  </a:lnTo>
                  <a:lnTo>
                    <a:pt x="1644306" y="2043723"/>
                  </a:lnTo>
                  <a:lnTo>
                    <a:pt x="1690913" y="2037191"/>
                  </a:lnTo>
                  <a:lnTo>
                    <a:pt x="1736333" y="2026699"/>
                  </a:lnTo>
                  <a:lnTo>
                    <a:pt x="1780263" y="2012395"/>
                  </a:lnTo>
                  <a:lnTo>
                    <a:pt x="1822399" y="1994423"/>
                  </a:lnTo>
                  <a:lnTo>
                    <a:pt x="1862434" y="1972931"/>
                  </a:lnTo>
                  <a:lnTo>
                    <a:pt x="1900065" y="1948065"/>
                  </a:lnTo>
                  <a:lnTo>
                    <a:pt x="1934987" y="1919972"/>
                  </a:lnTo>
                  <a:lnTo>
                    <a:pt x="1966896" y="1888797"/>
                  </a:lnTo>
                  <a:lnTo>
                    <a:pt x="1995486" y="1854687"/>
                  </a:lnTo>
                  <a:lnTo>
                    <a:pt x="2020454" y="1817788"/>
                  </a:lnTo>
                  <a:lnTo>
                    <a:pt x="2041494" y="1778247"/>
                  </a:lnTo>
                  <a:lnTo>
                    <a:pt x="2058301" y="1736210"/>
                  </a:lnTo>
                  <a:lnTo>
                    <a:pt x="2098549" y="1756004"/>
                  </a:lnTo>
                  <a:lnTo>
                    <a:pt x="2140797" y="1771655"/>
                  </a:lnTo>
                  <a:lnTo>
                    <a:pt x="2184645" y="1783058"/>
                  </a:lnTo>
                  <a:lnTo>
                    <a:pt x="2229691" y="1790108"/>
                  </a:lnTo>
                  <a:lnTo>
                    <a:pt x="2275535" y="1792699"/>
                  </a:lnTo>
                  <a:lnTo>
                    <a:pt x="2324132" y="1790542"/>
                  </a:lnTo>
                  <a:lnTo>
                    <a:pt x="2371126" y="1783549"/>
                  </a:lnTo>
                  <a:lnTo>
                    <a:pt x="2416204" y="1771995"/>
                  </a:lnTo>
                  <a:lnTo>
                    <a:pt x="2459049" y="1756160"/>
                  </a:lnTo>
                  <a:lnTo>
                    <a:pt x="2499346" y="1736319"/>
                  </a:lnTo>
                  <a:lnTo>
                    <a:pt x="2536781" y="1712750"/>
                  </a:lnTo>
                  <a:lnTo>
                    <a:pt x="2571038" y="1685731"/>
                  </a:lnTo>
                  <a:lnTo>
                    <a:pt x="2601803" y="1655537"/>
                  </a:lnTo>
                  <a:lnTo>
                    <a:pt x="2628759" y="1622448"/>
                  </a:lnTo>
                  <a:lnTo>
                    <a:pt x="2651593" y="1586739"/>
                  </a:lnTo>
                  <a:lnTo>
                    <a:pt x="2669988" y="1548688"/>
                  </a:lnTo>
                  <a:lnTo>
                    <a:pt x="2683631" y="1508573"/>
                  </a:lnTo>
                  <a:lnTo>
                    <a:pt x="2692205" y="1466670"/>
                  </a:lnTo>
                  <a:lnTo>
                    <a:pt x="2695397" y="1423256"/>
                  </a:lnTo>
                  <a:lnTo>
                    <a:pt x="2744613" y="1414631"/>
                  </a:lnTo>
                  <a:lnTo>
                    <a:pt x="2792395" y="1401587"/>
                  </a:lnTo>
                  <a:lnTo>
                    <a:pt x="2838378" y="1384263"/>
                  </a:lnTo>
                  <a:lnTo>
                    <a:pt x="2882197" y="1362797"/>
                  </a:lnTo>
                  <a:lnTo>
                    <a:pt x="2923489" y="1337328"/>
                  </a:lnTo>
                  <a:lnTo>
                    <a:pt x="2961510" y="1308357"/>
                  </a:lnTo>
                  <a:lnTo>
                    <a:pt x="2995420" y="1276712"/>
                  </a:lnTo>
                  <a:lnTo>
                    <a:pt x="3025174" y="1242701"/>
                  </a:lnTo>
                  <a:lnTo>
                    <a:pt x="3050726" y="1206632"/>
                  </a:lnTo>
                  <a:lnTo>
                    <a:pt x="3072031" y="1168812"/>
                  </a:lnTo>
                  <a:lnTo>
                    <a:pt x="3089045" y="1129550"/>
                  </a:lnTo>
                  <a:lnTo>
                    <a:pt x="3101722" y="1089152"/>
                  </a:lnTo>
                  <a:lnTo>
                    <a:pt x="3110017" y="1047927"/>
                  </a:lnTo>
                  <a:lnTo>
                    <a:pt x="3113884" y="1006182"/>
                  </a:lnTo>
                  <a:lnTo>
                    <a:pt x="3113280" y="964226"/>
                  </a:lnTo>
                  <a:lnTo>
                    <a:pt x="3108159" y="922365"/>
                  </a:lnTo>
                  <a:lnTo>
                    <a:pt x="3098475" y="880907"/>
                  </a:lnTo>
                  <a:lnTo>
                    <a:pt x="3084183" y="840160"/>
                  </a:lnTo>
                  <a:lnTo>
                    <a:pt x="3065240" y="800433"/>
                  </a:lnTo>
                  <a:lnTo>
                    <a:pt x="3041598" y="762031"/>
                  </a:lnTo>
                  <a:lnTo>
                    <a:pt x="3013214" y="725264"/>
                  </a:lnTo>
                  <a:lnTo>
                    <a:pt x="3018266" y="714167"/>
                  </a:lnTo>
                  <a:lnTo>
                    <a:pt x="3041110" y="634131"/>
                  </a:lnTo>
                  <a:lnTo>
                    <a:pt x="3044387" y="588487"/>
                  </a:lnTo>
                  <a:lnTo>
                    <a:pt x="3040955" y="543610"/>
                  </a:lnTo>
                  <a:lnTo>
                    <a:pt x="3031136" y="500004"/>
                  </a:lnTo>
                  <a:lnTo>
                    <a:pt x="3015250" y="458173"/>
                  </a:lnTo>
                  <a:lnTo>
                    <a:pt x="2993620" y="418620"/>
                  </a:lnTo>
                  <a:lnTo>
                    <a:pt x="2966565" y="381849"/>
                  </a:lnTo>
                  <a:lnTo>
                    <a:pt x="2934409" y="348363"/>
                  </a:lnTo>
                  <a:lnTo>
                    <a:pt x="2897471" y="318666"/>
                  </a:lnTo>
                  <a:lnTo>
                    <a:pt x="2856073" y="293262"/>
                  </a:lnTo>
                  <a:lnTo>
                    <a:pt x="2810537" y="272654"/>
                  </a:lnTo>
                  <a:lnTo>
                    <a:pt x="2761183" y="257346"/>
                  </a:lnTo>
                  <a:lnTo>
                    <a:pt x="2745376" y="205279"/>
                  </a:lnTo>
                  <a:lnTo>
                    <a:pt x="2719985" y="156758"/>
                  </a:lnTo>
                  <a:lnTo>
                    <a:pt x="2685682" y="112824"/>
                  </a:lnTo>
                  <a:lnTo>
                    <a:pt x="2643136" y="74516"/>
                  </a:lnTo>
                  <a:lnTo>
                    <a:pt x="2604873" y="49297"/>
                  </a:lnTo>
                  <a:lnTo>
                    <a:pt x="2564141" y="29357"/>
                  </a:lnTo>
                  <a:lnTo>
                    <a:pt x="2521527" y="14653"/>
                  </a:lnTo>
                  <a:lnTo>
                    <a:pt x="2477620" y="5142"/>
                  </a:lnTo>
                  <a:lnTo>
                    <a:pt x="2433005" y="780"/>
                  </a:lnTo>
                  <a:lnTo>
                    <a:pt x="2388271" y="1525"/>
                  </a:lnTo>
                  <a:lnTo>
                    <a:pt x="2344004" y="7333"/>
                  </a:lnTo>
                  <a:lnTo>
                    <a:pt x="2300792" y="18161"/>
                  </a:lnTo>
                  <a:lnTo>
                    <a:pt x="2259222" y="33967"/>
                  </a:lnTo>
                  <a:lnTo>
                    <a:pt x="2219881" y="54706"/>
                  </a:lnTo>
                  <a:lnTo>
                    <a:pt x="2183357" y="80336"/>
                  </a:lnTo>
                  <a:lnTo>
                    <a:pt x="2150236" y="110813"/>
                  </a:lnTo>
                  <a:lnTo>
                    <a:pt x="2126869" y="86393"/>
                  </a:lnTo>
                  <a:lnTo>
                    <a:pt x="2071791" y="45598"/>
                  </a:lnTo>
                  <a:lnTo>
                    <a:pt x="1993166" y="12541"/>
                  </a:lnTo>
                  <a:lnTo>
                    <a:pt x="1944573" y="2754"/>
                  </a:lnTo>
                  <a:lnTo>
                    <a:pt x="1895712" y="0"/>
                  </a:lnTo>
                  <a:close/>
                </a:path>
              </a:pathLst>
            </a:custGeom>
            <a:solidFill>
              <a:srgbClr val="76ACB9"/>
            </a:solidFill>
          </p:spPr>
          <p:txBody>
            <a:bodyPr wrap="square" lIns="0" tIns="0" rIns="0" bIns="0" rtlCol="0"/>
            <a:lstStyle/>
            <a:p/>
          </p:txBody>
        </p:sp>
        <p:pic>
          <p:nvPicPr>
            <p:cNvPr id="29" name="object 29"/>
            <p:cNvPicPr/>
            <p:nvPr/>
          </p:nvPicPr>
          <p:blipFill>
            <a:blip r:embed="rId8" cstate="print"/>
            <a:stretch>
              <a:fillRect/>
            </a:stretch>
          </p:blipFill>
          <p:spPr>
            <a:xfrm>
              <a:off x="9217173" y="2563145"/>
              <a:ext cx="316631" cy="348565"/>
            </a:xfrm>
            <a:prstGeom prst="rect">
              <a:avLst/>
            </a:prstGeom>
          </p:spPr>
        </p:pic>
        <p:sp>
          <p:nvSpPr>
            <p:cNvPr id="30" name="object 30"/>
            <p:cNvSpPr/>
            <p:nvPr/>
          </p:nvSpPr>
          <p:spPr>
            <a:xfrm>
              <a:off x="9468022" y="2240372"/>
              <a:ext cx="340995" cy="340995"/>
            </a:xfrm>
            <a:custGeom>
              <a:avLst/>
              <a:gdLst/>
              <a:ahLst/>
              <a:cxnLst/>
              <a:rect l="l" t="t" r="r" b="b"/>
              <a:pathLst>
                <a:path w="340995" h="340994">
                  <a:moveTo>
                    <a:pt x="170434" y="0"/>
                  </a:moveTo>
                  <a:lnTo>
                    <a:pt x="125124" y="6087"/>
                  </a:lnTo>
                  <a:lnTo>
                    <a:pt x="84410" y="23268"/>
                  </a:lnTo>
                  <a:lnTo>
                    <a:pt x="49917" y="49917"/>
                  </a:lnTo>
                  <a:lnTo>
                    <a:pt x="23268" y="84410"/>
                  </a:lnTo>
                  <a:lnTo>
                    <a:pt x="6087" y="125124"/>
                  </a:lnTo>
                  <a:lnTo>
                    <a:pt x="0" y="170434"/>
                  </a:lnTo>
                  <a:lnTo>
                    <a:pt x="6087" y="215743"/>
                  </a:lnTo>
                  <a:lnTo>
                    <a:pt x="23268" y="256457"/>
                  </a:lnTo>
                  <a:lnTo>
                    <a:pt x="49917" y="290950"/>
                  </a:lnTo>
                  <a:lnTo>
                    <a:pt x="84410" y="317599"/>
                  </a:lnTo>
                  <a:lnTo>
                    <a:pt x="125124" y="334780"/>
                  </a:lnTo>
                  <a:lnTo>
                    <a:pt x="170434" y="340868"/>
                  </a:lnTo>
                  <a:lnTo>
                    <a:pt x="215743" y="334780"/>
                  </a:lnTo>
                  <a:lnTo>
                    <a:pt x="256457" y="317599"/>
                  </a:lnTo>
                  <a:lnTo>
                    <a:pt x="290950" y="290950"/>
                  </a:lnTo>
                  <a:lnTo>
                    <a:pt x="317599" y="256457"/>
                  </a:lnTo>
                  <a:lnTo>
                    <a:pt x="334780" y="215743"/>
                  </a:lnTo>
                  <a:lnTo>
                    <a:pt x="340868" y="170434"/>
                  </a:lnTo>
                  <a:lnTo>
                    <a:pt x="334780" y="125124"/>
                  </a:lnTo>
                  <a:lnTo>
                    <a:pt x="317599" y="84410"/>
                  </a:lnTo>
                  <a:lnTo>
                    <a:pt x="290950" y="49917"/>
                  </a:lnTo>
                  <a:lnTo>
                    <a:pt x="256457" y="23268"/>
                  </a:lnTo>
                  <a:lnTo>
                    <a:pt x="215743" y="6087"/>
                  </a:lnTo>
                  <a:lnTo>
                    <a:pt x="170434" y="0"/>
                  </a:lnTo>
                  <a:close/>
                </a:path>
              </a:pathLst>
            </a:custGeom>
            <a:solidFill>
              <a:srgbClr val="76ACB9"/>
            </a:solidFill>
          </p:spPr>
          <p:txBody>
            <a:bodyPr wrap="square" lIns="0" tIns="0" rIns="0" bIns="0" rtlCol="0"/>
            <a:lstStyle/>
            <a:p/>
          </p:txBody>
        </p:sp>
        <p:sp>
          <p:nvSpPr>
            <p:cNvPr id="31" name="object 31"/>
            <p:cNvSpPr/>
            <p:nvPr/>
          </p:nvSpPr>
          <p:spPr>
            <a:xfrm>
              <a:off x="8965766" y="316772"/>
              <a:ext cx="3114040" cy="2046605"/>
            </a:xfrm>
            <a:custGeom>
              <a:avLst/>
              <a:gdLst/>
              <a:ahLst/>
              <a:cxnLst/>
              <a:rect l="l" t="t" r="r" b="b"/>
              <a:pathLst>
                <a:path w="3114040" h="2046605">
                  <a:moveTo>
                    <a:pt x="283019" y="673677"/>
                  </a:moveTo>
                  <a:lnTo>
                    <a:pt x="278806" y="629295"/>
                  </a:lnTo>
                  <a:lnTo>
                    <a:pt x="279599" y="585601"/>
                  </a:lnTo>
                  <a:lnTo>
                    <a:pt x="285190" y="542840"/>
                  </a:lnTo>
                  <a:lnTo>
                    <a:pt x="295370" y="501259"/>
                  </a:lnTo>
                  <a:lnTo>
                    <a:pt x="309929" y="461105"/>
                  </a:lnTo>
                  <a:lnTo>
                    <a:pt x="328658" y="422622"/>
                  </a:lnTo>
                  <a:lnTo>
                    <a:pt x="351348" y="386058"/>
                  </a:lnTo>
                  <a:lnTo>
                    <a:pt x="377789" y="351659"/>
                  </a:lnTo>
                  <a:lnTo>
                    <a:pt x="407773" y="319670"/>
                  </a:lnTo>
                  <a:lnTo>
                    <a:pt x="441090" y="290338"/>
                  </a:lnTo>
                  <a:lnTo>
                    <a:pt x="477532" y="263910"/>
                  </a:lnTo>
                  <a:lnTo>
                    <a:pt x="516887" y="240630"/>
                  </a:lnTo>
                  <a:lnTo>
                    <a:pt x="558949" y="220746"/>
                  </a:lnTo>
                  <a:lnTo>
                    <a:pt x="603507" y="204503"/>
                  </a:lnTo>
                  <a:lnTo>
                    <a:pt x="650351" y="192148"/>
                  </a:lnTo>
                  <a:lnTo>
                    <a:pt x="699274" y="183927"/>
                  </a:lnTo>
                  <a:lnTo>
                    <a:pt x="753255" y="180080"/>
                  </a:lnTo>
                  <a:lnTo>
                    <a:pt x="807048" y="181602"/>
                  </a:lnTo>
                  <a:lnTo>
                    <a:pt x="860167" y="188405"/>
                  </a:lnTo>
                  <a:lnTo>
                    <a:pt x="912124" y="200404"/>
                  </a:lnTo>
                  <a:lnTo>
                    <a:pt x="962432" y="217512"/>
                  </a:lnTo>
                  <a:lnTo>
                    <a:pt x="1010602" y="239642"/>
                  </a:lnTo>
                  <a:lnTo>
                    <a:pt x="1035841" y="202786"/>
                  </a:lnTo>
                  <a:lnTo>
                    <a:pt x="1065315" y="169758"/>
                  </a:lnTo>
                  <a:lnTo>
                    <a:pt x="1098537" y="140689"/>
                  </a:lnTo>
                  <a:lnTo>
                    <a:pt x="1135020" y="115715"/>
                  </a:lnTo>
                  <a:lnTo>
                    <a:pt x="1174279" y="94968"/>
                  </a:lnTo>
                  <a:lnTo>
                    <a:pt x="1215825" y="78581"/>
                  </a:lnTo>
                  <a:lnTo>
                    <a:pt x="1259174" y="66690"/>
                  </a:lnTo>
                  <a:lnTo>
                    <a:pt x="1303838" y="59426"/>
                  </a:lnTo>
                  <a:lnTo>
                    <a:pt x="1349330" y="56923"/>
                  </a:lnTo>
                  <a:lnTo>
                    <a:pt x="1395164" y="59316"/>
                  </a:lnTo>
                  <a:lnTo>
                    <a:pt x="1440854" y="66737"/>
                  </a:lnTo>
                  <a:lnTo>
                    <a:pt x="1485913" y="79320"/>
                  </a:lnTo>
                  <a:lnTo>
                    <a:pt x="1529854" y="97199"/>
                  </a:lnTo>
                  <a:lnTo>
                    <a:pt x="1576841" y="123627"/>
                  </a:lnTo>
                  <a:lnTo>
                    <a:pt x="1619084" y="155847"/>
                  </a:lnTo>
                  <a:lnTo>
                    <a:pt x="1645522" y="116638"/>
                  </a:lnTo>
                  <a:lnTo>
                    <a:pt x="1677766" y="82644"/>
                  </a:lnTo>
                  <a:lnTo>
                    <a:pt x="1714948" y="54125"/>
                  </a:lnTo>
                  <a:lnTo>
                    <a:pt x="1756202" y="31342"/>
                  </a:lnTo>
                  <a:lnTo>
                    <a:pt x="1800659" y="14553"/>
                  </a:lnTo>
                  <a:lnTo>
                    <a:pt x="1847452" y="4019"/>
                  </a:lnTo>
                  <a:lnTo>
                    <a:pt x="1895712" y="0"/>
                  </a:lnTo>
                  <a:lnTo>
                    <a:pt x="1944573" y="2754"/>
                  </a:lnTo>
                  <a:lnTo>
                    <a:pt x="1993166" y="12541"/>
                  </a:lnTo>
                  <a:lnTo>
                    <a:pt x="2040623" y="29622"/>
                  </a:lnTo>
                  <a:lnTo>
                    <a:pt x="2100630" y="64588"/>
                  </a:lnTo>
                  <a:lnTo>
                    <a:pt x="2150236" y="110813"/>
                  </a:lnTo>
                  <a:lnTo>
                    <a:pt x="2183357" y="80336"/>
                  </a:lnTo>
                  <a:lnTo>
                    <a:pt x="2219881" y="54706"/>
                  </a:lnTo>
                  <a:lnTo>
                    <a:pt x="2259222" y="33967"/>
                  </a:lnTo>
                  <a:lnTo>
                    <a:pt x="2300792" y="18161"/>
                  </a:lnTo>
                  <a:lnTo>
                    <a:pt x="2344004" y="7333"/>
                  </a:lnTo>
                  <a:lnTo>
                    <a:pt x="2388271" y="1525"/>
                  </a:lnTo>
                  <a:lnTo>
                    <a:pt x="2433005" y="780"/>
                  </a:lnTo>
                  <a:lnTo>
                    <a:pt x="2477620" y="5142"/>
                  </a:lnTo>
                  <a:lnTo>
                    <a:pt x="2521527" y="14653"/>
                  </a:lnTo>
                  <a:lnTo>
                    <a:pt x="2564141" y="29357"/>
                  </a:lnTo>
                  <a:lnTo>
                    <a:pt x="2604873" y="49297"/>
                  </a:lnTo>
                  <a:lnTo>
                    <a:pt x="2643136" y="74516"/>
                  </a:lnTo>
                  <a:lnTo>
                    <a:pt x="2685682" y="112824"/>
                  </a:lnTo>
                  <a:lnTo>
                    <a:pt x="2719985" y="156758"/>
                  </a:lnTo>
                  <a:lnTo>
                    <a:pt x="2745376" y="205279"/>
                  </a:lnTo>
                  <a:lnTo>
                    <a:pt x="2761183" y="257346"/>
                  </a:lnTo>
                  <a:lnTo>
                    <a:pt x="2810537" y="272654"/>
                  </a:lnTo>
                  <a:lnTo>
                    <a:pt x="2856073" y="293262"/>
                  </a:lnTo>
                  <a:lnTo>
                    <a:pt x="2897471" y="318666"/>
                  </a:lnTo>
                  <a:lnTo>
                    <a:pt x="2934409" y="348363"/>
                  </a:lnTo>
                  <a:lnTo>
                    <a:pt x="2966565" y="381849"/>
                  </a:lnTo>
                  <a:lnTo>
                    <a:pt x="2993620" y="418620"/>
                  </a:lnTo>
                  <a:lnTo>
                    <a:pt x="3015250" y="458173"/>
                  </a:lnTo>
                  <a:lnTo>
                    <a:pt x="3031136" y="500004"/>
                  </a:lnTo>
                  <a:lnTo>
                    <a:pt x="3040955" y="543610"/>
                  </a:lnTo>
                  <a:lnTo>
                    <a:pt x="3044387" y="588487"/>
                  </a:lnTo>
                  <a:lnTo>
                    <a:pt x="3041110" y="634131"/>
                  </a:lnTo>
                  <a:lnTo>
                    <a:pt x="3030804" y="680040"/>
                  </a:lnTo>
                  <a:lnTo>
                    <a:pt x="3013214" y="725264"/>
                  </a:lnTo>
                  <a:lnTo>
                    <a:pt x="3041598" y="762031"/>
                  </a:lnTo>
                  <a:lnTo>
                    <a:pt x="3065240" y="800433"/>
                  </a:lnTo>
                  <a:lnTo>
                    <a:pt x="3084183" y="840160"/>
                  </a:lnTo>
                  <a:lnTo>
                    <a:pt x="3098475" y="880907"/>
                  </a:lnTo>
                  <a:lnTo>
                    <a:pt x="3108159" y="922365"/>
                  </a:lnTo>
                  <a:lnTo>
                    <a:pt x="3113280" y="964226"/>
                  </a:lnTo>
                  <a:lnTo>
                    <a:pt x="3113884" y="1006182"/>
                  </a:lnTo>
                  <a:lnTo>
                    <a:pt x="3110017" y="1047927"/>
                  </a:lnTo>
                  <a:lnTo>
                    <a:pt x="3101722" y="1089152"/>
                  </a:lnTo>
                  <a:lnTo>
                    <a:pt x="3089045" y="1129550"/>
                  </a:lnTo>
                  <a:lnTo>
                    <a:pt x="3072031" y="1168812"/>
                  </a:lnTo>
                  <a:lnTo>
                    <a:pt x="3050726" y="1206632"/>
                  </a:lnTo>
                  <a:lnTo>
                    <a:pt x="3025174" y="1242701"/>
                  </a:lnTo>
                  <a:lnTo>
                    <a:pt x="2995420" y="1276712"/>
                  </a:lnTo>
                  <a:lnTo>
                    <a:pt x="2961510" y="1308357"/>
                  </a:lnTo>
                  <a:lnTo>
                    <a:pt x="2923489" y="1337328"/>
                  </a:lnTo>
                  <a:lnTo>
                    <a:pt x="2882197" y="1362797"/>
                  </a:lnTo>
                  <a:lnTo>
                    <a:pt x="2838378" y="1384263"/>
                  </a:lnTo>
                  <a:lnTo>
                    <a:pt x="2792395" y="1401587"/>
                  </a:lnTo>
                  <a:lnTo>
                    <a:pt x="2744613" y="1414631"/>
                  </a:lnTo>
                  <a:lnTo>
                    <a:pt x="2695397" y="1423256"/>
                  </a:lnTo>
                  <a:lnTo>
                    <a:pt x="2692205" y="1466670"/>
                  </a:lnTo>
                  <a:lnTo>
                    <a:pt x="2683631" y="1508573"/>
                  </a:lnTo>
                  <a:lnTo>
                    <a:pt x="2669988" y="1548688"/>
                  </a:lnTo>
                  <a:lnTo>
                    <a:pt x="2651593" y="1586739"/>
                  </a:lnTo>
                  <a:lnTo>
                    <a:pt x="2628759" y="1622448"/>
                  </a:lnTo>
                  <a:lnTo>
                    <a:pt x="2601803" y="1655537"/>
                  </a:lnTo>
                  <a:lnTo>
                    <a:pt x="2571038" y="1685731"/>
                  </a:lnTo>
                  <a:lnTo>
                    <a:pt x="2536781" y="1712750"/>
                  </a:lnTo>
                  <a:lnTo>
                    <a:pt x="2499346" y="1736319"/>
                  </a:lnTo>
                  <a:lnTo>
                    <a:pt x="2459049" y="1756160"/>
                  </a:lnTo>
                  <a:lnTo>
                    <a:pt x="2416204" y="1771995"/>
                  </a:lnTo>
                  <a:lnTo>
                    <a:pt x="2371126" y="1783549"/>
                  </a:lnTo>
                  <a:lnTo>
                    <a:pt x="2324132" y="1790542"/>
                  </a:lnTo>
                  <a:lnTo>
                    <a:pt x="2275535" y="1792699"/>
                  </a:lnTo>
                  <a:lnTo>
                    <a:pt x="2229691" y="1790108"/>
                  </a:lnTo>
                  <a:lnTo>
                    <a:pt x="2184645" y="1783058"/>
                  </a:lnTo>
                  <a:lnTo>
                    <a:pt x="2140797" y="1771655"/>
                  </a:lnTo>
                  <a:lnTo>
                    <a:pt x="2098549" y="1756004"/>
                  </a:lnTo>
                  <a:lnTo>
                    <a:pt x="2058301" y="1736210"/>
                  </a:lnTo>
                  <a:lnTo>
                    <a:pt x="2041494" y="1778247"/>
                  </a:lnTo>
                  <a:lnTo>
                    <a:pt x="2020454" y="1817788"/>
                  </a:lnTo>
                  <a:lnTo>
                    <a:pt x="1995486" y="1854687"/>
                  </a:lnTo>
                  <a:lnTo>
                    <a:pt x="1966896" y="1888797"/>
                  </a:lnTo>
                  <a:lnTo>
                    <a:pt x="1934987" y="1919972"/>
                  </a:lnTo>
                  <a:lnTo>
                    <a:pt x="1900065" y="1948065"/>
                  </a:lnTo>
                  <a:lnTo>
                    <a:pt x="1862434" y="1972931"/>
                  </a:lnTo>
                  <a:lnTo>
                    <a:pt x="1822399" y="1994423"/>
                  </a:lnTo>
                  <a:lnTo>
                    <a:pt x="1780263" y="2012395"/>
                  </a:lnTo>
                  <a:lnTo>
                    <a:pt x="1736333" y="2026699"/>
                  </a:lnTo>
                  <a:lnTo>
                    <a:pt x="1690913" y="2037191"/>
                  </a:lnTo>
                  <a:lnTo>
                    <a:pt x="1644306" y="2043723"/>
                  </a:lnTo>
                  <a:lnTo>
                    <a:pt x="1596819" y="2046150"/>
                  </a:lnTo>
                  <a:lnTo>
                    <a:pt x="1548755" y="2044324"/>
                  </a:lnTo>
                  <a:lnTo>
                    <a:pt x="1500420" y="2038101"/>
                  </a:lnTo>
                  <a:lnTo>
                    <a:pt x="1452117" y="2027332"/>
                  </a:lnTo>
                  <a:lnTo>
                    <a:pt x="1399563" y="2010027"/>
                  </a:lnTo>
                  <a:lnTo>
                    <a:pt x="1349890" y="1987581"/>
                  </a:lnTo>
                  <a:lnTo>
                    <a:pt x="1303540" y="1960287"/>
                  </a:lnTo>
                  <a:lnTo>
                    <a:pt x="1260953" y="1928437"/>
                  </a:lnTo>
                  <a:lnTo>
                    <a:pt x="1222571" y="1892322"/>
                  </a:lnTo>
                  <a:lnTo>
                    <a:pt x="1188834" y="1852237"/>
                  </a:lnTo>
                  <a:lnTo>
                    <a:pt x="1144302" y="1873895"/>
                  </a:lnTo>
                  <a:lnTo>
                    <a:pt x="1098587" y="1891569"/>
                  </a:lnTo>
                  <a:lnTo>
                    <a:pt x="1051958" y="1905318"/>
                  </a:lnTo>
                  <a:lnTo>
                    <a:pt x="1004686" y="1915203"/>
                  </a:lnTo>
                  <a:lnTo>
                    <a:pt x="957039" y="1921284"/>
                  </a:lnTo>
                  <a:lnTo>
                    <a:pt x="909286" y="1923621"/>
                  </a:lnTo>
                  <a:lnTo>
                    <a:pt x="861698" y="1922275"/>
                  </a:lnTo>
                  <a:lnTo>
                    <a:pt x="814542" y="1917306"/>
                  </a:lnTo>
                  <a:lnTo>
                    <a:pt x="768089" y="1908774"/>
                  </a:lnTo>
                  <a:lnTo>
                    <a:pt x="722608" y="1896740"/>
                  </a:lnTo>
                  <a:lnTo>
                    <a:pt x="678367" y="1881263"/>
                  </a:lnTo>
                  <a:lnTo>
                    <a:pt x="635638" y="1862404"/>
                  </a:lnTo>
                  <a:lnTo>
                    <a:pt x="594688" y="1840223"/>
                  </a:lnTo>
                  <a:lnTo>
                    <a:pt x="555787" y="1814780"/>
                  </a:lnTo>
                  <a:lnTo>
                    <a:pt x="519204" y="1786136"/>
                  </a:lnTo>
                  <a:lnTo>
                    <a:pt x="485209" y="1754352"/>
                  </a:lnTo>
                  <a:lnTo>
                    <a:pt x="454071" y="1719486"/>
                  </a:lnTo>
                  <a:lnTo>
                    <a:pt x="426059" y="1681600"/>
                  </a:lnTo>
                  <a:lnTo>
                    <a:pt x="420179" y="1672608"/>
                  </a:lnTo>
                  <a:lnTo>
                    <a:pt x="369126" y="1674263"/>
                  </a:lnTo>
                  <a:lnTo>
                    <a:pt x="319763" y="1668744"/>
                  </a:lnTo>
                  <a:lnTo>
                    <a:pt x="272809" y="1656557"/>
                  </a:lnTo>
                  <a:lnTo>
                    <a:pt x="228980" y="1638206"/>
                  </a:lnTo>
                  <a:lnTo>
                    <a:pt x="188993" y="1614199"/>
                  </a:lnTo>
                  <a:lnTo>
                    <a:pt x="153565" y="1585041"/>
                  </a:lnTo>
                  <a:lnTo>
                    <a:pt x="123415" y="1551236"/>
                  </a:lnTo>
                  <a:lnTo>
                    <a:pt x="99257" y="1513291"/>
                  </a:lnTo>
                  <a:lnTo>
                    <a:pt x="81811" y="1471712"/>
                  </a:lnTo>
                  <a:lnTo>
                    <a:pt x="71792" y="1427003"/>
                  </a:lnTo>
                  <a:lnTo>
                    <a:pt x="70184" y="1378020"/>
                  </a:lnTo>
                  <a:lnTo>
                    <a:pt x="78026" y="1330067"/>
                  </a:lnTo>
                  <a:lnTo>
                    <a:pt x="94932" y="1284195"/>
                  </a:lnTo>
                  <a:lnTo>
                    <a:pt x="120517" y="1241451"/>
                  </a:lnTo>
                  <a:lnTo>
                    <a:pt x="154393" y="1202886"/>
                  </a:lnTo>
                  <a:lnTo>
                    <a:pt x="112673" y="1176637"/>
                  </a:lnTo>
                  <a:lnTo>
                    <a:pt x="77123" y="1145550"/>
                  </a:lnTo>
                  <a:lnTo>
                    <a:pt x="47974" y="1110416"/>
                  </a:lnTo>
                  <a:lnTo>
                    <a:pt x="25457" y="1072028"/>
                  </a:lnTo>
                  <a:lnTo>
                    <a:pt x="9802" y="1031180"/>
                  </a:lnTo>
                  <a:lnTo>
                    <a:pt x="1240" y="988665"/>
                  </a:lnTo>
                  <a:lnTo>
                    <a:pt x="0" y="945275"/>
                  </a:lnTo>
                  <a:lnTo>
                    <a:pt x="6313" y="901803"/>
                  </a:lnTo>
                  <a:lnTo>
                    <a:pt x="20409" y="859041"/>
                  </a:lnTo>
                  <a:lnTo>
                    <a:pt x="42519" y="817784"/>
                  </a:lnTo>
                  <a:lnTo>
                    <a:pt x="70747" y="781352"/>
                  </a:lnTo>
                  <a:lnTo>
                    <a:pt x="104548" y="749727"/>
                  </a:lnTo>
                  <a:lnTo>
                    <a:pt x="143168" y="723348"/>
                  </a:lnTo>
                  <a:lnTo>
                    <a:pt x="185853" y="702651"/>
                  </a:lnTo>
                  <a:lnTo>
                    <a:pt x="231849" y="688074"/>
                  </a:lnTo>
                  <a:lnTo>
                    <a:pt x="280403" y="680052"/>
                  </a:lnTo>
                  <a:lnTo>
                    <a:pt x="283019" y="673677"/>
                  </a:lnTo>
                  <a:close/>
                </a:path>
              </a:pathLst>
            </a:custGeom>
            <a:ln w="19050">
              <a:solidFill>
                <a:srgbClr val="C7DEE2"/>
              </a:solidFill>
            </a:ln>
          </p:spPr>
          <p:txBody>
            <a:bodyPr wrap="square" lIns="0" tIns="0" rIns="0" bIns="0" rtlCol="0"/>
            <a:lstStyle/>
            <a:p/>
          </p:txBody>
        </p:sp>
        <p:pic>
          <p:nvPicPr>
            <p:cNvPr id="32" name="object 32"/>
            <p:cNvPicPr/>
            <p:nvPr/>
          </p:nvPicPr>
          <p:blipFill>
            <a:blip r:embed="rId9" cstate="print"/>
            <a:stretch>
              <a:fillRect/>
            </a:stretch>
          </p:blipFill>
          <p:spPr>
            <a:xfrm>
              <a:off x="9207648" y="2553620"/>
              <a:ext cx="335681" cy="367615"/>
            </a:xfrm>
            <a:prstGeom prst="rect">
              <a:avLst/>
            </a:prstGeom>
          </p:spPr>
        </p:pic>
        <p:sp>
          <p:nvSpPr>
            <p:cNvPr id="33" name="object 33"/>
            <p:cNvSpPr/>
            <p:nvPr/>
          </p:nvSpPr>
          <p:spPr>
            <a:xfrm>
              <a:off x="9468022" y="2240372"/>
              <a:ext cx="340995" cy="340995"/>
            </a:xfrm>
            <a:custGeom>
              <a:avLst/>
              <a:gdLst/>
              <a:ahLst/>
              <a:cxnLst/>
              <a:rect l="l" t="t" r="r" b="b"/>
              <a:pathLst>
                <a:path w="340995" h="340994">
                  <a:moveTo>
                    <a:pt x="340868" y="170434"/>
                  </a:moveTo>
                  <a:lnTo>
                    <a:pt x="334780" y="215743"/>
                  </a:lnTo>
                  <a:lnTo>
                    <a:pt x="317599" y="256457"/>
                  </a:lnTo>
                  <a:lnTo>
                    <a:pt x="290950" y="290950"/>
                  </a:lnTo>
                  <a:lnTo>
                    <a:pt x="256457" y="317599"/>
                  </a:lnTo>
                  <a:lnTo>
                    <a:pt x="215743" y="334780"/>
                  </a:lnTo>
                  <a:lnTo>
                    <a:pt x="170434" y="340868"/>
                  </a:lnTo>
                  <a:lnTo>
                    <a:pt x="125124" y="334780"/>
                  </a:lnTo>
                  <a:lnTo>
                    <a:pt x="84410" y="317599"/>
                  </a:lnTo>
                  <a:lnTo>
                    <a:pt x="49917" y="290950"/>
                  </a:lnTo>
                  <a:lnTo>
                    <a:pt x="23268" y="256457"/>
                  </a:lnTo>
                  <a:lnTo>
                    <a:pt x="6087" y="215743"/>
                  </a:lnTo>
                  <a:lnTo>
                    <a:pt x="0" y="170434"/>
                  </a:lnTo>
                  <a:lnTo>
                    <a:pt x="6087" y="125124"/>
                  </a:lnTo>
                  <a:lnTo>
                    <a:pt x="23268" y="84410"/>
                  </a:lnTo>
                  <a:lnTo>
                    <a:pt x="49917" y="49917"/>
                  </a:lnTo>
                  <a:lnTo>
                    <a:pt x="84410" y="23268"/>
                  </a:lnTo>
                  <a:lnTo>
                    <a:pt x="125124" y="6087"/>
                  </a:lnTo>
                  <a:lnTo>
                    <a:pt x="170434" y="0"/>
                  </a:lnTo>
                  <a:lnTo>
                    <a:pt x="215743" y="6087"/>
                  </a:lnTo>
                  <a:lnTo>
                    <a:pt x="256457" y="23268"/>
                  </a:lnTo>
                  <a:lnTo>
                    <a:pt x="290950" y="49917"/>
                  </a:lnTo>
                  <a:lnTo>
                    <a:pt x="317599" y="84410"/>
                  </a:lnTo>
                  <a:lnTo>
                    <a:pt x="334780" y="125124"/>
                  </a:lnTo>
                  <a:lnTo>
                    <a:pt x="340868" y="170434"/>
                  </a:lnTo>
                  <a:close/>
                </a:path>
              </a:pathLst>
            </a:custGeom>
            <a:ln w="19050">
              <a:solidFill>
                <a:srgbClr val="C7DEE2"/>
              </a:solidFill>
            </a:ln>
          </p:spPr>
          <p:txBody>
            <a:bodyPr wrap="square" lIns="0" tIns="0" rIns="0" bIns="0" rtlCol="0"/>
            <a:lstStyle/>
            <a:p/>
          </p:txBody>
        </p:sp>
        <p:sp>
          <p:nvSpPr>
            <p:cNvPr id="34" name="object 34"/>
            <p:cNvSpPr/>
            <p:nvPr/>
          </p:nvSpPr>
          <p:spPr>
            <a:xfrm>
              <a:off x="9123498" y="420941"/>
              <a:ext cx="2854325" cy="1739900"/>
            </a:xfrm>
            <a:custGeom>
              <a:avLst/>
              <a:gdLst/>
              <a:ahLst/>
              <a:cxnLst/>
              <a:rect l="l" t="t" r="r" b="b"/>
              <a:pathLst>
                <a:path w="2854325" h="1739900">
                  <a:moveTo>
                    <a:pt x="182384" y="1128483"/>
                  </a:moveTo>
                  <a:lnTo>
                    <a:pt x="134781" y="1128549"/>
                  </a:lnTo>
                  <a:lnTo>
                    <a:pt x="87982" y="1122172"/>
                  </a:lnTo>
                  <a:lnTo>
                    <a:pt x="42788" y="1109517"/>
                  </a:lnTo>
                  <a:lnTo>
                    <a:pt x="0" y="1090752"/>
                  </a:lnTo>
                </a:path>
                <a:path w="2854325" h="1739900">
                  <a:moveTo>
                    <a:pt x="343306" y="1541411"/>
                  </a:moveTo>
                  <a:lnTo>
                    <a:pt x="323891" y="1547676"/>
                  </a:lnTo>
                  <a:lnTo>
                    <a:pt x="304076" y="1552784"/>
                  </a:lnTo>
                  <a:lnTo>
                    <a:pt x="283927" y="1556720"/>
                  </a:lnTo>
                  <a:lnTo>
                    <a:pt x="263512" y="1559471"/>
                  </a:lnTo>
                </a:path>
                <a:path w="2854325" h="1739900">
                  <a:moveTo>
                    <a:pt x="1030922" y="1739823"/>
                  </a:moveTo>
                  <a:lnTo>
                    <a:pt x="1017080" y="1720114"/>
                  </a:lnTo>
                  <a:lnTo>
                    <a:pt x="1004433" y="1699783"/>
                  </a:lnTo>
                  <a:lnTo>
                    <a:pt x="993010" y="1678876"/>
                  </a:lnTo>
                  <a:lnTo>
                    <a:pt x="982840" y="1657438"/>
                  </a:lnTo>
                </a:path>
                <a:path w="2854325" h="1739900">
                  <a:moveTo>
                    <a:pt x="1920074" y="1534401"/>
                  </a:moveTo>
                  <a:lnTo>
                    <a:pt x="1917278" y="1557318"/>
                  </a:lnTo>
                  <a:lnTo>
                    <a:pt x="1913142" y="1580051"/>
                  </a:lnTo>
                  <a:lnTo>
                    <a:pt x="1907675" y="1602556"/>
                  </a:lnTo>
                  <a:lnTo>
                    <a:pt x="1900885" y="1624787"/>
                  </a:lnTo>
                </a:path>
                <a:path w="2854325" h="1739900">
                  <a:moveTo>
                    <a:pt x="2301836" y="975893"/>
                  </a:moveTo>
                  <a:lnTo>
                    <a:pt x="2347918" y="999310"/>
                  </a:lnTo>
                  <a:lnTo>
                    <a:pt x="2389733" y="1027340"/>
                  </a:lnTo>
                  <a:lnTo>
                    <a:pt x="2426961" y="1059519"/>
                  </a:lnTo>
                  <a:lnTo>
                    <a:pt x="2459278" y="1095383"/>
                  </a:lnTo>
                  <a:lnTo>
                    <a:pt x="2486363" y="1134467"/>
                  </a:lnTo>
                  <a:lnTo>
                    <a:pt x="2507894" y="1176306"/>
                  </a:lnTo>
                  <a:lnTo>
                    <a:pt x="2523550" y="1220437"/>
                  </a:lnTo>
                  <a:lnTo>
                    <a:pt x="2533009" y="1266394"/>
                  </a:lnTo>
                  <a:lnTo>
                    <a:pt x="2535948" y="1313713"/>
                  </a:lnTo>
                </a:path>
                <a:path w="2854325" h="1739900">
                  <a:moveTo>
                    <a:pt x="2854020" y="616089"/>
                  </a:moveTo>
                  <a:lnTo>
                    <a:pt x="2834223" y="651662"/>
                  </a:lnTo>
                  <a:lnTo>
                    <a:pt x="2810076" y="684845"/>
                  </a:lnTo>
                  <a:lnTo>
                    <a:pt x="2781841" y="715321"/>
                  </a:lnTo>
                  <a:lnTo>
                    <a:pt x="2749778" y="742772"/>
                  </a:lnTo>
                </a:path>
                <a:path w="2854325" h="1739900">
                  <a:moveTo>
                    <a:pt x="2603881" y="146075"/>
                  </a:moveTo>
                  <a:lnTo>
                    <a:pt x="2606469" y="160929"/>
                  </a:lnTo>
                  <a:lnTo>
                    <a:pt x="2608249" y="175871"/>
                  </a:lnTo>
                  <a:lnTo>
                    <a:pt x="2609220" y="190872"/>
                  </a:lnTo>
                  <a:lnTo>
                    <a:pt x="2609380" y="205905"/>
                  </a:lnTo>
                </a:path>
                <a:path w="2854325" h="1739900">
                  <a:moveTo>
                    <a:pt x="1938146" y="76288"/>
                  </a:moveTo>
                  <a:lnTo>
                    <a:pt x="1949154" y="55958"/>
                  </a:lnTo>
                  <a:lnTo>
                    <a:pt x="1961757" y="36415"/>
                  </a:lnTo>
                  <a:lnTo>
                    <a:pt x="1975907" y="17736"/>
                  </a:lnTo>
                  <a:lnTo>
                    <a:pt x="1991550" y="0"/>
                  </a:lnTo>
                </a:path>
                <a:path w="2854325" h="1739900">
                  <a:moveTo>
                    <a:pt x="1438668" y="112649"/>
                  </a:moveTo>
                  <a:lnTo>
                    <a:pt x="1443416" y="95683"/>
                  </a:lnTo>
                  <a:lnTo>
                    <a:pt x="1449322" y="79030"/>
                  </a:lnTo>
                  <a:lnTo>
                    <a:pt x="1456369" y="62737"/>
                  </a:lnTo>
                  <a:lnTo>
                    <a:pt x="1464538" y="46850"/>
                  </a:lnTo>
                </a:path>
                <a:path w="2854325" h="1739900">
                  <a:moveTo>
                    <a:pt x="852512" y="135001"/>
                  </a:moveTo>
                  <a:lnTo>
                    <a:pt x="877497" y="149028"/>
                  </a:lnTo>
                  <a:lnTo>
                    <a:pt x="901468" y="164372"/>
                  </a:lnTo>
                  <a:lnTo>
                    <a:pt x="924357" y="180988"/>
                  </a:lnTo>
                  <a:lnTo>
                    <a:pt x="946099" y="198831"/>
                  </a:lnTo>
                </a:path>
                <a:path w="2854325" h="1739900">
                  <a:moveTo>
                    <a:pt x="141630" y="636689"/>
                  </a:moveTo>
                  <a:lnTo>
                    <a:pt x="136435" y="620123"/>
                  </a:lnTo>
                  <a:lnTo>
                    <a:pt x="131978" y="603394"/>
                  </a:lnTo>
                  <a:lnTo>
                    <a:pt x="128264" y="586520"/>
                  </a:lnTo>
                  <a:lnTo>
                    <a:pt x="125298" y="569518"/>
                  </a:lnTo>
                </a:path>
              </a:pathLst>
            </a:custGeom>
            <a:ln w="19050">
              <a:solidFill>
                <a:srgbClr val="C7DEE2"/>
              </a:solidFill>
            </a:ln>
          </p:spPr>
          <p:txBody>
            <a:bodyPr wrap="square" lIns="0" tIns="0" rIns="0" bIns="0" rtlCol="0"/>
            <a:lstStyle/>
            <a:p/>
          </p:txBody>
        </p:sp>
      </p:grpSp>
      <p:sp>
        <p:nvSpPr>
          <p:cNvPr id="35" name="object 35"/>
          <p:cNvSpPr txBox="1">
            <a:spLocks noGrp="1"/>
          </p:cNvSpPr>
          <p:nvPr>
            <p:ph type="title"/>
          </p:nvPr>
        </p:nvSpPr>
        <p:spPr>
          <a:xfrm>
            <a:off x="9504856" y="645420"/>
            <a:ext cx="1814830" cy="1245870"/>
          </a:xfrm>
          <a:prstGeom prst="rect"/>
        </p:spPr>
        <p:txBody>
          <a:bodyPr wrap="square" lIns="0" tIns="13335" rIns="0" bIns="0" rtlCol="0" vert="horz">
            <a:spAutoFit/>
          </a:bodyPr>
          <a:lstStyle/>
          <a:p>
            <a:pPr algn="ctr" marL="12700" marR="5080">
              <a:lnSpc>
                <a:spcPct val="100000"/>
              </a:lnSpc>
              <a:spcBef>
                <a:spcPts val="105"/>
              </a:spcBef>
            </a:pPr>
            <a:r>
              <a:rPr dirty="0" sz="2000" b="0">
                <a:solidFill>
                  <a:srgbClr val="FFFFFF"/>
                </a:solidFill>
                <a:latin typeface="Calibri"/>
                <a:cs typeface="Calibri"/>
              </a:rPr>
              <a:t>Am I</a:t>
            </a:r>
            <a:r>
              <a:rPr dirty="0" sz="2000" spc="-90" b="0">
                <a:solidFill>
                  <a:srgbClr val="FFFFFF"/>
                </a:solidFill>
                <a:latin typeface="Calibri"/>
                <a:cs typeface="Calibri"/>
              </a:rPr>
              <a:t> </a:t>
            </a:r>
            <a:r>
              <a:rPr dirty="0" sz="2000" spc="-10" b="0">
                <a:solidFill>
                  <a:srgbClr val="FFFFFF"/>
                </a:solidFill>
                <a:latin typeface="Calibri"/>
                <a:cs typeface="Calibri"/>
              </a:rPr>
              <a:t>comfortable  starting </a:t>
            </a:r>
            <a:r>
              <a:rPr dirty="0" sz="2000" b="0">
                <a:solidFill>
                  <a:srgbClr val="FFFFFF"/>
                </a:solidFill>
                <a:latin typeface="Calibri"/>
                <a:cs typeface="Calibri"/>
              </a:rPr>
              <a:t>this  </a:t>
            </a:r>
            <a:r>
              <a:rPr dirty="0" sz="2000" spc="-10" b="0">
                <a:solidFill>
                  <a:srgbClr val="FFFFFF"/>
                </a:solidFill>
                <a:latin typeface="Calibri"/>
                <a:cs typeface="Calibri"/>
              </a:rPr>
              <a:t>important  presentation</a:t>
            </a:r>
            <a:r>
              <a:rPr dirty="0" sz="2000" b="0">
                <a:solidFill>
                  <a:srgbClr val="FFFFFF"/>
                </a:solidFill>
                <a:latin typeface="Calibri"/>
                <a:cs typeface="Calibri"/>
              </a:rPr>
              <a:t> ?</a:t>
            </a:r>
            <a:endParaRPr sz="2000">
              <a:latin typeface="Calibri"/>
              <a:cs typeface="Calibri"/>
            </a:endParaRPr>
          </a:p>
        </p:txBody>
      </p:sp>
      <p:grpSp>
        <p:nvGrpSpPr>
          <p:cNvPr id="36" name="object 36"/>
          <p:cNvGrpSpPr/>
          <p:nvPr/>
        </p:nvGrpSpPr>
        <p:grpSpPr>
          <a:xfrm>
            <a:off x="9094615" y="3892182"/>
            <a:ext cx="3008630" cy="2284730"/>
            <a:chOff x="9094615" y="3892182"/>
            <a:chExt cx="3008630" cy="2284730"/>
          </a:xfrm>
        </p:grpSpPr>
        <p:sp>
          <p:nvSpPr>
            <p:cNvPr id="37" name="object 37"/>
            <p:cNvSpPr/>
            <p:nvPr/>
          </p:nvSpPr>
          <p:spPr>
            <a:xfrm>
              <a:off x="9104140" y="4371328"/>
              <a:ext cx="2989580" cy="1796414"/>
            </a:xfrm>
            <a:custGeom>
              <a:avLst/>
              <a:gdLst/>
              <a:ahLst/>
              <a:cxnLst/>
              <a:rect l="l" t="t" r="r" b="b"/>
              <a:pathLst>
                <a:path w="2989579" h="1796414">
                  <a:moveTo>
                    <a:pt x="1819953" y="0"/>
                  </a:moveTo>
                  <a:lnTo>
                    <a:pt x="1773631" y="3528"/>
                  </a:lnTo>
                  <a:lnTo>
                    <a:pt x="1728718" y="12775"/>
                  </a:lnTo>
                  <a:lnTo>
                    <a:pt x="1686047" y="27512"/>
                  </a:lnTo>
                  <a:lnTo>
                    <a:pt x="1646450" y="47511"/>
                  </a:lnTo>
                  <a:lnTo>
                    <a:pt x="1610762" y="72545"/>
                  </a:lnTo>
                  <a:lnTo>
                    <a:pt x="1579815" y="102383"/>
                  </a:lnTo>
                  <a:lnTo>
                    <a:pt x="1554442" y="136800"/>
                  </a:lnTo>
                  <a:lnTo>
                    <a:pt x="1534775" y="122047"/>
                  </a:lnTo>
                  <a:lnTo>
                    <a:pt x="1491868" y="96252"/>
                  </a:lnTo>
                  <a:lnTo>
                    <a:pt x="1423047" y="68525"/>
                  </a:lnTo>
                  <a:lnTo>
                    <a:pt x="1376087" y="57179"/>
                  </a:lnTo>
                  <a:lnTo>
                    <a:pt x="1328508" y="51128"/>
                  </a:lnTo>
                  <a:lnTo>
                    <a:pt x="1280903" y="50222"/>
                  </a:lnTo>
                  <a:lnTo>
                    <a:pt x="1233866" y="54314"/>
                  </a:lnTo>
                  <a:lnTo>
                    <a:pt x="1187992" y="63253"/>
                  </a:lnTo>
                  <a:lnTo>
                    <a:pt x="1143873" y="76891"/>
                  </a:lnTo>
                  <a:lnTo>
                    <a:pt x="1102105" y="95078"/>
                  </a:lnTo>
                  <a:lnTo>
                    <a:pt x="1063280" y="117667"/>
                  </a:lnTo>
                  <a:lnTo>
                    <a:pt x="1027993" y="144507"/>
                  </a:lnTo>
                  <a:lnTo>
                    <a:pt x="996838" y="175449"/>
                  </a:lnTo>
                  <a:lnTo>
                    <a:pt x="970407" y="210346"/>
                  </a:lnTo>
                  <a:lnTo>
                    <a:pt x="924167" y="190921"/>
                  </a:lnTo>
                  <a:lnTo>
                    <a:pt x="875878" y="175904"/>
                  </a:lnTo>
                  <a:lnTo>
                    <a:pt x="826007" y="165372"/>
                  </a:lnTo>
                  <a:lnTo>
                    <a:pt x="775021" y="159401"/>
                  </a:lnTo>
                  <a:lnTo>
                    <a:pt x="723389" y="158068"/>
                  </a:lnTo>
                  <a:lnTo>
                    <a:pt x="671576" y="161451"/>
                  </a:lnTo>
                  <a:lnTo>
                    <a:pt x="618070" y="169998"/>
                  </a:lnTo>
                  <a:lnTo>
                    <a:pt x="567206" y="183245"/>
                  </a:lnTo>
                  <a:lnTo>
                    <a:pt x="519284" y="200869"/>
                  </a:lnTo>
                  <a:lnTo>
                    <a:pt x="474604" y="222547"/>
                  </a:lnTo>
                  <a:lnTo>
                    <a:pt x="433465" y="247957"/>
                  </a:lnTo>
                  <a:lnTo>
                    <a:pt x="396168" y="276775"/>
                  </a:lnTo>
                  <a:lnTo>
                    <a:pt x="363012" y="308680"/>
                  </a:lnTo>
                  <a:lnTo>
                    <a:pt x="334297" y="343349"/>
                  </a:lnTo>
                  <a:lnTo>
                    <a:pt x="310323" y="380460"/>
                  </a:lnTo>
                  <a:lnTo>
                    <a:pt x="291388" y="419690"/>
                  </a:lnTo>
                  <a:lnTo>
                    <a:pt x="277794" y="460715"/>
                  </a:lnTo>
                  <a:lnTo>
                    <a:pt x="269839" y="503215"/>
                  </a:lnTo>
                  <a:lnTo>
                    <a:pt x="267823" y="546866"/>
                  </a:lnTo>
                  <a:lnTo>
                    <a:pt x="272047" y="591346"/>
                  </a:lnTo>
                  <a:lnTo>
                    <a:pt x="269533" y="596934"/>
                  </a:lnTo>
                  <a:lnTo>
                    <a:pt x="213882" y="606089"/>
                  </a:lnTo>
                  <a:lnTo>
                    <a:pt x="161973" y="623420"/>
                  </a:lnTo>
                  <a:lnTo>
                    <a:pt x="115057" y="648265"/>
                  </a:lnTo>
                  <a:lnTo>
                    <a:pt x="74387" y="679958"/>
                  </a:lnTo>
                  <a:lnTo>
                    <a:pt x="41212" y="717838"/>
                  </a:lnTo>
                  <a:lnTo>
                    <a:pt x="18110" y="758170"/>
                  </a:lnTo>
                  <a:lnTo>
                    <a:pt x="4474" y="800038"/>
                  </a:lnTo>
                  <a:lnTo>
                    <a:pt x="0" y="842485"/>
                  </a:lnTo>
                  <a:lnTo>
                    <a:pt x="4385" y="884557"/>
                  </a:lnTo>
                  <a:lnTo>
                    <a:pt x="17326" y="925301"/>
                  </a:lnTo>
                  <a:lnTo>
                    <a:pt x="38520" y="963760"/>
                  </a:lnTo>
                  <a:lnTo>
                    <a:pt x="67665" y="998980"/>
                  </a:lnTo>
                  <a:lnTo>
                    <a:pt x="104456" y="1030007"/>
                  </a:lnTo>
                  <a:lnTo>
                    <a:pt x="148590" y="1055886"/>
                  </a:lnTo>
                  <a:lnTo>
                    <a:pt x="116075" y="1089741"/>
                  </a:lnTo>
                  <a:lnTo>
                    <a:pt x="91518" y="1127262"/>
                  </a:lnTo>
                  <a:lnTo>
                    <a:pt x="75289" y="1167527"/>
                  </a:lnTo>
                  <a:lnTo>
                    <a:pt x="67761" y="1209617"/>
                  </a:lnTo>
                  <a:lnTo>
                    <a:pt x="69304" y="1252609"/>
                  </a:lnTo>
                  <a:lnTo>
                    <a:pt x="80441" y="1296053"/>
                  </a:lnTo>
                  <a:lnTo>
                    <a:pt x="100286" y="1336046"/>
                  </a:lnTo>
                  <a:lnTo>
                    <a:pt x="127895" y="1371979"/>
                  </a:lnTo>
                  <a:lnTo>
                    <a:pt x="162322" y="1403243"/>
                  </a:lnTo>
                  <a:lnTo>
                    <a:pt x="202624" y="1429228"/>
                  </a:lnTo>
                  <a:lnTo>
                    <a:pt x="247857" y="1449326"/>
                  </a:lnTo>
                  <a:lnTo>
                    <a:pt x="297076" y="1462927"/>
                  </a:lnTo>
                  <a:lnTo>
                    <a:pt x="349337" y="1469423"/>
                  </a:lnTo>
                  <a:lnTo>
                    <a:pt x="403695" y="1468205"/>
                  </a:lnTo>
                  <a:lnTo>
                    <a:pt x="409334" y="1476091"/>
                  </a:lnTo>
                  <a:lnTo>
                    <a:pt x="437899" y="1511223"/>
                  </a:lnTo>
                  <a:lnTo>
                    <a:pt x="469810" y="1543378"/>
                  </a:lnTo>
                  <a:lnTo>
                    <a:pt x="504762" y="1572494"/>
                  </a:lnTo>
                  <a:lnTo>
                    <a:pt x="542448" y="1598509"/>
                  </a:lnTo>
                  <a:lnTo>
                    <a:pt x="582559" y="1621359"/>
                  </a:lnTo>
                  <a:lnTo>
                    <a:pt x="624791" y="1640982"/>
                  </a:lnTo>
                  <a:lnTo>
                    <a:pt x="668835" y="1657315"/>
                  </a:lnTo>
                  <a:lnTo>
                    <a:pt x="714385" y="1670295"/>
                  </a:lnTo>
                  <a:lnTo>
                    <a:pt x="761135" y="1679860"/>
                  </a:lnTo>
                  <a:lnTo>
                    <a:pt x="808776" y="1685946"/>
                  </a:lnTo>
                  <a:lnTo>
                    <a:pt x="857003" y="1688490"/>
                  </a:lnTo>
                  <a:lnTo>
                    <a:pt x="905509" y="1687431"/>
                  </a:lnTo>
                  <a:lnTo>
                    <a:pt x="953986" y="1682705"/>
                  </a:lnTo>
                  <a:lnTo>
                    <a:pt x="1002129" y="1674249"/>
                  </a:lnTo>
                  <a:lnTo>
                    <a:pt x="1049629" y="1662000"/>
                  </a:lnTo>
                  <a:lnTo>
                    <a:pt x="1096181" y="1645897"/>
                  </a:lnTo>
                  <a:lnTo>
                    <a:pt x="1141476" y="1625875"/>
                  </a:lnTo>
                  <a:lnTo>
                    <a:pt x="1173858" y="1661066"/>
                  </a:lnTo>
                  <a:lnTo>
                    <a:pt x="1210698" y="1692770"/>
                  </a:lnTo>
                  <a:lnTo>
                    <a:pt x="1251574" y="1720730"/>
                  </a:lnTo>
                  <a:lnTo>
                    <a:pt x="1296063" y="1744688"/>
                  </a:lnTo>
                  <a:lnTo>
                    <a:pt x="1343740" y="1764387"/>
                  </a:lnTo>
                  <a:lnTo>
                    <a:pt x="1394181" y="1779570"/>
                  </a:lnTo>
                  <a:lnTo>
                    <a:pt x="1443636" y="1789512"/>
                  </a:lnTo>
                  <a:lnTo>
                    <a:pt x="1493105" y="1794924"/>
                  </a:lnTo>
                  <a:lnTo>
                    <a:pt x="1542233" y="1795962"/>
                  </a:lnTo>
                  <a:lnTo>
                    <a:pt x="1590666" y="1792782"/>
                  </a:lnTo>
                  <a:lnTo>
                    <a:pt x="1638048" y="1785540"/>
                  </a:lnTo>
                  <a:lnTo>
                    <a:pt x="1684025" y="1774393"/>
                  </a:lnTo>
                  <a:lnTo>
                    <a:pt x="1728241" y="1759495"/>
                  </a:lnTo>
                  <a:lnTo>
                    <a:pt x="1770342" y="1741004"/>
                  </a:lnTo>
                  <a:lnTo>
                    <a:pt x="1809972" y="1719074"/>
                  </a:lnTo>
                  <a:lnTo>
                    <a:pt x="1846778" y="1693861"/>
                  </a:lnTo>
                  <a:lnTo>
                    <a:pt x="1880403" y="1665523"/>
                  </a:lnTo>
                  <a:lnTo>
                    <a:pt x="1910494" y="1634213"/>
                  </a:lnTo>
                  <a:lnTo>
                    <a:pt x="1936695" y="1600089"/>
                  </a:lnTo>
                  <a:lnTo>
                    <a:pt x="1958650" y="1563307"/>
                  </a:lnTo>
                  <a:lnTo>
                    <a:pt x="1976006" y="1524021"/>
                  </a:lnTo>
                  <a:lnTo>
                    <a:pt x="2024609" y="1545182"/>
                  </a:lnTo>
                  <a:lnTo>
                    <a:pt x="2076060" y="1560619"/>
                  </a:lnTo>
                  <a:lnTo>
                    <a:pt x="2129611" y="1570155"/>
                  </a:lnTo>
                  <a:lnTo>
                    <a:pt x="2184515" y="1573615"/>
                  </a:lnTo>
                  <a:lnTo>
                    <a:pt x="2238791" y="1570989"/>
                  </a:lnTo>
                  <a:lnTo>
                    <a:pt x="2290906" y="1562638"/>
                  </a:lnTo>
                  <a:lnTo>
                    <a:pt x="2340378" y="1548950"/>
                  </a:lnTo>
                  <a:lnTo>
                    <a:pt x="2386729" y="1530311"/>
                  </a:lnTo>
                  <a:lnTo>
                    <a:pt x="2429477" y="1507106"/>
                  </a:lnTo>
                  <a:lnTo>
                    <a:pt x="2468142" y="1479723"/>
                  </a:lnTo>
                  <a:lnTo>
                    <a:pt x="2502245" y="1448549"/>
                  </a:lnTo>
                  <a:lnTo>
                    <a:pt x="2531305" y="1413968"/>
                  </a:lnTo>
                  <a:lnTo>
                    <a:pt x="2554841" y="1376368"/>
                  </a:lnTo>
                  <a:lnTo>
                    <a:pt x="2572375" y="1336136"/>
                  </a:lnTo>
                  <a:lnTo>
                    <a:pt x="2583425" y="1293658"/>
                  </a:lnTo>
                  <a:lnTo>
                    <a:pt x="2587511" y="1249320"/>
                  </a:lnTo>
                  <a:lnTo>
                    <a:pt x="2634747" y="1241748"/>
                  </a:lnTo>
                  <a:lnTo>
                    <a:pt x="2680607" y="1230298"/>
                  </a:lnTo>
                  <a:lnTo>
                    <a:pt x="2724741" y="1215091"/>
                  </a:lnTo>
                  <a:lnTo>
                    <a:pt x="2766799" y="1196250"/>
                  </a:lnTo>
                  <a:lnTo>
                    <a:pt x="2806434" y="1173895"/>
                  </a:lnTo>
                  <a:lnTo>
                    <a:pt x="2847820" y="1144633"/>
                  </a:lnTo>
                  <a:lnTo>
                    <a:pt x="2884044" y="1112357"/>
                  </a:lnTo>
                  <a:lnTo>
                    <a:pt x="2915041" y="1077468"/>
                  </a:lnTo>
                  <a:lnTo>
                    <a:pt x="2940746" y="1040371"/>
                  </a:lnTo>
                  <a:lnTo>
                    <a:pt x="2961095" y="1001469"/>
                  </a:lnTo>
                  <a:lnTo>
                    <a:pt x="2976024" y="961165"/>
                  </a:lnTo>
                  <a:lnTo>
                    <a:pt x="2985467" y="919861"/>
                  </a:lnTo>
                  <a:lnTo>
                    <a:pt x="2989361" y="877962"/>
                  </a:lnTo>
                  <a:lnTo>
                    <a:pt x="2987639" y="835870"/>
                  </a:lnTo>
                  <a:lnTo>
                    <a:pt x="2980239" y="793989"/>
                  </a:lnTo>
                  <a:lnTo>
                    <a:pt x="2967094" y="752722"/>
                  </a:lnTo>
                  <a:lnTo>
                    <a:pt x="2948142" y="712471"/>
                  </a:lnTo>
                  <a:lnTo>
                    <a:pt x="2923316" y="673641"/>
                  </a:lnTo>
                  <a:lnTo>
                    <a:pt x="2892552" y="636634"/>
                  </a:lnTo>
                  <a:lnTo>
                    <a:pt x="2897402" y="626891"/>
                  </a:lnTo>
                  <a:lnTo>
                    <a:pt x="2919884" y="552966"/>
                  </a:lnTo>
                  <a:lnTo>
                    <a:pt x="2922341" y="509333"/>
                  </a:lnTo>
                  <a:lnTo>
                    <a:pt x="2917201" y="466598"/>
                  </a:lnTo>
                  <a:lnTo>
                    <a:pt x="2904866" y="425335"/>
                  </a:lnTo>
                  <a:lnTo>
                    <a:pt x="2885734" y="386116"/>
                  </a:lnTo>
                  <a:lnTo>
                    <a:pt x="2860208" y="349516"/>
                  </a:lnTo>
                  <a:lnTo>
                    <a:pt x="2828686" y="316109"/>
                  </a:lnTo>
                  <a:lnTo>
                    <a:pt x="2791569" y="286469"/>
                  </a:lnTo>
                  <a:lnTo>
                    <a:pt x="2749259" y="261170"/>
                  </a:lnTo>
                  <a:lnTo>
                    <a:pt x="2702154" y="240786"/>
                  </a:lnTo>
                  <a:lnTo>
                    <a:pt x="2650656" y="225891"/>
                  </a:lnTo>
                  <a:lnTo>
                    <a:pt x="2635480" y="180187"/>
                  </a:lnTo>
                  <a:lnTo>
                    <a:pt x="2611108" y="137599"/>
                  </a:lnTo>
                  <a:lnTo>
                    <a:pt x="2578182" y="99037"/>
                  </a:lnTo>
                  <a:lnTo>
                    <a:pt x="2537346" y="65413"/>
                  </a:lnTo>
                  <a:lnTo>
                    <a:pt x="2497155" y="41491"/>
                  </a:lnTo>
                  <a:lnTo>
                    <a:pt x="2454205" y="23081"/>
                  </a:lnTo>
                  <a:lnTo>
                    <a:pt x="2409228" y="10132"/>
                  </a:lnTo>
                  <a:lnTo>
                    <a:pt x="2362956" y="2596"/>
                  </a:lnTo>
                  <a:lnTo>
                    <a:pt x="2316119" y="424"/>
                  </a:lnTo>
                  <a:lnTo>
                    <a:pt x="2269452" y="3566"/>
                  </a:lnTo>
                  <a:lnTo>
                    <a:pt x="2223683" y="11973"/>
                  </a:lnTo>
                  <a:lnTo>
                    <a:pt x="2179547" y="25596"/>
                  </a:lnTo>
                  <a:lnTo>
                    <a:pt x="2137774" y="44385"/>
                  </a:lnTo>
                  <a:lnTo>
                    <a:pt x="2099096" y="68291"/>
                  </a:lnTo>
                  <a:lnTo>
                    <a:pt x="2064246" y="97265"/>
                  </a:lnTo>
                  <a:lnTo>
                    <a:pt x="2041817" y="75835"/>
                  </a:lnTo>
                  <a:lnTo>
                    <a:pt x="1988954" y="40027"/>
                  </a:lnTo>
                  <a:lnTo>
                    <a:pt x="1913490" y="11010"/>
                  </a:lnTo>
                  <a:lnTo>
                    <a:pt x="1866851" y="2417"/>
                  </a:lnTo>
                  <a:lnTo>
                    <a:pt x="1819953" y="0"/>
                  </a:lnTo>
                  <a:close/>
                </a:path>
              </a:pathLst>
            </a:custGeom>
            <a:solidFill>
              <a:srgbClr val="76ACB9"/>
            </a:solidFill>
          </p:spPr>
          <p:txBody>
            <a:bodyPr wrap="square" lIns="0" tIns="0" rIns="0" bIns="0" rtlCol="0"/>
            <a:lstStyle/>
            <a:p/>
          </p:txBody>
        </p:sp>
        <p:pic>
          <p:nvPicPr>
            <p:cNvPr id="38" name="object 38"/>
            <p:cNvPicPr/>
            <p:nvPr/>
          </p:nvPicPr>
          <p:blipFill>
            <a:blip r:embed="rId10" cstate="print"/>
            <a:stretch>
              <a:fillRect/>
            </a:stretch>
          </p:blipFill>
          <p:spPr>
            <a:xfrm>
              <a:off x="9213090" y="3901707"/>
              <a:ext cx="311390" cy="308376"/>
            </a:xfrm>
            <a:prstGeom prst="rect">
              <a:avLst/>
            </a:prstGeom>
          </p:spPr>
        </p:pic>
        <p:sp>
          <p:nvSpPr>
            <p:cNvPr id="39" name="object 39"/>
            <p:cNvSpPr/>
            <p:nvPr/>
          </p:nvSpPr>
          <p:spPr>
            <a:xfrm>
              <a:off x="9508109" y="4189376"/>
              <a:ext cx="299720" cy="299720"/>
            </a:xfrm>
            <a:custGeom>
              <a:avLst/>
              <a:gdLst/>
              <a:ahLst/>
              <a:cxnLst/>
              <a:rect l="l" t="t" r="r" b="b"/>
              <a:pathLst>
                <a:path w="299720" h="299720">
                  <a:moveTo>
                    <a:pt x="149605" y="0"/>
                  </a:moveTo>
                  <a:lnTo>
                    <a:pt x="102318" y="7626"/>
                  </a:lnTo>
                  <a:lnTo>
                    <a:pt x="61250" y="28864"/>
                  </a:lnTo>
                  <a:lnTo>
                    <a:pt x="28864" y="61250"/>
                  </a:lnTo>
                  <a:lnTo>
                    <a:pt x="7626" y="102318"/>
                  </a:lnTo>
                  <a:lnTo>
                    <a:pt x="0" y="149605"/>
                  </a:lnTo>
                  <a:lnTo>
                    <a:pt x="7626" y="196893"/>
                  </a:lnTo>
                  <a:lnTo>
                    <a:pt x="28864" y="237961"/>
                  </a:lnTo>
                  <a:lnTo>
                    <a:pt x="61250" y="270347"/>
                  </a:lnTo>
                  <a:lnTo>
                    <a:pt x="102318" y="291585"/>
                  </a:lnTo>
                  <a:lnTo>
                    <a:pt x="149605" y="299211"/>
                  </a:lnTo>
                  <a:lnTo>
                    <a:pt x="196893" y="291585"/>
                  </a:lnTo>
                  <a:lnTo>
                    <a:pt x="237961" y="270347"/>
                  </a:lnTo>
                  <a:lnTo>
                    <a:pt x="270347" y="237961"/>
                  </a:lnTo>
                  <a:lnTo>
                    <a:pt x="291585" y="196893"/>
                  </a:lnTo>
                  <a:lnTo>
                    <a:pt x="299211" y="149605"/>
                  </a:lnTo>
                  <a:lnTo>
                    <a:pt x="291585" y="102318"/>
                  </a:lnTo>
                  <a:lnTo>
                    <a:pt x="270347" y="61250"/>
                  </a:lnTo>
                  <a:lnTo>
                    <a:pt x="237961" y="28864"/>
                  </a:lnTo>
                  <a:lnTo>
                    <a:pt x="196893" y="7626"/>
                  </a:lnTo>
                  <a:lnTo>
                    <a:pt x="149605" y="0"/>
                  </a:lnTo>
                  <a:close/>
                </a:path>
              </a:pathLst>
            </a:custGeom>
            <a:solidFill>
              <a:srgbClr val="76ACB9"/>
            </a:solidFill>
          </p:spPr>
          <p:txBody>
            <a:bodyPr wrap="square" lIns="0" tIns="0" rIns="0" bIns="0" rtlCol="0"/>
            <a:lstStyle/>
            <a:p/>
          </p:txBody>
        </p:sp>
        <p:sp>
          <p:nvSpPr>
            <p:cNvPr id="40" name="object 40"/>
            <p:cNvSpPr/>
            <p:nvPr/>
          </p:nvSpPr>
          <p:spPr>
            <a:xfrm>
              <a:off x="9104140" y="4371328"/>
              <a:ext cx="2989580" cy="1796414"/>
            </a:xfrm>
            <a:custGeom>
              <a:avLst/>
              <a:gdLst/>
              <a:ahLst/>
              <a:cxnLst/>
              <a:rect l="l" t="t" r="r" b="b"/>
              <a:pathLst>
                <a:path w="2989579" h="1796414">
                  <a:moveTo>
                    <a:pt x="272047" y="591346"/>
                  </a:moveTo>
                  <a:lnTo>
                    <a:pt x="267823" y="546866"/>
                  </a:lnTo>
                  <a:lnTo>
                    <a:pt x="269839" y="503215"/>
                  </a:lnTo>
                  <a:lnTo>
                    <a:pt x="277794" y="460715"/>
                  </a:lnTo>
                  <a:lnTo>
                    <a:pt x="291388" y="419690"/>
                  </a:lnTo>
                  <a:lnTo>
                    <a:pt x="310323" y="380460"/>
                  </a:lnTo>
                  <a:lnTo>
                    <a:pt x="334297" y="343349"/>
                  </a:lnTo>
                  <a:lnTo>
                    <a:pt x="363012" y="308680"/>
                  </a:lnTo>
                  <a:lnTo>
                    <a:pt x="396168" y="276775"/>
                  </a:lnTo>
                  <a:lnTo>
                    <a:pt x="433465" y="247957"/>
                  </a:lnTo>
                  <a:lnTo>
                    <a:pt x="474604" y="222547"/>
                  </a:lnTo>
                  <a:lnTo>
                    <a:pt x="519284" y="200869"/>
                  </a:lnTo>
                  <a:lnTo>
                    <a:pt x="567206" y="183245"/>
                  </a:lnTo>
                  <a:lnTo>
                    <a:pt x="618070" y="169998"/>
                  </a:lnTo>
                  <a:lnTo>
                    <a:pt x="671576" y="161451"/>
                  </a:lnTo>
                  <a:lnTo>
                    <a:pt x="723389" y="158068"/>
                  </a:lnTo>
                  <a:lnTo>
                    <a:pt x="775021" y="159401"/>
                  </a:lnTo>
                  <a:lnTo>
                    <a:pt x="826007" y="165372"/>
                  </a:lnTo>
                  <a:lnTo>
                    <a:pt x="875878" y="175904"/>
                  </a:lnTo>
                  <a:lnTo>
                    <a:pt x="924167" y="190921"/>
                  </a:lnTo>
                  <a:lnTo>
                    <a:pt x="970407" y="210346"/>
                  </a:lnTo>
                  <a:lnTo>
                    <a:pt x="996838" y="175449"/>
                  </a:lnTo>
                  <a:lnTo>
                    <a:pt x="1027993" y="144507"/>
                  </a:lnTo>
                  <a:lnTo>
                    <a:pt x="1063280" y="117667"/>
                  </a:lnTo>
                  <a:lnTo>
                    <a:pt x="1102105" y="95078"/>
                  </a:lnTo>
                  <a:lnTo>
                    <a:pt x="1143873" y="76891"/>
                  </a:lnTo>
                  <a:lnTo>
                    <a:pt x="1187992" y="63253"/>
                  </a:lnTo>
                  <a:lnTo>
                    <a:pt x="1233866" y="54314"/>
                  </a:lnTo>
                  <a:lnTo>
                    <a:pt x="1280903" y="50222"/>
                  </a:lnTo>
                  <a:lnTo>
                    <a:pt x="1328508" y="51128"/>
                  </a:lnTo>
                  <a:lnTo>
                    <a:pt x="1376087" y="57179"/>
                  </a:lnTo>
                  <a:lnTo>
                    <a:pt x="1423047" y="68525"/>
                  </a:lnTo>
                  <a:lnTo>
                    <a:pt x="1468794" y="85314"/>
                  </a:lnTo>
                  <a:lnTo>
                    <a:pt x="1513890" y="108514"/>
                  </a:lnTo>
                  <a:lnTo>
                    <a:pt x="1554442" y="136800"/>
                  </a:lnTo>
                  <a:lnTo>
                    <a:pt x="1579815" y="102383"/>
                  </a:lnTo>
                  <a:lnTo>
                    <a:pt x="1610762" y="72545"/>
                  </a:lnTo>
                  <a:lnTo>
                    <a:pt x="1646450" y="47511"/>
                  </a:lnTo>
                  <a:lnTo>
                    <a:pt x="1686047" y="27512"/>
                  </a:lnTo>
                  <a:lnTo>
                    <a:pt x="1728718" y="12775"/>
                  </a:lnTo>
                  <a:lnTo>
                    <a:pt x="1773631" y="3528"/>
                  </a:lnTo>
                  <a:lnTo>
                    <a:pt x="1819953" y="0"/>
                  </a:lnTo>
                  <a:lnTo>
                    <a:pt x="1866851" y="2417"/>
                  </a:lnTo>
                  <a:lnTo>
                    <a:pt x="1913490" y="11010"/>
                  </a:lnTo>
                  <a:lnTo>
                    <a:pt x="1959039" y="26005"/>
                  </a:lnTo>
                  <a:lnTo>
                    <a:pt x="2016633" y="56696"/>
                  </a:lnTo>
                  <a:lnTo>
                    <a:pt x="2064246" y="97265"/>
                  </a:lnTo>
                  <a:lnTo>
                    <a:pt x="2099096" y="68291"/>
                  </a:lnTo>
                  <a:lnTo>
                    <a:pt x="2137774" y="44385"/>
                  </a:lnTo>
                  <a:lnTo>
                    <a:pt x="2179547" y="25596"/>
                  </a:lnTo>
                  <a:lnTo>
                    <a:pt x="2223683" y="11973"/>
                  </a:lnTo>
                  <a:lnTo>
                    <a:pt x="2269452" y="3566"/>
                  </a:lnTo>
                  <a:lnTo>
                    <a:pt x="2316119" y="424"/>
                  </a:lnTo>
                  <a:lnTo>
                    <a:pt x="2362956" y="2596"/>
                  </a:lnTo>
                  <a:lnTo>
                    <a:pt x="2409228" y="10132"/>
                  </a:lnTo>
                  <a:lnTo>
                    <a:pt x="2454205" y="23081"/>
                  </a:lnTo>
                  <a:lnTo>
                    <a:pt x="2497155" y="41491"/>
                  </a:lnTo>
                  <a:lnTo>
                    <a:pt x="2537346" y="65413"/>
                  </a:lnTo>
                  <a:lnTo>
                    <a:pt x="2578182" y="99037"/>
                  </a:lnTo>
                  <a:lnTo>
                    <a:pt x="2611108" y="137599"/>
                  </a:lnTo>
                  <a:lnTo>
                    <a:pt x="2635480" y="180187"/>
                  </a:lnTo>
                  <a:lnTo>
                    <a:pt x="2650656" y="225891"/>
                  </a:lnTo>
                  <a:lnTo>
                    <a:pt x="2702154" y="240786"/>
                  </a:lnTo>
                  <a:lnTo>
                    <a:pt x="2749259" y="261170"/>
                  </a:lnTo>
                  <a:lnTo>
                    <a:pt x="2791569" y="286469"/>
                  </a:lnTo>
                  <a:lnTo>
                    <a:pt x="2828686" y="316109"/>
                  </a:lnTo>
                  <a:lnTo>
                    <a:pt x="2860208" y="349516"/>
                  </a:lnTo>
                  <a:lnTo>
                    <a:pt x="2885734" y="386116"/>
                  </a:lnTo>
                  <a:lnTo>
                    <a:pt x="2904866" y="425335"/>
                  </a:lnTo>
                  <a:lnTo>
                    <a:pt x="2917201" y="466598"/>
                  </a:lnTo>
                  <a:lnTo>
                    <a:pt x="2922341" y="509333"/>
                  </a:lnTo>
                  <a:lnTo>
                    <a:pt x="2919884" y="552966"/>
                  </a:lnTo>
                  <a:lnTo>
                    <a:pt x="2909431" y="596921"/>
                  </a:lnTo>
                  <a:lnTo>
                    <a:pt x="2892552" y="636634"/>
                  </a:lnTo>
                  <a:lnTo>
                    <a:pt x="2923316" y="673641"/>
                  </a:lnTo>
                  <a:lnTo>
                    <a:pt x="2948142" y="712471"/>
                  </a:lnTo>
                  <a:lnTo>
                    <a:pt x="2967094" y="752722"/>
                  </a:lnTo>
                  <a:lnTo>
                    <a:pt x="2980239" y="793989"/>
                  </a:lnTo>
                  <a:lnTo>
                    <a:pt x="2987639" y="835870"/>
                  </a:lnTo>
                  <a:lnTo>
                    <a:pt x="2989361" y="877962"/>
                  </a:lnTo>
                  <a:lnTo>
                    <a:pt x="2985467" y="919861"/>
                  </a:lnTo>
                  <a:lnTo>
                    <a:pt x="2976024" y="961165"/>
                  </a:lnTo>
                  <a:lnTo>
                    <a:pt x="2961095" y="1001469"/>
                  </a:lnTo>
                  <a:lnTo>
                    <a:pt x="2940746" y="1040371"/>
                  </a:lnTo>
                  <a:lnTo>
                    <a:pt x="2915041" y="1077468"/>
                  </a:lnTo>
                  <a:lnTo>
                    <a:pt x="2884044" y="1112357"/>
                  </a:lnTo>
                  <a:lnTo>
                    <a:pt x="2847820" y="1144633"/>
                  </a:lnTo>
                  <a:lnTo>
                    <a:pt x="2806434" y="1173895"/>
                  </a:lnTo>
                  <a:lnTo>
                    <a:pt x="2766799" y="1196250"/>
                  </a:lnTo>
                  <a:lnTo>
                    <a:pt x="2724741" y="1215091"/>
                  </a:lnTo>
                  <a:lnTo>
                    <a:pt x="2680607" y="1230298"/>
                  </a:lnTo>
                  <a:lnTo>
                    <a:pt x="2634747" y="1241748"/>
                  </a:lnTo>
                  <a:lnTo>
                    <a:pt x="2587511" y="1249320"/>
                  </a:lnTo>
                  <a:lnTo>
                    <a:pt x="2583425" y="1293658"/>
                  </a:lnTo>
                  <a:lnTo>
                    <a:pt x="2572375" y="1336136"/>
                  </a:lnTo>
                  <a:lnTo>
                    <a:pt x="2554841" y="1376368"/>
                  </a:lnTo>
                  <a:lnTo>
                    <a:pt x="2531305" y="1413968"/>
                  </a:lnTo>
                  <a:lnTo>
                    <a:pt x="2502245" y="1448549"/>
                  </a:lnTo>
                  <a:lnTo>
                    <a:pt x="2468142" y="1479723"/>
                  </a:lnTo>
                  <a:lnTo>
                    <a:pt x="2429477" y="1507106"/>
                  </a:lnTo>
                  <a:lnTo>
                    <a:pt x="2386729" y="1530311"/>
                  </a:lnTo>
                  <a:lnTo>
                    <a:pt x="2340378" y="1548950"/>
                  </a:lnTo>
                  <a:lnTo>
                    <a:pt x="2290906" y="1562638"/>
                  </a:lnTo>
                  <a:lnTo>
                    <a:pt x="2238791" y="1570989"/>
                  </a:lnTo>
                  <a:lnTo>
                    <a:pt x="2184515" y="1573615"/>
                  </a:lnTo>
                  <a:lnTo>
                    <a:pt x="2129611" y="1570155"/>
                  </a:lnTo>
                  <a:lnTo>
                    <a:pt x="2076060" y="1560619"/>
                  </a:lnTo>
                  <a:lnTo>
                    <a:pt x="2024609" y="1545182"/>
                  </a:lnTo>
                  <a:lnTo>
                    <a:pt x="1976006" y="1524021"/>
                  </a:lnTo>
                  <a:lnTo>
                    <a:pt x="1958650" y="1563307"/>
                  </a:lnTo>
                  <a:lnTo>
                    <a:pt x="1936695" y="1600089"/>
                  </a:lnTo>
                  <a:lnTo>
                    <a:pt x="1910494" y="1634213"/>
                  </a:lnTo>
                  <a:lnTo>
                    <a:pt x="1880403" y="1665523"/>
                  </a:lnTo>
                  <a:lnTo>
                    <a:pt x="1846778" y="1693861"/>
                  </a:lnTo>
                  <a:lnTo>
                    <a:pt x="1809972" y="1719074"/>
                  </a:lnTo>
                  <a:lnTo>
                    <a:pt x="1770342" y="1741004"/>
                  </a:lnTo>
                  <a:lnTo>
                    <a:pt x="1728241" y="1759495"/>
                  </a:lnTo>
                  <a:lnTo>
                    <a:pt x="1684025" y="1774393"/>
                  </a:lnTo>
                  <a:lnTo>
                    <a:pt x="1638048" y="1785540"/>
                  </a:lnTo>
                  <a:lnTo>
                    <a:pt x="1590666" y="1792782"/>
                  </a:lnTo>
                  <a:lnTo>
                    <a:pt x="1542233" y="1795962"/>
                  </a:lnTo>
                  <a:lnTo>
                    <a:pt x="1493105" y="1794924"/>
                  </a:lnTo>
                  <a:lnTo>
                    <a:pt x="1443636" y="1789512"/>
                  </a:lnTo>
                  <a:lnTo>
                    <a:pt x="1394181" y="1779570"/>
                  </a:lnTo>
                  <a:lnTo>
                    <a:pt x="1343740" y="1764387"/>
                  </a:lnTo>
                  <a:lnTo>
                    <a:pt x="1296063" y="1744688"/>
                  </a:lnTo>
                  <a:lnTo>
                    <a:pt x="1251574" y="1720730"/>
                  </a:lnTo>
                  <a:lnTo>
                    <a:pt x="1210698" y="1692770"/>
                  </a:lnTo>
                  <a:lnTo>
                    <a:pt x="1173858" y="1661066"/>
                  </a:lnTo>
                  <a:lnTo>
                    <a:pt x="1141476" y="1625875"/>
                  </a:lnTo>
                  <a:lnTo>
                    <a:pt x="1096181" y="1645897"/>
                  </a:lnTo>
                  <a:lnTo>
                    <a:pt x="1049629" y="1662000"/>
                  </a:lnTo>
                  <a:lnTo>
                    <a:pt x="1002129" y="1674249"/>
                  </a:lnTo>
                  <a:lnTo>
                    <a:pt x="953986" y="1682705"/>
                  </a:lnTo>
                  <a:lnTo>
                    <a:pt x="905509" y="1687431"/>
                  </a:lnTo>
                  <a:lnTo>
                    <a:pt x="857003" y="1688490"/>
                  </a:lnTo>
                  <a:lnTo>
                    <a:pt x="808776" y="1685946"/>
                  </a:lnTo>
                  <a:lnTo>
                    <a:pt x="761135" y="1679860"/>
                  </a:lnTo>
                  <a:lnTo>
                    <a:pt x="714385" y="1670295"/>
                  </a:lnTo>
                  <a:lnTo>
                    <a:pt x="668835" y="1657315"/>
                  </a:lnTo>
                  <a:lnTo>
                    <a:pt x="624791" y="1640982"/>
                  </a:lnTo>
                  <a:lnTo>
                    <a:pt x="582559" y="1621359"/>
                  </a:lnTo>
                  <a:lnTo>
                    <a:pt x="542448" y="1598509"/>
                  </a:lnTo>
                  <a:lnTo>
                    <a:pt x="504762" y="1572494"/>
                  </a:lnTo>
                  <a:lnTo>
                    <a:pt x="469810" y="1543378"/>
                  </a:lnTo>
                  <a:lnTo>
                    <a:pt x="437899" y="1511223"/>
                  </a:lnTo>
                  <a:lnTo>
                    <a:pt x="409334" y="1476091"/>
                  </a:lnTo>
                  <a:lnTo>
                    <a:pt x="403695" y="1468205"/>
                  </a:lnTo>
                  <a:lnTo>
                    <a:pt x="349337" y="1469423"/>
                  </a:lnTo>
                  <a:lnTo>
                    <a:pt x="297076" y="1462927"/>
                  </a:lnTo>
                  <a:lnTo>
                    <a:pt x="247857" y="1449326"/>
                  </a:lnTo>
                  <a:lnTo>
                    <a:pt x="202624" y="1429228"/>
                  </a:lnTo>
                  <a:lnTo>
                    <a:pt x="162322" y="1403243"/>
                  </a:lnTo>
                  <a:lnTo>
                    <a:pt x="127895" y="1371979"/>
                  </a:lnTo>
                  <a:lnTo>
                    <a:pt x="100286" y="1336046"/>
                  </a:lnTo>
                  <a:lnTo>
                    <a:pt x="80441" y="1296053"/>
                  </a:lnTo>
                  <a:lnTo>
                    <a:pt x="69304" y="1252609"/>
                  </a:lnTo>
                  <a:lnTo>
                    <a:pt x="67761" y="1209617"/>
                  </a:lnTo>
                  <a:lnTo>
                    <a:pt x="75289" y="1167527"/>
                  </a:lnTo>
                  <a:lnTo>
                    <a:pt x="91518" y="1127262"/>
                  </a:lnTo>
                  <a:lnTo>
                    <a:pt x="116075" y="1089741"/>
                  </a:lnTo>
                  <a:lnTo>
                    <a:pt x="148590" y="1055886"/>
                  </a:lnTo>
                  <a:lnTo>
                    <a:pt x="104456" y="1030007"/>
                  </a:lnTo>
                  <a:lnTo>
                    <a:pt x="67665" y="998980"/>
                  </a:lnTo>
                  <a:lnTo>
                    <a:pt x="38520" y="963760"/>
                  </a:lnTo>
                  <a:lnTo>
                    <a:pt x="17326" y="925301"/>
                  </a:lnTo>
                  <a:lnTo>
                    <a:pt x="4385" y="884557"/>
                  </a:lnTo>
                  <a:lnTo>
                    <a:pt x="0" y="842485"/>
                  </a:lnTo>
                  <a:lnTo>
                    <a:pt x="4474" y="800038"/>
                  </a:lnTo>
                  <a:lnTo>
                    <a:pt x="18110" y="758170"/>
                  </a:lnTo>
                  <a:lnTo>
                    <a:pt x="41212" y="717838"/>
                  </a:lnTo>
                  <a:lnTo>
                    <a:pt x="74387" y="679958"/>
                  </a:lnTo>
                  <a:lnTo>
                    <a:pt x="115057" y="648265"/>
                  </a:lnTo>
                  <a:lnTo>
                    <a:pt x="161973" y="623420"/>
                  </a:lnTo>
                  <a:lnTo>
                    <a:pt x="213882" y="606089"/>
                  </a:lnTo>
                  <a:lnTo>
                    <a:pt x="269533" y="596934"/>
                  </a:lnTo>
                  <a:lnTo>
                    <a:pt x="272047" y="591346"/>
                  </a:lnTo>
                  <a:close/>
                </a:path>
              </a:pathLst>
            </a:custGeom>
            <a:ln w="19050">
              <a:solidFill>
                <a:srgbClr val="C7DEE2"/>
              </a:solidFill>
            </a:ln>
          </p:spPr>
          <p:txBody>
            <a:bodyPr wrap="square" lIns="0" tIns="0" rIns="0" bIns="0" rtlCol="0"/>
            <a:lstStyle/>
            <a:p/>
          </p:txBody>
        </p:sp>
        <p:pic>
          <p:nvPicPr>
            <p:cNvPr id="41" name="object 41"/>
            <p:cNvPicPr/>
            <p:nvPr/>
          </p:nvPicPr>
          <p:blipFill>
            <a:blip r:embed="rId11" cstate="print"/>
            <a:stretch>
              <a:fillRect/>
            </a:stretch>
          </p:blipFill>
          <p:spPr>
            <a:xfrm>
              <a:off x="9203565" y="3892182"/>
              <a:ext cx="330440" cy="327426"/>
            </a:xfrm>
            <a:prstGeom prst="rect">
              <a:avLst/>
            </a:prstGeom>
          </p:spPr>
        </p:pic>
        <p:sp>
          <p:nvSpPr>
            <p:cNvPr id="42" name="object 42"/>
            <p:cNvSpPr/>
            <p:nvPr/>
          </p:nvSpPr>
          <p:spPr>
            <a:xfrm>
              <a:off x="9508109" y="4189376"/>
              <a:ext cx="299720" cy="299720"/>
            </a:xfrm>
            <a:custGeom>
              <a:avLst/>
              <a:gdLst/>
              <a:ahLst/>
              <a:cxnLst/>
              <a:rect l="l" t="t" r="r" b="b"/>
              <a:pathLst>
                <a:path w="299720" h="299720">
                  <a:moveTo>
                    <a:pt x="299211" y="149605"/>
                  </a:moveTo>
                  <a:lnTo>
                    <a:pt x="291585" y="196893"/>
                  </a:lnTo>
                  <a:lnTo>
                    <a:pt x="270347" y="237961"/>
                  </a:lnTo>
                  <a:lnTo>
                    <a:pt x="237961" y="270347"/>
                  </a:lnTo>
                  <a:lnTo>
                    <a:pt x="196893" y="291585"/>
                  </a:lnTo>
                  <a:lnTo>
                    <a:pt x="149605" y="299211"/>
                  </a:lnTo>
                  <a:lnTo>
                    <a:pt x="102318" y="291585"/>
                  </a:lnTo>
                  <a:lnTo>
                    <a:pt x="61250" y="270347"/>
                  </a:lnTo>
                  <a:lnTo>
                    <a:pt x="28864" y="237961"/>
                  </a:lnTo>
                  <a:lnTo>
                    <a:pt x="7626" y="196893"/>
                  </a:lnTo>
                  <a:lnTo>
                    <a:pt x="0" y="149605"/>
                  </a:lnTo>
                  <a:lnTo>
                    <a:pt x="7626" y="102318"/>
                  </a:lnTo>
                  <a:lnTo>
                    <a:pt x="28864" y="61250"/>
                  </a:lnTo>
                  <a:lnTo>
                    <a:pt x="61250" y="28864"/>
                  </a:lnTo>
                  <a:lnTo>
                    <a:pt x="102318" y="7626"/>
                  </a:lnTo>
                  <a:lnTo>
                    <a:pt x="149605" y="0"/>
                  </a:lnTo>
                  <a:lnTo>
                    <a:pt x="196893" y="7626"/>
                  </a:lnTo>
                  <a:lnTo>
                    <a:pt x="237961" y="28864"/>
                  </a:lnTo>
                  <a:lnTo>
                    <a:pt x="270347" y="61250"/>
                  </a:lnTo>
                  <a:lnTo>
                    <a:pt x="291585" y="102318"/>
                  </a:lnTo>
                  <a:lnTo>
                    <a:pt x="299211" y="149605"/>
                  </a:lnTo>
                  <a:close/>
                </a:path>
              </a:pathLst>
            </a:custGeom>
            <a:ln w="19050">
              <a:solidFill>
                <a:srgbClr val="C7DEE2"/>
              </a:solidFill>
            </a:ln>
          </p:spPr>
          <p:txBody>
            <a:bodyPr wrap="square" lIns="0" tIns="0" rIns="0" bIns="0" rtlCol="0"/>
            <a:lstStyle/>
            <a:p/>
          </p:txBody>
        </p:sp>
        <p:sp>
          <p:nvSpPr>
            <p:cNvPr id="43" name="object 43"/>
            <p:cNvSpPr/>
            <p:nvPr/>
          </p:nvSpPr>
          <p:spPr>
            <a:xfrm>
              <a:off x="9255934" y="4462766"/>
              <a:ext cx="2739390" cy="1527810"/>
            </a:xfrm>
            <a:custGeom>
              <a:avLst/>
              <a:gdLst/>
              <a:ahLst/>
              <a:cxnLst/>
              <a:rect l="l" t="t" r="r" b="b"/>
              <a:pathLst>
                <a:path w="2739390" h="1527810">
                  <a:moveTo>
                    <a:pt x="175056" y="990574"/>
                  </a:moveTo>
                  <a:lnTo>
                    <a:pt x="129362" y="990632"/>
                  </a:lnTo>
                  <a:lnTo>
                    <a:pt x="84442" y="985034"/>
                  </a:lnTo>
                  <a:lnTo>
                    <a:pt x="41065" y="973926"/>
                  </a:lnTo>
                  <a:lnTo>
                    <a:pt x="0" y="957452"/>
                  </a:lnTo>
                </a:path>
                <a:path w="2739390" h="1527810">
                  <a:moveTo>
                    <a:pt x="329514" y="1353032"/>
                  </a:moveTo>
                  <a:lnTo>
                    <a:pt x="310879" y="1358536"/>
                  </a:lnTo>
                  <a:lnTo>
                    <a:pt x="291860" y="1363021"/>
                  </a:lnTo>
                  <a:lnTo>
                    <a:pt x="272519" y="1366477"/>
                  </a:lnTo>
                  <a:lnTo>
                    <a:pt x="252920" y="1368894"/>
                  </a:lnTo>
                </a:path>
                <a:path w="2739390" h="1527810">
                  <a:moveTo>
                    <a:pt x="989507" y="1527200"/>
                  </a:moveTo>
                  <a:lnTo>
                    <a:pt x="976217" y="1509902"/>
                  </a:lnTo>
                  <a:lnTo>
                    <a:pt x="964079" y="1492057"/>
                  </a:lnTo>
                  <a:lnTo>
                    <a:pt x="953117" y="1473706"/>
                  </a:lnTo>
                  <a:lnTo>
                    <a:pt x="943356" y="1454886"/>
                  </a:lnTo>
                </a:path>
                <a:path w="2739390" h="1527810">
                  <a:moveTo>
                    <a:pt x="1842935" y="1346885"/>
                  </a:moveTo>
                  <a:lnTo>
                    <a:pt x="1840250" y="1367002"/>
                  </a:lnTo>
                  <a:lnTo>
                    <a:pt x="1836278" y="1386960"/>
                  </a:lnTo>
                  <a:lnTo>
                    <a:pt x="1831028" y="1406718"/>
                  </a:lnTo>
                  <a:lnTo>
                    <a:pt x="1824507" y="1426235"/>
                  </a:lnTo>
                </a:path>
                <a:path w="2739390" h="1527810">
                  <a:moveTo>
                    <a:pt x="2209355" y="856640"/>
                  </a:moveTo>
                  <a:lnTo>
                    <a:pt x="2258831" y="880053"/>
                  </a:lnTo>
                  <a:lnTo>
                    <a:pt x="2303075" y="908529"/>
                  </a:lnTo>
                  <a:lnTo>
                    <a:pt x="2341649" y="941487"/>
                  </a:lnTo>
                  <a:lnTo>
                    <a:pt x="2374112" y="978346"/>
                  </a:lnTo>
                  <a:lnTo>
                    <a:pt x="2400024" y="1018524"/>
                  </a:lnTo>
                  <a:lnTo>
                    <a:pt x="2418945" y="1061442"/>
                  </a:lnTo>
                  <a:lnTo>
                    <a:pt x="2430436" y="1106519"/>
                  </a:lnTo>
                  <a:lnTo>
                    <a:pt x="2434056" y="1153172"/>
                  </a:lnTo>
                </a:path>
                <a:path w="2739390" h="1527810">
                  <a:moveTo>
                    <a:pt x="2739351" y="540804"/>
                  </a:moveTo>
                  <a:lnTo>
                    <a:pt x="2720356" y="572025"/>
                  </a:lnTo>
                  <a:lnTo>
                    <a:pt x="2697179" y="601151"/>
                  </a:lnTo>
                  <a:lnTo>
                    <a:pt x="2670077" y="627900"/>
                  </a:lnTo>
                  <a:lnTo>
                    <a:pt x="2639301" y="651992"/>
                  </a:lnTo>
                </a:path>
                <a:path w="2739390" h="1527810">
                  <a:moveTo>
                    <a:pt x="2499271" y="128219"/>
                  </a:moveTo>
                  <a:lnTo>
                    <a:pt x="2501752" y="141257"/>
                  </a:lnTo>
                  <a:lnTo>
                    <a:pt x="2503460" y="154371"/>
                  </a:lnTo>
                  <a:lnTo>
                    <a:pt x="2504394" y="167538"/>
                  </a:lnTo>
                  <a:lnTo>
                    <a:pt x="2504554" y="180733"/>
                  </a:lnTo>
                </a:path>
                <a:path w="2739390" h="1527810">
                  <a:moveTo>
                    <a:pt x="1860283" y="66967"/>
                  </a:moveTo>
                  <a:lnTo>
                    <a:pt x="1870847" y="49118"/>
                  </a:lnTo>
                  <a:lnTo>
                    <a:pt x="1882944" y="31964"/>
                  </a:lnTo>
                  <a:lnTo>
                    <a:pt x="1896525" y="15569"/>
                  </a:lnTo>
                  <a:lnTo>
                    <a:pt x="1911540" y="0"/>
                  </a:lnTo>
                </a:path>
                <a:path w="2739390" h="1527810">
                  <a:moveTo>
                    <a:pt x="1380870" y="98882"/>
                  </a:moveTo>
                  <a:lnTo>
                    <a:pt x="1385425" y="83986"/>
                  </a:lnTo>
                  <a:lnTo>
                    <a:pt x="1391094" y="69368"/>
                  </a:lnTo>
                  <a:lnTo>
                    <a:pt x="1397858" y="55067"/>
                  </a:lnTo>
                  <a:lnTo>
                    <a:pt x="1405699" y="41122"/>
                  </a:lnTo>
                </a:path>
                <a:path w="2739390" h="1527810">
                  <a:moveTo>
                    <a:pt x="818260" y="118490"/>
                  </a:moveTo>
                  <a:lnTo>
                    <a:pt x="842244" y="130807"/>
                  </a:lnTo>
                  <a:lnTo>
                    <a:pt x="865251" y="144279"/>
                  </a:lnTo>
                  <a:lnTo>
                    <a:pt x="887219" y="158869"/>
                  </a:lnTo>
                  <a:lnTo>
                    <a:pt x="908088" y="174536"/>
                  </a:lnTo>
                </a:path>
                <a:path w="2739390" h="1527810">
                  <a:moveTo>
                    <a:pt x="135940" y="558876"/>
                  </a:moveTo>
                  <a:lnTo>
                    <a:pt x="130957" y="544339"/>
                  </a:lnTo>
                  <a:lnTo>
                    <a:pt x="126680" y="529656"/>
                  </a:lnTo>
                  <a:lnTo>
                    <a:pt x="123115" y="514845"/>
                  </a:lnTo>
                  <a:lnTo>
                    <a:pt x="120268" y="499922"/>
                  </a:lnTo>
                </a:path>
              </a:pathLst>
            </a:custGeom>
            <a:ln w="19050">
              <a:solidFill>
                <a:srgbClr val="C7DEE2"/>
              </a:solidFill>
            </a:ln>
          </p:spPr>
          <p:txBody>
            <a:bodyPr wrap="square" lIns="0" tIns="0" rIns="0" bIns="0" rtlCol="0"/>
            <a:lstStyle/>
            <a:p/>
          </p:txBody>
        </p:sp>
      </p:grpSp>
      <p:sp>
        <p:nvSpPr>
          <p:cNvPr id="44" name="object 44"/>
          <p:cNvSpPr txBox="1"/>
          <p:nvPr/>
        </p:nvSpPr>
        <p:spPr>
          <a:xfrm>
            <a:off x="9598910" y="4734062"/>
            <a:ext cx="1786889" cy="941069"/>
          </a:xfrm>
          <a:prstGeom prst="rect">
            <a:avLst/>
          </a:prstGeom>
        </p:spPr>
        <p:txBody>
          <a:bodyPr wrap="square" lIns="0" tIns="12700" rIns="0" bIns="0" rtlCol="0" vert="horz">
            <a:spAutoFit/>
          </a:bodyPr>
          <a:lstStyle/>
          <a:p>
            <a:pPr algn="ctr" marL="12065" marR="5080">
              <a:lnSpc>
                <a:spcPct val="100000"/>
              </a:lnSpc>
              <a:spcBef>
                <a:spcPts val="100"/>
              </a:spcBef>
            </a:pPr>
            <a:r>
              <a:rPr dirty="0" sz="2000" spc="-5">
                <a:solidFill>
                  <a:srgbClr val="FFFFFF"/>
                </a:solidFill>
                <a:latin typeface="Calibri"/>
                <a:cs typeface="Calibri"/>
              </a:rPr>
              <a:t>What should </a:t>
            </a:r>
            <a:r>
              <a:rPr dirty="0" sz="2000">
                <a:solidFill>
                  <a:srgbClr val="FFFFFF"/>
                </a:solidFill>
                <a:latin typeface="Calibri"/>
                <a:cs typeface="Calibri"/>
              </a:rPr>
              <a:t>I</a:t>
            </a:r>
            <a:r>
              <a:rPr dirty="0" sz="2000" spc="-85">
                <a:solidFill>
                  <a:srgbClr val="FFFFFF"/>
                </a:solidFill>
                <a:latin typeface="Calibri"/>
                <a:cs typeface="Calibri"/>
              </a:rPr>
              <a:t> </a:t>
            </a:r>
            <a:r>
              <a:rPr dirty="0" sz="2000">
                <a:solidFill>
                  <a:srgbClr val="FFFFFF"/>
                </a:solidFill>
                <a:latin typeface="Calibri"/>
                <a:cs typeface="Calibri"/>
              </a:rPr>
              <a:t>do  </a:t>
            </a:r>
            <a:r>
              <a:rPr dirty="0" sz="2000" spc="-15">
                <a:solidFill>
                  <a:srgbClr val="FFFFFF"/>
                </a:solidFill>
                <a:latin typeface="Calibri"/>
                <a:cs typeface="Calibri"/>
              </a:rPr>
              <a:t>before </a:t>
            </a:r>
            <a:r>
              <a:rPr dirty="0" sz="2000" spc="-5">
                <a:solidFill>
                  <a:srgbClr val="FFFFFF"/>
                </a:solidFill>
                <a:latin typeface="Calibri"/>
                <a:cs typeface="Calibri"/>
              </a:rPr>
              <a:t>going </a:t>
            </a:r>
            <a:r>
              <a:rPr dirty="0" sz="2000" spc="-15">
                <a:solidFill>
                  <a:srgbClr val="FFFFFF"/>
                </a:solidFill>
                <a:latin typeface="Calibri"/>
                <a:cs typeface="Calibri"/>
              </a:rPr>
              <a:t>to  </a:t>
            </a:r>
            <a:r>
              <a:rPr dirty="0" sz="2000" spc="-5">
                <a:solidFill>
                  <a:srgbClr val="FFFFFF"/>
                </a:solidFill>
                <a:latin typeface="Calibri"/>
                <a:cs typeface="Calibri"/>
              </a:rPr>
              <a:t>sleep?</a:t>
            </a:r>
            <a:endParaRPr sz="2000">
              <a:latin typeface="Calibri"/>
              <a:cs typeface="Calibri"/>
            </a:endParaRPr>
          </a:p>
        </p:txBody>
      </p:sp>
      <p:pic>
        <p:nvPicPr>
          <p:cNvPr id="45" name="object 45"/>
          <p:cNvPicPr/>
          <p:nvPr/>
        </p:nvPicPr>
        <p:blipFill>
          <a:blip r:embed="rId12" cstate="print"/>
          <a:stretch>
            <a:fillRect/>
          </a:stretch>
        </p:blipFill>
        <p:spPr>
          <a:xfrm>
            <a:off x="7071373" y="1699272"/>
            <a:ext cx="1810196" cy="36850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9550" y="606647"/>
            <a:ext cx="5299075" cy="696595"/>
          </a:xfrm>
          <a:prstGeom prst="rect"/>
        </p:spPr>
        <p:txBody>
          <a:bodyPr wrap="square" lIns="0" tIns="13335" rIns="0" bIns="0" rtlCol="0" vert="horz">
            <a:spAutoFit/>
          </a:bodyPr>
          <a:lstStyle/>
          <a:p>
            <a:pPr marL="12700">
              <a:lnSpc>
                <a:spcPct val="100000"/>
              </a:lnSpc>
              <a:spcBef>
                <a:spcPts val="105"/>
              </a:spcBef>
            </a:pPr>
            <a:r>
              <a:rPr dirty="0" sz="4400" spc="-55"/>
              <a:t>Patient </a:t>
            </a:r>
            <a:r>
              <a:rPr dirty="0" sz="4400" spc="-35"/>
              <a:t>Benefits </a:t>
            </a:r>
            <a:r>
              <a:rPr dirty="0" sz="4400" spc="-15"/>
              <a:t>of</a:t>
            </a:r>
            <a:r>
              <a:rPr dirty="0" sz="4400" spc="-190"/>
              <a:t> </a:t>
            </a:r>
            <a:r>
              <a:rPr dirty="0" sz="4400" spc="-40"/>
              <a:t>CGM</a:t>
            </a:r>
            <a:endParaRPr sz="4400"/>
          </a:p>
        </p:txBody>
      </p:sp>
      <p:sp>
        <p:nvSpPr>
          <p:cNvPr id="3" name="object 3"/>
          <p:cNvSpPr txBox="1">
            <a:spLocks noGrp="1"/>
          </p:cNvSpPr>
          <p:nvPr>
            <p:ph type="body" idx="1"/>
          </p:nvPr>
        </p:nvSpPr>
        <p:spPr>
          <a:prstGeom prst="rect"/>
        </p:spPr>
        <p:txBody>
          <a:bodyPr wrap="square" lIns="0" tIns="36830" rIns="0" bIns="0" rtlCol="0" vert="horz">
            <a:spAutoFit/>
          </a:bodyPr>
          <a:lstStyle/>
          <a:p>
            <a:pPr marL="337820" indent="-312420">
              <a:lnSpc>
                <a:spcPct val="100000"/>
              </a:lnSpc>
              <a:spcBef>
                <a:spcPts val="290"/>
              </a:spcBef>
              <a:buClr>
                <a:srgbClr val="767070"/>
              </a:buClr>
              <a:buFont typeface="Wingdings"/>
              <a:buChar char=""/>
              <a:tabLst>
                <a:tab pos="337820" algn="l"/>
              </a:tabLst>
            </a:pPr>
            <a:r>
              <a:rPr dirty="0" spc="-10"/>
              <a:t>Provides </a:t>
            </a:r>
            <a:r>
              <a:rPr dirty="0" spc="-15"/>
              <a:t>more </a:t>
            </a:r>
            <a:r>
              <a:rPr dirty="0" spc="-10"/>
              <a:t>complete </a:t>
            </a:r>
            <a:r>
              <a:rPr dirty="0" spc="-5"/>
              <a:t>picture of </a:t>
            </a:r>
            <a:r>
              <a:rPr dirty="0" spc="-10"/>
              <a:t>glucose</a:t>
            </a:r>
            <a:r>
              <a:rPr dirty="0" spc="10"/>
              <a:t> </a:t>
            </a:r>
            <a:r>
              <a:rPr dirty="0" spc="-10"/>
              <a:t>trends</a:t>
            </a:r>
          </a:p>
          <a:p>
            <a:pPr lvl="1" marL="767080" marR="17780" indent="-280670">
              <a:lnSpc>
                <a:spcPts val="2590"/>
              </a:lnSpc>
              <a:spcBef>
                <a:spcPts val="520"/>
              </a:spcBef>
              <a:buClr>
                <a:srgbClr val="767070"/>
              </a:buClr>
              <a:buFont typeface="Courier New"/>
              <a:buChar char="o"/>
              <a:tabLst>
                <a:tab pos="767715" algn="l"/>
              </a:tabLst>
            </a:pPr>
            <a:r>
              <a:rPr dirty="0" sz="2400" spc="-10">
                <a:solidFill>
                  <a:srgbClr val="585858"/>
                </a:solidFill>
                <a:latin typeface="Calibri"/>
                <a:cs typeface="Calibri"/>
              </a:rPr>
              <a:t>Continuous </a:t>
            </a:r>
            <a:r>
              <a:rPr dirty="0" sz="2400" spc="-5">
                <a:solidFill>
                  <a:srgbClr val="585858"/>
                </a:solidFill>
                <a:latin typeface="Calibri"/>
                <a:cs typeface="Calibri"/>
              </a:rPr>
              <a:t>and </a:t>
            </a:r>
            <a:r>
              <a:rPr dirty="0" sz="2400">
                <a:solidFill>
                  <a:srgbClr val="585858"/>
                </a:solidFill>
                <a:latin typeface="Calibri"/>
                <a:cs typeface="Calibri"/>
              </a:rPr>
              <a:t>timely </a:t>
            </a:r>
            <a:r>
              <a:rPr dirty="0" sz="2400" spc="-10">
                <a:solidFill>
                  <a:srgbClr val="585858"/>
                </a:solidFill>
                <a:latin typeface="Calibri"/>
                <a:cs typeface="Calibri"/>
              </a:rPr>
              <a:t>feedback </a:t>
            </a:r>
            <a:r>
              <a:rPr dirty="0" sz="2400" spc="-5">
                <a:solidFill>
                  <a:srgbClr val="585858"/>
                </a:solidFill>
                <a:latin typeface="Calibri"/>
                <a:cs typeface="Calibri"/>
              </a:rPr>
              <a:t>on nutrition, </a:t>
            </a:r>
            <a:r>
              <a:rPr dirty="0" sz="2400" spc="-20">
                <a:solidFill>
                  <a:srgbClr val="585858"/>
                </a:solidFill>
                <a:latin typeface="Calibri"/>
                <a:cs typeface="Calibri"/>
              </a:rPr>
              <a:t>activity, </a:t>
            </a:r>
            <a:r>
              <a:rPr dirty="0" sz="2400" spc="-5">
                <a:solidFill>
                  <a:srgbClr val="585858"/>
                </a:solidFill>
                <a:latin typeface="Calibri"/>
                <a:cs typeface="Calibri"/>
              </a:rPr>
              <a:t>and insulin  </a:t>
            </a:r>
            <a:r>
              <a:rPr dirty="0" sz="2400" spc="-10">
                <a:solidFill>
                  <a:srgbClr val="585858"/>
                </a:solidFill>
                <a:latin typeface="Calibri"/>
                <a:cs typeface="Calibri"/>
              </a:rPr>
              <a:t>requirements </a:t>
            </a:r>
            <a:r>
              <a:rPr dirty="0" sz="2400" spc="-15">
                <a:solidFill>
                  <a:srgbClr val="585858"/>
                </a:solidFill>
                <a:latin typeface="Calibri"/>
                <a:cs typeface="Calibri"/>
              </a:rPr>
              <a:t>to </a:t>
            </a:r>
            <a:r>
              <a:rPr dirty="0" sz="2400" spc="-5">
                <a:solidFill>
                  <a:srgbClr val="585858"/>
                </a:solidFill>
                <a:latin typeface="Calibri"/>
                <a:cs typeface="Calibri"/>
              </a:rPr>
              <a:t>help </a:t>
            </a:r>
            <a:r>
              <a:rPr dirty="0" sz="2400" spc="-20">
                <a:solidFill>
                  <a:srgbClr val="585858"/>
                </a:solidFill>
                <a:latin typeface="Calibri"/>
                <a:cs typeface="Calibri"/>
              </a:rPr>
              <a:t>make </a:t>
            </a:r>
            <a:r>
              <a:rPr dirty="0" sz="2400" spc="-10">
                <a:solidFill>
                  <a:srgbClr val="585858"/>
                </a:solidFill>
                <a:latin typeface="Calibri"/>
                <a:cs typeface="Calibri"/>
              </a:rPr>
              <a:t>informed </a:t>
            </a:r>
            <a:r>
              <a:rPr dirty="0" sz="2400" spc="-5">
                <a:solidFill>
                  <a:srgbClr val="585858"/>
                </a:solidFill>
                <a:latin typeface="Calibri"/>
                <a:cs typeface="Calibri"/>
              </a:rPr>
              <a:t>diabetes </a:t>
            </a:r>
            <a:r>
              <a:rPr dirty="0" sz="2400" spc="-10">
                <a:solidFill>
                  <a:srgbClr val="585858"/>
                </a:solidFill>
                <a:latin typeface="Calibri"/>
                <a:cs typeface="Calibri"/>
              </a:rPr>
              <a:t>treatment</a:t>
            </a:r>
            <a:r>
              <a:rPr dirty="0" sz="2400" spc="-40">
                <a:solidFill>
                  <a:srgbClr val="585858"/>
                </a:solidFill>
                <a:latin typeface="Calibri"/>
                <a:cs typeface="Calibri"/>
              </a:rPr>
              <a:t> </a:t>
            </a:r>
            <a:r>
              <a:rPr dirty="0" sz="2400" spc="-5">
                <a:solidFill>
                  <a:srgbClr val="585858"/>
                </a:solidFill>
                <a:latin typeface="Calibri"/>
                <a:cs typeface="Calibri"/>
              </a:rPr>
              <a:t>decisions</a:t>
            </a:r>
            <a:endParaRPr sz="2400">
              <a:latin typeface="Calibri"/>
              <a:cs typeface="Calibri"/>
            </a:endParaRPr>
          </a:p>
          <a:p>
            <a:pPr lvl="1" marL="779780" indent="-297815">
              <a:lnSpc>
                <a:spcPct val="100000"/>
              </a:lnSpc>
              <a:spcBef>
                <a:spcPts val="180"/>
              </a:spcBef>
              <a:buClr>
                <a:srgbClr val="767070"/>
              </a:buClr>
              <a:buFont typeface="Courier New"/>
              <a:buChar char="o"/>
              <a:tabLst>
                <a:tab pos="779780" algn="l"/>
              </a:tabLst>
            </a:pPr>
            <a:r>
              <a:rPr dirty="0" sz="2400" spc="-10">
                <a:solidFill>
                  <a:srgbClr val="585858"/>
                </a:solidFill>
                <a:latin typeface="Calibri"/>
                <a:cs typeface="Calibri"/>
              </a:rPr>
              <a:t>More confidence </a:t>
            </a:r>
            <a:r>
              <a:rPr dirty="0" sz="2400">
                <a:solidFill>
                  <a:srgbClr val="585858"/>
                </a:solidFill>
                <a:latin typeface="Calibri"/>
                <a:cs typeface="Calibri"/>
              </a:rPr>
              <a:t>with </a:t>
            </a:r>
            <a:r>
              <a:rPr dirty="0" sz="2400" spc="-5">
                <a:solidFill>
                  <a:srgbClr val="585858"/>
                </a:solidFill>
                <a:latin typeface="Calibri"/>
                <a:cs typeface="Calibri"/>
              </a:rPr>
              <a:t>insulin</a:t>
            </a:r>
            <a:r>
              <a:rPr dirty="0" sz="2400">
                <a:solidFill>
                  <a:srgbClr val="585858"/>
                </a:solidFill>
                <a:latin typeface="Calibri"/>
                <a:cs typeface="Calibri"/>
              </a:rPr>
              <a:t> </a:t>
            </a:r>
            <a:r>
              <a:rPr dirty="0" sz="2400" spc="-10">
                <a:solidFill>
                  <a:srgbClr val="585858"/>
                </a:solidFill>
                <a:latin typeface="Calibri"/>
                <a:cs typeface="Calibri"/>
              </a:rPr>
              <a:t>adjustments</a:t>
            </a:r>
            <a:endParaRPr sz="2400">
              <a:latin typeface="Calibri"/>
              <a:cs typeface="Calibri"/>
            </a:endParaRPr>
          </a:p>
          <a:p>
            <a:pPr marL="322580" indent="-297180">
              <a:lnSpc>
                <a:spcPct val="100000"/>
              </a:lnSpc>
              <a:spcBef>
                <a:spcPts val="710"/>
              </a:spcBef>
              <a:buClr>
                <a:srgbClr val="767070"/>
              </a:buClr>
              <a:buFont typeface="Wingdings"/>
              <a:buChar char=""/>
              <a:tabLst>
                <a:tab pos="322580" algn="l"/>
              </a:tabLst>
            </a:pPr>
            <a:r>
              <a:rPr dirty="0" spc="-5"/>
              <a:t>No </a:t>
            </a:r>
            <a:r>
              <a:rPr dirty="0" spc="-10"/>
              <a:t>routine</a:t>
            </a:r>
            <a:r>
              <a:rPr dirty="0" spc="-20"/>
              <a:t> </a:t>
            </a:r>
            <a:r>
              <a:rPr dirty="0" spc="-10"/>
              <a:t>fingersticks*</a:t>
            </a:r>
          </a:p>
          <a:p>
            <a:pPr marL="322580" indent="-297180">
              <a:lnSpc>
                <a:spcPct val="100000"/>
              </a:lnSpc>
              <a:spcBef>
                <a:spcPts val="705"/>
              </a:spcBef>
              <a:buClr>
                <a:srgbClr val="767070"/>
              </a:buClr>
              <a:buFont typeface="Wingdings"/>
              <a:buChar char=""/>
              <a:tabLst>
                <a:tab pos="322580" algn="l"/>
              </a:tabLst>
            </a:pPr>
            <a:r>
              <a:rPr dirty="0" spc="-5"/>
              <a:t>Actionable</a:t>
            </a:r>
            <a:r>
              <a:rPr dirty="0" spc="-30"/>
              <a:t> </a:t>
            </a:r>
            <a:r>
              <a:rPr dirty="0"/>
              <a:t>alerts</a:t>
            </a:r>
          </a:p>
          <a:p>
            <a:pPr lvl="1" marL="779780" indent="-297815">
              <a:lnSpc>
                <a:spcPct val="100000"/>
              </a:lnSpc>
              <a:spcBef>
                <a:spcPts val="219"/>
              </a:spcBef>
              <a:buClr>
                <a:srgbClr val="767070"/>
              </a:buClr>
              <a:buFont typeface="Courier New"/>
              <a:buChar char="o"/>
              <a:tabLst>
                <a:tab pos="779780" algn="l"/>
              </a:tabLst>
            </a:pPr>
            <a:r>
              <a:rPr dirty="0" sz="2400" spc="-25">
                <a:solidFill>
                  <a:srgbClr val="585858"/>
                </a:solidFill>
                <a:latin typeface="Calibri"/>
                <a:cs typeface="Calibri"/>
              </a:rPr>
              <a:t>Various </a:t>
            </a:r>
            <a:r>
              <a:rPr dirty="0" sz="2400" spc="-5">
                <a:solidFill>
                  <a:srgbClr val="585858"/>
                </a:solidFill>
                <a:latin typeface="Calibri"/>
                <a:cs typeface="Calibri"/>
              </a:rPr>
              <a:t>high </a:t>
            </a:r>
            <a:r>
              <a:rPr dirty="0" sz="2400">
                <a:solidFill>
                  <a:srgbClr val="585858"/>
                </a:solidFill>
                <a:latin typeface="Calibri"/>
                <a:cs typeface="Calibri"/>
              </a:rPr>
              <a:t>and </a:t>
            </a:r>
            <a:r>
              <a:rPr dirty="0" sz="2400" spc="-10">
                <a:solidFill>
                  <a:srgbClr val="585858"/>
                </a:solidFill>
                <a:latin typeface="Calibri"/>
                <a:cs typeface="Calibri"/>
              </a:rPr>
              <a:t>low </a:t>
            </a:r>
            <a:r>
              <a:rPr dirty="0" sz="2400">
                <a:solidFill>
                  <a:srgbClr val="585858"/>
                </a:solidFill>
                <a:latin typeface="Calibri"/>
                <a:cs typeface="Calibri"/>
              </a:rPr>
              <a:t>alerts</a:t>
            </a:r>
            <a:r>
              <a:rPr dirty="0" sz="2400" spc="-10">
                <a:solidFill>
                  <a:srgbClr val="585858"/>
                </a:solidFill>
                <a:latin typeface="Calibri"/>
                <a:cs typeface="Calibri"/>
              </a:rPr>
              <a:t> available</a:t>
            </a:r>
            <a:endParaRPr sz="2400">
              <a:latin typeface="Calibri"/>
              <a:cs typeface="Calibri"/>
            </a:endParaRPr>
          </a:p>
          <a:p>
            <a:pPr lvl="1" marL="779780" indent="-297815">
              <a:lnSpc>
                <a:spcPct val="100000"/>
              </a:lnSpc>
              <a:spcBef>
                <a:spcPts val="215"/>
              </a:spcBef>
              <a:buClr>
                <a:srgbClr val="767070"/>
              </a:buClr>
              <a:buFont typeface="Courier New"/>
              <a:buChar char="o"/>
              <a:tabLst>
                <a:tab pos="779780" algn="l"/>
              </a:tabLst>
            </a:pPr>
            <a:r>
              <a:rPr dirty="0" sz="2400" spc="-5">
                <a:solidFill>
                  <a:srgbClr val="585858"/>
                </a:solidFill>
                <a:latin typeface="Calibri"/>
                <a:cs typeface="Calibri"/>
              </a:rPr>
              <a:t>Reduced </a:t>
            </a:r>
            <a:r>
              <a:rPr dirty="0" sz="2400" spc="-20">
                <a:solidFill>
                  <a:srgbClr val="585858"/>
                </a:solidFill>
                <a:latin typeface="Calibri"/>
                <a:cs typeface="Calibri"/>
              </a:rPr>
              <a:t>fears </a:t>
            </a:r>
            <a:r>
              <a:rPr dirty="0" sz="2400" spc="-5">
                <a:solidFill>
                  <a:srgbClr val="585858"/>
                </a:solidFill>
                <a:latin typeface="Calibri"/>
                <a:cs typeface="Calibri"/>
              </a:rPr>
              <a:t>of </a:t>
            </a:r>
            <a:r>
              <a:rPr dirty="0" sz="2400" spc="-10">
                <a:solidFill>
                  <a:srgbClr val="585858"/>
                </a:solidFill>
                <a:latin typeface="Calibri"/>
                <a:cs typeface="Calibri"/>
              </a:rPr>
              <a:t>hypoglycemia </a:t>
            </a:r>
            <a:r>
              <a:rPr dirty="0" sz="2400" spc="-15">
                <a:solidFill>
                  <a:srgbClr val="585858"/>
                </a:solidFill>
                <a:latin typeface="Calibri"/>
                <a:cs typeface="Calibri"/>
              </a:rPr>
              <a:t>(care givers </a:t>
            </a:r>
            <a:r>
              <a:rPr dirty="0" sz="2400" spc="-5">
                <a:solidFill>
                  <a:srgbClr val="585858"/>
                </a:solidFill>
                <a:latin typeface="Calibri"/>
                <a:cs typeface="Calibri"/>
              </a:rPr>
              <a:t>and</a:t>
            </a:r>
            <a:r>
              <a:rPr dirty="0" sz="2400" spc="-20">
                <a:solidFill>
                  <a:srgbClr val="585858"/>
                </a:solidFill>
                <a:latin typeface="Calibri"/>
                <a:cs typeface="Calibri"/>
              </a:rPr>
              <a:t> </a:t>
            </a:r>
            <a:r>
              <a:rPr dirty="0" sz="2400" spc="-10">
                <a:solidFill>
                  <a:srgbClr val="585858"/>
                </a:solidFill>
                <a:latin typeface="Calibri"/>
                <a:cs typeface="Calibri"/>
              </a:rPr>
              <a:t>patient)</a:t>
            </a:r>
            <a:endParaRPr sz="2400">
              <a:latin typeface="Calibri"/>
              <a:cs typeface="Calibri"/>
            </a:endParaRPr>
          </a:p>
          <a:p>
            <a:pPr marL="254000" indent="-228600">
              <a:lnSpc>
                <a:spcPct val="100000"/>
              </a:lnSpc>
              <a:spcBef>
                <a:spcPts val="705"/>
              </a:spcBef>
              <a:buClr>
                <a:srgbClr val="767070"/>
              </a:buClr>
              <a:buFont typeface="Wingdings"/>
              <a:buChar char=""/>
              <a:tabLst>
                <a:tab pos="254000" algn="l"/>
              </a:tabLst>
            </a:pPr>
            <a:r>
              <a:rPr dirty="0" spc="-10"/>
              <a:t>Remote</a:t>
            </a:r>
            <a:r>
              <a:rPr dirty="0" spc="-30"/>
              <a:t> </a:t>
            </a:r>
            <a:r>
              <a:rPr dirty="0" spc="-10"/>
              <a:t>monitoring</a:t>
            </a:r>
            <a:r>
              <a:rPr dirty="0" baseline="24305" sz="2400" spc="-15"/>
              <a:t>†</a:t>
            </a:r>
            <a:endParaRPr baseline="24305" sz="2400"/>
          </a:p>
          <a:p>
            <a:pPr lvl="1" marL="779780" indent="-297815">
              <a:lnSpc>
                <a:spcPct val="100000"/>
              </a:lnSpc>
              <a:spcBef>
                <a:spcPts val="219"/>
              </a:spcBef>
              <a:buClr>
                <a:srgbClr val="767070"/>
              </a:buClr>
              <a:buFont typeface="Courier New"/>
              <a:buChar char="o"/>
              <a:tabLst>
                <a:tab pos="779780" algn="l"/>
              </a:tabLst>
            </a:pPr>
            <a:r>
              <a:rPr dirty="0" sz="2400" spc="-5">
                <a:solidFill>
                  <a:srgbClr val="585858"/>
                </a:solidFill>
                <a:latin typeface="Calibri"/>
                <a:cs typeface="Calibri"/>
              </a:rPr>
              <a:t>Ability </a:t>
            </a:r>
            <a:r>
              <a:rPr dirty="0" sz="2400" spc="-15">
                <a:solidFill>
                  <a:srgbClr val="585858"/>
                </a:solidFill>
                <a:latin typeface="Calibri"/>
                <a:cs typeface="Calibri"/>
              </a:rPr>
              <a:t>to </a:t>
            </a:r>
            <a:r>
              <a:rPr dirty="0" sz="2400" spc="-10">
                <a:solidFill>
                  <a:srgbClr val="585858"/>
                </a:solidFill>
                <a:latin typeface="Calibri"/>
                <a:cs typeface="Calibri"/>
              </a:rPr>
              <a:t>share glucose </a:t>
            </a:r>
            <a:r>
              <a:rPr dirty="0" sz="2400" spc="-15">
                <a:solidFill>
                  <a:srgbClr val="585858"/>
                </a:solidFill>
                <a:latin typeface="Calibri"/>
                <a:cs typeface="Calibri"/>
              </a:rPr>
              <a:t>data </a:t>
            </a:r>
            <a:r>
              <a:rPr dirty="0" sz="2400">
                <a:solidFill>
                  <a:srgbClr val="585858"/>
                </a:solidFill>
                <a:latin typeface="Calibri"/>
                <a:cs typeface="Calibri"/>
              </a:rPr>
              <a:t>with </a:t>
            </a:r>
            <a:r>
              <a:rPr dirty="0" sz="2400" spc="-5">
                <a:solidFill>
                  <a:srgbClr val="585858"/>
                </a:solidFill>
                <a:latin typeface="Calibri"/>
                <a:cs typeface="Calibri"/>
              </a:rPr>
              <a:t>up </a:t>
            </a:r>
            <a:r>
              <a:rPr dirty="0" sz="2400" spc="-15">
                <a:solidFill>
                  <a:srgbClr val="585858"/>
                </a:solidFill>
                <a:latin typeface="Calibri"/>
                <a:cs typeface="Calibri"/>
              </a:rPr>
              <a:t>to </a:t>
            </a:r>
            <a:r>
              <a:rPr dirty="0" sz="2400" spc="-5">
                <a:solidFill>
                  <a:srgbClr val="585858"/>
                </a:solidFill>
                <a:latin typeface="Calibri"/>
                <a:cs typeface="Calibri"/>
              </a:rPr>
              <a:t>10</a:t>
            </a:r>
            <a:r>
              <a:rPr dirty="0" sz="2400" spc="-20">
                <a:solidFill>
                  <a:srgbClr val="585858"/>
                </a:solidFill>
                <a:latin typeface="Calibri"/>
                <a:cs typeface="Calibri"/>
              </a:rPr>
              <a:t> </a:t>
            </a:r>
            <a:r>
              <a:rPr dirty="0" sz="2400" spc="-15">
                <a:solidFill>
                  <a:srgbClr val="585858"/>
                </a:solidFill>
                <a:latin typeface="Calibri"/>
                <a:cs typeface="Calibri"/>
              </a:rPr>
              <a:t>followers</a:t>
            </a:r>
            <a:endParaRPr sz="2400">
              <a:latin typeface="Calibri"/>
              <a:cs typeface="Calibri"/>
            </a:endParaRPr>
          </a:p>
        </p:txBody>
      </p:sp>
      <p:sp>
        <p:nvSpPr>
          <p:cNvPr id="4" name="object 4"/>
          <p:cNvSpPr txBox="1"/>
          <p:nvPr/>
        </p:nvSpPr>
        <p:spPr>
          <a:xfrm>
            <a:off x="135636" y="6219596"/>
            <a:ext cx="9790430" cy="574040"/>
          </a:xfrm>
          <a:prstGeom prst="rect">
            <a:avLst/>
          </a:prstGeom>
        </p:spPr>
        <p:txBody>
          <a:bodyPr wrap="square" lIns="0" tIns="12700" rIns="0" bIns="0" rtlCol="0" vert="horz">
            <a:spAutoFit/>
          </a:bodyPr>
          <a:lstStyle/>
          <a:p>
            <a:pPr marL="38100" marR="30480">
              <a:lnSpc>
                <a:spcPct val="100000"/>
              </a:lnSpc>
              <a:spcBef>
                <a:spcPts val="100"/>
              </a:spcBef>
            </a:pPr>
            <a:r>
              <a:rPr dirty="0" sz="1200" spc="-5">
                <a:solidFill>
                  <a:srgbClr val="767070"/>
                </a:solidFill>
                <a:latin typeface="Arial"/>
                <a:cs typeface="Arial"/>
              </a:rPr>
              <a:t>*Fingersticks required </a:t>
            </a:r>
            <a:r>
              <a:rPr dirty="0" sz="1200">
                <a:solidFill>
                  <a:srgbClr val="767070"/>
                </a:solidFill>
                <a:latin typeface="Arial"/>
                <a:cs typeface="Arial"/>
              </a:rPr>
              <a:t>for </a:t>
            </a:r>
            <a:r>
              <a:rPr dirty="0" sz="1200" spc="-5">
                <a:solidFill>
                  <a:srgbClr val="767070"/>
                </a:solidFill>
                <a:latin typeface="Arial"/>
                <a:cs typeface="Arial"/>
              </a:rPr>
              <a:t>diabetes treatment decisions if symptoms </a:t>
            </a:r>
            <a:r>
              <a:rPr dirty="0" sz="1200">
                <a:solidFill>
                  <a:srgbClr val="767070"/>
                </a:solidFill>
                <a:latin typeface="Arial"/>
                <a:cs typeface="Arial"/>
              </a:rPr>
              <a:t>or </a:t>
            </a:r>
            <a:r>
              <a:rPr dirty="0" sz="1200" spc="-5">
                <a:solidFill>
                  <a:srgbClr val="767070"/>
                </a:solidFill>
                <a:latin typeface="Arial"/>
                <a:cs typeface="Arial"/>
              </a:rPr>
              <a:t>expectations </a:t>
            </a:r>
            <a:r>
              <a:rPr dirty="0" sz="1200">
                <a:solidFill>
                  <a:srgbClr val="767070"/>
                </a:solidFill>
                <a:latin typeface="Arial"/>
                <a:cs typeface="Arial"/>
              </a:rPr>
              <a:t>do not match </a:t>
            </a:r>
            <a:r>
              <a:rPr dirty="0" sz="1200" spc="-5">
                <a:solidFill>
                  <a:srgbClr val="767070"/>
                </a:solidFill>
                <a:latin typeface="Arial"/>
                <a:cs typeface="Arial"/>
              </a:rPr>
              <a:t>readings. </a:t>
            </a:r>
            <a:r>
              <a:rPr dirty="0" sz="1200" spc="-10">
                <a:solidFill>
                  <a:srgbClr val="767070"/>
                </a:solidFill>
                <a:latin typeface="Arial"/>
                <a:cs typeface="Arial"/>
              </a:rPr>
              <a:t>Treatment </a:t>
            </a:r>
            <a:r>
              <a:rPr dirty="0" sz="1200" spc="-5">
                <a:solidFill>
                  <a:srgbClr val="767070"/>
                </a:solidFill>
                <a:latin typeface="Arial"/>
                <a:cs typeface="Arial"/>
              </a:rPr>
              <a:t>decisions should </a:t>
            </a:r>
            <a:r>
              <a:rPr dirty="0" sz="1200">
                <a:solidFill>
                  <a:srgbClr val="767070"/>
                </a:solidFill>
                <a:latin typeface="Arial"/>
                <a:cs typeface="Arial"/>
              </a:rPr>
              <a:t>be made  </a:t>
            </a:r>
            <a:r>
              <a:rPr dirty="0" sz="1200" spc="-5">
                <a:solidFill>
                  <a:srgbClr val="767070"/>
                </a:solidFill>
                <a:latin typeface="Arial"/>
                <a:cs typeface="Arial"/>
              </a:rPr>
              <a:t>using</a:t>
            </a:r>
            <a:r>
              <a:rPr dirty="0" sz="1200" spc="-20">
                <a:solidFill>
                  <a:srgbClr val="767070"/>
                </a:solidFill>
                <a:latin typeface="Arial"/>
                <a:cs typeface="Arial"/>
              </a:rPr>
              <a:t> </a:t>
            </a:r>
            <a:r>
              <a:rPr dirty="0" sz="1200" spc="-5">
                <a:solidFill>
                  <a:srgbClr val="767070"/>
                </a:solidFill>
                <a:latin typeface="Arial"/>
                <a:cs typeface="Arial"/>
              </a:rPr>
              <a:t>readings</a:t>
            </a:r>
            <a:r>
              <a:rPr dirty="0" sz="1200" spc="-35">
                <a:solidFill>
                  <a:srgbClr val="767070"/>
                </a:solidFill>
                <a:latin typeface="Arial"/>
                <a:cs typeface="Arial"/>
              </a:rPr>
              <a:t> </a:t>
            </a:r>
            <a:r>
              <a:rPr dirty="0" sz="1200">
                <a:solidFill>
                  <a:srgbClr val="767070"/>
                </a:solidFill>
                <a:latin typeface="Arial"/>
                <a:cs typeface="Arial"/>
              </a:rPr>
              <a:t>from</a:t>
            </a:r>
            <a:r>
              <a:rPr dirty="0" sz="1200" spc="-15">
                <a:solidFill>
                  <a:srgbClr val="767070"/>
                </a:solidFill>
                <a:latin typeface="Arial"/>
                <a:cs typeface="Arial"/>
              </a:rPr>
              <a:t> </a:t>
            </a:r>
            <a:r>
              <a:rPr dirty="0" sz="1200">
                <a:solidFill>
                  <a:srgbClr val="767070"/>
                </a:solidFill>
                <a:latin typeface="Arial"/>
                <a:cs typeface="Arial"/>
              </a:rPr>
              <a:t>the</a:t>
            </a:r>
            <a:r>
              <a:rPr dirty="0" sz="1200" spc="-5">
                <a:solidFill>
                  <a:srgbClr val="767070"/>
                </a:solidFill>
                <a:latin typeface="Arial"/>
                <a:cs typeface="Arial"/>
              </a:rPr>
              <a:t> Dexcom </a:t>
            </a:r>
            <a:r>
              <a:rPr dirty="0" sz="1200">
                <a:solidFill>
                  <a:srgbClr val="767070"/>
                </a:solidFill>
                <a:latin typeface="Arial"/>
                <a:cs typeface="Arial"/>
              </a:rPr>
              <a:t>G6</a:t>
            </a:r>
            <a:r>
              <a:rPr dirty="0" sz="1200" spc="-5">
                <a:solidFill>
                  <a:srgbClr val="767070"/>
                </a:solidFill>
                <a:latin typeface="Arial"/>
                <a:cs typeface="Arial"/>
              </a:rPr>
              <a:t> </a:t>
            </a:r>
            <a:r>
              <a:rPr dirty="0" sz="1200">
                <a:solidFill>
                  <a:srgbClr val="767070"/>
                </a:solidFill>
                <a:latin typeface="Arial"/>
                <a:cs typeface="Arial"/>
              </a:rPr>
              <a:t>and</a:t>
            </a:r>
            <a:r>
              <a:rPr dirty="0" sz="1200" spc="-20">
                <a:solidFill>
                  <a:srgbClr val="767070"/>
                </a:solidFill>
                <a:latin typeface="Arial"/>
                <a:cs typeface="Arial"/>
              </a:rPr>
              <a:t> </a:t>
            </a:r>
            <a:r>
              <a:rPr dirty="0" sz="1200">
                <a:solidFill>
                  <a:srgbClr val="767070"/>
                </a:solidFill>
                <a:latin typeface="Arial"/>
                <a:cs typeface="Arial"/>
              </a:rPr>
              <a:t>not</a:t>
            </a:r>
            <a:r>
              <a:rPr dirty="0" sz="1200" spc="-20">
                <a:solidFill>
                  <a:srgbClr val="767070"/>
                </a:solidFill>
                <a:latin typeface="Arial"/>
                <a:cs typeface="Arial"/>
              </a:rPr>
              <a:t> </a:t>
            </a:r>
            <a:r>
              <a:rPr dirty="0" sz="1200">
                <a:solidFill>
                  <a:srgbClr val="767070"/>
                </a:solidFill>
                <a:latin typeface="Arial"/>
                <a:cs typeface="Arial"/>
              </a:rPr>
              <a:t>the</a:t>
            </a:r>
            <a:r>
              <a:rPr dirty="0" sz="1200" spc="-5">
                <a:solidFill>
                  <a:srgbClr val="767070"/>
                </a:solidFill>
                <a:latin typeface="Arial"/>
                <a:cs typeface="Arial"/>
              </a:rPr>
              <a:t> Follow</a:t>
            </a:r>
            <a:r>
              <a:rPr dirty="0" sz="1200" spc="-80">
                <a:solidFill>
                  <a:srgbClr val="767070"/>
                </a:solidFill>
                <a:latin typeface="Arial"/>
                <a:cs typeface="Arial"/>
              </a:rPr>
              <a:t> </a:t>
            </a:r>
            <a:r>
              <a:rPr dirty="0" sz="1200">
                <a:solidFill>
                  <a:srgbClr val="767070"/>
                </a:solidFill>
                <a:latin typeface="Arial"/>
                <a:cs typeface="Arial"/>
              </a:rPr>
              <a:t>App.</a:t>
            </a:r>
            <a:r>
              <a:rPr dirty="0" sz="1200" spc="-10">
                <a:solidFill>
                  <a:srgbClr val="767070"/>
                </a:solidFill>
                <a:latin typeface="Arial"/>
                <a:cs typeface="Arial"/>
              </a:rPr>
              <a:t> </a:t>
            </a:r>
            <a:r>
              <a:rPr dirty="0" baseline="24305" sz="1200" spc="-7">
                <a:solidFill>
                  <a:srgbClr val="767070"/>
                </a:solidFill>
                <a:latin typeface="Arial"/>
                <a:cs typeface="Arial"/>
              </a:rPr>
              <a:t>†</a:t>
            </a:r>
            <a:r>
              <a:rPr dirty="0" sz="1200" spc="-5">
                <a:solidFill>
                  <a:srgbClr val="767070"/>
                </a:solidFill>
                <a:latin typeface="Arial"/>
                <a:cs typeface="Arial"/>
              </a:rPr>
              <a:t>Separate</a:t>
            </a:r>
            <a:r>
              <a:rPr dirty="0" sz="1200" spc="-45">
                <a:solidFill>
                  <a:srgbClr val="767070"/>
                </a:solidFill>
                <a:latin typeface="Arial"/>
                <a:cs typeface="Arial"/>
              </a:rPr>
              <a:t> </a:t>
            </a:r>
            <a:r>
              <a:rPr dirty="0" sz="1200" spc="-5">
                <a:solidFill>
                  <a:srgbClr val="767070"/>
                </a:solidFill>
                <a:latin typeface="Arial"/>
                <a:cs typeface="Arial"/>
              </a:rPr>
              <a:t>Dexcom Follow</a:t>
            </a:r>
            <a:r>
              <a:rPr dirty="0" sz="1200" spc="-15">
                <a:solidFill>
                  <a:srgbClr val="767070"/>
                </a:solidFill>
                <a:latin typeface="Arial"/>
                <a:cs typeface="Arial"/>
              </a:rPr>
              <a:t> </a:t>
            </a:r>
            <a:r>
              <a:rPr dirty="0" sz="1200">
                <a:solidFill>
                  <a:srgbClr val="767070"/>
                </a:solidFill>
                <a:latin typeface="Arial"/>
                <a:cs typeface="Arial"/>
              </a:rPr>
              <a:t>app</a:t>
            </a:r>
            <a:r>
              <a:rPr dirty="0" sz="1200" spc="-30">
                <a:solidFill>
                  <a:srgbClr val="767070"/>
                </a:solidFill>
                <a:latin typeface="Arial"/>
                <a:cs typeface="Arial"/>
              </a:rPr>
              <a:t> </a:t>
            </a:r>
            <a:r>
              <a:rPr dirty="0" sz="1200" spc="-5">
                <a:solidFill>
                  <a:srgbClr val="767070"/>
                </a:solidFill>
                <a:latin typeface="Arial"/>
                <a:cs typeface="Arial"/>
              </a:rPr>
              <a:t>required.</a:t>
            </a:r>
            <a:endParaRPr sz="1200">
              <a:latin typeface="Arial"/>
              <a:cs typeface="Arial"/>
            </a:endParaRPr>
          </a:p>
          <a:p>
            <a:pPr marL="38100">
              <a:lnSpc>
                <a:spcPct val="100000"/>
              </a:lnSpc>
            </a:pPr>
            <a:r>
              <a:rPr dirty="0" sz="1200" spc="-5">
                <a:solidFill>
                  <a:srgbClr val="767070"/>
                </a:solidFill>
                <a:latin typeface="Arial"/>
                <a:cs typeface="Arial"/>
              </a:rPr>
              <a:t>CGM, real-time continuous glucose</a:t>
            </a:r>
            <a:r>
              <a:rPr dirty="0" sz="1200" spc="-55">
                <a:solidFill>
                  <a:srgbClr val="767070"/>
                </a:solidFill>
                <a:latin typeface="Arial"/>
                <a:cs typeface="Arial"/>
              </a:rPr>
              <a:t> </a:t>
            </a:r>
            <a:r>
              <a:rPr dirty="0" sz="1200" spc="-5">
                <a:solidFill>
                  <a:srgbClr val="767070"/>
                </a:solidFill>
                <a:latin typeface="Arial"/>
                <a:cs typeface="Arial"/>
              </a:rPr>
              <a:t>monitoring</a:t>
            </a:r>
            <a:endParaRPr sz="1200">
              <a:latin typeface="Arial"/>
              <a:cs typeface="Arial"/>
            </a:endParaRPr>
          </a:p>
        </p:txBody>
      </p:sp>
      <p:sp>
        <p:nvSpPr>
          <p:cNvPr id="5" name="object 5"/>
          <p:cNvSpPr txBox="1"/>
          <p:nvPr/>
        </p:nvSpPr>
        <p:spPr>
          <a:xfrm>
            <a:off x="11274279" y="25399"/>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LBL021448</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pic>
        <p:nvPicPr>
          <p:cNvPr id="6" name="object 6"/>
          <p:cNvPicPr/>
          <p:nvPr/>
        </p:nvPicPr>
        <p:blipFill>
          <a:blip r:embed="rId2" cstate="print"/>
          <a:stretch>
            <a:fillRect/>
          </a:stretch>
        </p:blipFill>
        <p:spPr>
          <a:xfrm>
            <a:off x="9339071" y="2107692"/>
            <a:ext cx="2852928" cy="47503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822"/>
            <a:ext cx="8298815" cy="696595"/>
          </a:xfrm>
          <a:prstGeom prst="rect"/>
        </p:spPr>
        <p:txBody>
          <a:bodyPr wrap="square" lIns="0" tIns="13335" rIns="0" bIns="0" rtlCol="0" vert="horz">
            <a:spAutoFit/>
          </a:bodyPr>
          <a:lstStyle/>
          <a:p>
            <a:pPr marL="12700">
              <a:lnSpc>
                <a:spcPct val="100000"/>
              </a:lnSpc>
              <a:spcBef>
                <a:spcPts val="105"/>
              </a:spcBef>
            </a:pPr>
            <a:r>
              <a:rPr dirty="0" sz="4400">
                <a:solidFill>
                  <a:srgbClr val="585858"/>
                </a:solidFill>
              </a:rPr>
              <a:t>Who </a:t>
            </a:r>
            <a:r>
              <a:rPr dirty="0" sz="4400" spc="-15">
                <a:solidFill>
                  <a:srgbClr val="585858"/>
                </a:solidFill>
              </a:rPr>
              <a:t>would </a:t>
            </a:r>
            <a:r>
              <a:rPr dirty="0" sz="4400" spc="-10">
                <a:solidFill>
                  <a:srgbClr val="585858"/>
                </a:solidFill>
              </a:rPr>
              <a:t>benefit </a:t>
            </a:r>
            <a:r>
              <a:rPr dirty="0" sz="4400" spc="-15">
                <a:solidFill>
                  <a:srgbClr val="585858"/>
                </a:solidFill>
              </a:rPr>
              <a:t>most </a:t>
            </a:r>
            <a:r>
              <a:rPr dirty="0" sz="4400" spc="-25">
                <a:solidFill>
                  <a:srgbClr val="585858"/>
                </a:solidFill>
              </a:rPr>
              <a:t>from</a:t>
            </a:r>
            <a:r>
              <a:rPr dirty="0" sz="4400" spc="-5">
                <a:solidFill>
                  <a:srgbClr val="585858"/>
                </a:solidFill>
              </a:rPr>
              <a:t> </a:t>
            </a:r>
            <a:r>
              <a:rPr dirty="0" sz="4400" spc="-15">
                <a:solidFill>
                  <a:srgbClr val="585858"/>
                </a:solidFill>
              </a:rPr>
              <a:t>CGM?</a:t>
            </a:r>
            <a:endParaRPr sz="4400"/>
          </a:p>
        </p:txBody>
      </p:sp>
      <p:sp>
        <p:nvSpPr>
          <p:cNvPr id="3" name="object 3"/>
          <p:cNvSpPr txBox="1"/>
          <p:nvPr/>
        </p:nvSpPr>
        <p:spPr>
          <a:xfrm>
            <a:off x="916939" y="1707159"/>
            <a:ext cx="8727440" cy="2070735"/>
          </a:xfrm>
          <a:prstGeom prst="rect">
            <a:avLst/>
          </a:prstGeom>
        </p:spPr>
        <p:txBody>
          <a:bodyPr wrap="square" lIns="0" tIns="97790" rIns="0" bIns="0" rtlCol="0" vert="horz">
            <a:spAutoFit/>
          </a:bodyPr>
          <a:lstStyle/>
          <a:p>
            <a:pPr marL="241300" indent="-228600">
              <a:lnSpc>
                <a:spcPct val="100000"/>
              </a:lnSpc>
              <a:spcBef>
                <a:spcPts val="770"/>
              </a:spcBef>
              <a:buFont typeface="Arial"/>
              <a:buChar char="•"/>
              <a:tabLst>
                <a:tab pos="241300" algn="l"/>
              </a:tabLst>
            </a:pPr>
            <a:r>
              <a:rPr dirty="0" sz="2800" spc="-20">
                <a:solidFill>
                  <a:srgbClr val="585858"/>
                </a:solidFill>
                <a:latin typeface="Calibri"/>
                <a:cs typeface="Calibri"/>
              </a:rPr>
              <a:t>People </a:t>
            </a:r>
            <a:r>
              <a:rPr dirty="0" sz="2800" spc="-5">
                <a:solidFill>
                  <a:srgbClr val="585858"/>
                </a:solidFill>
                <a:latin typeface="Calibri"/>
                <a:cs typeface="Calibri"/>
              </a:rPr>
              <a:t>on </a:t>
            </a:r>
            <a:r>
              <a:rPr dirty="0" sz="2800" spc="-15">
                <a:solidFill>
                  <a:srgbClr val="585858"/>
                </a:solidFill>
                <a:latin typeface="Calibri"/>
                <a:cs typeface="Calibri"/>
              </a:rPr>
              <a:t>Intensive </a:t>
            </a:r>
            <a:r>
              <a:rPr dirty="0" sz="2800" spc="-10">
                <a:solidFill>
                  <a:srgbClr val="585858"/>
                </a:solidFill>
                <a:latin typeface="Calibri"/>
                <a:cs typeface="Calibri"/>
              </a:rPr>
              <a:t>Insulin </a:t>
            </a:r>
            <a:r>
              <a:rPr dirty="0" sz="2800" spc="-15">
                <a:solidFill>
                  <a:srgbClr val="585858"/>
                </a:solidFill>
                <a:latin typeface="Calibri"/>
                <a:cs typeface="Calibri"/>
              </a:rPr>
              <a:t>Therapy</a:t>
            </a:r>
            <a:r>
              <a:rPr dirty="0" sz="2800" spc="135">
                <a:solidFill>
                  <a:srgbClr val="585858"/>
                </a:solidFill>
                <a:latin typeface="Calibri"/>
                <a:cs typeface="Calibri"/>
              </a:rPr>
              <a:t> </a:t>
            </a:r>
            <a:r>
              <a:rPr dirty="0" sz="2800" spc="-10">
                <a:solidFill>
                  <a:srgbClr val="585858"/>
                </a:solidFill>
                <a:latin typeface="Calibri"/>
                <a:cs typeface="Calibri"/>
              </a:rPr>
              <a:t>(Basal/Bolus)</a:t>
            </a:r>
            <a:endParaRPr sz="2800">
              <a:latin typeface="Calibri"/>
              <a:cs typeface="Calibri"/>
            </a:endParaRPr>
          </a:p>
          <a:p>
            <a:pPr marL="241300" indent="-228600">
              <a:lnSpc>
                <a:spcPct val="100000"/>
              </a:lnSpc>
              <a:spcBef>
                <a:spcPts val="675"/>
              </a:spcBef>
              <a:buFont typeface="Arial"/>
              <a:buChar char="•"/>
              <a:tabLst>
                <a:tab pos="241300" algn="l"/>
              </a:tabLst>
            </a:pPr>
            <a:r>
              <a:rPr dirty="0" sz="2800" spc="-5">
                <a:solidFill>
                  <a:srgbClr val="585858"/>
                </a:solidFill>
                <a:latin typeface="Calibri"/>
                <a:cs typeface="Calibri"/>
              </a:rPr>
              <a:t>Those </a:t>
            </a:r>
            <a:r>
              <a:rPr dirty="0" sz="2800" spc="-10">
                <a:solidFill>
                  <a:srgbClr val="585858"/>
                </a:solidFill>
                <a:latin typeface="Calibri"/>
                <a:cs typeface="Calibri"/>
              </a:rPr>
              <a:t>experiencing </a:t>
            </a:r>
            <a:r>
              <a:rPr dirty="0" sz="2800" spc="-15">
                <a:solidFill>
                  <a:srgbClr val="585858"/>
                </a:solidFill>
                <a:latin typeface="Calibri"/>
                <a:cs typeface="Calibri"/>
              </a:rPr>
              <a:t>frequent</a:t>
            </a:r>
            <a:r>
              <a:rPr dirty="0" sz="2800" spc="80">
                <a:solidFill>
                  <a:srgbClr val="585858"/>
                </a:solidFill>
                <a:latin typeface="Calibri"/>
                <a:cs typeface="Calibri"/>
              </a:rPr>
              <a:t> </a:t>
            </a:r>
            <a:r>
              <a:rPr dirty="0" sz="2800" spc="-15">
                <a:solidFill>
                  <a:srgbClr val="585858"/>
                </a:solidFill>
                <a:latin typeface="Calibri"/>
                <a:cs typeface="Calibri"/>
              </a:rPr>
              <a:t>hypoglycemia</a:t>
            </a:r>
            <a:endParaRPr sz="2800">
              <a:latin typeface="Calibri"/>
              <a:cs typeface="Calibri"/>
            </a:endParaRPr>
          </a:p>
          <a:p>
            <a:pPr marL="241300" indent="-228600">
              <a:lnSpc>
                <a:spcPct val="100000"/>
              </a:lnSpc>
              <a:spcBef>
                <a:spcPts val="660"/>
              </a:spcBef>
              <a:buFont typeface="Arial"/>
              <a:buChar char="•"/>
              <a:tabLst>
                <a:tab pos="241300" algn="l"/>
              </a:tabLst>
            </a:pPr>
            <a:r>
              <a:rPr dirty="0" sz="2800" spc="-5">
                <a:solidFill>
                  <a:srgbClr val="585858"/>
                </a:solidFill>
                <a:latin typeface="Calibri"/>
                <a:cs typeface="Calibri"/>
              </a:rPr>
              <a:t>Those </a:t>
            </a:r>
            <a:r>
              <a:rPr dirty="0" sz="2800" spc="-10">
                <a:solidFill>
                  <a:srgbClr val="585858"/>
                </a:solidFill>
                <a:latin typeface="Calibri"/>
                <a:cs typeface="Calibri"/>
              </a:rPr>
              <a:t>experiencing </a:t>
            </a:r>
            <a:r>
              <a:rPr dirty="0" sz="2800" spc="-15">
                <a:solidFill>
                  <a:srgbClr val="585858"/>
                </a:solidFill>
                <a:latin typeface="Calibri"/>
                <a:cs typeface="Calibri"/>
              </a:rPr>
              <a:t>hypoglycemia</a:t>
            </a:r>
            <a:r>
              <a:rPr dirty="0" sz="2800" spc="70">
                <a:solidFill>
                  <a:srgbClr val="585858"/>
                </a:solidFill>
                <a:latin typeface="Calibri"/>
                <a:cs typeface="Calibri"/>
              </a:rPr>
              <a:t> </a:t>
            </a:r>
            <a:r>
              <a:rPr dirty="0" sz="2800" spc="-15">
                <a:solidFill>
                  <a:srgbClr val="585858"/>
                </a:solidFill>
                <a:latin typeface="Calibri"/>
                <a:cs typeface="Calibri"/>
              </a:rPr>
              <a:t>unawareness</a:t>
            </a:r>
            <a:endParaRPr sz="2800">
              <a:latin typeface="Calibri"/>
              <a:cs typeface="Calibri"/>
            </a:endParaRPr>
          </a:p>
          <a:p>
            <a:pPr marL="241300" indent="-228600">
              <a:lnSpc>
                <a:spcPct val="100000"/>
              </a:lnSpc>
              <a:spcBef>
                <a:spcPts val="660"/>
              </a:spcBef>
              <a:buFont typeface="Arial"/>
              <a:buChar char="•"/>
              <a:tabLst>
                <a:tab pos="241300" algn="l"/>
              </a:tabLst>
            </a:pPr>
            <a:r>
              <a:rPr dirty="0" sz="2800" spc="-15">
                <a:solidFill>
                  <a:srgbClr val="585858"/>
                </a:solidFill>
                <a:latin typeface="Calibri"/>
                <a:cs typeface="Calibri"/>
              </a:rPr>
              <a:t>Large </a:t>
            </a:r>
            <a:r>
              <a:rPr dirty="0" sz="2800" spc="-10">
                <a:solidFill>
                  <a:srgbClr val="585858"/>
                </a:solidFill>
                <a:latin typeface="Calibri"/>
                <a:cs typeface="Calibri"/>
              </a:rPr>
              <a:t>amount </a:t>
            </a:r>
            <a:r>
              <a:rPr dirty="0" sz="2800" spc="-5">
                <a:solidFill>
                  <a:srgbClr val="585858"/>
                </a:solidFill>
                <a:latin typeface="Calibri"/>
                <a:cs typeface="Calibri"/>
              </a:rPr>
              <a:t>of </a:t>
            </a:r>
            <a:r>
              <a:rPr dirty="0" sz="2800" spc="-10">
                <a:solidFill>
                  <a:srgbClr val="585858"/>
                </a:solidFill>
                <a:latin typeface="Calibri"/>
                <a:cs typeface="Calibri"/>
              </a:rPr>
              <a:t>glucose </a:t>
            </a:r>
            <a:r>
              <a:rPr dirty="0" sz="2800" spc="-15">
                <a:solidFill>
                  <a:srgbClr val="585858"/>
                </a:solidFill>
                <a:latin typeface="Calibri"/>
                <a:cs typeface="Calibri"/>
              </a:rPr>
              <a:t>variability </a:t>
            </a:r>
            <a:r>
              <a:rPr dirty="0" sz="2800" spc="-5">
                <a:solidFill>
                  <a:srgbClr val="585858"/>
                </a:solidFill>
                <a:latin typeface="Calibri"/>
                <a:cs typeface="Calibri"/>
              </a:rPr>
              <a:t>– </a:t>
            </a:r>
            <a:r>
              <a:rPr dirty="0" sz="2800" spc="-10">
                <a:solidFill>
                  <a:srgbClr val="585858"/>
                </a:solidFill>
                <a:latin typeface="Calibri"/>
                <a:cs typeface="Calibri"/>
              </a:rPr>
              <a:t>lots </a:t>
            </a:r>
            <a:r>
              <a:rPr dirty="0" sz="2800" spc="-5">
                <a:solidFill>
                  <a:srgbClr val="585858"/>
                </a:solidFill>
                <a:latin typeface="Calibri"/>
                <a:cs typeface="Calibri"/>
              </a:rPr>
              <a:t>of </a:t>
            </a:r>
            <a:r>
              <a:rPr dirty="0" sz="2800" spc="-10">
                <a:solidFill>
                  <a:srgbClr val="585858"/>
                </a:solidFill>
                <a:latin typeface="Calibri"/>
                <a:cs typeface="Calibri"/>
              </a:rPr>
              <a:t>highs </a:t>
            </a:r>
            <a:r>
              <a:rPr dirty="0" sz="2800" spc="-5">
                <a:solidFill>
                  <a:srgbClr val="585858"/>
                </a:solidFill>
                <a:latin typeface="Calibri"/>
                <a:cs typeface="Calibri"/>
              </a:rPr>
              <a:t>and</a:t>
            </a:r>
            <a:r>
              <a:rPr dirty="0" sz="2800" spc="215">
                <a:solidFill>
                  <a:srgbClr val="585858"/>
                </a:solidFill>
                <a:latin typeface="Calibri"/>
                <a:cs typeface="Calibri"/>
              </a:rPr>
              <a:t> </a:t>
            </a:r>
            <a:r>
              <a:rPr dirty="0" sz="2800" spc="-15">
                <a:solidFill>
                  <a:srgbClr val="585858"/>
                </a:solidFill>
                <a:latin typeface="Calibri"/>
                <a:cs typeface="Calibri"/>
              </a:rPr>
              <a:t>lows</a:t>
            </a:r>
            <a:endParaRPr sz="2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822"/>
            <a:ext cx="4269740" cy="696595"/>
          </a:xfrm>
          <a:prstGeom prst="rect"/>
        </p:spPr>
        <p:txBody>
          <a:bodyPr wrap="square" lIns="0" tIns="13335" rIns="0" bIns="0" rtlCol="0" vert="horz">
            <a:spAutoFit/>
          </a:bodyPr>
          <a:lstStyle/>
          <a:p>
            <a:pPr marL="12700">
              <a:lnSpc>
                <a:spcPct val="100000"/>
              </a:lnSpc>
              <a:spcBef>
                <a:spcPts val="105"/>
              </a:spcBef>
            </a:pPr>
            <a:r>
              <a:rPr dirty="0" sz="4400" spc="-5">
                <a:solidFill>
                  <a:srgbClr val="585858"/>
                </a:solidFill>
              </a:rPr>
              <a:t>Challenges of</a:t>
            </a:r>
            <a:r>
              <a:rPr dirty="0" sz="4400" spc="-70">
                <a:solidFill>
                  <a:srgbClr val="585858"/>
                </a:solidFill>
              </a:rPr>
              <a:t> </a:t>
            </a:r>
            <a:r>
              <a:rPr dirty="0" sz="4400" spc="-20">
                <a:solidFill>
                  <a:srgbClr val="585858"/>
                </a:solidFill>
              </a:rPr>
              <a:t>CGM</a:t>
            </a:r>
            <a:endParaRPr sz="4400"/>
          </a:p>
        </p:txBody>
      </p:sp>
      <p:sp>
        <p:nvSpPr>
          <p:cNvPr id="3" name="object 3"/>
          <p:cNvSpPr txBox="1"/>
          <p:nvPr/>
        </p:nvSpPr>
        <p:spPr>
          <a:xfrm>
            <a:off x="916939" y="1707159"/>
            <a:ext cx="4665980" cy="2070735"/>
          </a:xfrm>
          <a:prstGeom prst="rect">
            <a:avLst/>
          </a:prstGeom>
        </p:spPr>
        <p:txBody>
          <a:bodyPr wrap="square" lIns="0" tIns="97790" rIns="0" bIns="0" rtlCol="0" vert="horz">
            <a:spAutoFit/>
          </a:bodyPr>
          <a:lstStyle/>
          <a:p>
            <a:pPr marL="241300" indent="-228600">
              <a:lnSpc>
                <a:spcPct val="100000"/>
              </a:lnSpc>
              <a:spcBef>
                <a:spcPts val="770"/>
              </a:spcBef>
              <a:buFont typeface="Arial"/>
              <a:buChar char="•"/>
              <a:tabLst>
                <a:tab pos="241300" algn="l"/>
              </a:tabLst>
            </a:pPr>
            <a:r>
              <a:rPr dirty="0" sz="2800" spc="-15">
                <a:solidFill>
                  <a:srgbClr val="585858"/>
                </a:solidFill>
                <a:latin typeface="Calibri"/>
                <a:cs typeface="Calibri"/>
              </a:rPr>
              <a:t>Digital </a:t>
            </a:r>
            <a:r>
              <a:rPr dirty="0" sz="2800" spc="-10">
                <a:solidFill>
                  <a:srgbClr val="585858"/>
                </a:solidFill>
                <a:latin typeface="Calibri"/>
                <a:cs typeface="Calibri"/>
              </a:rPr>
              <a:t>Divide</a:t>
            </a:r>
            <a:endParaRPr sz="2800">
              <a:latin typeface="Calibri"/>
              <a:cs typeface="Calibri"/>
            </a:endParaRPr>
          </a:p>
          <a:p>
            <a:pPr marL="241300" indent="-228600">
              <a:lnSpc>
                <a:spcPct val="100000"/>
              </a:lnSpc>
              <a:spcBef>
                <a:spcPts val="675"/>
              </a:spcBef>
              <a:buFont typeface="Arial"/>
              <a:buChar char="•"/>
              <a:tabLst>
                <a:tab pos="241300" algn="l"/>
              </a:tabLst>
            </a:pPr>
            <a:r>
              <a:rPr dirty="0" sz="2800" spc="-10">
                <a:solidFill>
                  <a:srgbClr val="585858"/>
                </a:solidFill>
                <a:latin typeface="Calibri"/>
                <a:cs typeface="Calibri"/>
              </a:rPr>
              <a:t>Learning</a:t>
            </a:r>
            <a:r>
              <a:rPr dirty="0" sz="2800" spc="10">
                <a:solidFill>
                  <a:srgbClr val="585858"/>
                </a:solidFill>
                <a:latin typeface="Calibri"/>
                <a:cs typeface="Calibri"/>
              </a:rPr>
              <a:t> </a:t>
            </a:r>
            <a:r>
              <a:rPr dirty="0" sz="2800" spc="-5">
                <a:solidFill>
                  <a:srgbClr val="585858"/>
                </a:solidFill>
                <a:latin typeface="Calibri"/>
                <a:cs typeface="Calibri"/>
              </a:rPr>
              <a:t>curve</a:t>
            </a:r>
            <a:endParaRPr sz="2800">
              <a:latin typeface="Calibri"/>
              <a:cs typeface="Calibri"/>
            </a:endParaRPr>
          </a:p>
          <a:p>
            <a:pPr marL="241300" indent="-228600">
              <a:lnSpc>
                <a:spcPct val="100000"/>
              </a:lnSpc>
              <a:spcBef>
                <a:spcPts val="660"/>
              </a:spcBef>
              <a:buFont typeface="Arial"/>
              <a:buChar char="•"/>
              <a:tabLst>
                <a:tab pos="241300" algn="l"/>
              </a:tabLst>
            </a:pPr>
            <a:r>
              <a:rPr dirty="0" sz="2800" spc="-10">
                <a:solidFill>
                  <a:srgbClr val="585858"/>
                </a:solidFill>
                <a:latin typeface="Calibri"/>
                <a:cs typeface="Calibri"/>
              </a:rPr>
              <a:t>Expensive if can’t </a:t>
            </a:r>
            <a:r>
              <a:rPr dirty="0" sz="2800" spc="-20">
                <a:solidFill>
                  <a:srgbClr val="585858"/>
                </a:solidFill>
                <a:latin typeface="Calibri"/>
                <a:cs typeface="Calibri"/>
              </a:rPr>
              <a:t>get</a:t>
            </a:r>
            <a:r>
              <a:rPr dirty="0" sz="2800" spc="45">
                <a:solidFill>
                  <a:srgbClr val="585858"/>
                </a:solidFill>
                <a:latin typeface="Calibri"/>
                <a:cs typeface="Calibri"/>
              </a:rPr>
              <a:t> </a:t>
            </a:r>
            <a:r>
              <a:rPr dirty="0" sz="2800" spc="-25">
                <a:solidFill>
                  <a:srgbClr val="585858"/>
                </a:solidFill>
                <a:latin typeface="Calibri"/>
                <a:cs typeface="Calibri"/>
              </a:rPr>
              <a:t>coverage</a:t>
            </a:r>
            <a:endParaRPr sz="2800">
              <a:latin typeface="Calibri"/>
              <a:cs typeface="Calibri"/>
            </a:endParaRPr>
          </a:p>
          <a:p>
            <a:pPr marL="241300" indent="-228600">
              <a:lnSpc>
                <a:spcPct val="100000"/>
              </a:lnSpc>
              <a:spcBef>
                <a:spcPts val="660"/>
              </a:spcBef>
              <a:buFont typeface="Arial"/>
              <a:buChar char="•"/>
              <a:tabLst>
                <a:tab pos="241300" algn="l"/>
              </a:tabLst>
            </a:pPr>
            <a:r>
              <a:rPr dirty="0" sz="2800" spc="-15">
                <a:solidFill>
                  <a:srgbClr val="585858"/>
                </a:solidFill>
                <a:latin typeface="Calibri"/>
                <a:cs typeface="Calibri"/>
              </a:rPr>
              <a:t>Possible information</a:t>
            </a:r>
            <a:r>
              <a:rPr dirty="0" sz="2800" spc="20">
                <a:solidFill>
                  <a:srgbClr val="585858"/>
                </a:solidFill>
                <a:latin typeface="Calibri"/>
                <a:cs typeface="Calibri"/>
              </a:rPr>
              <a:t> </a:t>
            </a:r>
            <a:r>
              <a:rPr dirty="0" sz="2800" spc="-10">
                <a:solidFill>
                  <a:srgbClr val="585858"/>
                </a:solidFill>
                <a:latin typeface="Calibri"/>
                <a:cs typeface="Calibri"/>
              </a:rPr>
              <a:t>overload</a:t>
            </a:r>
            <a:endParaRPr sz="2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673340" y="1362455"/>
            <a:ext cx="3975100" cy="2472055"/>
            <a:chOff x="7673340" y="1362455"/>
            <a:chExt cx="3975100" cy="2472055"/>
          </a:xfrm>
        </p:grpSpPr>
        <p:pic>
          <p:nvPicPr>
            <p:cNvPr id="3" name="object 3"/>
            <p:cNvPicPr/>
            <p:nvPr/>
          </p:nvPicPr>
          <p:blipFill>
            <a:blip r:embed="rId2" cstate="print"/>
            <a:stretch>
              <a:fillRect/>
            </a:stretch>
          </p:blipFill>
          <p:spPr>
            <a:xfrm>
              <a:off x="7673340" y="1362455"/>
              <a:ext cx="3974592" cy="2464308"/>
            </a:xfrm>
            <a:prstGeom prst="rect">
              <a:avLst/>
            </a:prstGeom>
          </p:spPr>
        </p:pic>
        <p:pic>
          <p:nvPicPr>
            <p:cNvPr id="4" name="object 4"/>
            <p:cNvPicPr/>
            <p:nvPr/>
          </p:nvPicPr>
          <p:blipFill>
            <a:blip r:embed="rId3" cstate="print"/>
            <a:stretch>
              <a:fillRect/>
            </a:stretch>
          </p:blipFill>
          <p:spPr>
            <a:xfrm>
              <a:off x="9134856" y="3526535"/>
              <a:ext cx="307847" cy="307847"/>
            </a:xfrm>
            <a:prstGeom prst="rect">
              <a:avLst/>
            </a:prstGeom>
          </p:spPr>
        </p:pic>
      </p:grpSp>
      <p:sp>
        <p:nvSpPr>
          <p:cNvPr id="5" name="object 5"/>
          <p:cNvSpPr txBox="1">
            <a:spLocks noGrp="1"/>
          </p:cNvSpPr>
          <p:nvPr>
            <p:ph type="title"/>
          </p:nvPr>
        </p:nvSpPr>
        <p:spPr>
          <a:xfrm>
            <a:off x="463665" y="12095"/>
            <a:ext cx="11259185" cy="1183005"/>
          </a:xfrm>
          <a:prstGeom prst="rect"/>
        </p:spPr>
        <p:txBody>
          <a:bodyPr wrap="square" lIns="0" tIns="81280" rIns="0" bIns="0" rtlCol="0" vert="horz">
            <a:spAutoFit/>
          </a:bodyPr>
          <a:lstStyle/>
          <a:p>
            <a:pPr marL="3215640" marR="5080" indent="-3203575">
              <a:lnSpc>
                <a:spcPts val="4320"/>
              </a:lnSpc>
              <a:spcBef>
                <a:spcPts val="640"/>
              </a:spcBef>
            </a:pPr>
            <a:r>
              <a:rPr dirty="0" sz="4000" spc="-20">
                <a:solidFill>
                  <a:srgbClr val="001F5F"/>
                </a:solidFill>
              </a:rPr>
              <a:t>CGM </a:t>
            </a:r>
            <a:r>
              <a:rPr dirty="0" sz="4000" spc="-10">
                <a:solidFill>
                  <a:srgbClr val="001F5F"/>
                </a:solidFill>
              </a:rPr>
              <a:t>DEVICES </a:t>
            </a:r>
            <a:r>
              <a:rPr dirty="0" sz="4000" spc="-15">
                <a:solidFill>
                  <a:srgbClr val="001F5F"/>
                </a:solidFill>
              </a:rPr>
              <a:t>PROVIDE </a:t>
            </a:r>
            <a:r>
              <a:rPr dirty="0" sz="4000" spc="-20">
                <a:solidFill>
                  <a:srgbClr val="001F5F"/>
                </a:solidFill>
              </a:rPr>
              <a:t>EASY </a:t>
            </a:r>
            <a:r>
              <a:rPr dirty="0" sz="4000" spc="-15">
                <a:solidFill>
                  <a:srgbClr val="001F5F"/>
                </a:solidFill>
              </a:rPr>
              <a:t>ACCESS </a:t>
            </a:r>
            <a:r>
              <a:rPr dirty="0" sz="4000" spc="-65">
                <a:solidFill>
                  <a:srgbClr val="001F5F"/>
                </a:solidFill>
              </a:rPr>
              <a:t>TO </a:t>
            </a:r>
            <a:r>
              <a:rPr dirty="0" sz="4000" spc="-15">
                <a:solidFill>
                  <a:srgbClr val="001F5F"/>
                </a:solidFill>
              </a:rPr>
              <a:t>CLOUD-BASED  </a:t>
            </a:r>
            <a:r>
              <a:rPr dirty="0" sz="4000" spc="-5">
                <a:solidFill>
                  <a:srgbClr val="001F5F"/>
                </a:solidFill>
              </a:rPr>
              <a:t>SENSOR </a:t>
            </a:r>
            <a:r>
              <a:rPr dirty="0" sz="4000" spc="-20">
                <a:solidFill>
                  <a:srgbClr val="001F5F"/>
                </a:solidFill>
              </a:rPr>
              <a:t>GLUCOSE</a:t>
            </a:r>
            <a:r>
              <a:rPr dirty="0" sz="4000" spc="-50">
                <a:solidFill>
                  <a:srgbClr val="001F5F"/>
                </a:solidFill>
              </a:rPr>
              <a:t> </a:t>
            </a:r>
            <a:r>
              <a:rPr dirty="0" sz="4000" spc="-170">
                <a:solidFill>
                  <a:srgbClr val="001F5F"/>
                </a:solidFill>
              </a:rPr>
              <a:t>DATA</a:t>
            </a:r>
            <a:endParaRPr sz="4000"/>
          </a:p>
        </p:txBody>
      </p:sp>
      <p:sp>
        <p:nvSpPr>
          <p:cNvPr id="6" name="object 6"/>
          <p:cNvSpPr txBox="1"/>
          <p:nvPr/>
        </p:nvSpPr>
        <p:spPr>
          <a:xfrm>
            <a:off x="3754014" y="3475845"/>
            <a:ext cx="1196975" cy="330835"/>
          </a:xfrm>
          <a:prstGeom prst="rect">
            <a:avLst/>
          </a:prstGeom>
        </p:spPr>
        <p:txBody>
          <a:bodyPr wrap="square" lIns="0" tIns="13335" rIns="0" bIns="0" rtlCol="0" vert="horz">
            <a:spAutoFit/>
          </a:bodyPr>
          <a:lstStyle/>
          <a:p>
            <a:pPr marL="12700">
              <a:lnSpc>
                <a:spcPct val="100000"/>
              </a:lnSpc>
              <a:spcBef>
                <a:spcPts val="105"/>
              </a:spcBef>
            </a:pPr>
            <a:r>
              <a:rPr dirty="0" sz="2000" spc="-20">
                <a:solidFill>
                  <a:srgbClr val="EC7C30"/>
                </a:solidFill>
                <a:latin typeface="Calibri"/>
                <a:cs typeface="Calibri"/>
              </a:rPr>
              <a:t>Dexcom</a:t>
            </a:r>
            <a:r>
              <a:rPr dirty="0" sz="2000" spc="-75">
                <a:solidFill>
                  <a:srgbClr val="EC7C30"/>
                </a:solidFill>
                <a:latin typeface="Calibri"/>
                <a:cs typeface="Calibri"/>
              </a:rPr>
              <a:t> </a:t>
            </a:r>
            <a:r>
              <a:rPr dirty="0" sz="2000" spc="-5">
                <a:solidFill>
                  <a:srgbClr val="EC7C30"/>
                </a:solidFill>
                <a:latin typeface="Calibri"/>
                <a:cs typeface="Calibri"/>
              </a:rPr>
              <a:t>G6</a:t>
            </a:r>
            <a:endParaRPr sz="2000">
              <a:latin typeface="Calibri"/>
              <a:cs typeface="Calibri"/>
            </a:endParaRPr>
          </a:p>
        </p:txBody>
      </p:sp>
      <p:grpSp>
        <p:nvGrpSpPr>
          <p:cNvPr id="7" name="object 7"/>
          <p:cNvGrpSpPr/>
          <p:nvPr/>
        </p:nvGrpSpPr>
        <p:grpSpPr>
          <a:xfrm>
            <a:off x="3287267" y="1274064"/>
            <a:ext cx="1925320" cy="2506980"/>
            <a:chOff x="3287267" y="1274064"/>
            <a:chExt cx="1925320" cy="2506980"/>
          </a:xfrm>
        </p:grpSpPr>
        <p:pic>
          <p:nvPicPr>
            <p:cNvPr id="8" name="object 8"/>
            <p:cNvPicPr/>
            <p:nvPr/>
          </p:nvPicPr>
          <p:blipFill>
            <a:blip r:embed="rId4" cstate="print"/>
            <a:stretch>
              <a:fillRect/>
            </a:stretch>
          </p:blipFill>
          <p:spPr>
            <a:xfrm>
              <a:off x="3436969" y="3511654"/>
              <a:ext cx="267696" cy="269148"/>
            </a:xfrm>
            <a:prstGeom prst="rect">
              <a:avLst/>
            </a:prstGeom>
          </p:spPr>
        </p:pic>
        <p:pic>
          <p:nvPicPr>
            <p:cNvPr id="9" name="object 9"/>
            <p:cNvPicPr/>
            <p:nvPr/>
          </p:nvPicPr>
          <p:blipFill>
            <a:blip r:embed="rId5" cstate="print"/>
            <a:stretch>
              <a:fillRect/>
            </a:stretch>
          </p:blipFill>
          <p:spPr>
            <a:xfrm>
              <a:off x="3287267" y="1274064"/>
              <a:ext cx="1482851" cy="2235707"/>
            </a:xfrm>
            <a:prstGeom prst="rect">
              <a:avLst/>
            </a:prstGeom>
          </p:spPr>
        </p:pic>
        <p:sp>
          <p:nvSpPr>
            <p:cNvPr id="10" name="object 10"/>
            <p:cNvSpPr/>
            <p:nvPr/>
          </p:nvSpPr>
          <p:spPr>
            <a:xfrm>
              <a:off x="4871351" y="2202128"/>
              <a:ext cx="341630" cy="613410"/>
            </a:xfrm>
            <a:custGeom>
              <a:avLst/>
              <a:gdLst/>
              <a:ahLst/>
              <a:cxnLst/>
              <a:rect l="l" t="t" r="r" b="b"/>
              <a:pathLst>
                <a:path w="341629" h="613410">
                  <a:moveTo>
                    <a:pt x="114960" y="307949"/>
                  </a:moveTo>
                  <a:lnTo>
                    <a:pt x="110680" y="266166"/>
                  </a:lnTo>
                  <a:lnTo>
                    <a:pt x="98463" y="226606"/>
                  </a:lnTo>
                  <a:lnTo>
                    <a:pt x="79184" y="190741"/>
                  </a:lnTo>
                  <a:lnTo>
                    <a:pt x="53708" y="160096"/>
                  </a:lnTo>
                  <a:lnTo>
                    <a:pt x="0" y="213766"/>
                  </a:lnTo>
                  <a:lnTo>
                    <a:pt x="15976" y="233108"/>
                  </a:lnTo>
                  <a:lnTo>
                    <a:pt x="28143" y="255447"/>
                  </a:lnTo>
                  <a:lnTo>
                    <a:pt x="35902" y="280250"/>
                  </a:lnTo>
                  <a:lnTo>
                    <a:pt x="38633" y="306997"/>
                  </a:lnTo>
                  <a:lnTo>
                    <a:pt x="35902" y="333756"/>
                  </a:lnTo>
                  <a:lnTo>
                    <a:pt x="28143" y="358559"/>
                  </a:lnTo>
                  <a:lnTo>
                    <a:pt x="15976" y="380898"/>
                  </a:lnTo>
                  <a:lnTo>
                    <a:pt x="0" y="400227"/>
                  </a:lnTo>
                  <a:lnTo>
                    <a:pt x="53708" y="453910"/>
                  </a:lnTo>
                  <a:lnTo>
                    <a:pt x="79184" y="423164"/>
                  </a:lnTo>
                  <a:lnTo>
                    <a:pt x="98463" y="387985"/>
                  </a:lnTo>
                  <a:lnTo>
                    <a:pt x="110680" y="349288"/>
                  </a:lnTo>
                  <a:lnTo>
                    <a:pt x="114960" y="307949"/>
                  </a:lnTo>
                  <a:close/>
                </a:path>
                <a:path w="341629" h="613410">
                  <a:moveTo>
                    <a:pt x="228028" y="306057"/>
                  </a:moveTo>
                  <a:lnTo>
                    <a:pt x="223837" y="254431"/>
                  </a:lnTo>
                  <a:lnTo>
                    <a:pt x="211683" y="205206"/>
                  </a:lnTo>
                  <a:lnTo>
                    <a:pt x="192201" y="159194"/>
                  </a:lnTo>
                  <a:lnTo>
                    <a:pt x="166027" y="117195"/>
                  </a:lnTo>
                  <a:lnTo>
                    <a:pt x="133794" y="80048"/>
                  </a:lnTo>
                  <a:lnTo>
                    <a:pt x="80086" y="133718"/>
                  </a:lnTo>
                  <a:lnTo>
                    <a:pt x="110502" y="168998"/>
                  </a:lnTo>
                  <a:lnTo>
                    <a:pt x="133324" y="210350"/>
                  </a:lnTo>
                  <a:lnTo>
                    <a:pt x="147662" y="256489"/>
                  </a:lnTo>
                  <a:lnTo>
                    <a:pt x="152641" y="306057"/>
                  </a:lnTo>
                  <a:lnTo>
                    <a:pt x="147688" y="355511"/>
                  </a:lnTo>
                  <a:lnTo>
                    <a:pt x="133451" y="401523"/>
                  </a:lnTo>
                  <a:lnTo>
                    <a:pt x="110909" y="443128"/>
                  </a:lnTo>
                  <a:lnTo>
                    <a:pt x="81038" y="479336"/>
                  </a:lnTo>
                  <a:lnTo>
                    <a:pt x="133794" y="532079"/>
                  </a:lnTo>
                  <a:lnTo>
                    <a:pt x="166027" y="494563"/>
                  </a:lnTo>
                  <a:lnTo>
                    <a:pt x="192201" y="452513"/>
                  </a:lnTo>
                  <a:lnTo>
                    <a:pt x="211683" y="406641"/>
                  </a:lnTo>
                  <a:lnTo>
                    <a:pt x="223837" y="357593"/>
                  </a:lnTo>
                  <a:lnTo>
                    <a:pt x="228028" y="306057"/>
                  </a:lnTo>
                  <a:close/>
                </a:path>
                <a:path w="341629" h="613410">
                  <a:moveTo>
                    <a:pt x="341096" y="306057"/>
                  </a:moveTo>
                  <a:lnTo>
                    <a:pt x="338150" y="255549"/>
                  </a:lnTo>
                  <a:lnTo>
                    <a:pt x="329565" y="206756"/>
                  </a:lnTo>
                  <a:lnTo>
                    <a:pt x="315658" y="159994"/>
                  </a:lnTo>
                  <a:lnTo>
                    <a:pt x="296786" y="115620"/>
                  </a:lnTo>
                  <a:lnTo>
                    <a:pt x="273316" y="73939"/>
                  </a:lnTo>
                  <a:lnTo>
                    <a:pt x="245567" y="35280"/>
                  </a:lnTo>
                  <a:lnTo>
                    <a:pt x="213893" y="0"/>
                  </a:lnTo>
                  <a:lnTo>
                    <a:pt x="160185" y="53670"/>
                  </a:lnTo>
                  <a:lnTo>
                    <a:pt x="190576" y="87744"/>
                  </a:lnTo>
                  <a:lnTo>
                    <a:pt x="216433" y="125590"/>
                  </a:lnTo>
                  <a:lnTo>
                    <a:pt x="237324" y="166801"/>
                  </a:lnTo>
                  <a:lnTo>
                    <a:pt x="252806" y="210908"/>
                  </a:lnTo>
                  <a:lnTo>
                    <a:pt x="262420" y="257479"/>
                  </a:lnTo>
                  <a:lnTo>
                    <a:pt x="265722" y="306057"/>
                  </a:lnTo>
                  <a:lnTo>
                    <a:pt x="262420" y="354647"/>
                  </a:lnTo>
                  <a:lnTo>
                    <a:pt x="252844" y="401243"/>
                  </a:lnTo>
                  <a:lnTo>
                    <a:pt x="237451" y="445439"/>
                  </a:lnTo>
                  <a:lnTo>
                    <a:pt x="216712" y="486803"/>
                  </a:lnTo>
                  <a:lnTo>
                    <a:pt x="191122" y="524929"/>
                  </a:lnTo>
                  <a:lnTo>
                    <a:pt x="161124" y="559384"/>
                  </a:lnTo>
                  <a:lnTo>
                    <a:pt x="214833" y="613067"/>
                  </a:lnTo>
                  <a:lnTo>
                    <a:pt x="246151" y="577126"/>
                  </a:lnTo>
                  <a:lnTo>
                    <a:pt x="273659" y="538111"/>
                  </a:lnTo>
                  <a:lnTo>
                    <a:pt x="296964" y="496290"/>
                  </a:lnTo>
                  <a:lnTo>
                    <a:pt x="315734" y="451904"/>
                  </a:lnTo>
                  <a:lnTo>
                    <a:pt x="329577" y="405218"/>
                  </a:lnTo>
                  <a:lnTo>
                    <a:pt x="338162" y="356527"/>
                  </a:lnTo>
                  <a:lnTo>
                    <a:pt x="341096" y="306057"/>
                  </a:lnTo>
                  <a:close/>
                </a:path>
              </a:pathLst>
            </a:custGeom>
            <a:solidFill>
              <a:srgbClr val="00AF50"/>
            </a:solidFill>
          </p:spPr>
          <p:txBody>
            <a:bodyPr wrap="square" lIns="0" tIns="0" rIns="0" bIns="0" rtlCol="0"/>
            <a:lstStyle/>
            <a:p/>
          </p:txBody>
        </p:sp>
        <p:pic>
          <p:nvPicPr>
            <p:cNvPr id="11" name="object 11"/>
            <p:cNvPicPr/>
            <p:nvPr/>
          </p:nvPicPr>
          <p:blipFill>
            <a:blip r:embed="rId6" cstate="print"/>
            <a:stretch>
              <a:fillRect/>
            </a:stretch>
          </p:blipFill>
          <p:spPr>
            <a:xfrm>
              <a:off x="4779015" y="2441318"/>
              <a:ext cx="94226" cy="133726"/>
            </a:xfrm>
            <a:prstGeom prst="rect">
              <a:avLst/>
            </a:prstGeom>
          </p:spPr>
        </p:pic>
      </p:grpSp>
      <p:sp>
        <p:nvSpPr>
          <p:cNvPr id="12" name="object 12"/>
          <p:cNvSpPr txBox="1"/>
          <p:nvPr/>
        </p:nvSpPr>
        <p:spPr>
          <a:xfrm>
            <a:off x="4942193" y="6564433"/>
            <a:ext cx="2303145" cy="208279"/>
          </a:xfrm>
          <a:prstGeom prst="rect">
            <a:avLst/>
          </a:prstGeom>
        </p:spPr>
        <p:txBody>
          <a:bodyPr wrap="square" lIns="0" tIns="12700" rIns="0" bIns="0" rtlCol="0" vert="horz">
            <a:spAutoFit/>
          </a:bodyPr>
          <a:lstStyle/>
          <a:p>
            <a:pPr marL="12700">
              <a:lnSpc>
                <a:spcPct val="100000"/>
              </a:lnSpc>
              <a:spcBef>
                <a:spcPts val="100"/>
              </a:spcBef>
            </a:pPr>
            <a:r>
              <a:rPr dirty="0" sz="1200" spc="-5">
                <a:latin typeface="Calibri"/>
                <a:cs typeface="Calibri"/>
              </a:rPr>
              <a:t>Images </a:t>
            </a:r>
            <a:r>
              <a:rPr dirty="0" sz="1200" spc="-10">
                <a:latin typeface="Calibri"/>
                <a:cs typeface="Calibri"/>
              </a:rPr>
              <a:t>for </a:t>
            </a:r>
            <a:r>
              <a:rPr dirty="0" sz="1200" spc="-5">
                <a:latin typeface="Calibri"/>
                <a:cs typeface="Calibri"/>
              </a:rPr>
              <a:t>illustration purposes</a:t>
            </a:r>
            <a:r>
              <a:rPr dirty="0" sz="1200" spc="-50">
                <a:latin typeface="Calibri"/>
                <a:cs typeface="Calibri"/>
              </a:rPr>
              <a:t> </a:t>
            </a:r>
            <a:r>
              <a:rPr dirty="0" sz="1200" spc="-20">
                <a:latin typeface="Calibri"/>
                <a:cs typeface="Calibri"/>
              </a:rPr>
              <a:t>only.</a:t>
            </a:r>
            <a:endParaRPr sz="1200">
              <a:latin typeface="Calibri"/>
              <a:cs typeface="Calibri"/>
            </a:endParaRPr>
          </a:p>
        </p:txBody>
      </p:sp>
      <p:sp>
        <p:nvSpPr>
          <p:cNvPr id="13" name="object 13"/>
          <p:cNvSpPr txBox="1"/>
          <p:nvPr/>
        </p:nvSpPr>
        <p:spPr>
          <a:xfrm>
            <a:off x="9532318" y="3554679"/>
            <a:ext cx="881380" cy="269240"/>
          </a:xfrm>
          <a:prstGeom prst="rect">
            <a:avLst/>
          </a:prstGeom>
        </p:spPr>
        <p:txBody>
          <a:bodyPr wrap="square" lIns="0" tIns="12065" rIns="0" bIns="0" rtlCol="0" vert="horz">
            <a:spAutoFit/>
          </a:bodyPr>
          <a:lstStyle/>
          <a:p>
            <a:pPr marL="12700">
              <a:lnSpc>
                <a:spcPct val="100000"/>
              </a:lnSpc>
              <a:spcBef>
                <a:spcPts val="95"/>
              </a:spcBef>
            </a:pPr>
            <a:r>
              <a:rPr dirty="0" sz="1600" spc="-10">
                <a:solidFill>
                  <a:srgbClr val="EC7C30"/>
                </a:solidFill>
                <a:latin typeface="Arial"/>
                <a:cs typeface="Arial"/>
              </a:rPr>
              <a:t>CLARITY</a:t>
            </a:r>
            <a:endParaRPr sz="1600">
              <a:latin typeface="Arial"/>
              <a:cs typeface="Arial"/>
            </a:endParaRPr>
          </a:p>
        </p:txBody>
      </p:sp>
      <p:pic>
        <p:nvPicPr>
          <p:cNvPr id="14" name="object 14"/>
          <p:cNvPicPr/>
          <p:nvPr/>
        </p:nvPicPr>
        <p:blipFill>
          <a:blip r:embed="rId7" cstate="print"/>
          <a:stretch>
            <a:fillRect/>
          </a:stretch>
        </p:blipFill>
        <p:spPr>
          <a:xfrm>
            <a:off x="816863" y="1107948"/>
            <a:ext cx="1482851" cy="2225039"/>
          </a:xfrm>
          <a:prstGeom prst="rect">
            <a:avLst/>
          </a:prstGeom>
        </p:spPr>
      </p:pic>
      <p:grpSp>
        <p:nvGrpSpPr>
          <p:cNvPr id="15" name="object 15"/>
          <p:cNvGrpSpPr/>
          <p:nvPr/>
        </p:nvGrpSpPr>
        <p:grpSpPr>
          <a:xfrm>
            <a:off x="7462781" y="1485900"/>
            <a:ext cx="4020820" cy="2456815"/>
            <a:chOff x="7462781" y="1485900"/>
            <a:chExt cx="4020820" cy="2456815"/>
          </a:xfrm>
        </p:grpSpPr>
        <p:pic>
          <p:nvPicPr>
            <p:cNvPr id="16" name="object 16"/>
            <p:cNvPicPr/>
            <p:nvPr/>
          </p:nvPicPr>
          <p:blipFill>
            <a:blip r:embed="rId8" cstate="print"/>
            <a:stretch>
              <a:fillRect/>
            </a:stretch>
          </p:blipFill>
          <p:spPr>
            <a:xfrm>
              <a:off x="8252459" y="1485900"/>
              <a:ext cx="2810255" cy="1751075"/>
            </a:xfrm>
            <a:prstGeom prst="rect">
              <a:avLst/>
            </a:prstGeom>
          </p:spPr>
        </p:pic>
        <p:pic>
          <p:nvPicPr>
            <p:cNvPr id="17" name="object 17"/>
            <p:cNvPicPr/>
            <p:nvPr/>
          </p:nvPicPr>
          <p:blipFill>
            <a:blip r:embed="rId9" cstate="print"/>
            <a:stretch>
              <a:fillRect/>
            </a:stretch>
          </p:blipFill>
          <p:spPr>
            <a:xfrm>
              <a:off x="10590275" y="2132076"/>
              <a:ext cx="893063" cy="1810511"/>
            </a:xfrm>
            <a:prstGeom prst="rect">
              <a:avLst/>
            </a:prstGeom>
          </p:spPr>
        </p:pic>
        <p:sp>
          <p:nvSpPr>
            <p:cNvPr id="18" name="object 18"/>
            <p:cNvSpPr/>
            <p:nvPr/>
          </p:nvSpPr>
          <p:spPr>
            <a:xfrm>
              <a:off x="7555115" y="2226512"/>
              <a:ext cx="341630" cy="613410"/>
            </a:xfrm>
            <a:custGeom>
              <a:avLst/>
              <a:gdLst/>
              <a:ahLst/>
              <a:cxnLst/>
              <a:rect l="l" t="t" r="r" b="b"/>
              <a:pathLst>
                <a:path w="341629" h="613410">
                  <a:moveTo>
                    <a:pt x="114960" y="307936"/>
                  </a:moveTo>
                  <a:lnTo>
                    <a:pt x="110693" y="266166"/>
                  </a:lnTo>
                  <a:lnTo>
                    <a:pt x="98463" y="226606"/>
                  </a:lnTo>
                  <a:lnTo>
                    <a:pt x="79184" y="190741"/>
                  </a:lnTo>
                  <a:lnTo>
                    <a:pt x="53708" y="160096"/>
                  </a:lnTo>
                  <a:lnTo>
                    <a:pt x="0" y="213766"/>
                  </a:lnTo>
                  <a:lnTo>
                    <a:pt x="15976" y="233108"/>
                  </a:lnTo>
                  <a:lnTo>
                    <a:pt x="28155" y="255435"/>
                  </a:lnTo>
                  <a:lnTo>
                    <a:pt x="35915" y="280250"/>
                  </a:lnTo>
                  <a:lnTo>
                    <a:pt x="38633" y="306997"/>
                  </a:lnTo>
                  <a:lnTo>
                    <a:pt x="35915" y="333756"/>
                  </a:lnTo>
                  <a:lnTo>
                    <a:pt x="28155" y="358559"/>
                  </a:lnTo>
                  <a:lnTo>
                    <a:pt x="15976" y="380898"/>
                  </a:lnTo>
                  <a:lnTo>
                    <a:pt x="0" y="400227"/>
                  </a:lnTo>
                  <a:lnTo>
                    <a:pt x="53708" y="453910"/>
                  </a:lnTo>
                  <a:lnTo>
                    <a:pt x="79184" y="423164"/>
                  </a:lnTo>
                  <a:lnTo>
                    <a:pt x="98463" y="387985"/>
                  </a:lnTo>
                  <a:lnTo>
                    <a:pt x="110693" y="349288"/>
                  </a:lnTo>
                  <a:lnTo>
                    <a:pt x="114960" y="307936"/>
                  </a:lnTo>
                  <a:close/>
                </a:path>
                <a:path w="341629" h="613410">
                  <a:moveTo>
                    <a:pt x="228028" y="306057"/>
                  </a:moveTo>
                  <a:lnTo>
                    <a:pt x="223837" y="254431"/>
                  </a:lnTo>
                  <a:lnTo>
                    <a:pt x="211683" y="205206"/>
                  </a:lnTo>
                  <a:lnTo>
                    <a:pt x="192201" y="159194"/>
                  </a:lnTo>
                  <a:lnTo>
                    <a:pt x="166039" y="117195"/>
                  </a:lnTo>
                  <a:lnTo>
                    <a:pt x="133807" y="80048"/>
                  </a:lnTo>
                  <a:lnTo>
                    <a:pt x="80086" y="133718"/>
                  </a:lnTo>
                  <a:lnTo>
                    <a:pt x="110515" y="168998"/>
                  </a:lnTo>
                  <a:lnTo>
                    <a:pt x="133324" y="210350"/>
                  </a:lnTo>
                  <a:lnTo>
                    <a:pt x="147675" y="256489"/>
                  </a:lnTo>
                  <a:lnTo>
                    <a:pt x="152641" y="306057"/>
                  </a:lnTo>
                  <a:lnTo>
                    <a:pt x="147688" y="355511"/>
                  </a:lnTo>
                  <a:lnTo>
                    <a:pt x="133451" y="401523"/>
                  </a:lnTo>
                  <a:lnTo>
                    <a:pt x="110909" y="443128"/>
                  </a:lnTo>
                  <a:lnTo>
                    <a:pt x="81038" y="479336"/>
                  </a:lnTo>
                  <a:lnTo>
                    <a:pt x="133807" y="532079"/>
                  </a:lnTo>
                  <a:lnTo>
                    <a:pt x="166039" y="494563"/>
                  </a:lnTo>
                  <a:lnTo>
                    <a:pt x="192201" y="452513"/>
                  </a:lnTo>
                  <a:lnTo>
                    <a:pt x="211683" y="406641"/>
                  </a:lnTo>
                  <a:lnTo>
                    <a:pt x="223837" y="357593"/>
                  </a:lnTo>
                  <a:lnTo>
                    <a:pt x="228028" y="306057"/>
                  </a:lnTo>
                  <a:close/>
                </a:path>
                <a:path w="341629" h="613410">
                  <a:moveTo>
                    <a:pt x="341096" y="306057"/>
                  </a:moveTo>
                  <a:lnTo>
                    <a:pt x="338150" y="255549"/>
                  </a:lnTo>
                  <a:lnTo>
                    <a:pt x="329565" y="206756"/>
                  </a:lnTo>
                  <a:lnTo>
                    <a:pt x="315658" y="159994"/>
                  </a:lnTo>
                  <a:lnTo>
                    <a:pt x="296786" y="115608"/>
                  </a:lnTo>
                  <a:lnTo>
                    <a:pt x="273316" y="73939"/>
                  </a:lnTo>
                  <a:lnTo>
                    <a:pt x="245567" y="35280"/>
                  </a:lnTo>
                  <a:lnTo>
                    <a:pt x="213893" y="0"/>
                  </a:lnTo>
                  <a:lnTo>
                    <a:pt x="160185" y="53670"/>
                  </a:lnTo>
                  <a:lnTo>
                    <a:pt x="190576" y="87731"/>
                  </a:lnTo>
                  <a:lnTo>
                    <a:pt x="216446" y="125590"/>
                  </a:lnTo>
                  <a:lnTo>
                    <a:pt x="237337" y="166801"/>
                  </a:lnTo>
                  <a:lnTo>
                    <a:pt x="252806" y="210908"/>
                  </a:lnTo>
                  <a:lnTo>
                    <a:pt x="262420" y="257479"/>
                  </a:lnTo>
                  <a:lnTo>
                    <a:pt x="265722" y="306057"/>
                  </a:lnTo>
                  <a:lnTo>
                    <a:pt x="262420" y="354647"/>
                  </a:lnTo>
                  <a:lnTo>
                    <a:pt x="252844" y="401243"/>
                  </a:lnTo>
                  <a:lnTo>
                    <a:pt x="237451" y="445439"/>
                  </a:lnTo>
                  <a:lnTo>
                    <a:pt x="216725" y="486803"/>
                  </a:lnTo>
                  <a:lnTo>
                    <a:pt x="191122" y="524929"/>
                  </a:lnTo>
                  <a:lnTo>
                    <a:pt x="161124" y="559384"/>
                  </a:lnTo>
                  <a:lnTo>
                    <a:pt x="214833" y="613067"/>
                  </a:lnTo>
                  <a:lnTo>
                    <a:pt x="246151" y="577126"/>
                  </a:lnTo>
                  <a:lnTo>
                    <a:pt x="273659" y="538111"/>
                  </a:lnTo>
                  <a:lnTo>
                    <a:pt x="296964" y="496290"/>
                  </a:lnTo>
                  <a:lnTo>
                    <a:pt x="315734" y="451904"/>
                  </a:lnTo>
                  <a:lnTo>
                    <a:pt x="329577" y="405218"/>
                  </a:lnTo>
                  <a:lnTo>
                    <a:pt x="338162" y="356527"/>
                  </a:lnTo>
                  <a:lnTo>
                    <a:pt x="341096" y="306057"/>
                  </a:lnTo>
                  <a:close/>
                </a:path>
              </a:pathLst>
            </a:custGeom>
            <a:solidFill>
              <a:srgbClr val="00AF50"/>
            </a:solidFill>
          </p:spPr>
          <p:txBody>
            <a:bodyPr wrap="square" lIns="0" tIns="0" rIns="0" bIns="0" rtlCol="0"/>
            <a:lstStyle/>
            <a:p/>
          </p:txBody>
        </p:sp>
        <p:pic>
          <p:nvPicPr>
            <p:cNvPr id="19" name="object 19"/>
            <p:cNvPicPr/>
            <p:nvPr/>
          </p:nvPicPr>
          <p:blipFill>
            <a:blip r:embed="rId6" cstate="print"/>
            <a:stretch>
              <a:fillRect/>
            </a:stretch>
          </p:blipFill>
          <p:spPr>
            <a:xfrm>
              <a:off x="7462781" y="2465702"/>
              <a:ext cx="94226" cy="133726"/>
            </a:xfrm>
            <a:prstGeom prst="rect">
              <a:avLst/>
            </a:prstGeom>
          </p:spPr>
        </p:pic>
      </p:grpSp>
      <p:pic>
        <p:nvPicPr>
          <p:cNvPr id="20" name="object 20"/>
          <p:cNvPicPr/>
          <p:nvPr/>
        </p:nvPicPr>
        <p:blipFill>
          <a:blip r:embed="rId10" cstate="print"/>
          <a:stretch>
            <a:fillRect/>
          </a:stretch>
        </p:blipFill>
        <p:spPr>
          <a:xfrm>
            <a:off x="8234172" y="4131564"/>
            <a:ext cx="3299459" cy="2726436"/>
          </a:xfrm>
          <a:prstGeom prst="rect">
            <a:avLst/>
          </a:prstGeom>
        </p:spPr>
      </p:pic>
      <p:pic>
        <p:nvPicPr>
          <p:cNvPr id="21" name="object 21"/>
          <p:cNvPicPr/>
          <p:nvPr/>
        </p:nvPicPr>
        <p:blipFill>
          <a:blip r:embed="rId11" cstate="print"/>
          <a:stretch>
            <a:fillRect/>
          </a:stretch>
        </p:blipFill>
        <p:spPr>
          <a:xfrm>
            <a:off x="3435096" y="4460962"/>
            <a:ext cx="1089659" cy="2095285"/>
          </a:xfrm>
          <a:prstGeom prst="rect">
            <a:avLst/>
          </a:prstGeom>
        </p:spPr>
      </p:pic>
      <p:pic>
        <p:nvPicPr>
          <p:cNvPr id="22" name="object 22"/>
          <p:cNvPicPr/>
          <p:nvPr/>
        </p:nvPicPr>
        <p:blipFill>
          <a:blip r:embed="rId12" cstate="print"/>
          <a:stretch>
            <a:fillRect/>
          </a:stretch>
        </p:blipFill>
        <p:spPr>
          <a:xfrm>
            <a:off x="1752600" y="5007864"/>
            <a:ext cx="1604771" cy="920495"/>
          </a:xfrm>
          <a:prstGeom prst="rect">
            <a:avLst/>
          </a:prstGeom>
        </p:spPr>
      </p:pic>
      <p:sp>
        <p:nvSpPr>
          <p:cNvPr id="23" name="object 23"/>
          <p:cNvSpPr txBox="1"/>
          <p:nvPr/>
        </p:nvSpPr>
        <p:spPr>
          <a:xfrm>
            <a:off x="11308990" y="34419"/>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LBL022519</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grpSp>
        <p:nvGrpSpPr>
          <p:cNvPr id="24" name="object 24"/>
          <p:cNvGrpSpPr/>
          <p:nvPr/>
        </p:nvGrpSpPr>
        <p:grpSpPr>
          <a:xfrm>
            <a:off x="2639516" y="2178829"/>
            <a:ext cx="445134" cy="629920"/>
            <a:chOff x="2639516" y="2178829"/>
            <a:chExt cx="445134" cy="629920"/>
          </a:xfrm>
        </p:grpSpPr>
        <p:sp>
          <p:nvSpPr>
            <p:cNvPr id="25" name="object 25"/>
            <p:cNvSpPr/>
            <p:nvPr/>
          </p:nvSpPr>
          <p:spPr>
            <a:xfrm>
              <a:off x="2734310" y="2178837"/>
              <a:ext cx="350520" cy="629920"/>
            </a:xfrm>
            <a:custGeom>
              <a:avLst/>
              <a:gdLst/>
              <a:ahLst/>
              <a:cxnLst/>
              <a:rect l="l" t="t" r="r" b="b"/>
              <a:pathLst>
                <a:path w="350519" h="629919">
                  <a:moveTo>
                    <a:pt x="118021" y="316153"/>
                  </a:moveTo>
                  <a:lnTo>
                    <a:pt x="113639" y="273265"/>
                  </a:lnTo>
                  <a:lnTo>
                    <a:pt x="101092" y="232651"/>
                  </a:lnTo>
                  <a:lnTo>
                    <a:pt x="81292" y="195834"/>
                  </a:lnTo>
                  <a:lnTo>
                    <a:pt x="55143" y="164363"/>
                  </a:lnTo>
                  <a:lnTo>
                    <a:pt x="0" y="219468"/>
                  </a:lnTo>
                  <a:lnTo>
                    <a:pt x="16408" y="239318"/>
                  </a:lnTo>
                  <a:lnTo>
                    <a:pt x="28905" y="262255"/>
                  </a:lnTo>
                  <a:lnTo>
                    <a:pt x="36868" y="287731"/>
                  </a:lnTo>
                  <a:lnTo>
                    <a:pt x="39662" y="315188"/>
                  </a:lnTo>
                  <a:lnTo>
                    <a:pt x="36868" y="342658"/>
                  </a:lnTo>
                  <a:lnTo>
                    <a:pt x="28905" y="368122"/>
                  </a:lnTo>
                  <a:lnTo>
                    <a:pt x="16408" y="391058"/>
                  </a:lnTo>
                  <a:lnTo>
                    <a:pt x="0" y="410908"/>
                  </a:lnTo>
                  <a:lnTo>
                    <a:pt x="55143" y="466013"/>
                  </a:lnTo>
                  <a:lnTo>
                    <a:pt x="81292" y="434441"/>
                  </a:lnTo>
                  <a:lnTo>
                    <a:pt x="101092" y="398335"/>
                  </a:lnTo>
                  <a:lnTo>
                    <a:pt x="113639" y="358609"/>
                  </a:lnTo>
                  <a:lnTo>
                    <a:pt x="118021" y="316153"/>
                  </a:lnTo>
                  <a:close/>
                </a:path>
                <a:path w="350519" h="629919">
                  <a:moveTo>
                    <a:pt x="234111" y="314223"/>
                  </a:moveTo>
                  <a:lnTo>
                    <a:pt x="229806" y="261226"/>
                  </a:lnTo>
                  <a:lnTo>
                    <a:pt x="217335" y="210680"/>
                  </a:lnTo>
                  <a:lnTo>
                    <a:pt x="197332" y="163436"/>
                  </a:lnTo>
                  <a:lnTo>
                    <a:pt x="170459" y="120332"/>
                  </a:lnTo>
                  <a:lnTo>
                    <a:pt x="137375" y="82181"/>
                  </a:lnTo>
                  <a:lnTo>
                    <a:pt x="82232" y="137287"/>
                  </a:lnTo>
                  <a:lnTo>
                    <a:pt x="113461" y="173507"/>
                  </a:lnTo>
                  <a:lnTo>
                    <a:pt x="136893" y="215963"/>
                  </a:lnTo>
                  <a:lnTo>
                    <a:pt x="151612" y="263334"/>
                  </a:lnTo>
                  <a:lnTo>
                    <a:pt x="156718" y="314223"/>
                  </a:lnTo>
                  <a:lnTo>
                    <a:pt x="151625" y="364998"/>
                  </a:lnTo>
                  <a:lnTo>
                    <a:pt x="137007" y="412242"/>
                  </a:lnTo>
                  <a:lnTo>
                    <a:pt x="113868" y="454952"/>
                  </a:lnTo>
                  <a:lnTo>
                    <a:pt x="83197" y="492125"/>
                  </a:lnTo>
                  <a:lnTo>
                    <a:pt x="137375" y="546265"/>
                  </a:lnTo>
                  <a:lnTo>
                    <a:pt x="170459" y="507746"/>
                  </a:lnTo>
                  <a:lnTo>
                    <a:pt x="197332" y="464591"/>
                  </a:lnTo>
                  <a:lnTo>
                    <a:pt x="217335" y="417487"/>
                  </a:lnTo>
                  <a:lnTo>
                    <a:pt x="229806" y="367131"/>
                  </a:lnTo>
                  <a:lnTo>
                    <a:pt x="234111" y="314223"/>
                  </a:lnTo>
                  <a:close/>
                </a:path>
                <a:path w="350519" h="629919">
                  <a:moveTo>
                    <a:pt x="350202" y="314223"/>
                  </a:moveTo>
                  <a:lnTo>
                    <a:pt x="347179" y="262369"/>
                  </a:lnTo>
                  <a:lnTo>
                    <a:pt x="338353" y="212267"/>
                  </a:lnTo>
                  <a:lnTo>
                    <a:pt x="324078" y="164261"/>
                  </a:lnTo>
                  <a:lnTo>
                    <a:pt x="304711" y="118706"/>
                  </a:lnTo>
                  <a:lnTo>
                    <a:pt x="280606" y="75907"/>
                  </a:lnTo>
                  <a:lnTo>
                    <a:pt x="252120" y="36233"/>
                  </a:lnTo>
                  <a:lnTo>
                    <a:pt x="219595" y="0"/>
                  </a:lnTo>
                  <a:lnTo>
                    <a:pt x="164465" y="55105"/>
                  </a:lnTo>
                  <a:lnTo>
                    <a:pt x="195656" y="90081"/>
                  </a:lnTo>
                  <a:lnTo>
                    <a:pt x="222211" y="128943"/>
                  </a:lnTo>
                  <a:lnTo>
                    <a:pt x="243662" y="171246"/>
                  </a:lnTo>
                  <a:lnTo>
                    <a:pt x="259549" y="216535"/>
                  </a:lnTo>
                  <a:lnTo>
                    <a:pt x="269417" y="264350"/>
                  </a:lnTo>
                  <a:lnTo>
                    <a:pt x="272808" y="314223"/>
                  </a:lnTo>
                  <a:lnTo>
                    <a:pt x="269417" y="364109"/>
                  </a:lnTo>
                  <a:lnTo>
                    <a:pt x="259588" y="411949"/>
                  </a:lnTo>
                  <a:lnTo>
                    <a:pt x="243789" y="457314"/>
                  </a:lnTo>
                  <a:lnTo>
                    <a:pt x="222504" y="499783"/>
                  </a:lnTo>
                  <a:lnTo>
                    <a:pt x="196227" y="538924"/>
                  </a:lnTo>
                  <a:lnTo>
                    <a:pt x="165430" y="574306"/>
                  </a:lnTo>
                  <a:lnTo>
                    <a:pt x="220573" y="629412"/>
                  </a:lnTo>
                  <a:lnTo>
                    <a:pt x="252730" y="592531"/>
                  </a:lnTo>
                  <a:lnTo>
                    <a:pt x="280962" y="552475"/>
                  </a:lnTo>
                  <a:lnTo>
                    <a:pt x="304888" y="509524"/>
                  </a:lnTo>
                  <a:lnTo>
                    <a:pt x="324154" y="463956"/>
                  </a:lnTo>
                  <a:lnTo>
                    <a:pt x="338378" y="416039"/>
                  </a:lnTo>
                  <a:lnTo>
                    <a:pt x="347179" y="366039"/>
                  </a:lnTo>
                  <a:lnTo>
                    <a:pt x="350202" y="314223"/>
                  </a:lnTo>
                  <a:close/>
                </a:path>
              </a:pathLst>
            </a:custGeom>
            <a:solidFill>
              <a:srgbClr val="006FC0"/>
            </a:solidFill>
          </p:spPr>
          <p:txBody>
            <a:bodyPr wrap="square" lIns="0" tIns="0" rIns="0" bIns="0" rtlCol="0"/>
            <a:lstStyle/>
            <a:p/>
          </p:txBody>
        </p:sp>
        <p:pic>
          <p:nvPicPr>
            <p:cNvPr id="26" name="object 26"/>
            <p:cNvPicPr/>
            <p:nvPr/>
          </p:nvPicPr>
          <p:blipFill>
            <a:blip r:embed="rId13" cstate="print"/>
            <a:stretch>
              <a:fillRect/>
            </a:stretch>
          </p:blipFill>
          <p:spPr>
            <a:xfrm>
              <a:off x="2639516" y="2424408"/>
              <a:ext cx="96738" cy="137292"/>
            </a:xfrm>
            <a:prstGeom prst="rect">
              <a:avLst/>
            </a:prstGeom>
          </p:spPr>
        </p:pic>
      </p:grpSp>
      <p:grpSp>
        <p:nvGrpSpPr>
          <p:cNvPr id="27" name="object 27"/>
          <p:cNvGrpSpPr/>
          <p:nvPr/>
        </p:nvGrpSpPr>
        <p:grpSpPr>
          <a:xfrm>
            <a:off x="4779015" y="5170869"/>
            <a:ext cx="433705" cy="613410"/>
            <a:chOff x="4779015" y="5170869"/>
            <a:chExt cx="433705" cy="613410"/>
          </a:xfrm>
        </p:grpSpPr>
        <p:sp>
          <p:nvSpPr>
            <p:cNvPr id="28" name="object 28"/>
            <p:cNvSpPr/>
            <p:nvPr/>
          </p:nvSpPr>
          <p:spPr>
            <a:xfrm>
              <a:off x="4871351" y="5170880"/>
              <a:ext cx="341630" cy="613410"/>
            </a:xfrm>
            <a:custGeom>
              <a:avLst/>
              <a:gdLst/>
              <a:ahLst/>
              <a:cxnLst/>
              <a:rect l="l" t="t" r="r" b="b"/>
              <a:pathLst>
                <a:path w="341629" h="613410">
                  <a:moveTo>
                    <a:pt x="114960" y="307936"/>
                  </a:moveTo>
                  <a:lnTo>
                    <a:pt x="110680" y="266166"/>
                  </a:lnTo>
                  <a:lnTo>
                    <a:pt x="98463" y="226606"/>
                  </a:lnTo>
                  <a:lnTo>
                    <a:pt x="79184" y="190741"/>
                  </a:lnTo>
                  <a:lnTo>
                    <a:pt x="53708" y="160083"/>
                  </a:lnTo>
                  <a:lnTo>
                    <a:pt x="0" y="213766"/>
                  </a:lnTo>
                  <a:lnTo>
                    <a:pt x="15976" y="233108"/>
                  </a:lnTo>
                  <a:lnTo>
                    <a:pt x="28143" y="255435"/>
                  </a:lnTo>
                  <a:lnTo>
                    <a:pt x="35902" y="280250"/>
                  </a:lnTo>
                  <a:lnTo>
                    <a:pt x="38633" y="306997"/>
                  </a:lnTo>
                  <a:lnTo>
                    <a:pt x="35902" y="333756"/>
                  </a:lnTo>
                  <a:lnTo>
                    <a:pt x="28143" y="358559"/>
                  </a:lnTo>
                  <a:lnTo>
                    <a:pt x="15976" y="380898"/>
                  </a:lnTo>
                  <a:lnTo>
                    <a:pt x="0" y="400227"/>
                  </a:lnTo>
                  <a:lnTo>
                    <a:pt x="53708" y="453910"/>
                  </a:lnTo>
                  <a:lnTo>
                    <a:pt x="79184" y="423164"/>
                  </a:lnTo>
                  <a:lnTo>
                    <a:pt x="98463" y="387985"/>
                  </a:lnTo>
                  <a:lnTo>
                    <a:pt x="110680" y="349288"/>
                  </a:lnTo>
                  <a:lnTo>
                    <a:pt x="114960" y="307936"/>
                  </a:lnTo>
                  <a:close/>
                </a:path>
                <a:path w="341629" h="613410">
                  <a:moveTo>
                    <a:pt x="228028" y="306057"/>
                  </a:moveTo>
                  <a:lnTo>
                    <a:pt x="223837" y="254431"/>
                  </a:lnTo>
                  <a:lnTo>
                    <a:pt x="211683" y="205206"/>
                  </a:lnTo>
                  <a:lnTo>
                    <a:pt x="192201" y="159194"/>
                  </a:lnTo>
                  <a:lnTo>
                    <a:pt x="166027" y="117195"/>
                  </a:lnTo>
                  <a:lnTo>
                    <a:pt x="133794" y="80048"/>
                  </a:lnTo>
                  <a:lnTo>
                    <a:pt x="80086" y="133718"/>
                  </a:lnTo>
                  <a:lnTo>
                    <a:pt x="110502" y="168986"/>
                  </a:lnTo>
                  <a:lnTo>
                    <a:pt x="133324" y="210350"/>
                  </a:lnTo>
                  <a:lnTo>
                    <a:pt x="147662" y="256489"/>
                  </a:lnTo>
                  <a:lnTo>
                    <a:pt x="152641" y="306057"/>
                  </a:lnTo>
                  <a:lnTo>
                    <a:pt x="147688" y="355511"/>
                  </a:lnTo>
                  <a:lnTo>
                    <a:pt x="133451" y="401523"/>
                  </a:lnTo>
                  <a:lnTo>
                    <a:pt x="110909" y="443128"/>
                  </a:lnTo>
                  <a:lnTo>
                    <a:pt x="81038" y="479336"/>
                  </a:lnTo>
                  <a:lnTo>
                    <a:pt x="133794" y="532079"/>
                  </a:lnTo>
                  <a:lnTo>
                    <a:pt x="166027" y="494550"/>
                  </a:lnTo>
                  <a:lnTo>
                    <a:pt x="192201" y="452513"/>
                  </a:lnTo>
                  <a:lnTo>
                    <a:pt x="211683" y="406641"/>
                  </a:lnTo>
                  <a:lnTo>
                    <a:pt x="223837" y="357593"/>
                  </a:lnTo>
                  <a:lnTo>
                    <a:pt x="228028" y="306057"/>
                  </a:lnTo>
                  <a:close/>
                </a:path>
                <a:path w="341629" h="613410">
                  <a:moveTo>
                    <a:pt x="341096" y="306057"/>
                  </a:moveTo>
                  <a:lnTo>
                    <a:pt x="338150" y="255549"/>
                  </a:lnTo>
                  <a:lnTo>
                    <a:pt x="329565" y="206756"/>
                  </a:lnTo>
                  <a:lnTo>
                    <a:pt x="315658" y="159994"/>
                  </a:lnTo>
                  <a:lnTo>
                    <a:pt x="296786" y="115608"/>
                  </a:lnTo>
                  <a:lnTo>
                    <a:pt x="273316" y="73939"/>
                  </a:lnTo>
                  <a:lnTo>
                    <a:pt x="245567" y="35280"/>
                  </a:lnTo>
                  <a:lnTo>
                    <a:pt x="213893" y="0"/>
                  </a:lnTo>
                  <a:lnTo>
                    <a:pt x="160185" y="53670"/>
                  </a:lnTo>
                  <a:lnTo>
                    <a:pt x="190576" y="87731"/>
                  </a:lnTo>
                  <a:lnTo>
                    <a:pt x="216433" y="125590"/>
                  </a:lnTo>
                  <a:lnTo>
                    <a:pt x="237324" y="166801"/>
                  </a:lnTo>
                  <a:lnTo>
                    <a:pt x="252806" y="210908"/>
                  </a:lnTo>
                  <a:lnTo>
                    <a:pt x="262420" y="257479"/>
                  </a:lnTo>
                  <a:lnTo>
                    <a:pt x="265722" y="306057"/>
                  </a:lnTo>
                  <a:lnTo>
                    <a:pt x="262420" y="354647"/>
                  </a:lnTo>
                  <a:lnTo>
                    <a:pt x="252844" y="401243"/>
                  </a:lnTo>
                  <a:lnTo>
                    <a:pt x="237451" y="445439"/>
                  </a:lnTo>
                  <a:lnTo>
                    <a:pt x="216712" y="486803"/>
                  </a:lnTo>
                  <a:lnTo>
                    <a:pt x="191122" y="524929"/>
                  </a:lnTo>
                  <a:lnTo>
                    <a:pt x="161124" y="559384"/>
                  </a:lnTo>
                  <a:lnTo>
                    <a:pt x="214833" y="613067"/>
                  </a:lnTo>
                  <a:lnTo>
                    <a:pt x="246151" y="577126"/>
                  </a:lnTo>
                  <a:lnTo>
                    <a:pt x="273659" y="538111"/>
                  </a:lnTo>
                  <a:lnTo>
                    <a:pt x="296964" y="496277"/>
                  </a:lnTo>
                  <a:lnTo>
                    <a:pt x="315734" y="451904"/>
                  </a:lnTo>
                  <a:lnTo>
                    <a:pt x="329577" y="405218"/>
                  </a:lnTo>
                  <a:lnTo>
                    <a:pt x="338162" y="356527"/>
                  </a:lnTo>
                  <a:lnTo>
                    <a:pt x="341096" y="306057"/>
                  </a:lnTo>
                  <a:close/>
                </a:path>
              </a:pathLst>
            </a:custGeom>
            <a:solidFill>
              <a:srgbClr val="00AF50"/>
            </a:solidFill>
          </p:spPr>
          <p:txBody>
            <a:bodyPr wrap="square" lIns="0" tIns="0" rIns="0" bIns="0" rtlCol="0"/>
            <a:lstStyle/>
            <a:p/>
          </p:txBody>
        </p:sp>
        <p:pic>
          <p:nvPicPr>
            <p:cNvPr id="29" name="object 29"/>
            <p:cNvPicPr/>
            <p:nvPr/>
          </p:nvPicPr>
          <p:blipFill>
            <a:blip r:embed="rId6" cstate="print"/>
            <a:stretch>
              <a:fillRect/>
            </a:stretch>
          </p:blipFill>
          <p:spPr>
            <a:xfrm>
              <a:off x="4779015" y="5410071"/>
              <a:ext cx="94226" cy="133726"/>
            </a:xfrm>
            <a:prstGeom prst="rect">
              <a:avLst/>
            </a:prstGeom>
          </p:spPr>
        </p:pic>
      </p:grpSp>
      <p:grpSp>
        <p:nvGrpSpPr>
          <p:cNvPr id="30" name="object 30"/>
          <p:cNvGrpSpPr/>
          <p:nvPr/>
        </p:nvGrpSpPr>
        <p:grpSpPr>
          <a:xfrm>
            <a:off x="7452113" y="5216590"/>
            <a:ext cx="433705" cy="613410"/>
            <a:chOff x="7452113" y="5216590"/>
            <a:chExt cx="433705" cy="613410"/>
          </a:xfrm>
        </p:grpSpPr>
        <p:sp>
          <p:nvSpPr>
            <p:cNvPr id="31" name="object 31"/>
            <p:cNvSpPr/>
            <p:nvPr/>
          </p:nvSpPr>
          <p:spPr>
            <a:xfrm>
              <a:off x="7544447" y="5216601"/>
              <a:ext cx="341630" cy="613410"/>
            </a:xfrm>
            <a:custGeom>
              <a:avLst/>
              <a:gdLst/>
              <a:ahLst/>
              <a:cxnLst/>
              <a:rect l="l" t="t" r="r" b="b"/>
              <a:pathLst>
                <a:path w="341629" h="613410">
                  <a:moveTo>
                    <a:pt x="114960" y="307936"/>
                  </a:moveTo>
                  <a:lnTo>
                    <a:pt x="110680" y="266166"/>
                  </a:lnTo>
                  <a:lnTo>
                    <a:pt x="98463" y="226606"/>
                  </a:lnTo>
                  <a:lnTo>
                    <a:pt x="79184" y="190741"/>
                  </a:lnTo>
                  <a:lnTo>
                    <a:pt x="53708" y="160096"/>
                  </a:lnTo>
                  <a:lnTo>
                    <a:pt x="0" y="213766"/>
                  </a:lnTo>
                  <a:lnTo>
                    <a:pt x="15976" y="233108"/>
                  </a:lnTo>
                  <a:lnTo>
                    <a:pt x="28155" y="255435"/>
                  </a:lnTo>
                  <a:lnTo>
                    <a:pt x="35915" y="280250"/>
                  </a:lnTo>
                  <a:lnTo>
                    <a:pt x="38633" y="306997"/>
                  </a:lnTo>
                  <a:lnTo>
                    <a:pt x="35915" y="333756"/>
                  </a:lnTo>
                  <a:lnTo>
                    <a:pt x="28155" y="358559"/>
                  </a:lnTo>
                  <a:lnTo>
                    <a:pt x="15976" y="380898"/>
                  </a:lnTo>
                  <a:lnTo>
                    <a:pt x="0" y="400227"/>
                  </a:lnTo>
                  <a:lnTo>
                    <a:pt x="53708" y="453910"/>
                  </a:lnTo>
                  <a:lnTo>
                    <a:pt x="79184" y="423164"/>
                  </a:lnTo>
                  <a:lnTo>
                    <a:pt x="98463" y="387985"/>
                  </a:lnTo>
                  <a:lnTo>
                    <a:pt x="110680" y="349288"/>
                  </a:lnTo>
                  <a:lnTo>
                    <a:pt x="114960" y="307936"/>
                  </a:lnTo>
                  <a:close/>
                </a:path>
                <a:path w="341629" h="613410">
                  <a:moveTo>
                    <a:pt x="228028" y="306057"/>
                  </a:moveTo>
                  <a:lnTo>
                    <a:pt x="223837" y="254431"/>
                  </a:lnTo>
                  <a:lnTo>
                    <a:pt x="211683" y="205206"/>
                  </a:lnTo>
                  <a:lnTo>
                    <a:pt x="192201" y="159194"/>
                  </a:lnTo>
                  <a:lnTo>
                    <a:pt x="166039" y="117195"/>
                  </a:lnTo>
                  <a:lnTo>
                    <a:pt x="133807" y="80048"/>
                  </a:lnTo>
                  <a:lnTo>
                    <a:pt x="80086" y="133718"/>
                  </a:lnTo>
                  <a:lnTo>
                    <a:pt x="110515" y="168998"/>
                  </a:lnTo>
                  <a:lnTo>
                    <a:pt x="133324" y="210350"/>
                  </a:lnTo>
                  <a:lnTo>
                    <a:pt x="147675" y="256489"/>
                  </a:lnTo>
                  <a:lnTo>
                    <a:pt x="152641" y="306057"/>
                  </a:lnTo>
                  <a:lnTo>
                    <a:pt x="147688" y="355511"/>
                  </a:lnTo>
                  <a:lnTo>
                    <a:pt x="133451" y="401523"/>
                  </a:lnTo>
                  <a:lnTo>
                    <a:pt x="110909" y="443128"/>
                  </a:lnTo>
                  <a:lnTo>
                    <a:pt x="81038" y="479336"/>
                  </a:lnTo>
                  <a:lnTo>
                    <a:pt x="133807" y="532079"/>
                  </a:lnTo>
                  <a:lnTo>
                    <a:pt x="166039" y="494563"/>
                  </a:lnTo>
                  <a:lnTo>
                    <a:pt x="192201" y="452513"/>
                  </a:lnTo>
                  <a:lnTo>
                    <a:pt x="211683" y="406641"/>
                  </a:lnTo>
                  <a:lnTo>
                    <a:pt x="223837" y="357593"/>
                  </a:lnTo>
                  <a:lnTo>
                    <a:pt x="228028" y="306057"/>
                  </a:lnTo>
                  <a:close/>
                </a:path>
                <a:path w="341629" h="613410">
                  <a:moveTo>
                    <a:pt x="341096" y="306057"/>
                  </a:moveTo>
                  <a:lnTo>
                    <a:pt x="338150" y="255549"/>
                  </a:lnTo>
                  <a:lnTo>
                    <a:pt x="329565" y="206756"/>
                  </a:lnTo>
                  <a:lnTo>
                    <a:pt x="315658" y="159994"/>
                  </a:lnTo>
                  <a:lnTo>
                    <a:pt x="296786" y="115620"/>
                  </a:lnTo>
                  <a:lnTo>
                    <a:pt x="273316" y="73939"/>
                  </a:lnTo>
                  <a:lnTo>
                    <a:pt x="245567" y="35280"/>
                  </a:lnTo>
                  <a:lnTo>
                    <a:pt x="213893" y="0"/>
                  </a:lnTo>
                  <a:lnTo>
                    <a:pt x="160185" y="53670"/>
                  </a:lnTo>
                  <a:lnTo>
                    <a:pt x="190576" y="87744"/>
                  </a:lnTo>
                  <a:lnTo>
                    <a:pt x="216446" y="125590"/>
                  </a:lnTo>
                  <a:lnTo>
                    <a:pt x="237324" y="166801"/>
                  </a:lnTo>
                  <a:lnTo>
                    <a:pt x="252806" y="210908"/>
                  </a:lnTo>
                  <a:lnTo>
                    <a:pt x="262420" y="257479"/>
                  </a:lnTo>
                  <a:lnTo>
                    <a:pt x="265722" y="306057"/>
                  </a:lnTo>
                  <a:lnTo>
                    <a:pt x="262420" y="354647"/>
                  </a:lnTo>
                  <a:lnTo>
                    <a:pt x="252844" y="401243"/>
                  </a:lnTo>
                  <a:lnTo>
                    <a:pt x="237451" y="445439"/>
                  </a:lnTo>
                  <a:lnTo>
                    <a:pt x="216725" y="486803"/>
                  </a:lnTo>
                  <a:lnTo>
                    <a:pt x="191122" y="524929"/>
                  </a:lnTo>
                  <a:lnTo>
                    <a:pt x="161124" y="559384"/>
                  </a:lnTo>
                  <a:lnTo>
                    <a:pt x="214833" y="613067"/>
                  </a:lnTo>
                  <a:lnTo>
                    <a:pt x="246151" y="577126"/>
                  </a:lnTo>
                  <a:lnTo>
                    <a:pt x="273659" y="538111"/>
                  </a:lnTo>
                  <a:lnTo>
                    <a:pt x="296964" y="496290"/>
                  </a:lnTo>
                  <a:lnTo>
                    <a:pt x="315734" y="451904"/>
                  </a:lnTo>
                  <a:lnTo>
                    <a:pt x="329577" y="405218"/>
                  </a:lnTo>
                  <a:lnTo>
                    <a:pt x="338162" y="356527"/>
                  </a:lnTo>
                  <a:lnTo>
                    <a:pt x="341096" y="306057"/>
                  </a:lnTo>
                  <a:close/>
                </a:path>
              </a:pathLst>
            </a:custGeom>
            <a:solidFill>
              <a:srgbClr val="00AF50"/>
            </a:solidFill>
          </p:spPr>
          <p:txBody>
            <a:bodyPr wrap="square" lIns="0" tIns="0" rIns="0" bIns="0" rtlCol="0"/>
            <a:lstStyle/>
            <a:p/>
          </p:txBody>
        </p:sp>
        <p:pic>
          <p:nvPicPr>
            <p:cNvPr id="32" name="object 32"/>
            <p:cNvPicPr/>
            <p:nvPr/>
          </p:nvPicPr>
          <p:blipFill>
            <a:blip r:embed="rId6" cstate="print"/>
            <a:stretch>
              <a:fillRect/>
            </a:stretch>
          </p:blipFill>
          <p:spPr>
            <a:xfrm>
              <a:off x="7452113" y="5455791"/>
              <a:ext cx="94226" cy="133726"/>
            </a:xfrm>
            <a:prstGeom prst="rect">
              <a:avLst/>
            </a:prstGeom>
          </p:spPr>
        </p:pic>
      </p:grpSp>
      <p:grpSp>
        <p:nvGrpSpPr>
          <p:cNvPr id="33" name="object 33"/>
          <p:cNvGrpSpPr/>
          <p:nvPr/>
        </p:nvGrpSpPr>
        <p:grpSpPr>
          <a:xfrm>
            <a:off x="5469625" y="1816575"/>
            <a:ext cx="1800860" cy="1037590"/>
            <a:chOff x="5469625" y="1816575"/>
            <a:chExt cx="1800860" cy="1037590"/>
          </a:xfrm>
        </p:grpSpPr>
        <p:sp>
          <p:nvSpPr>
            <p:cNvPr id="34" name="object 34"/>
            <p:cNvSpPr/>
            <p:nvPr/>
          </p:nvSpPr>
          <p:spPr>
            <a:xfrm>
              <a:off x="5483641" y="1830590"/>
              <a:ext cx="1772920" cy="1009015"/>
            </a:xfrm>
            <a:custGeom>
              <a:avLst/>
              <a:gdLst/>
              <a:ahLst/>
              <a:cxnLst/>
              <a:rect l="l" t="t" r="r" b="b"/>
              <a:pathLst>
                <a:path w="1772920" h="1009014">
                  <a:moveTo>
                    <a:pt x="1520094" y="1009008"/>
                  </a:moveTo>
                  <a:lnTo>
                    <a:pt x="300231" y="1009008"/>
                  </a:lnTo>
                  <a:lnTo>
                    <a:pt x="300231" y="1006905"/>
                  </a:lnTo>
                  <a:lnTo>
                    <a:pt x="251428" y="1000419"/>
                  </a:lnTo>
                  <a:lnTo>
                    <a:pt x="204686" y="986687"/>
                  </a:lnTo>
                  <a:lnTo>
                    <a:pt x="160776" y="966186"/>
                  </a:lnTo>
                  <a:lnTo>
                    <a:pt x="120471" y="939395"/>
                  </a:lnTo>
                  <a:lnTo>
                    <a:pt x="84545" y="906792"/>
                  </a:lnTo>
                  <a:lnTo>
                    <a:pt x="53769" y="868855"/>
                  </a:lnTo>
                  <a:lnTo>
                    <a:pt x="28917" y="826063"/>
                  </a:lnTo>
                  <a:lnTo>
                    <a:pt x="11907" y="779985"/>
                  </a:lnTo>
                  <a:lnTo>
                    <a:pt x="2293" y="732436"/>
                  </a:lnTo>
                  <a:lnTo>
                    <a:pt x="0" y="684261"/>
                  </a:lnTo>
                  <a:lnTo>
                    <a:pt x="4954" y="636307"/>
                  </a:lnTo>
                  <a:lnTo>
                    <a:pt x="17083" y="589420"/>
                  </a:lnTo>
                  <a:lnTo>
                    <a:pt x="36312" y="544445"/>
                  </a:lnTo>
                  <a:lnTo>
                    <a:pt x="62569" y="502230"/>
                  </a:lnTo>
                  <a:lnTo>
                    <a:pt x="95791" y="465348"/>
                  </a:lnTo>
                  <a:lnTo>
                    <a:pt x="133648" y="434277"/>
                  </a:lnTo>
                  <a:lnTo>
                    <a:pt x="175369" y="409424"/>
                  </a:lnTo>
                  <a:lnTo>
                    <a:pt x="220181" y="391191"/>
                  </a:lnTo>
                  <a:lnTo>
                    <a:pt x="267310" y="379984"/>
                  </a:lnTo>
                  <a:lnTo>
                    <a:pt x="315984" y="376208"/>
                  </a:lnTo>
                  <a:lnTo>
                    <a:pt x="365431" y="380266"/>
                  </a:lnTo>
                  <a:lnTo>
                    <a:pt x="365431" y="376061"/>
                  </a:lnTo>
                  <a:lnTo>
                    <a:pt x="368399" y="329100"/>
                  </a:lnTo>
                  <a:lnTo>
                    <a:pt x="377074" y="283685"/>
                  </a:lnTo>
                  <a:lnTo>
                    <a:pt x="391115" y="240213"/>
                  </a:lnTo>
                  <a:lnTo>
                    <a:pt x="410182" y="199083"/>
                  </a:lnTo>
                  <a:lnTo>
                    <a:pt x="433932" y="160692"/>
                  </a:lnTo>
                  <a:lnTo>
                    <a:pt x="462024" y="125439"/>
                  </a:lnTo>
                  <a:lnTo>
                    <a:pt x="494117" y="93721"/>
                  </a:lnTo>
                  <a:lnTo>
                    <a:pt x="529870" y="65937"/>
                  </a:lnTo>
                  <a:lnTo>
                    <a:pt x="568942" y="42486"/>
                  </a:lnTo>
                  <a:lnTo>
                    <a:pt x="610990" y="23764"/>
                  </a:lnTo>
                  <a:lnTo>
                    <a:pt x="655674" y="10171"/>
                  </a:lnTo>
                  <a:lnTo>
                    <a:pt x="701692" y="2213"/>
                  </a:lnTo>
                  <a:lnTo>
                    <a:pt x="747653" y="0"/>
                  </a:lnTo>
                  <a:lnTo>
                    <a:pt x="793083" y="3331"/>
                  </a:lnTo>
                  <a:lnTo>
                    <a:pt x="837508" y="12010"/>
                  </a:lnTo>
                  <a:lnTo>
                    <a:pt x="880454" y="25835"/>
                  </a:lnTo>
                  <a:lnTo>
                    <a:pt x="921447" y="44609"/>
                  </a:lnTo>
                  <a:lnTo>
                    <a:pt x="960013" y="68132"/>
                  </a:lnTo>
                  <a:lnTo>
                    <a:pt x="995677" y="96205"/>
                  </a:lnTo>
                  <a:lnTo>
                    <a:pt x="1027966" y="128628"/>
                  </a:lnTo>
                  <a:lnTo>
                    <a:pt x="1056406" y="165204"/>
                  </a:lnTo>
                  <a:lnTo>
                    <a:pt x="1080523" y="205733"/>
                  </a:lnTo>
                  <a:lnTo>
                    <a:pt x="1129617" y="192921"/>
                  </a:lnTo>
                  <a:lnTo>
                    <a:pt x="1179530" y="188053"/>
                  </a:lnTo>
                  <a:lnTo>
                    <a:pt x="1229325" y="191013"/>
                  </a:lnTo>
                  <a:lnTo>
                    <a:pt x="1278069" y="201683"/>
                  </a:lnTo>
                  <a:lnTo>
                    <a:pt x="1324827" y="219946"/>
                  </a:lnTo>
                  <a:lnTo>
                    <a:pt x="1368663" y="245686"/>
                  </a:lnTo>
                  <a:lnTo>
                    <a:pt x="1406959" y="277978"/>
                  </a:lnTo>
                  <a:lnTo>
                    <a:pt x="1439471" y="315468"/>
                  </a:lnTo>
                  <a:lnTo>
                    <a:pt x="1465674" y="357398"/>
                  </a:lnTo>
                  <a:lnTo>
                    <a:pt x="1485041" y="403008"/>
                  </a:lnTo>
                  <a:lnTo>
                    <a:pt x="1497046" y="451538"/>
                  </a:lnTo>
                  <a:lnTo>
                    <a:pt x="1501165" y="502230"/>
                  </a:lnTo>
                  <a:lnTo>
                    <a:pt x="1522197" y="502230"/>
                  </a:lnTo>
                  <a:lnTo>
                    <a:pt x="1567340" y="506386"/>
                  </a:lnTo>
                  <a:lnTo>
                    <a:pt x="1609765" y="518348"/>
                  </a:lnTo>
                  <a:lnTo>
                    <a:pt x="1648780" y="537354"/>
                  </a:lnTo>
                  <a:lnTo>
                    <a:pt x="1683692" y="562643"/>
                  </a:lnTo>
                  <a:lnTo>
                    <a:pt x="1713809" y="593453"/>
                  </a:lnTo>
                  <a:lnTo>
                    <a:pt x="1738439" y="629022"/>
                  </a:lnTo>
                  <a:lnTo>
                    <a:pt x="1756889" y="668589"/>
                  </a:lnTo>
                  <a:lnTo>
                    <a:pt x="1768466" y="711392"/>
                  </a:lnTo>
                  <a:lnTo>
                    <a:pt x="1772480" y="756670"/>
                  </a:lnTo>
                  <a:lnTo>
                    <a:pt x="1768394" y="801877"/>
                  </a:lnTo>
                  <a:lnTo>
                    <a:pt x="1756623" y="844487"/>
                  </a:lnTo>
                  <a:lnTo>
                    <a:pt x="1737893" y="883774"/>
                  </a:lnTo>
                  <a:lnTo>
                    <a:pt x="1712932" y="919011"/>
                  </a:lnTo>
                  <a:lnTo>
                    <a:pt x="1682466" y="949472"/>
                  </a:lnTo>
                  <a:lnTo>
                    <a:pt x="1647222" y="974429"/>
                  </a:lnTo>
                  <a:lnTo>
                    <a:pt x="1607927" y="993155"/>
                  </a:lnTo>
                  <a:lnTo>
                    <a:pt x="1565309" y="1004924"/>
                  </a:lnTo>
                  <a:lnTo>
                    <a:pt x="1520094" y="1009008"/>
                  </a:lnTo>
                  <a:close/>
                </a:path>
              </a:pathLst>
            </a:custGeom>
            <a:solidFill>
              <a:srgbClr val="CADBF1"/>
            </a:solidFill>
          </p:spPr>
          <p:txBody>
            <a:bodyPr wrap="square" lIns="0" tIns="0" rIns="0" bIns="0" rtlCol="0"/>
            <a:lstStyle/>
            <a:p/>
          </p:txBody>
        </p:sp>
        <p:sp>
          <p:nvSpPr>
            <p:cNvPr id="35" name="object 35"/>
            <p:cNvSpPr/>
            <p:nvPr/>
          </p:nvSpPr>
          <p:spPr>
            <a:xfrm>
              <a:off x="5483641" y="1830591"/>
              <a:ext cx="1772920" cy="1009015"/>
            </a:xfrm>
            <a:custGeom>
              <a:avLst/>
              <a:gdLst/>
              <a:ahLst/>
              <a:cxnLst/>
              <a:rect l="l" t="t" r="r" b="b"/>
              <a:pathLst>
                <a:path w="1772920" h="1009014">
                  <a:moveTo>
                    <a:pt x="1522197" y="502230"/>
                  </a:moveTo>
                  <a:lnTo>
                    <a:pt x="1501165" y="502230"/>
                  </a:lnTo>
                  <a:lnTo>
                    <a:pt x="1497046" y="451538"/>
                  </a:lnTo>
                  <a:lnTo>
                    <a:pt x="1485041" y="403008"/>
                  </a:lnTo>
                  <a:lnTo>
                    <a:pt x="1465674" y="357398"/>
                  </a:lnTo>
                  <a:lnTo>
                    <a:pt x="1439471" y="315468"/>
                  </a:lnTo>
                  <a:lnTo>
                    <a:pt x="1406959" y="277978"/>
                  </a:lnTo>
                  <a:lnTo>
                    <a:pt x="1368663" y="245686"/>
                  </a:lnTo>
                  <a:lnTo>
                    <a:pt x="1324827" y="219946"/>
                  </a:lnTo>
                  <a:lnTo>
                    <a:pt x="1278069" y="201683"/>
                  </a:lnTo>
                  <a:lnTo>
                    <a:pt x="1229325" y="191013"/>
                  </a:lnTo>
                  <a:lnTo>
                    <a:pt x="1179530" y="188053"/>
                  </a:lnTo>
                  <a:lnTo>
                    <a:pt x="1129617" y="192921"/>
                  </a:lnTo>
                  <a:lnTo>
                    <a:pt x="1080523" y="205733"/>
                  </a:lnTo>
                  <a:lnTo>
                    <a:pt x="1056406" y="165204"/>
                  </a:lnTo>
                  <a:lnTo>
                    <a:pt x="1027966" y="128628"/>
                  </a:lnTo>
                  <a:lnTo>
                    <a:pt x="995677" y="96205"/>
                  </a:lnTo>
                  <a:lnTo>
                    <a:pt x="960013" y="68132"/>
                  </a:lnTo>
                  <a:lnTo>
                    <a:pt x="921447" y="44609"/>
                  </a:lnTo>
                  <a:lnTo>
                    <a:pt x="880454" y="25835"/>
                  </a:lnTo>
                  <a:lnTo>
                    <a:pt x="837508" y="12010"/>
                  </a:lnTo>
                  <a:lnTo>
                    <a:pt x="793083" y="3331"/>
                  </a:lnTo>
                  <a:lnTo>
                    <a:pt x="747653" y="0"/>
                  </a:lnTo>
                  <a:lnTo>
                    <a:pt x="701692" y="2213"/>
                  </a:lnTo>
                  <a:lnTo>
                    <a:pt x="655674" y="10171"/>
                  </a:lnTo>
                  <a:lnTo>
                    <a:pt x="610990" y="23764"/>
                  </a:lnTo>
                  <a:lnTo>
                    <a:pt x="568942" y="42486"/>
                  </a:lnTo>
                  <a:lnTo>
                    <a:pt x="529870" y="65937"/>
                  </a:lnTo>
                  <a:lnTo>
                    <a:pt x="494117" y="93721"/>
                  </a:lnTo>
                  <a:lnTo>
                    <a:pt x="462024" y="125439"/>
                  </a:lnTo>
                  <a:lnTo>
                    <a:pt x="433932" y="160692"/>
                  </a:lnTo>
                  <a:lnTo>
                    <a:pt x="410182" y="199083"/>
                  </a:lnTo>
                  <a:lnTo>
                    <a:pt x="391115" y="240213"/>
                  </a:lnTo>
                  <a:lnTo>
                    <a:pt x="377074" y="283685"/>
                  </a:lnTo>
                  <a:lnTo>
                    <a:pt x="368399" y="329100"/>
                  </a:lnTo>
                  <a:lnTo>
                    <a:pt x="365431" y="376061"/>
                  </a:lnTo>
                  <a:lnTo>
                    <a:pt x="365431" y="380266"/>
                  </a:lnTo>
                  <a:lnTo>
                    <a:pt x="315984" y="376208"/>
                  </a:lnTo>
                  <a:lnTo>
                    <a:pt x="267310" y="379984"/>
                  </a:lnTo>
                  <a:lnTo>
                    <a:pt x="220181" y="391191"/>
                  </a:lnTo>
                  <a:lnTo>
                    <a:pt x="175369" y="409424"/>
                  </a:lnTo>
                  <a:lnTo>
                    <a:pt x="133648" y="434277"/>
                  </a:lnTo>
                  <a:lnTo>
                    <a:pt x="95791" y="465348"/>
                  </a:lnTo>
                  <a:lnTo>
                    <a:pt x="62569" y="502230"/>
                  </a:lnTo>
                  <a:lnTo>
                    <a:pt x="36312" y="544445"/>
                  </a:lnTo>
                  <a:lnTo>
                    <a:pt x="17083" y="589420"/>
                  </a:lnTo>
                  <a:lnTo>
                    <a:pt x="4954" y="636307"/>
                  </a:lnTo>
                  <a:lnTo>
                    <a:pt x="0" y="684261"/>
                  </a:lnTo>
                  <a:lnTo>
                    <a:pt x="2293" y="732436"/>
                  </a:lnTo>
                  <a:lnTo>
                    <a:pt x="11907" y="779985"/>
                  </a:lnTo>
                  <a:lnTo>
                    <a:pt x="28917" y="826063"/>
                  </a:lnTo>
                  <a:lnTo>
                    <a:pt x="53769" y="868855"/>
                  </a:lnTo>
                  <a:lnTo>
                    <a:pt x="84545" y="906792"/>
                  </a:lnTo>
                  <a:lnTo>
                    <a:pt x="120471" y="939395"/>
                  </a:lnTo>
                  <a:lnTo>
                    <a:pt x="160776" y="966186"/>
                  </a:lnTo>
                  <a:lnTo>
                    <a:pt x="204686" y="986686"/>
                  </a:lnTo>
                  <a:lnTo>
                    <a:pt x="251428" y="1000419"/>
                  </a:lnTo>
                  <a:lnTo>
                    <a:pt x="300231" y="1006905"/>
                  </a:lnTo>
                  <a:lnTo>
                    <a:pt x="300231" y="1009008"/>
                  </a:lnTo>
                  <a:lnTo>
                    <a:pt x="1520094" y="1009008"/>
                  </a:lnTo>
                  <a:lnTo>
                    <a:pt x="1565309" y="1004924"/>
                  </a:lnTo>
                  <a:lnTo>
                    <a:pt x="1607927" y="993155"/>
                  </a:lnTo>
                  <a:lnTo>
                    <a:pt x="1647222" y="974429"/>
                  </a:lnTo>
                  <a:lnTo>
                    <a:pt x="1682466" y="949472"/>
                  </a:lnTo>
                  <a:lnTo>
                    <a:pt x="1712932" y="919011"/>
                  </a:lnTo>
                  <a:lnTo>
                    <a:pt x="1737893" y="883774"/>
                  </a:lnTo>
                  <a:lnTo>
                    <a:pt x="1756623" y="844487"/>
                  </a:lnTo>
                  <a:lnTo>
                    <a:pt x="1768394" y="801877"/>
                  </a:lnTo>
                  <a:lnTo>
                    <a:pt x="1772480" y="756670"/>
                  </a:lnTo>
                  <a:lnTo>
                    <a:pt x="1768466" y="711392"/>
                  </a:lnTo>
                  <a:lnTo>
                    <a:pt x="1756889" y="668589"/>
                  </a:lnTo>
                  <a:lnTo>
                    <a:pt x="1738439" y="629022"/>
                  </a:lnTo>
                  <a:lnTo>
                    <a:pt x="1713809" y="593453"/>
                  </a:lnTo>
                  <a:lnTo>
                    <a:pt x="1683692" y="562643"/>
                  </a:lnTo>
                  <a:lnTo>
                    <a:pt x="1648780" y="537354"/>
                  </a:lnTo>
                  <a:lnTo>
                    <a:pt x="1609765" y="518348"/>
                  </a:lnTo>
                  <a:lnTo>
                    <a:pt x="1567340" y="506386"/>
                  </a:lnTo>
                  <a:lnTo>
                    <a:pt x="1522197" y="502230"/>
                  </a:lnTo>
                  <a:close/>
                </a:path>
              </a:pathLst>
            </a:custGeom>
            <a:ln w="28031">
              <a:solidFill>
                <a:srgbClr val="ACCED5"/>
              </a:solidFill>
            </a:ln>
          </p:spPr>
          <p:txBody>
            <a:bodyPr wrap="square" lIns="0" tIns="0" rIns="0" bIns="0" rtlCol="0"/>
            <a:lstStyle/>
            <a:p/>
          </p:txBody>
        </p:sp>
      </p:grpSp>
      <p:grpSp>
        <p:nvGrpSpPr>
          <p:cNvPr id="36" name="object 36"/>
          <p:cNvGrpSpPr/>
          <p:nvPr/>
        </p:nvGrpSpPr>
        <p:grpSpPr>
          <a:xfrm>
            <a:off x="5462006" y="4873719"/>
            <a:ext cx="1800860" cy="1037590"/>
            <a:chOff x="5462006" y="4873719"/>
            <a:chExt cx="1800860" cy="1037590"/>
          </a:xfrm>
        </p:grpSpPr>
        <p:sp>
          <p:nvSpPr>
            <p:cNvPr id="37" name="object 37"/>
            <p:cNvSpPr/>
            <p:nvPr/>
          </p:nvSpPr>
          <p:spPr>
            <a:xfrm>
              <a:off x="5476022" y="4887735"/>
              <a:ext cx="1772920" cy="1009015"/>
            </a:xfrm>
            <a:custGeom>
              <a:avLst/>
              <a:gdLst/>
              <a:ahLst/>
              <a:cxnLst/>
              <a:rect l="l" t="t" r="r" b="b"/>
              <a:pathLst>
                <a:path w="1772920" h="1009014">
                  <a:moveTo>
                    <a:pt x="1520094" y="1009008"/>
                  </a:moveTo>
                  <a:lnTo>
                    <a:pt x="300231" y="1009008"/>
                  </a:lnTo>
                  <a:lnTo>
                    <a:pt x="300231" y="1006905"/>
                  </a:lnTo>
                  <a:lnTo>
                    <a:pt x="251428" y="1000419"/>
                  </a:lnTo>
                  <a:lnTo>
                    <a:pt x="204686" y="986687"/>
                  </a:lnTo>
                  <a:lnTo>
                    <a:pt x="160776" y="966186"/>
                  </a:lnTo>
                  <a:lnTo>
                    <a:pt x="120471" y="939395"/>
                  </a:lnTo>
                  <a:lnTo>
                    <a:pt x="84545" y="906792"/>
                  </a:lnTo>
                  <a:lnTo>
                    <a:pt x="53769" y="868855"/>
                  </a:lnTo>
                  <a:lnTo>
                    <a:pt x="28917" y="826063"/>
                  </a:lnTo>
                  <a:lnTo>
                    <a:pt x="11907" y="779985"/>
                  </a:lnTo>
                  <a:lnTo>
                    <a:pt x="2293" y="732436"/>
                  </a:lnTo>
                  <a:lnTo>
                    <a:pt x="0" y="684261"/>
                  </a:lnTo>
                  <a:lnTo>
                    <a:pt x="4954" y="636307"/>
                  </a:lnTo>
                  <a:lnTo>
                    <a:pt x="17083" y="589420"/>
                  </a:lnTo>
                  <a:lnTo>
                    <a:pt x="36312" y="544445"/>
                  </a:lnTo>
                  <a:lnTo>
                    <a:pt x="62569" y="502230"/>
                  </a:lnTo>
                  <a:lnTo>
                    <a:pt x="95791" y="465348"/>
                  </a:lnTo>
                  <a:lnTo>
                    <a:pt x="133648" y="434277"/>
                  </a:lnTo>
                  <a:lnTo>
                    <a:pt x="175369" y="409424"/>
                  </a:lnTo>
                  <a:lnTo>
                    <a:pt x="220181" y="391191"/>
                  </a:lnTo>
                  <a:lnTo>
                    <a:pt x="267310" y="379984"/>
                  </a:lnTo>
                  <a:lnTo>
                    <a:pt x="315984" y="376208"/>
                  </a:lnTo>
                  <a:lnTo>
                    <a:pt x="365431" y="380266"/>
                  </a:lnTo>
                  <a:lnTo>
                    <a:pt x="365431" y="376061"/>
                  </a:lnTo>
                  <a:lnTo>
                    <a:pt x="368399" y="329100"/>
                  </a:lnTo>
                  <a:lnTo>
                    <a:pt x="377074" y="283685"/>
                  </a:lnTo>
                  <a:lnTo>
                    <a:pt x="391115" y="240213"/>
                  </a:lnTo>
                  <a:lnTo>
                    <a:pt x="410182" y="199083"/>
                  </a:lnTo>
                  <a:lnTo>
                    <a:pt x="433932" y="160692"/>
                  </a:lnTo>
                  <a:lnTo>
                    <a:pt x="462024" y="125439"/>
                  </a:lnTo>
                  <a:lnTo>
                    <a:pt x="494117" y="93721"/>
                  </a:lnTo>
                  <a:lnTo>
                    <a:pt x="529870" y="65937"/>
                  </a:lnTo>
                  <a:lnTo>
                    <a:pt x="568942" y="42486"/>
                  </a:lnTo>
                  <a:lnTo>
                    <a:pt x="610990" y="23764"/>
                  </a:lnTo>
                  <a:lnTo>
                    <a:pt x="655674" y="10171"/>
                  </a:lnTo>
                  <a:lnTo>
                    <a:pt x="701692" y="2213"/>
                  </a:lnTo>
                  <a:lnTo>
                    <a:pt x="747653" y="0"/>
                  </a:lnTo>
                  <a:lnTo>
                    <a:pt x="793083" y="3331"/>
                  </a:lnTo>
                  <a:lnTo>
                    <a:pt x="837508" y="12010"/>
                  </a:lnTo>
                  <a:lnTo>
                    <a:pt x="880454" y="25835"/>
                  </a:lnTo>
                  <a:lnTo>
                    <a:pt x="921447" y="44609"/>
                  </a:lnTo>
                  <a:lnTo>
                    <a:pt x="960013" y="68132"/>
                  </a:lnTo>
                  <a:lnTo>
                    <a:pt x="995677" y="96205"/>
                  </a:lnTo>
                  <a:lnTo>
                    <a:pt x="1027966" y="128628"/>
                  </a:lnTo>
                  <a:lnTo>
                    <a:pt x="1056406" y="165204"/>
                  </a:lnTo>
                  <a:lnTo>
                    <a:pt x="1080523" y="205733"/>
                  </a:lnTo>
                  <a:lnTo>
                    <a:pt x="1129617" y="192921"/>
                  </a:lnTo>
                  <a:lnTo>
                    <a:pt x="1179530" y="188053"/>
                  </a:lnTo>
                  <a:lnTo>
                    <a:pt x="1229325" y="191013"/>
                  </a:lnTo>
                  <a:lnTo>
                    <a:pt x="1278069" y="201683"/>
                  </a:lnTo>
                  <a:lnTo>
                    <a:pt x="1324827" y="219946"/>
                  </a:lnTo>
                  <a:lnTo>
                    <a:pt x="1368663" y="245686"/>
                  </a:lnTo>
                  <a:lnTo>
                    <a:pt x="1406959" y="277978"/>
                  </a:lnTo>
                  <a:lnTo>
                    <a:pt x="1439471" y="315468"/>
                  </a:lnTo>
                  <a:lnTo>
                    <a:pt x="1465674" y="357398"/>
                  </a:lnTo>
                  <a:lnTo>
                    <a:pt x="1485041" y="403008"/>
                  </a:lnTo>
                  <a:lnTo>
                    <a:pt x="1497046" y="451538"/>
                  </a:lnTo>
                  <a:lnTo>
                    <a:pt x="1501165" y="502230"/>
                  </a:lnTo>
                  <a:lnTo>
                    <a:pt x="1522197" y="502230"/>
                  </a:lnTo>
                  <a:lnTo>
                    <a:pt x="1567340" y="506386"/>
                  </a:lnTo>
                  <a:lnTo>
                    <a:pt x="1609765" y="518348"/>
                  </a:lnTo>
                  <a:lnTo>
                    <a:pt x="1648780" y="537354"/>
                  </a:lnTo>
                  <a:lnTo>
                    <a:pt x="1683692" y="562643"/>
                  </a:lnTo>
                  <a:lnTo>
                    <a:pt x="1713809" y="593453"/>
                  </a:lnTo>
                  <a:lnTo>
                    <a:pt x="1738439" y="629022"/>
                  </a:lnTo>
                  <a:lnTo>
                    <a:pt x="1756889" y="668589"/>
                  </a:lnTo>
                  <a:lnTo>
                    <a:pt x="1768466" y="711392"/>
                  </a:lnTo>
                  <a:lnTo>
                    <a:pt x="1772480" y="756670"/>
                  </a:lnTo>
                  <a:lnTo>
                    <a:pt x="1768394" y="801877"/>
                  </a:lnTo>
                  <a:lnTo>
                    <a:pt x="1756623" y="844487"/>
                  </a:lnTo>
                  <a:lnTo>
                    <a:pt x="1737893" y="883774"/>
                  </a:lnTo>
                  <a:lnTo>
                    <a:pt x="1712932" y="919011"/>
                  </a:lnTo>
                  <a:lnTo>
                    <a:pt x="1682466" y="949472"/>
                  </a:lnTo>
                  <a:lnTo>
                    <a:pt x="1647222" y="974429"/>
                  </a:lnTo>
                  <a:lnTo>
                    <a:pt x="1607927" y="993155"/>
                  </a:lnTo>
                  <a:lnTo>
                    <a:pt x="1565309" y="1004924"/>
                  </a:lnTo>
                  <a:lnTo>
                    <a:pt x="1520094" y="1009008"/>
                  </a:lnTo>
                  <a:close/>
                </a:path>
              </a:pathLst>
            </a:custGeom>
            <a:solidFill>
              <a:srgbClr val="CADBF1"/>
            </a:solidFill>
          </p:spPr>
          <p:txBody>
            <a:bodyPr wrap="square" lIns="0" tIns="0" rIns="0" bIns="0" rtlCol="0"/>
            <a:lstStyle/>
            <a:p/>
          </p:txBody>
        </p:sp>
        <p:sp>
          <p:nvSpPr>
            <p:cNvPr id="38" name="object 38"/>
            <p:cNvSpPr/>
            <p:nvPr/>
          </p:nvSpPr>
          <p:spPr>
            <a:xfrm>
              <a:off x="5476022" y="4887735"/>
              <a:ext cx="1772920" cy="1009015"/>
            </a:xfrm>
            <a:custGeom>
              <a:avLst/>
              <a:gdLst/>
              <a:ahLst/>
              <a:cxnLst/>
              <a:rect l="l" t="t" r="r" b="b"/>
              <a:pathLst>
                <a:path w="1772920" h="1009014">
                  <a:moveTo>
                    <a:pt x="1522197" y="502230"/>
                  </a:moveTo>
                  <a:lnTo>
                    <a:pt x="1501165" y="502230"/>
                  </a:lnTo>
                  <a:lnTo>
                    <a:pt x="1497046" y="451538"/>
                  </a:lnTo>
                  <a:lnTo>
                    <a:pt x="1485041" y="403008"/>
                  </a:lnTo>
                  <a:lnTo>
                    <a:pt x="1465674" y="357398"/>
                  </a:lnTo>
                  <a:lnTo>
                    <a:pt x="1439471" y="315468"/>
                  </a:lnTo>
                  <a:lnTo>
                    <a:pt x="1406959" y="277978"/>
                  </a:lnTo>
                  <a:lnTo>
                    <a:pt x="1368663" y="245686"/>
                  </a:lnTo>
                  <a:lnTo>
                    <a:pt x="1324827" y="219946"/>
                  </a:lnTo>
                  <a:lnTo>
                    <a:pt x="1278069" y="201683"/>
                  </a:lnTo>
                  <a:lnTo>
                    <a:pt x="1229325" y="191013"/>
                  </a:lnTo>
                  <a:lnTo>
                    <a:pt x="1179530" y="188053"/>
                  </a:lnTo>
                  <a:lnTo>
                    <a:pt x="1129617" y="192921"/>
                  </a:lnTo>
                  <a:lnTo>
                    <a:pt x="1080523" y="205733"/>
                  </a:lnTo>
                  <a:lnTo>
                    <a:pt x="1056406" y="165204"/>
                  </a:lnTo>
                  <a:lnTo>
                    <a:pt x="1027966" y="128628"/>
                  </a:lnTo>
                  <a:lnTo>
                    <a:pt x="995677" y="96205"/>
                  </a:lnTo>
                  <a:lnTo>
                    <a:pt x="960013" y="68132"/>
                  </a:lnTo>
                  <a:lnTo>
                    <a:pt x="921447" y="44609"/>
                  </a:lnTo>
                  <a:lnTo>
                    <a:pt x="880454" y="25835"/>
                  </a:lnTo>
                  <a:lnTo>
                    <a:pt x="837508" y="12010"/>
                  </a:lnTo>
                  <a:lnTo>
                    <a:pt x="793083" y="3331"/>
                  </a:lnTo>
                  <a:lnTo>
                    <a:pt x="747653" y="0"/>
                  </a:lnTo>
                  <a:lnTo>
                    <a:pt x="701692" y="2213"/>
                  </a:lnTo>
                  <a:lnTo>
                    <a:pt x="655674" y="10171"/>
                  </a:lnTo>
                  <a:lnTo>
                    <a:pt x="610990" y="23764"/>
                  </a:lnTo>
                  <a:lnTo>
                    <a:pt x="568942" y="42486"/>
                  </a:lnTo>
                  <a:lnTo>
                    <a:pt x="529870" y="65937"/>
                  </a:lnTo>
                  <a:lnTo>
                    <a:pt x="494117" y="93721"/>
                  </a:lnTo>
                  <a:lnTo>
                    <a:pt x="462024" y="125439"/>
                  </a:lnTo>
                  <a:lnTo>
                    <a:pt x="433932" y="160692"/>
                  </a:lnTo>
                  <a:lnTo>
                    <a:pt x="410182" y="199083"/>
                  </a:lnTo>
                  <a:lnTo>
                    <a:pt x="391115" y="240213"/>
                  </a:lnTo>
                  <a:lnTo>
                    <a:pt x="377074" y="283685"/>
                  </a:lnTo>
                  <a:lnTo>
                    <a:pt x="368399" y="329100"/>
                  </a:lnTo>
                  <a:lnTo>
                    <a:pt x="365431" y="376061"/>
                  </a:lnTo>
                  <a:lnTo>
                    <a:pt x="365431" y="380266"/>
                  </a:lnTo>
                  <a:lnTo>
                    <a:pt x="315984" y="376208"/>
                  </a:lnTo>
                  <a:lnTo>
                    <a:pt x="267310" y="379984"/>
                  </a:lnTo>
                  <a:lnTo>
                    <a:pt x="220181" y="391191"/>
                  </a:lnTo>
                  <a:lnTo>
                    <a:pt x="175369" y="409424"/>
                  </a:lnTo>
                  <a:lnTo>
                    <a:pt x="133648" y="434277"/>
                  </a:lnTo>
                  <a:lnTo>
                    <a:pt x="95791" y="465348"/>
                  </a:lnTo>
                  <a:lnTo>
                    <a:pt x="62569" y="502230"/>
                  </a:lnTo>
                  <a:lnTo>
                    <a:pt x="36312" y="544445"/>
                  </a:lnTo>
                  <a:lnTo>
                    <a:pt x="17083" y="589420"/>
                  </a:lnTo>
                  <a:lnTo>
                    <a:pt x="4954" y="636307"/>
                  </a:lnTo>
                  <a:lnTo>
                    <a:pt x="0" y="684261"/>
                  </a:lnTo>
                  <a:lnTo>
                    <a:pt x="2293" y="732436"/>
                  </a:lnTo>
                  <a:lnTo>
                    <a:pt x="11907" y="779985"/>
                  </a:lnTo>
                  <a:lnTo>
                    <a:pt x="28917" y="826063"/>
                  </a:lnTo>
                  <a:lnTo>
                    <a:pt x="53769" y="868855"/>
                  </a:lnTo>
                  <a:lnTo>
                    <a:pt x="84545" y="906792"/>
                  </a:lnTo>
                  <a:lnTo>
                    <a:pt x="120471" y="939395"/>
                  </a:lnTo>
                  <a:lnTo>
                    <a:pt x="160776" y="966186"/>
                  </a:lnTo>
                  <a:lnTo>
                    <a:pt x="204686" y="986686"/>
                  </a:lnTo>
                  <a:lnTo>
                    <a:pt x="251428" y="1000419"/>
                  </a:lnTo>
                  <a:lnTo>
                    <a:pt x="300231" y="1006905"/>
                  </a:lnTo>
                  <a:lnTo>
                    <a:pt x="300231" y="1009008"/>
                  </a:lnTo>
                  <a:lnTo>
                    <a:pt x="1520094" y="1009008"/>
                  </a:lnTo>
                  <a:lnTo>
                    <a:pt x="1565309" y="1004924"/>
                  </a:lnTo>
                  <a:lnTo>
                    <a:pt x="1607927" y="993155"/>
                  </a:lnTo>
                  <a:lnTo>
                    <a:pt x="1647222" y="974429"/>
                  </a:lnTo>
                  <a:lnTo>
                    <a:pt x="1682466" y="949472"/>
                  </a:lnTo>
                  <a:lnTo>
                    <a:pt x="1712932" y="919011"/>
                  </a:lnTo>
                  <a:lnTo>
                    <a:pt x="1737893" y="883774"/>
                  </a:lnTo>
                  <a:lnTo>
                    <a:pt x="1756623" y="844487"/>
                  </a:lnTo>
                  <a:lnTo>
                    <a:pt x="1768394" y="801877"/>
                  </a:lnTo>
                  <a:lnTo>
                    <a:pt x="1772480" y="756670"/>
                  </a:lnTo>
                  <a:lnTo>
                    <a:pt x="1768466" y="711392"/>
                  </a:lnTo>
                  <a:lnTo>
                    <a:pt x="1756889" y="668589"/>
                  </a:lnTo>
                  <a:lnTo>
                    <a:pt x="1738439" y="629022"/>
                  </a:lnTo>
                  <a:lnTo>
                    <a:pt x="1713809" y="593453"/>
                  </a:lnTo>
                  <a:lnTo>
                    <a:pt x="1683692" y="562643"/>
                  </a:lnTo>
                  <a:lnTo>
                    <a:pt x="1648780" y="537354"/>
                  </a:lnTo>
                  <a:lnTo>
                    <a:pt x="1609765" y="518348"/>
                  </a:lnTo>
                  <a:lnTo>
                    <a:pt x="1567340" y="506386"/>
                  </a:lnTo>
                  <a:lnTo>
                    <a:pt x="1522197" y="502230"/>
                  </a:lnTo>
                  <a:close/>
                </a:path>
              </a:pathLst>
            </a:custGeom>
            <a:ln w="28031">
              <a:solidFill>
                <a:srgbClr val="ACCED5"/>
              </a:solidFill>
            </a:ln>
          </p:spPr>
          <p:txBody>
            <a:bodyPr wrap="square" lIns="0" tIns="0" rIns="0" bIns="0" rtlCol="0"/>
            <a:lstStyle/>
            <a:p/>
          </p:txBody>
        </p:sp>
      </p:grpSp>
      <p:sp>
        <p:nvSpPr>
          <p:cNvPr id="39" name="object 39"/>
          <p:cNvSpPr txBox="1"/>
          <p:nvPr/>
        </p:nvSpPr>
        <p:spPr>
          <a:xfrm>
            <a:off x="307728" y="3619820"/>
            <a:ext cx="1595120" cy="1122680"/>
          </a:xfrm>
          <a:prstGeom prst="rect">
            <a:avLst/>
          </a:prstGeom>
        </p:spPr>
        <p:txBody>
          <a:bodyPr wrap="square" lIns="0" tIns="12700" rIns="0" bIns="0" rtlCol="0" vert="horz">
            <a:spAutoFit/>
          </a:bodyPr>
          <a:lstStyle/>
          <a:p>
            <a:pPr marL="12700">
              <a:lnSpc>
                <a:spcPct val="100000"/>
              </a:lnSpc>
              <a:spcBef>
                <a:spcPts val="100"/>
              </a:spcBef>
            </a:pPr>
            <a:r>
              <a:rPr dirty="0" sz="2400" spc="-10">
                <a:solidFill>
                  <a:srgbClr val="4B8897"/>
                </a:solidFill>
                <a:latin typeface="Calibri"/>
                <a:cs typeface="Calibri"/>
              </a:rPr>
              <a:t>Legend</a:t>
            </a:r>
            <a:endParaRPr sz="2400">
              <a:latin typeface="Calibri"/>
              <a:cs typeface="Calibri"/>
            </a:endParaRPr>
          </a:p>
          <a:p>
            <a:pPr marL="353695" marR="5080">
              <a:lnSpc>
                <a:spcPct val="100000"/>
              </a:lnSpc>
            </a:pPr>
            <a:r>
              <a:rPr dirty="0" sz="2400">
                <a:solidFill>
                  <a:srgbClr val="4B8897"/>
                </a:solidFill>
                <a:latin typeface="Calibri"/>
                <a:cs typeface="Calibri"/>
              </a:rPr>
              <a:t>Bl</a:t>
            </a:r>
            <a:r>
              <a:rPr dirty="0" sz="2400" spc="-5">
                <a:solidFill>
                  <a:srgbClr val="4B8897"/>
                </a:solidFill>
                <a:latin typeface="Calibri"/>
                <a:cs typeface="Calibri"/>
              </a:rPr>
              <a:t>u</a:t>
            </a:r>
            <a:r>
              <a:rPr dirty="0" sz="2400" spc="-10">
                <a:solidFill>
                  <a:srgbClr val="4B8897"/>
                </a:solidFill>
                <a:latin typeface="Calibri"/>
                <a:cs typeface="Calibri"/>
              </a:rPr>
              <a:t>e</a:t>
            </a:r>
            <a:r>
              <a:rPr dirty="0" sz="2400" spc="-25">
                <a:solidFill>
                  <a:srgbClr val="4B8897"/>
                </a:solidFill>
                <a:latin typeface="Calibri"/>
                <a:cs typeface="Calibri"/>
              </a:rPr>
              <a:t>t</a:t>
            </a:r>
            <a:r>
              <a:rPr dirty="0" sz="2400" spc="-10">
                <a:solidFill>
                  <a:srgbClr val="4B8897"/>
                </a:solidFill>
                <a:latin typeface="Calibri"/>
                <a:cs typeface="Calibri"/>
              </a:rPr>
              <a:t>oo</a:t>
            </a:r>
            <a:r>
              <a:rPr dirty="0" sz="2400" spc="-5">
                <a:solidFill>
                  <a:srgbClr val="4B8897"/>
                </a:solidFill>
                <a:latin typeface="Calibri"/>
                <a:cs typeface="Calibri"/>
              </a:rPr>
              <a:t>t</a:t>
            </a:r>
            <a:r>
              <a:rPr dirty="0" sz="2400">
                <a:solidFill>
                  <a:srgbClr val="4B8897"/>
                </a:solidFill>
                <a:latin typeface="Calibri"/>
                <a:cs typeface="Calibri"/>
              </a:rPr>
              <a:t>h  </a:t>
            </a:r>
            <a:r>
              <a:rPr dirty="0" sz="2400" spc="-10">
                <a:solidFill>
                  <a:srgbClr val="4B8897"/>
                </a:solidFill>
                <a:latin typeface="Calibri"/>
                <a:cs typeface="Calibri"/>
              </a:rPr>
              <a:t>Internet</a:t>
            </a:r>
            <a:endParaRPr sz="2400">
              <a:latin typeface="Calibri"/>
              <a:cs typeface="Calibri"/>
            </a:endParaRPr>
          </a:p>
        </p:txBody>
      </p:sp>
      <p:grpSp>
        <p:nvGrpSpPr>
          <p:cNvPr id="40" name="object 40"/>
          <p:cNvGrpSpPr/>
          <p:nvPr/>
        </p:nvGrpSpPr>
        <p:grpSpPr>
          <a:xfrm>
            <a:off x="363152" y="4028737"/>
            <a:ext cx="227965" cy="321945"/>
            <a:chOff x="363152" y="4028737"/>
            <a:chExt cx="227965" cy="321945"/>
          </a:xfrm>
        </p:grpSpPr>
        <p:sp>
          <p:nvSpPr>
            <p:cNvPr id="41" name="object 41"/>
            <p:cNvSpPr/>
            <p:nvPr/>
          </p:nvSpPr>
          <p:spPr>
            <a:xfrm>
              <a:off x="495729" y="4028737"/>
              <a:ext cx="95250" cy="321945"/>
            </a:xfrm>
            <a:custGeom>
              <a:avLst/>
              <a:gdLst/>
              <a:ahLst/>
              <a:cxnLst/>
              <a:rect l="l" t="t" r="r" b="b"/>
              <a:pathLst>
                <a:path w="95250" h="321945">
                  <a:moveTo>
                    <a:pt x="0" y="28181"/>
                  </a:moveTo>
                  <a:lnTo>
                    <a:pt x="28197" y="0"/>
                  </a:lnTo>
                  <a:lnTo>
                    <a:pt x="55953" y="33589"/>
                  </a:lnTo>
                  <a:lnTo>
                    <a:pt x="76985" y="72184"/>
                  </a:lnTo>
                  <a:lnTo>
                    <a:pt x="90319" y="114858"/>
                  </a:lnTo>
                  <a:lnTo>
                    <a:pt x="94980" y="160683"/>
                  </a:lnTo>
                  <a:lnTo>
                    <a:pt x="90326" y="206447"/>
                  </a:lnTo>
                  <a:lnTo>
                    <a:pt x="77047" y="249059"/>
                  </a:lnTo>
                  <a:lnTo>
                    <a:pt x="56162" y="287778"/>
                  </a:lnTo>
                  <a:lnTo>
                    <a:pt x="28691" y="321861"/>
                  </a:lnTo>
                  <a:lnTo>
                    <a:pt x="494" y="293680"/>
                  </a:lnTo>
                  <a:lnTo>
                    <a:pt x="23265" y="265808"/>
                  </a:lnTo>
                  <a:lnTo>
                    <a:pt x="40564" y="233856"/>
                  </a:lnTo>
                  <a:lnTo>
                    <a:pt x="51555" y="198568"/>
                  </a:lnTo>
                  <a:lnTo>
                    <a:pt x="55405" y="160683"/>
                  </a:lnTo>
                  <a:lnTo>
                    <a:pt x="51548" y="122807"/>
                  </a:lnTo>
                  <a:lnTo>
                    <a:pt x="40502" y="87572"/>
                  </a:lnTo>
                  <a:lnTo>
                    <a:pt x="23057" y="55768"/>
                  </a:lnTo>
                  <a:lnTo>
                    <a:pt x="0" y="28181"/>
                  </a:lnTo>
                  <a:close/>
                </a:path>
              </a:pathLst>
            </a:custGeom>
            <a:solidFill>
              <a:srgbClr val="006FC0"/>
            </a:solidFill>
          </p:spPr>
          <p:txBody>
            <a:bodyPr wrap="square" lIns="0" tIns="0" rIns="0" bIns="0" rtlCol="0"/>
            <a:lstStyle/>
            <a:p/>
          </p:txBody>
        </p:sp>
        <p:pic>
          <p:nvPicPr>
            <p:cNvPr id="42" name="object 42"/>
            <p:cNvPicPr/>
            <p:nvPr/>
          </p:nvPicPr>
          <p:blipFill>
            <a:blip r:embed="rId14" cstate="print"/>
            <a:stretch>
              <a:fillRect/>
            </a:stretch>
          </p:blipFill>
          <p:spPr>
            <a:xfrm>
              <a:off x="363152" y="4070762"/>
              <a:ext cx="168194" cy="237317"/>
            </a:xfrm>
            <a:prstGeom prst="rect">
              <a:avLst/>
            </a:prstGeom>
          </p:spPr>
        </p:pic>
      </p:grpSp>
      <p:grpSp>
        <p:nvGrpSpPr>
          <p:cNvPr id="43" name="object 43"/>
          <p:cNvGrpSpPr/>
          <p:nvPr/>
        </p:nvGrpSpPr>
        <p:grpSpPr>
          <a:xfrm>
            <a:off x="373820" y="4405165"/>
            <a:ext cx="227965" cy="321945"/>
            <a:chOff x="373820" y="4405165"/>
            <a:chExt cx="227965" cy="321945"/>
          </a:xfrm>
        </p:grpSpPr>
        <p:sp>
          <p:nvSpPr>
            <p:cNvPr id="44" name="object 44"/>
            <p:cNvSpPr/>
            <p:nvPr/>
          </p:nvSpPr>
          <p:spPr>
            <a:xfrm>
              <a:off x="506397" y="4405165"/>
              <a:ext cx="95250" cy="321945"/>
            </a:xfrm>
            <a:custGeom>
              <a:avLst/>
              <a:gdLst/>
              <a:ahLst/>
              <a:cxnLst/>
              <a:rect l="l" t="t" r="r" b="b"/>
              <a:pathLst>
                <a:path w="95250" h="321945">
                  <a:moveTo>
                    <a:pt x="0" y="28181"/>
                  </a:moveTo>
                  <a:lnTo>
                    <a:pt x="28197" y="0"/>
                  </a:lnTo>
                  <a:lnTo>
                    <a:pt x="55953" y="33589"/>
                  </a:lnTo>
                  <a:lnTo>
                    <a:pt x="76985" y="72184"/>
                  </a:lnTo>
                  <a:lnTo>
                    <a:pt x="90319" y="114858"/>
                  </a:lnTo>
                  <a:lnTo>
                    <a:pt x="94980" y="160683"/>
                  </a:lnTo>
                  <a:lnTo>
                    <a:pt x="90326" y="206447"/>
                  </a:lnTo>
                  <a:lnTo>
                    <a:pt x="77047" y="249059"/>
                  </a:lnTo>
                  <a:lnTo>
                    <a:pt x="56162" y="287778"/>
                  </a:lnTo>
                  <a:lnTo>
                    <a:pt x="28691" y="321861"/>
                  </a:lnTo>
                  <a:lnTo>
                    <a:pt x="494" y="293680"/>
                  </a:lnTo>
                  <a:lnTo>
                    <a:pt x="23265" y="265808"/>
                  </a:lnTo>
                  <a:lnTo>
                    <a:pt x="40564" y="233856"/>
                  </a:lnTo>
                  <a:lnTo>
                    <a:pt x="51555" y="198568"/>
                  </a:lnTo>
                  <a:lnTo>
                    <a:pt x="55405" y="160683"/>
                  </a:lnTo>
                  <a:lnTo>
                    <a:pt x="51548" y="122807"/>
                  </a:lnTo>
                  <a:lnTo>
                    <a:pt x="40502" y="87572"/>
                  </a:lnTo>
                  <a:lnTo>
                    <a:pt x="23057" y="55768"/>
                  </a:lnTo>
                  <a:lnTo>
                    <a:pt x="0" y="28181"/>
                  </a:lnTo>
                  <a:close/>
                </a:path>
              </a:pathLst>
            </a:custGeom>
            <a:solidFill>
              <a:srgbClr val="00AF50"/>
            </a:solidFill>
          </p:spPr>
          <p:txBody>
            <a:bodyPr wrap="square" lIns="0" tIns="0" rIns="0" bIns="0" rtlCol="0"/>
            <a:lstStyle/>
            <a:p/>
          </p:txBody>
        </p:sp>
        <p:pic>
          <p:nvPicPr>
            <p:cNvPr id="45" name="object 45"/>
            <p:cNvPicPr/>
            <p:nvPr/>
          </p:nvPicPr>
          <p:blipFill>
            <a:blip r:embed="rId15" cstate="print"/>
            <a:stretch>
              <a:fillRect/>
            </a:stretch>
          </p:blipFill>
          <p:spPr>
            <a:xfrm>
              <a:off x="373820" y="4447190"/>
              <a:ext cx="168193" cy="237317"/>
            </a:xfrm>
            <a:prstGeom prst="rect">
              <a:avLst/>
            </a:prstGeom>
          </p:spPr>
        </p:pic>
      </p:grpSp>
      <p:sp>
        <p:nvSpPr>
          <p:cNvPr id="46" name="object 46"/>
          <p:cNvSpPr txBox="1"/>
          <p:nvPr/>
        </p:nvSpPr>
        <p:spPr>
          <a:xfrm>
            <a:off x="3487944" y="6466004"/>
            <a:ext cx="1378585" cy="299720"/>
          </a:xfrm>
          <a:prstGeom prst="rect">
            <a:avLst/>
          </a:prstGeom>
        </p:spPr>
        <p:txBody>
          <a:bodyPr wrap="square" lIns="0" tIns="12700" rIns="0" bIns="0" rtlCol="0" vert="horz">
            <a:spAutoFit/>
          </a:bodyPr>
          <a:lstStyle/>
          <a:p>
            <a:pPr marL="12700">
              <a:lnSpc>
                <a:spcPct val="100000"/>
              </a:lnSpc>
              <a:spcBef>
                <a:spcPts val="100"/>
              </a:spcBef>
            </a:pPr>
            <a:r>
              <a:rPr dirty="0" sz="1800" spc="-10">
                <a:solidFill>
                  <a:srgbClr val="585858"/>
                </a:solidFill>
                <a:latin typeface="Calibri"/>
                <a:cs typeface="Calibri"/>
              </a:rPr>
              <a:t>Freestyle</a:t>
            </a:r>
            <a:r>
              <a:rPr dirty="0" sz="1800" spc="-45">
                <a:solidFill>
                  <a:srgbClr val="585858"/>
                </a:solidFill>
                <a:latin typeface="Calibri"/>
                <a:cs typeface="Calibri"/>
              </a:rPr>
              <a:t> </a:t>
            </a:r>
            <a:r>
              <a:rPr dirty="0" sz="1800" spc="-10">
                <a:solidFill>
                  <a:srgbClr val="585858"/>
                </a:solidFill>
                <a:latin typeface="Calibri"/>
                <a:cs typeface="Calibri"/>
              </a:rPr>
              <a:t>Libre</a:t>
            </a:r>
            <a:endParaRPr sz="1800">
              <a:latin typeface="Calibri"/>
              <a:cs typeface="Calibri"/>
            </a:endParaRPr>
          </a:p>
        </p:txBody>
      </p:sp>
      <p:sp>
        <p:nvSpPr>
          <p:cNvPr id="47" name="object 47"/>
          <p:cNvSpPr txBox="1"/>
          <p:nvPr/>
        </p:nvSpPr>
        <p:spPr>
          <a:xfrm>
            <a:off x="10613863" y="6402225"/>
            <a:ext cx="941705" cy="299720"/>
          </a:xfrm>
          <a:prstGeom prst="rect">
            <a:avLst/>
          </a:prstGeom>
        </p:spPr>
        <p:txBody>
          <a:bodyPr wrap="square" lIns="0" tIns="12700" rIns="0" bIns="0" rtlCol="0" vert="horz">
            <a:spAutoFit/>
          </a:bodyPr>
          <a:lstStyle/>
          <a:p>
            <a:pPr marL="12700">
              <a:lnSpc>
                <a:spcPct val="100000"/>
              </a:lnSpc>
              <a:spcBef>
                <a:spcPts val="100"/>
              </a:spcBef>
            </a:pPr>
            <a:r>
              <a:rPr dirty="0" sz="1800" spc="-10">
                <a:solidFill>
                  <a:srgbClr val="585858"/>
                </a:solidFill>
                <a:latin typeface="Calibri"/>
                <a:cs typeface="Calibri"/>
              </a:rPr>
              <a:t>LibreView</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2799" y="2276500"/>
            <a:ext cx="8549005" cy="1762760"/>
          </a:xfrm>
          <a:prstGeom prst="rect"/>
        </p:spPr>
        <p:txBody>
          <a:bodyPr wrap="square" lIns="0" tIns="116205" rIns="0" bIns="0" rtlCol="0" vert="horz">
            <a:spAutoFit/>
          </a:bodyPr>
          <a:lstStyle/>
          <a:p>
            <a:pPr marL="1602105" marR="5080" indent="-1590040">
              <a:lnSpc>
                <a:spcPts val="6480"/>
              </a:lnSpc>
              <a:spcBef>
                <a:spcPts val="915"/>
              </a:spcBef>
            </a:pPr>
            <a:r>
              <a:rPr dirty="0" sz="6000" spc="-30">
                <a:solidFill>
                  <a:srgbClr val="585858"/>
                </a:solidFill>
              </a:rPr>
              <a:t>Can </a:t>
            </a:r>
            <a:r>
              <a:rPr dirty="0" sz="6000" spc="-25">
                <a:solidFill>
                  <a:srgbClr val="585858"/>
                </a:solidFill>
              </a:rPr>
              <a:t>this </a:t>
            </a:r>
            <a:r>
              <a:rPr dirty="0" sz="6000" spc="-50">
                <a:solidFill>
                  <a:srgbClr val="585858"/>
                </a:solidFill>
              </a:rPr>
              <a:t>technology </a:t>
            </a:r>
            <a:r>
              <a:rPr dirty="0" sz="6000" spc="-30">
                <a:solidFill>
                  <a:srgbClr val="585858"/>
                </a:solidFill>
              </a:rPr>
              <a:t>help</a:t>
            </a:r>
            <a:r>
              <a:rPr dirty="0" sz="6000" spc="-370">
                <a:solidFill>
                  <a:srgbClr val="585858"/>
                </a:solidFill>
              </a:rPr>
              <a:t> </a:t>
            </a:r>
            <a:r>
              <a:rPr dirty="0" sz="6000" spc="-40">
                <a:solidFill>
                  <a:srgbClr val="585858"/>
                </a:solidFill>
              </a:rPr>
              <a:t>me  </a:t>
            </a:r>
            <a:r>
              <a:rPr dirty="0" sz="6000" spc="-30">
                <a:solidFill>
                  <a:srgbClr val="585858"/>
                </a:solidFill>
              </a:rPr>
              <a:t>help </a:t>
            </a:r>
            <a:r>
              <a:rPr dirty="0" sz="6000" spc="-100">
                <a:solidFill>
                  <a:srgbClr val="585858"/>
                </a:solidFill>
              </a:rPr>
              <a:t>my</a:t>
            </a:r>
            <a:r>
              <a:rPr dirty="0" sz="6000" spc="-175">
                <a:solidFill>
                  <a:srgbClr val="585858"/>
                </a:solidFill>
              </a:rPr>
              <a:t> </a:t>
            </a:r>
            <a:r>
              <a:rPr dirty="0" sz="6000" spc="-55">
                <a:solidFill>
                  <a:srgbClr val="585858"/>
                </a:solidFill>
              </a:rPr>
              <a:t>patients?</a:t>
            </a:r>
            <a:endParaRPr sz="6000"/>
          </a:p>
        </p:txBody>
      </p:sp>
      <p:sp>
        <p:nvSpPr>
          <p:cNvPr id="3" name="object 3"/>
          <p:cNvSpPr txBox="1"/>
          <p:nvPr/>
        </p:nvSpPr>
        <p:spPr>
          <a:xfrm>
            <a:off x="11287512" y="25399"/>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LBL022299</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5751830" cy="6858000"/>
            <a:chOff x="0" y="0"/>
            <a:chExt cx="5751830" cy="6858000"/>
          </a:xfrm>
        </p:grpSpPr>
        <p:sp>
          <p:nvSpPr>
            <p:cNvPr id="3" name="object 3"/>
            <p:cNvSpPr/>
            <p:nvPr/>
          </p:nvSpPr>
          <p:spPr>
            <a:xfrm>
              <a:off x="0" y="0"/>
              <a:ext cx="4404360" cy="6858000"/>
            </a:xfrm>
            <a:custGeom>
              <a:avLst/>
              <a:gdLst/>
              <a:ahLst/>
              <a:cxnLst/>
              <a:rect l="l" t="t" r="r" b="b"/>
              <a:pathLst>
                <a:path w="4404360" h="6858000">
                  <a:moveTo>
                    <a:pt x="4102519" y="0"/>
                  </a:moveTo>
                  <a:lnTo>
                    <a:pt x="0" y="0"/>
                  </a:lnTo>
                  <a:lnTo>
                    <a:pt x="0" y="6858000"/>
                  </a:lnTo>
                  <a:lnTo>
                    <a:pt x="4404360" y="6858000"/>
                  </a:lnTo>
                  <a:lnTo>
                    <a:pt x="3255429" y="5263934"/>
                  </a:lnTo>
                  <a:lnTo>
                    <a:pt x="3255429" y="5258650"/>
                  </a:lnTo>
                  <a:lnTo>
                    <a:pt x="4102519" y="0"/>
                  </a:lnTo>
                  <a:close/>
                </a:path>
              </a:pathLst>
            </a:custGeom>
            <a:solidFill>
              <a:srgbClr val="6A6A6A"/>
            </a:solidFill>
          </p:spPr>
          <p:txBody>
            <a:bodyPr wrap="square" lIns="0" tIns="0" rIns="0" bIns="0" rtlCol="0"/>
            <a:lstStyle/>
            <a:p/>
          </p:txBody>
        </p:sp>
        <p:sp>
          <p:nvSpPr>
            <p:cNvPr id="4" name="object 4"/>
            <p:cNvSpPr/>
            <p:nvPr/>
          </p:nvSpPr>
          <p:spPr>
            <a:xfrm>
              <a:off x="3621026" y="0"/>
              <a:ext cx="1123315" cy="5329555"/>
            </a:xfrm>
            <a:custGeom>
              <a:avLst/>
              <a:gdLst/>
              <a:ahLst/>
              <a:cxnLst/>
              <a:rect l="l" t="t" r="r" b="b"/>
              <a:pathLst>
                <a:path w="1123314" h="5329555">
                  <a:moveTo>
                    <a:pt x="1123188" y="0"/>
                  </a:moveTo>
                  <a:lnTo>
                    <a:pt x="868997" y="0"/>
                  </a:lnTo>
                  <a:lnTo>
                    <a:pt x="0" y="5286565"/>
                  </a:lnTo>
                  <a:lnTo>
                    <a:pt x="247840" y="5329428"/>
                  </a:lnTo>
                  <a:lnTo>
                    <a:pt x="1123188" y="0"/>
                  </a:lnTo>
                  <a:close/>
                </a:path>
              </a:pathLst>
            </a:custGeom>
            <a:solidFill>
              <a:srgbClr val="5C9028"/>
            </a:solidFill>
          </p:spPr>
          <p:txBody>
            <a:bodyPr wrap="square" lIns="0" tIns="0" rIns="0" bIns="0" rtlCol="0"/>
            <a:lstStyle/>
            <a:p/>
          </p:txBody>
        </p:sp>
        <p:sp>
          <p:nvSpPr>
            <p:cNvPr id="5" name="object 5"/>
            <p:cNvSpPr/>
            <p:nvPr/>
          </p:nvSpPr>
          <p:spPr>
            <a:xfrm>
              <a:off x="3314696" y="0"/>
              <a:ext cx="1118870" cy="5278120"/>
            </a:xfrm>
            <a:custGeom>
              <a:avLst/>
              <a:gdLst/>
              <a:ahLst/>
              <a:cxnLst/>
              <a:rect l="l" t="t" r="r" b="b"/>
              <a:pathLst>
                <a:path w="1118870" h="5278120">
                  <a:moveTo>
                    <a:pt x="1118628" y="0"/>
                  </a:moveTo>
                  <a:lnTo>
                    <a:pt x="865974" y="0"/>
                  </a:lnTo>
                  <a:lnTo>
                    <a:pt x="0" y="5239512"/>
                  </a:lnTo>
                  <a:lnTo>
                    <a:pt x="249466" y="5277612"/>
                  </a:lnTo>
                  <a:lnTo>
                    <a:pt x="1118628" y="0"/>
                  </a:lnTo>
                  <a:close/>
                </a:path>
              </a:pathLst>
            </a:custGeom>
            <a:solidFill>
              <a:srgbClr val="585858"/>
            </a:solidFill>
          </p:spPr>
          <p:txBody>
            <a:bodyPr wrap="square" lIns="0" tIns="0" rIns="0" bIns="0" rtlCol="0"/>
            <a:lstStyle/>
            <a:p/>
          </p:txBody>
        </p:sp>
        <p:sp>
          <p:nvSpPr>
            <p:cNvPr id="6" name="object 6"/>
            <p:cNvSpPr/>
            <p:nvPr/>
          </p:nvSpPr>
          <p:spPr>
            <a:xfrm>
              <a:off x="3314696" y="5239511"/>
              <a:ext cx="1229995" cy="1618615"/>
            </a:xfrm>
            <a:custGeom>
              <a:avLst/>
              <a:gdLst/>
              <a:ahLst/>
              <a:cxnLst/>
              <a:rect l="l" t="t" r="r" b="b"/>
              <a:pathLst>
                <a:path w="1229995" h="1618615">
                  <a:moveTo>
                    <a:pt x="0" y="0"/>
                  </a:moveTo>
                  <a:lnTo>
                    <a:pt x="1175842" y="1618488"/>
                  </a:lnTo>
                  <a:lnTo>
                    <a:pt x="1229868" y="1618488"/>
                  </a:lnTo>
                  <a:lnTo>
                    <a:pt x="0" y="0"/>
                  </a:lnTo>
                  <a:close/>
                </a:path>
              </a:pathLst>
            </a:custGeom>
            <a:solidFill>
              <a:srgbClr val="252525"/>
            </a:solidFill>
          </p:spPr>
          <p:txBody>
            <a:bodyPr wrap="square" lIns="0" tIns="0" rIns="0" bIns="0" rtlCol="0"/>
            <a:lstStyle/>
            <a:p/>
          </p:txBody>
        </p:sp>
        <p:sp>
          <p:nvSpPr>
            <p:cNvPr id="7" name="object 7"/>
            <p:cNvSpPr/>
            <p:nvPr/>
          </p:nvSpPr>
          <p:spPr>
            <a:xfrm>
              <a:off x="3621028" y="5291328"/>
              <a:ext cx="1496695" cy="1567180"/>
            </a:xfrm>
            <a:custGeom>
              <a:avLst/>
              <a:gdLst/>
              <a:ahLst/>
              <a:cxnLst/>
              <a:rect l="l" t="t" r="r" b="b"/>
              <a:pathLst>
                <a:path w="1496695" h="1567179">
                  <a:moveTo>
                    <a:pt x="0" y="0"/>
                  </a:moveTo>
                  <a:lnTo>
                    <a:pt x="1444129" y="1566672"/>
                  </a:lnTo>
                  <a:lnTo>
                    <a:pt x="1496555" y="1566672"/>
                  </a:lnTo>
                  <a:lnTo>
                    <a:pt x="0" y="0"/>
                  </a:lnTo>
                  <a:close/>
                </a:path>
              </a:pathLst>
            </a:custGeom>
            <a:solidFill>
              <a:srgbClr val="2D4713"/>
            </a:solidFill>
          </p:spPr>
          <p:txBody>
            <a:bodyPr wrap="square" lIns="0" tIns="0" rIns="0" bIns="0" rtlCol="0"/>
            <a:lstStyle/>
            <a:p/>
          </p:txBody>
        </p:sp>
        <p:sp>
          <p:nvSpPr>
            <p:cNvPr id="8" name="object 8"/>
            <p:cNvSpPr/>
            <p:nvPr/>
          </p:nvSpPr>
          <p:spPr>
            <a:xfrm>
              <a:off x="3621023"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456C1E"/>
            </a:solidFill>
          </p:spPr>
          <p:txBody>
            <a:bodyPr wrap="square" lIns="0" tIns="0" rIns="0" bIns="0" rtlCol="0"/>
            <a:lstStyle/>
            <a:p/>
          </p:txBody>
        </p:sp>
        <p:sp>
          <p:nvSpPr>
            <p:cNvPr id="9" name="object 9"/>
            <p:cNvSpPr/>
            <p:nvPr/>
          </p:nvSpPr>
          <p:spPr>
            <a:xfrm>
              <a:off x="3314702" y="5239511"/>
              <a:ext cx="1696720" cy="1618615"/>
            </a:xfrm>
            <a:custGeom>
              <a:avLst/>
              <a:gdLst/>
              <a:ahLst/>
              <a:cxnLst/>
              <a:rect l="l" t="t" r="r" b="b"/>
              <a:pathLst>
                <a:path w="1696720" h="1618615">
                  <a:moveTo>
                    <a:pt x="0" y="0"/>
                  </a:moveTo>
                  <a:lnTo>
                    <a:pt x="1229271" y="1618488"/>
                  </a:lnTo>
                  <a:lnTo>
                    <a:pt x="1696212" y="1618488"/>
                  </a:lnTo>
                  <a:lnTo>
                    <a:pt x="292227" y="95199"/>
                  </a:lnTo>
                  <a:lnTo>
                    <a:pt x="244589" y="42837"/>
                  </a:lnTo>
                  <a:lnTo>
                    <a:pt x="249339" y="42837"/>
                  </a:lnTo>
                  <a:lnTo>
                    <a:pt x="249339" y="38087"/>
                  </a:lnTo>
                  <a:lnTo>
                    <a:pt x="244589" y="38087"/>
                  </a:lnTo>
                  <a:lnTo>
                    <a:pt x="0" y="0"/>
                  </a:lnTo>
                  <a:close/>
                </a:path>
              </a:pathLst>
            </a:custGeom>
            <a:solidFill>
              <a:srgbClr val="404040"/>
            </a:solidFill>
          </p:spPr>
          <p:txBody>
            <a:bodyPr wrap="square" lIns="0" tIns="0" rIns="0" bIns="0" rtlCol="0"/>
            <a:lstStyle/>
            <a:p/>
          </p:txBody>
        </p:sp>
      </p:grpSp>
      <p:sp>
        <p:nvSpPr>
          <p:cNvPr id="10" name="object 10"/>
          <p:cNvSpPr txBox="1"/>
          <p:nvPr/>
        </p:nvSpPr>
        <p:spPr>
          <a:xfrm>
            <a:off x="613760" y="2728976"/>
            <a:ext cx="2103120" cy="848360"/>
          </a:xfrm>
          <a:prstGeom prst="rect">
            <a:avLst/>
          </a:prstGeom>
        </p:spPr>
        <p:txBody>
          <a:bodyPr wrap="square" lIns="0" tIns="12700" rIns="0" bIns="0" rtlCol="0" vert="horz">
            <a:spAutoFit/>
          </a:bodyPr>
          <a:lstStyle/>
          <a:p>
            <a:pPr marL="12700">
              <a:lnSpc>
                <a:spcPct val="100000"/>
              </a:lnSpc>
              <a:spcBef>
                <a:spcPts val="100"/>
              </a:spcBef>
            </a:pPr>
            <a:r>
              <a:rPr dirty="0" sz="5400" b="0">
                <a:solidFill>
                  <a:srgbClr val="FFFFFF"/>
                </a:solidFill>
                <a:latin typeface="Calibri Light"/>
                <a:cs typeface="Calibri Light"/>
              </a:rPr>
              <a:t>A</a:t>
            </a:r>
            <a:r>
              <a:rPr dirty="0" sz="5400" spc="-40" b="0">
                <a:solidFill>
                  <a:srgbClr val="FFFFFF"/>
                </a:solidFill>
                <a:latin typeface="Calibri Light"/>
                <a:cs typeface="Calibri Light"/>
              </a:rPr>
              <a:t>g</a:t>
            </a:r>
            <a:r>
              <a:rPr dirty="0" sz="5400" spc="-5" b="0">
                <a:solidFill>
                  <a:srgbClr val="FFFFFF"/>
                </a:solidFill>
                <a:latin typeface="Calibri Light"/>
                <a:cs typeface="Calibri Light"/>
              </a:rPr>
              <a:t>e</a:t>
            </a:r>
            <a:r>
              <a:rPr dirty="0" sz="5400" b="0">
                <a:solidFill>
                  <a:srgbClr val="FFFFFF"/>
                </a:solidFill>
                <a:latin typeface="Calibri Light"/>
                <a:cs typeface="Calibri Light"/>
              </a:rPr>
              <a:t>nda</a:t>
            </a:r>
            <a:endParaRPr sz="5400">
              <a:latin typeface="Calibri Light"/>
              <a:cs typeface="Calibri Light"/>
            </a:endParaRPr>
          </a:p>
        </p:txBody>
      </p:sp>
      <p:grpSp>
        <p:nvGrpSpPr>
          <p:cNvPr id="11" name="object 11"/>
          <p:cNvGrpSpPr/>
          <p:nvPr/>
        </p:nvGrpSpPr>
        <p:grpSpPr>
          <a:xfrm>
            <a:off x="5004561" y="679450"/>
            <a:ext cx="6504940" cy="1290320"/>
            <a:chOff x="5004561" y="679450"/>
            <a:chExt cx="6504940" cy="1290320"/>
          </a:xfrm>
        </p:grpSpPr>
        <p:sp>
          <p:nvSpPr>
            <p:cNvPr id="12" name="object 12"/>
            <p:cNvSpPr/>
            <p:nvPr/>
          </p:nvSpPr>
          <p:spPr>
            <a:xfrm>
              <a:off x="5010911" y="685800"/>
              <a:ext cx="6492240" cy="0"/>
            </a:xfrm>
            <a:custGeom>
              <a:avLst/>
              <a:gdLst/>
              <a:ahLst/>
              <a:cxnLst/>
              <a:rect l="l" t="t" r="r" b="b"/>
              <a:pathLst>
                <a:path w="6492240" h="0">
                  <a:moveTo>
                    <a:pt x="0" y="0"/>
                  </a:moveTo>
                  <a:lnTo>
                    <a:pt x="6492240" y="0"/>
                  </a:lnTo>
                </a:path>
              </a:pathLst>
            </a:custGeom>
            <a:ln w="12700">
              <a:solidFill>
                <a:srgbClr val="00AF50"/>
              </a:solidFill>
            </a:ln>
          </p:spPr>
          <p:txBody>
            <a:bodyPr wrap="square" lIns="0" tIns="0" rIns="0" bIns="0" rtlCol="0"/>
            <a:lstStyle/>
            <a:p/>
          </p:txBody>
        </p:sp>
        <p:sp>
          <p:nvSpPr>
            <p:cNvPr id="13" name="object 13"/>
            <p:cNvSpPr/>
            <p:nvPr/>
          </p:nvSpPr>
          <p:spPr>
            <a:xfrm>
              <a:off x="5010911" y="1962911"/>
              <a:ext cx="6492240" cy="0"/>
            </a:xfrm>
            <a:custGeom>
              <a:avLst/>
              <a:gdLst/>
              <a:ahLst/>
              <a:cxnLst/>
              <a:rect l="l" t="t" r="r" b="b"/>
              <a:pathLst>
                <a:path w="6492240" h="0">
                  <a:moveTo>
                    <a:pt x="0" y="0"/>
                  </a:moveTo>
                  <a:lnTo>
                    <a:pt x="6492240" y="0"/>
                  </a:lnTo>
                </a:path>
              </a:pathLst>
            </a:custGeom>
            <a:ln w="12700">
              <a:solidFill>
                <a:srgbClr val="17C28F"/>
              </a:solidFill>
            </a:ln>
          </p:spPr>
          <p:txBody>
            <a:bodyPr wrap="square" lIns="0" tIns="0" rIns="0" bIns="0" rtlCol="0"/>
            <a:lstStyle/>
            <a:p/>
          </p:txBody>
        </p:sp>
      </p:grpSp>
      <p:sp>
        <p:nvSpPr>
          <p:cNvPr id="14" name="object 14"/>
          <p:cNvSpPr txBox="1">
            <a:spLocks noGrp="1"/>
          </p:cNvSpPr>
          <p:nvPr>
            <p:ph type="title"/>
          </p:nvPr>
        </p:nvSpPr>
        <p:spPr>
          <a:xfrm>
            <a:off x="5130800" y="730250"/>
            <a:ext cx="2696210" cy="559435"/>
          </a:xfrm>
          <a:prstGeom prst="rect"/>
        </p:spPr>
        <p:txBody>
          <a:bodyPr wrap="square" lIns="0" tIns="13335" rIns="0" bIns="0" rtlCol="0" vert="horz">
            <a:spAutoFit/>
          </a:bodyPr>
          <a:lstStyle/>
          <a:p>
            <a:pPr marL="12700">
              <a:lnSpc>
                <a:spcPct val="100000"/>
              </a:lnSpc>
              <a:spcBef>
                <a:spcPts val="105"/>
              </a:spcBef>
            </a:pPr>
            <a:r>
              <a:rPr dirty="0" sz="3500" spc="-10" b="0">
                <a:solidFill>
                  <a:srgbClr val="585858"/>
                </a:solidFill>
                <a:latin typeface="Calibri"/>
                <a:cs typeface="Calibri"/>
              </a:rPr>
              <a:t>What </a:t>
            </a:r>
            <a:r>
              <a:rPr dirty="0" sz="3500" b="0">
                <a:solidFill>
                  <a:srgbClr val="585858"/>
                </a:solidFill>
                <a:latin typeface="Calibri"/>
                <a:cs typeface="Calibri"/>
              </a:rPr>
              <a:t>is a</a:t>
            </a:r>
            <a:r>
              <a:rPr dirty="0" sz="3500" spc="-85" b="0">
                <a:solidFill>
                  <a:srgbClr val="585858"/>
                </a:solidFill>
                <a:latin typeface="Calibri"/>
                <a:cs typeface="Calibri"/>
              </a:rPr>
              <a:t> </a:t>
            </a:r>
            <a:r>
              <a:rPr dirty="0" sz="3500" spc="-15" b="0">
                <a:solidFill>
                  <a:srgbClr val="585858"/>
                </a:solidFill>
                <a:latin typeface="Calibri"/>
                <a:cs typeface="Calibri"/>
              </a:rPr>
              <a:t>CGM</a:t>
            </a:r>
            <a:endParaRPr sz="3500">
              <a:latin typeface="Calibri"/>
              <a:cs typeface="Calibri"/>
            </a:endParaRPr>
          </a:p>
        </p:txBody>
      </p:sp>
      <p:sp>
        <p:nvSpPr>
          <p:cNvPr id="15" name="object 15"/>
          <p:cNvSpPr txBox="1"/>
          <p:nvPr/>
        </p:nvSpPr>
        <p:spPr>
          <a:xfrm>
            <a:off x="5130355" y="2006600"/>
            <a:ext cx="5973445" cy="1049020"/>
          </a:xfrm>
          <a:prstGeom prst="rect">
            <a:avLst/>
          </a:prstGeom>
        </p:spPr>
        <p:txBody>
          <a:bodyPr wrap="square" lIns="0" tIns="66675" rIns="0" bIns="0" rtlCol="0" vert="horz">
            <a:spAutoFit/>
          </a:bodyPr>
          <a:lstStyle/>
          <a:p>
            <a:pPr marL="12700" marR="5080">
              <a:lnSpc>
                <a:spcPts val="3850"/>
              </a:lnSpc>
              <a:spcBef>
                <a:spcPts val="525"/>
              </a:spcBef>
            </a:pPr>
            <a:r>
              <a:rPr dirty="0" sz="3500" spc="-50">
                <a:solidFill>
                  <a:srgbClr val="585858"/>
                </a:solidFill>
                <a:latin typeface="Calibri"/>
                <a:cs typeface="Calibri"/>
              </a:rPr>
              <a:t>CGM’s </a:t>
            </a:r>
            <a:r>
              <a:rPr dirty="0" sz="3500" spc="-15">
                <a:solidFill>
                  <a:srgbClr val="585858"/>
                </a:solidFill>
                <a:latin typeface="Calibri"/>
                <a:cs typeface="Calibri"/>
              </a:rPr>
              <a:t>available, </a:t>
            </a:r>
            <a:r>
              <a:rPr dirty="0" sz="3500" spc="-5">
                <a:solidFill>
                  <a:srgbClr val="585858"/>
                </a:solidFill>
                <a:latin typeface="Calibri"/>
                <a:cs typeface="Calibri"/>
              </a:rPr>
              <a:t>comparison </a:t>
            </a:r>
            <a:r>
              <a:rPr dirty="0" sz="3500">
                <a:solidFill>
                  <a:srgbClr val="585858"/>
                </a:solidFill>
                <a:latin typeface="Calibri"/>
                <a:cs typeface="Calibri"/>
              </a:rPr>
              <a:t>and  </a:t>
            </a:r>
            <a:r>
              <a:rPr dirty="0" sz="3500" spc="-25">
                <a:solidFill>
                  <a:srgbClr val="585858"/>
                </a:solidFill>
                <a:latin typeface="Calibri"/>
                <a:cs typeface="Calibri"/>
              </a:rPr>
              <a:t>coverage</a:t>
            </a:r>
            <a:endParaRPr sz="3500">
              <a:latin typeface="Calibri"/>
              <a:cs typeface="Calibri"/>
            </a:endParaRPr>
          </a:p>
        </p:txBody>
      </p:sp>
      <p:sp>
        <p:nvSpPr>
          <p:cNvPr id="16" name="object 16"/>
          <p:cNvSpPr/>
          <p:nvPr/>
        </p:nvSpPr>
        <p:spPr>
          <a:xfrm>
            <a:off x="5010911" y="3238500"/>
            <a:ext cx="6492240" cy="0"/>
          </a:xfrm>
          <a:custGeom>
            <a:avLst/>
            <a:gdLst/>
            <a:ahLst/>
            <a:cxnLst/>
            <a:rect l="l" t="t" r="r" b="b"/>
            <a:pathLst>
              <a:path w="6492240" h="0">
                <a:moveTo>
                  <a:pt x="0" y="0"/>
                </a:moveTo>
                <a:lnTo>
                  <a:pt x="6492240" y="0"/>
                </a:lnTo>
              </a:path>
            </a:pathLst>
          </a:custGeom>
          <a:ln w="12700">
            <a:solidFill>
              <a:srgbClr val="3DC6C0"/>
            </a:solidFill>
          </a:ln>
        </p:spPr>
        <p:txBody>
          <a:bodyPr wrap="square" lIns="0" tIns="0" rIns="0" bIns="0" rtlCol="0"/>
          <a:lstStyle/>
          <a:p/>
        </p:txBody>
      </p:sp>
      <p:sp>
        <p:nvSpPr>
          <p:cNvPr id="17" name="object 17"/>
          <p:cNvSpPr txBox="1"/>
          <p:nvPr/>
        </p:nvSpPr>
        <p:spPr>
          <a:xfrm>
            <a:off x="5130800" y="3282950"/>
            <a:ext cx="4888865" cy="559435"/>
          </a:xfrm>
          <a:prstGeom prst="rect">
            <a:avLst/>
          </a:prstGeom>
        </p:spPr>
        <p:txBody>
          <a:bodyPr wrap="square" lIns="0" tIns="13335" rIns="0" bIns="0" rtlCol="0" vert="horz">
            <a:spAutoFit/>
          </a:bodyPr>
          <a:lstStyle/>
          <a:p>
            <a:pPr marL="12700">
              <a:lnSpc>
                <a:spcPct val="100000"/>
              </a:lnSpc>
              <a:spcBef>
                <a:spcPts val="105"/>
              </a:spcBef>
            </a:pPr>
            <a:r>
              <a:rPr dirty="0" sz="3500" spc="-30">
                <a:solidFill>
                  <a:srgbClr val="585858"/>
                </a:solidFill>
                <a:latin typeface="Calibri"/>
                <a:cs typeface="Calibri"/>
              </a:rPr>
              <a:t>Dexcom </a:t>
            </a:r>
            <a:r>
              <a:rPr dirty="0" sz="3500" spc="-5">
                <a:solidFill>
                  <a:srgbClr val="585858"/>
                </a:solidFill>
                <a:latin typeface="Calibri"/>
                <a:cs typeface="Calibri"/>
              </a:rPr>
              <a:t>G6</a:t>
            </a:r>
            <a:r>
              <a:rPr dirty="0" sz="3500" spc="-10">
                <a:solidFill>
                  <a:srgbClr val="585858"/>
                </a:solidFill>
                <a:latin typeface="Calibri"/>
                <a:cs typeface="Calibri"/>
              </a:rPr>
              <a:t> </a:t>
            </a:r>
            <a:r>
              <a:rPr dirty="0" sz="3500" spc="-15">
                <a:solidFill>
                  <a:srgbClr val="585858"/>
                </a:solidFill>
                <a:latin typeface="Calibri"/>
                <a:cs typeface="Calibri"/>
              </a:rPr>
              <a:t>Demonstration</a:t>
            </a:r>
            <a:endParaRPr sz="3500">
              <a:latin typeface="Calibri"/>
              <a:cs typeface="Calibri"/>
            </a:endParaRPr>
          </a:p>
        </p:txBody>
      </p:sp>
      <p:sp>
        <p:nvSpPr>
          <p:cNvPr id="18" name="object 18"/>
          <p:cNvSpPr/>
          <p:nvPr/>
        </p:nvSpPr>
        <p:spPr>
          <a:xfrm>
            <a:off x="5010911" y="4515611"/>
            <a:ext cx="6492240" cy="0"/>
          </a:xfrm>
          <a:custGeom>
            <a:avLst/>
            <a:gdLst/>
            <a:ahLst/>
            <a:cxnLst/>
            <a:rect l="l" t="t" r="r" b="b"/>
            <a:pathLst>
              <a:path w="6492240" h="0">
                <a:moveTo>
                  <a:pt x="0" y="0"/>
                </a:moveTo>
                <a:lnTo>
                  <a:pt x="6492240" y="0"/>
                </a:lnTo>
              </a:path>
            </a:pathLst>
          </a:custGeom>
          <a:ln w="12700">
            <a:solidFill>
              <a:srgbClr val="76ACB9"/>
            </a:solidFill>
          </a:ln>
        </p:spPr>
        <p:txBody>
          <a:bodyPr wrap="square" lIns="0" tIns="0" rIns="0" bIns="0" rtlCol="0"/>
          <a:lstStyle/>
          <a:p/>
        </p:txBody>
      </p:sp>
      <p:sp>
        <p:nvSpPr>
          <p:cNvPr id="19" name="object 19"/>
          <p:cNvSpPr txBox="1"/>
          <p:nvPr/>
        </p:nvSpPr>
        <p:spPr>
          <a:xfrm>
            <a:off x="5130800" y="4559300"/>
            <a:ext cx="5008880" cy="1049020"/>
          </a:xfrm>
          <a:prstGeom prst="rect">
            <a:avLst/>
          </a:prstGeom>
        </p:spPr>
        <p:txBody>
          <a:bodyPr wrap="square" lIns="0" tIns="66040" rIns="0" bIns="0" rtlCol="0" vert="horz">
            <a:spAutoFit/>
          </a:bodyPr>
          <a:lstStyle/>
          <a:p>
            <a:pPr marL="12700" marR="5080">
              <a:lnSpc>
                <a:spcPts val="3850"/>
              </a:lnSpc>
              <a:spcBef>
                <a:spcPts val="520"/>
              </a:spcBef>
            </a:pPr>
            <a:r>
              <a:rPr dirty="0" sz="3500">
                <a:solidFill>
                  <a:srgbClr val="585858"/>
                </a:solidFill>
                <a:latin typeface="Calibri"/>
                <a:cs typeface="Calibri"/>
              </a:rPr>
              <a:t>Case </a:t>
            </a:r>
            <a:r>
              <a:rPr dirty="0" sz="3500" spc="-45">
                <a:solidFill>
                  <a:srgbClr val="585858"/>
                </a:solidFill>
                <a:latin typeface="Calibri"/>
                <a:cs typeface="Calibri"/>
              </a:rPr>
              <a:t>Study, </a:t>
            </a:r>
            <a:r>
              <a:rPr dirty="0" sz="3500" spc="-15">
                <a:solidFill>
                  <a:srgbClr val="585858"/>
                </a:solidFill>
                <a:latin typeface="Calibri"/>
                <a:cs typeface="Calibri"/>
              </a:rPr>
              <a:t>Review</a:t>
            </a:r>
            <a:r>
              <a:rPr dirty="0" sz="3500" spc="-75">
                <a:solidFill>
                  <a:srgbClr val="585858"/>
                </a:solidFill>
                <a:latin typeface="Calibri"/>
                <a:cs typeface="Calibri"/>
              </a:rPr>
              <a:t> </a:t>
            </a:r>
            <a:r>
              <a:rPr dirty="0" sz="3500" spc="-30">
                <a:solidFill>
                  <a:srgbClr val="585858"/>
                </a:solidFill>
                <a:latin typeface="Calibri"/>
                <a:cs typeface="Calibri"/>
              </a:rPr>
              <a:t>Dexcom  </a:t>
            </a:r>
            <a:r>
              <a:rPr dirty="0" sz="3500" spc="-10">
                <a:solidFill>
                  <a:srgbClr val="585858"/>
                </a:solidFill>
                <a:latin typeface="Calibri"/>
                <a:cs typeface="Calibri"/>
              </a:rPr>
              <a:t>Reports</a:t>
            </a:r>
            <a:endParaRPr sz="35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340" y="204625"/>
            <a:ext cx="5395595" cy="635000"/>
          </a:xfrm>
          <a:prstGeom prst="rect"/>
        </p:spPr>
        <p:txBody>
          <a:bodyPr wrap="square" lIns="0" tIns="12065" rIns="0" bIns="0" rtlCol="0" vert="horz">
            <a:spAutoFit/>
          </a:bodyPr>
          <a:lstStyle/>
          <a:p>
            <a:pPr marL="38100">
              <a:lnSpc>
                <a:spcPct val="100000"/>
              </a:lnSpc>
              <a:spcBef>
                <a:spcPts val="95"/>
              </a:spcBef>
            </a:pPr>
            <a:r>
              <a:rPr dirty="0" sz="4000" spc="-114">
                <a:solidFill>
                  <a:srgbClr val="585858"/>
                </a:solidFill>
              </a:rPr>
              <a:t>WHAT </a:t>
            </a:r>
            <a:r>
              <a:rPr dirty="0" sz="4000" spc="-25">
                <a:solidFill>
                  <a:srgbClr val="585858"/>
                </a:solidFill>
              </a:rPr>
              <a:t>ARE THE</a:t>
            </a:r>
            <a:r>
              <a:rPr dirty="0" sz="4000" spc="-150">
                <a:solidFill>
                  <a:srgbClr val="585858"/>
                </a:solidFill>
              </a:rPr>
              <a:t> </a:t>
            </a:r>
            <a:r>
              <a:rPr dirty="0" sz="4000" spc="-75">
                <a:solidFill>
                  <a:srgbClr val="585858"/>
                </a:solidFill>
              </a:rPr>
              <a:t>TARGETS</a:t>
            </a:r>
            <a:r>
              <a:rPr dirty="0" baseline="25157" sz="3975" spc="-112">
                <a:solidFill>
                  <a:srgbClr val="585858"/>
                </a:solidFill>
              </a:rPr>
              <a:t>1</a:t>
            </a:r>
            <a:r>
              <a:rPr dirty="0" sz="4000" spc="-75">
                <a:solidFill>
                  <a:srgbClr val="585858"/>
                </a:solidFill>
              </a:rPr>
              <a:t>?</a:t>
            </a:r>
            <a:endParaRPr sz="4000"/>
          </a:p>
        </p:txBody>
      </p:sp>
      <p:sp>
        <p:nvSpPr>
          <p:cNvPr id="3" name="object 3"/>
          <p:cNvSpPr txBox="1"/>
          <p:nvPr/>
        </p:nvSpPr>
        <p:spPr>
          <a:xfrm>
            <a:off x="232390" y="6447314"/>
            <a:ext cx="9790430" cy="239395"/>
          </a:xfrm>
          <a:prstGeom prst="rect">
            <a:avLst/>
          </a:prstGeom>
        </p:spPr>
        <p:txBody>
          <a:bodyPr wrap="square" lIns="0" tIns="12700" rIns="0" bIns="0" rtlCol="0" vert="horz">
            <a:spAutoFit/>
          </a:bodyPr>
          <a:lstStyle/>
          <a:p>
            <a:pPr marL="38100">
              <a:lnSpc>
                <a:spcPct val="100000"/>
              </a:lnSpc>
              <a:spcBef>
                <a:spcPts val="100"/>
              </a:spcBef>
            </a:pPr>
            <a:r>
              <a:rPr dirty="0" baseline="24691" sz="1350" spc="-7">
                <a:solidFill>
                  <a:srgbClr val="585858"/>
                </a:solidFill>
                <a:latin typeface="Calibri"/>
                <a:cs typeface="Calibri"/>
              </a:rPr>
              <a:t>1</a:t>
            </a:r>
            <a:r>
              <a:rPr dirty="0" sz="1400" spc="-5">
                <a:solidFill>
                  <a:srgbClr val="585858"/>
                </a:solidFill>
                <a:latin typeface="Calibri"/>
                <a:cs typeface="Calibri"/>
              </a:rPr>
              <a:t>Battelino </a:t>
            </a:r>
            <a:r>
              <a:rPr dirty="0" sz="1400">
                <a:solidFill>
                  <a:srgbClr val="585858"/>
                </a:solidFill>
                <a:latin typeface="Calibri"/>
                <a:cs typeface="Calibri"/>
              </a:rPr>
              <a:t>T </a:t>
            </a:r>
            <a:r>
              <a:rPr dirty="0" sz="1400" spc="-10">
                <a:solidFill>
                  <a:srgbClr val="585858"/>
                </a:solidFill>
                <a:latin typeface="Calibri"/>
                <a:cs typeface="Calibri"/>
              </a:rPr>
              <a:t>et </a:t>
            </a:r>
            <a:r>
              <a:rPr dirty="0" sz="1400" spc="-5">
                <a:solidFill>
                  <a:srgbClr val="585858"/>
                </a:solidFill>
                <a:latin typeface="Calibri"/>
                <a:cs typeface="Calibri"/>
              </a:rPr>
              <a:t>al. </a:t>
            </a:r>
            <a:r>
              <a:rPr dirty="0" sz="1400" spc="-5" i="1">
                <a:solidFill>
                  <a:srgbClr val="585858"/>
                </a:solidFill>
                <a:latin typeface="Calibri"/>
                <a:cs typeface="Calibri"/>
              </a:rPr>
              <a:t>Diabetes Care</a:t>
            </a:r>
            <a:r>
              <a:rPr dirty="0" sz="1400" spc="-5">
                <a:solidFill>
                  <a:srgbClr val="585858"/>
                </a:solidFill>
                <a:latin typeface="Calibri"/>
                <a:cs typeface="Calibri"/>
              </a:rPr>
              <a:t>. 2019; 42(8): 1593-1603. and Cheng </a:t>
            </a:r>
            <a:r>
              <a:rPr dirty="0" sz="1400" spc="5">
                <a:solidFill>
                  <a:srgbClr val="585858"/>
                </a:solidFill>
                <a:latin typeface="Calibri"/>
                <a:cs typeface="Calibri"/>
              </a:rPr>
              <a:t>A, </a:t>
            </a:r>
            <a:r>
              <a:rPr dirty="0" sz="1400" spc="-10">
                <a:solidFill>
                  <a:srgbClr val="585858"/>
                </a:solidFill>
                <a:latin typeface="Calibri"/>
                <a:cs typeface="Calibri"/>
              </a:rPr>
              <a:t>Feig </a:t>
            </a:r>
            <a:r>
              <a:rPr dirty="0" sz="1400">
                <a:solidFill>
                  <a:srgbClr val="585858"/>
                </a:solidFill>
                <a:latin typeface="Calibri"/>
                <a:cs typeface="Calibri"/>
              </a:rPr>
              <a:t>DS, Ho J </a:t>
            </a:r>
            <a:r>
              <a:rPr dirty="0" sz="1400" spc="-5">
                <a:solidFill>
                  <a:srgbClr val="585858"/>
                </a:solidFill>
                <a:latin typeface="Calibri"/>
                <a:cs typeface="Calibri"/>
              </a:rPr>
              <a:t>and Siemens </a:t>
            </a:r>
            <a:r>
              <a:rPr dirty="0" sz="1400" spc="5">
                <a:solidFill>
                  <a:srgbClr val="585858"/>
                </a:solidFill>
                <a:latin typeface="Calibri"/>
                <a:cs typeface="Calibri"/>
              </a:rPr>
              <a:t>R. </a:t>
            </a:r>
            <a:r>
              <a:rPr dirty="0" sz="1400" spc="-5" i="1">
                <a:solidFill>
                  <a:srgbClr val="585858"/>
                </a:solidFill>
                <a:latin typeface="Calibri"/>
                <a:cs typeface="Calibri"/>
              </a:rPr>
              <a:t>Can </a:t>
            </a:r>
            <a:r>
              <a:rPr dirty="0" sz="1400" i="1">
                <a:solidFill>
                  <a:srgbClr val="585858"/>
                </a:solidFill>
                <a:latin typeface="Calibri"/>
                <a:cs typeface="Calibri"/>
              </a:rPr>
              <a:t>J </a:t>
            </a:r>
            <a:r>
              <a:rPr dirty="0" sz="1400" spc="-5" i="1">
                <a:solidFill>
                  <a:srgbClr val="585858"/>
                </a:solidFill>
                <a:latin typeface="Calibri"/>
                <a:cs typeface="Calibri"/>
              </a:rPr>
              <a:t>Diabetes. </a:t>
            </a:r>
            <a:r>
              <a:rPr dirty="0" sz="1400" spc="-5">
                <a:solidFill>
                  <a:srgbClr val="585858"/>
                </a:solidFill>
                <a:latin typeface="Calibri"/>
                <a:cs typeface="Calibri"/>
              </a:rPr>
              <a:t>2021; 45:</a:t>
            </a:r>
            <a:r>
              <a:rPr dirty="0" sz="1400" spc="240">
                <a:solidFill>
                  <a:srgbClr val="585858"/>
                </a:solidFill>
                <a:latin typeface="Calibri"/>
                <a:cs typeface="Calibri"/>
              </a:rPr>
              <a:t> </a:t>
            </a:r>
            <a:r>
              <a:rPr dirty="0" sz="1400" spc="-5">
                <a:solidFill>
                  <a:srgbClr val="585858"/>
                </a:solidFill>
                <a:latin typeface="Calibri"/>
                <a:cs typeface="Calibri"/>
              </a:rPr>
              <a:t>580-587.</a:t>
            </a:r>
            <a:endParaRPr sz="1400">
              <a:latin typeface="Calibri"/>
              <a:cs typeface="Calibri"/>
            </a:endParaRPr>
          </a:p>
        </p:txBody>
      </p:sp>
      <p:sp>
        <p:nvSpPr>
          <p:cNvPr id="4" name="object 4"/>
          <p:cNvSpPr/>
          <p:nvPr/>
        </p:nvSpPr>
        <p:spPr>
          <a:xfrm>
            <a:off x="3965447" y="1328927"/>
            <a:ext cx="1675130" cy="303530"/>
          </a:xfrm>
          <a:custGeom>
            <a:avLst/>
            <a:gdLst/>
            <a:ahLst/>
            <a:cxnLst/>
            <a:rect l="l" t="t" r="r" b="b"/>
            <a:pathLst>
              <a:path w="1675129" h="303530">
                <a:moveTo>
                  <a:pt x="1624330" y="0"/>
                </a:moveTo>
                <a:lnTo>
                  <a:pt x="50546" y="0"/>
                </a:lnTo>
                <a:lnTo>
                  <a:pt x="30871" y="3972"/>
                </a:lnTo>
                <a:lnTo>
                  <a:pt x="14805" y="14805"/>
                </a:lnTo>
                <a:lnTo>
                  <a:pt x="3972" y="30871"/>
                </a:lnTo>
                <a:lnTo>
                  <a:pt x="0" y="50546"/>
                </a:lnTo>
                <a:lnTo>
                  <a:pt x="0" y="303276"/>
                </a:lnTo>
                <a:lnTo>
                  <a:pt x="1674876" y="303276"/>
                </a:lnTo>
                <a:lnTo>
                  <a:pt x="1674876" y="50546"/>
                </a:lnTo>
                <a:lnTo>
                  <a:pt x="1670903" y="30871"/>
                </a:lnTo>
                <a:lnTo>
                  <a:pt x="1660070" y="14805"/>
                </a:lnTo>
                <a:lnTo>
                  <a:pt x="1644004" y="3972"/>
                </a:lnTo>
                <a:lnTo>
                  <a:pt x="1624330" y="0"/>
                </a:lnTo>
                <a:close/>
              </a:path>
            </a:pathLst>
          </a:custGeom>
          <a:solidFill>
            <a:srgbClr val="E98300"/>
          </a:solidFill>
        </p:spPr>
        <p:txBody>
          <a:bodyPr wrap="square" lIns="0" tIns="0" rIns="0" bIns="0" rtlCol="0"/>
          <a:lstStyle/>
          <a:p/>
        </p:txBody>
      </p:sp>
      <p:sp>
        <p:nvSpPr>
          <p:cNvPr id="5" name="object 5"/>
          <p:cNvSpPr txBox="1"/>
          <p:nvPr/>
        </p:nvSpPr>
        <p:spPr>
          <a:xfrm>
            <a:off x="4174153" y="1353520"/>
            <a:ext cx="1257300" cy="269240"/>
          </a:xfrm>
          <a:prstGeom prst="rect">
            <a:avLst/>
          </a:prstGeom>
        </p:spPr>
        <p:txBody>
          <a:bodyPr wrap="square" lIns="0" tIns="12065" rIns="0" bIns="0" rtlCol="0" vert="horz">
            <a:spAutoFit/>
          </a:bodyPr>
          <a:lstStyle/>
          <a:p>
            <a:pPr marL="154305" indent="-142240">
              <a:lnSpc>
                <a:spcPct val="100000"/>
              </a:lnSpc>
              <a:spcBef>
                <a:spcPts val="95"/>
              </a:spcBef>
              <a:buChar char="&gt;"/>
              <a:tabLst>
                <a:tab pos="154940" algn="l"/>
              </a:tabLst>
            </a:pPr>
            <a:r>
              <a:rPr dirty="0" sz="1600" spc="-10" b="0">
                <a:latin typeface="Bahnschrift Light"/>
                <a:cs typeface="Bahnschrift Light"/>
              </a:rPr>
              <a:t>13.9</a:t>
            </a:r>
            <a:r>
              <a:rPr dirty="0" sz="1600" spc="-45" b="0">
                <a:latin typeface="Bahnschrift Light"/>
                <a:cs typeface="Bahnschrift Light"/>
              </a:rPr>
              <a:t> </a:t>
            </a:r>
            <a:r>
              <a:rPr dirty="0" sz="1600" spc="-5" b="0">
                <a:latin typeface="Bahnschrift Light"/>
                <a:cs typeface="Bahnschrift Light"/>
              </a:rPr>
              <a:t>mmol/L</a:t>
            </a:r>
            <a:endParaRPr sz="1600">
              <a:latin typeface="Bahnschrift Light"/>
              <a:cs typeface="Bahnschrift Light"/>
            </a:endParaRPr>
          </a:p>
        </p:txBody>
      </p:sp>
      <p:sp>
        <p:nvSpPr>
          <p:cNvPr id="6" name="object 6"/>
          <p:cNvSpPr txBox="1"/>
          <p:nvPr/>
        </p:nvSpPr>
        <p:spPr>
          <a:xfrm>
            <a:off x="3956303" y="1632204"/>
            <a:ext cx="1675130" cy="855344"/>
          </a:xfrm>
          <a:prstGeom prst="rect">
            <a:avLst/>
          </a:prstGeom>
          <a:solidFill>
            <a:srgbClr val="FAEE03"/>
          </a:solidFill>
        </p:spPr>
        <p:txBody>
          <a:bodyPr wrap="square" lIns="0" tIns="5715" rIns="0" bIns="0" rtlCol="0" vert="horz">
            <a:spAutoFit/>
          </a:bodyPr>
          <a:lstStyle/>
          <a:p>
            <a:pPr>
              <a:lnSpc>
                <a:spcPct val="100000"/>
              </a:lnSpc>
              <a:spcBef>
                <a:spcPts val="45"/>
              </a:spcBef>
            </a:pPr>
            <a:endParaRPr sz="2050">
              <a:latin typeface="Times New Roman"/>
              <a:cs typeface="Times New Roman"/>
            </a:endParaRPr>
          </a:p>
          <a:p>
            <a:pPr marL="368935" indent="-142240">
              <a:lnSpc>
                <a:spcPct val="100000"/>
              </a:lnSpc>
              <a:buChar char="&gt;"/>
              <a:tabLst>
                <a:tab pos="369570" algn="l"/>
              </a:tabLst>
            </a:pPr>
            <a:r>
              <a:rPr dirty="0" sz="1600" spc="-10" b="0">
                <a:latin typeface="Bahnschrift Light"/>
                <a:cs typeface="Bahnschrift Light"/>
              </a:rPr>
              <a:t>10.0</a:t>
            </a:r>
            <a:r>
              <a:rPr dirty="0" sz="1600" b="0">
                <a:latin typeface="Bahnschrift Light"/>
                <a:cs typeface="Bahnschrift Light"/>
              </a:rPr>
              <a:t> </a:t>
            </a:r>
            <a:r>
              <a:rPr dirty="0" sz="1600" spc="-5" b="0">
                <a:latin typeface="Bahnschrift Light"/>
                <a:cs typeface="Bahnschrift Light"/>
              </a:rPr>
              <a:t>mmol/L</a:t>
            </a:r>
            <a:endParaRPr sz="1600">
              <a:latin typeface="Bahnschrift Light"/>
              <a:cs typeface="Bahnschrift Light"/>
            </a:endParaRPr>
          </a:p>
        </p:txBody>
      </p:sp>
      <p:sp>
        <p:nvSpPr>
          <p:cNvPr id="7" name="object 7"/>
          <p:cNvSpPr txBox="1"/>
          <p:nvPr/>
        </p:nvSpPr>
        <p:spPr>
          <a:xfrm>
            <a:off x="3956303" y="2487167"/>
            <a:ext cx="1675130" cy="3173095"/>
          </a:xfrm>
          <a:prstGeom prst="rect">
            <a:avLst/>
          </a:prstGeom>
          <a:solidFill>
            <a:srgbClr val="92D050"/>
          </a:solidFill>
        </p:spPr>
        <p:txBody>
          <a:bodyPr wrap="square" lIns="0" tIns="0" rIns="0" bIns="0" rtlCol="0" vert="horz">
            <a:spAutoFit/>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spcBef>
                <a:spcPts val="40"/>
              </a:spcBef>
            </a:pPr>
            <a:endParaRPr sz="1550">
              <a:latin typeface="Times New Roman"/>
              <a:cs typeface="Times New Roman"/>
            </a:endParaRPr>
          </a:p>
          <a:p>
            <a:pPr marL="440690">
              <a:lnSpc>
                <a:spcPct val="100000"/>
              </a:lnSpc>
            </a:pPr>
            <a:r>
              <a:rPr dirty="0" sz="1600" spc="-5" b="0">
                <a:latin typeface="Bahnschrift Light"/>
                <a:cs typeface="Bahnschrift Light"/>
              </a:rPr>
              <a:t>3.9 -</a:t>
            </a:r>
            <a:r>
              <a:rPr dirty="0" sz="1600" spc="-15" b="0">
                <a:latin typeface="Bahnschrift Light"/>
                <a:cs typeface="Bahnschrift Light"/>
              </a:rPr>
              <a:t> </a:t>
            </a:r>
            <a:r>
              <a:rPr dirty="0" sz="1600" spc="-10" b="0">
                <a:latin typeface="Bahnschrift Light"/>
                <a:cs typeface="Bahnschrift Light"/>
              </a:rPr>
              <a:t>10.0</a:t>
            </a:r>
            <a:endParaRPr sz="1600">
              <a:latin typeface="Bahnschrift Light"/>
              <a:cs typeface="Bahnschrift Light"/>
            </a:endParaRPr>
          </a:p>
          <a:p>
            <a:pPr marL="484505">
              <a:lnSpc>
                <a:spcPct val="100000"/>
              </a:lnSpc>
            </a:pPr>
            <a:r>
              <a:rPr dirty="0" sz="1600" spc="-5" b="0">
                <a:latin typeface="Bahnschrift Light"/>
                <a:cs typeface="Bahnschrift Light"/>
              </a:rPr>
              <a:t>mmol/L</a:t>
            </a:r>
            <a:endParaRPr sz="1600">
              <a:latin typeface="Bahnschrift Light"/>
              <a:cs typeface="Bahnschrift Light"/>
            </a:endParaRPr>
          </a:p>
        </p:txBody>
      </p:sp>
      <p:sp>
        <p:nvSpPr>
          <p:cNvPr id="8" name="object 8"/>
          <p:cNvSpPr txBox="1"/>
          <p:nvPr/>
        </p:nvSpPr>
        <p:spPr>
          <a:xfrm>
            <a:off x="5803074" y="3816532"/>
            <a:ext cx="620395" cy="269240"/>
          </a:xfrm>
          <a:prstGeom prst="rect">
            <a:avLst/>
          </a:prstGeom>
        </p:spPr>
        <p:txBody>
          <a:bodyPr wrap="square" lIns="0" tIns="12065" rIns="0" bIns="0" rtlCol="0" vert="horz">
            <a:spAutoFit/>
          </a:bodyPr>
          <a:lstStyle/>
          <a:p>
            <a:pPr marL="12700">
              <a:lnSpc>
                <a:spcPct val="100000"/>
              </a:lnSpc>
              <a:spcBef>
                <a:spcPts val="95"/>
              </a:spcBef>
              <a:tabLst>
                <a:tab pos="607060" algn="l"/>
              </a:tabLst>
            </a:pPr>
            <a:r>
              <a:rPr dirty="0" sz="1600" spc="-5" b="0">
                <a:latin typeface="Bahnschrift Light"/>
                <a:cs typeface="Bahnschrift Light"/>
              </a:rPr>
              <a:t> </a:t>
            </a:r>
            <a:r>
              <a:rPr dirty="0" sz="1600" spc="-5" b="0">
                <a:latin typeface="Bahnschrift Light"/>
                <a:cs typeface="Bahnschrift Light"/>
              </a:rPr>
              <a:t>	</a:t>
            </a:r>
            <a:endParaRPr sz="1600">
              <a:latin typeface="Bahnschrift Light"/>
              <a:cs typeface="Bahnschrift Light"/>
            </a:endParaRPr>
          </a:p>
        </p:txBody>
      </p:sp>
      <p:sp>
        <p:nvSpPr>
          <p:cNvPr id="9" name="object 9"/>
          <p:cNvSpPr txBox="1"/>
          <p:nvPr/>
        </p:nvSpPr>
        <p:spPr>
          <a:xfrm>
            <a:off x="3956303" y="5660135"/>
            <a:ext cx="1675130" cy="205740"/>
          </a:xfrm>
          <a:prstGeom prst="rect">
            <a:avLst/>
          </a:prstGeom>
          <a:solidFill>
            <a:srgbClr val="DE2A00"/>
          </a:solidFill>
        </p:spPr>
        <p:txBody>
          <a:bodyPr wrap="square" lIns="0" tIns="0" rIns="0" bIns="0" rtlCol="0" vert="horz">
            <a:spAutoFit/>
          </a:bodyPr>
          <a:lstStyle/>
          <a:p>
            <a:pPr marL="328930">
              <a:lnSpc>
                <a:spcPts val="1620"/>
              </a:lnSpc>
            </a:pPr>
            <a:r>
              <a:rPr dirty="0" sz="1400" b="0">
                <a:solidFill>
                  <a:srgbClr val="FFFFFF"/>
                </a:solidFill>
                <a:latin typeface="Bahnschrift Light"/>
                <a:cs typeface="Bahnschrift Light"/>
              </a:rPr>
              <a:t>&lt; 3.9</a:t>
            </a:r>
            <a:r>
              <a:rPr dirty="0" sz="1400" spc="-45" b="0">
                <a:solidFill>
                  <a:srgbClr val="FFFFFF"/>
                </a:solidFill>
                <a:latin typeface="Bahnschrift Light"/>
                <a:cs typeface="Bahnschrift Light"/>
              </a:rPr>
              <a:t> </a:t>
            </a:r>
            <a:r>
              <a:rPr dirty="0" sz="1400" spc="-5" b="0">
                <a:solidFill>
                  <a:srgbClr val="FFFFFF"/>
                </a:solidFill>
                <a:latin typeface="Bahnschrift Light"/>
                <a:cs typeface="Bahnschrift Light"/>
              </a:rPr>
              <a:t>mmol/L</a:t>
            </a:r>
            <a:endParaRPr sz="1400">
              <a:latin typeface="Bahnschrift Light"/>
              <a:cs typeface="Bahnschrift Light"/>
            </a:endParaRPr>
          </a:p>
        </p:txBody>
      </p:sp>
      <p:sp>
        <p:nvSpPr>
          <p:cNvPr id="10" name="object 10"/>
          <p:cNvSpPr/>
          <p:nvPr/>
        </p:nvSpPr>
        <p:spPr>
          <a:xfrm>
            <a:off x="3959352" y="5878067"/>
            <a:ext cx="1675130" cy="163195"/>
          </a:xfrm>
          <a:custGeom>
            <a:avLst/>
            <a:gdLst/>
            <a:ahLst/>
            <a:cxnLst/>
            <a:rect l="l" t="t" r="r" b="b"/>
            <a:pathLst>
              <a:path w="1675129" h="163195">
                <a:moveTo>
                  <a:pt x="1674876" y="0"/>
                </a:moveTo>
                <a:lnTo>
                  <a:pt x="0" y="0"/>
                </a:lnTo>
                <a:lnTo>
                  <a:pt x="0" y="121767"/>
                </a:lnTo>
                <a:lnTo>
                  <a:pt x="3245" y="137843"/>
                </a:lnTo>
                <a:lnTo>
                  <a:pt x="12096" y="150971"/>
                </a:lnTo>
                <a:lnTo>
                  <a:pt x="25224" y="159822"/>
                </a:lnTo>
                <a:lnTo>
                  <a:pt x="41300" y="163067"/>
                </a:lnTo>
                <a:lnTo>
                  <a:pt x="1633575" y="163067"/>
                </a:lnTo>
                <a:lnTo>
                  <a:pt x="1649651" y="159822"/>
                </a:lnTo>
                <a:lnTo>
                  <a:pt x="1662779" y="150971"/>
                </a:lnTo>
                <a:lnTo>
                  <a:pt x="1671630" y="137843"/>
                </a:lnTo>
                <a:lnTo>
                  <a:pt x="1674876" y="121767"/>
                </a:lnTo>
                <a:lnTo>
                  <a:pt x="1674876" y="0"/>
                </a:lnTo>
                <a:close/>
              </a:path>
            </a:pathLst>
          </a:custGeom>
          <a:solidFill>
            <a:srgbClr val="A30000"/>
          </a:solidFill>
        </p:spPr>
        <p:txBody>
          <a:bodyPr wrap="square" lIns="0" tIns="0" rIns="0" bIns="0" rtlCol="0"/>
          <a:lstStyle/>
          <a:p/>
        </p:txBody>
      </p:sp>
      <p:sp>
        <p:nvSpPr>
          <p:cNvPr id="11" name="object 11"/>
          <p:cNvSpPr txBox="1"/>
          <p:nvPr/>
        </p:nvSpPr>
        <p:spPr>
          <a:xfrm>
            <a:off x="4343228" y="5848210"/>
            <a:ext cx="906780" cy="208279"/>
          </a:xfrm>
          <a:prstGeom prst="rect">
            <a:avLst/>
          </a:prstGeom>
        </p:spPr>
        <p:txBody>
          <a:bodyPr wrap="square" lIns="0" tIns="12700" rIns="0" bIns="0" rtlCol="0" vert="horz">
            <a:spAutoFit/>
          </a:bodyPr>
          <a:lstStyle/>
          <a:p>
            <a:pPr marL="12700">
              <a:lnSpc>
                <a:spcPct val="100000"/>
              </a:lnSpc>
              <a:spcBef>
                <a:spcPts val="100"/>
              </a:spcBef>
            </a:pPr>
            <a:r>
              <a:rPr dirty="0" sz="1200" b="0">
                <a:solidFill>
                  <a:srgbClr val="FFFFFF"/>
                </a:solidFill>
                <a:latin typeface="Bahnschrift Light"/>
                <a:cs typeface="Bahnschrift Light"/>
              </a:rPr>
              <a:t>&lt; 3.0</a:t>
            </a:r>
            <a:r>
              <a:rPr dirty="0" sz="1200" spc="-70" b="0">
                <a:solidFill>
                  <a:srgbClr val="FFFFFF"/>
                </a:solidFill>
                <a:latin typeface="Bahnschrift Light"/>
                <a:cs typeface="Bahnschrift Light"/>
              </a:rPr>
              <a:t> </a:t>
            </a:r>
            <a:r>
              <a:rPr dirty="0" sz="1200" spc="-5" b="0">
                <a:solidFill>
                  <a:srgbClr val="FFFFFF"/>
                </a:solidFill>
                <a:latin typeface="Bahnschrift Light"/>
                <a:cs typeface="Bahnschrift Light"/>
              </a:rPr>
              <a:t>mmol/L</a:t>
            </a:r>
            <a:endParaRPr sz="1200">
              <a:latin typeface="Bahnschrift Light"/>
              <a:cs typeface="Bahnschrift Light"/>
            </a:endParaRPr>
          </a:p>
        </p:txBody>
      </p:sp>
      <p:sp>
        <p:nvSpPr>
          <p:cNvPr id="12" name="object 12"/>
          <p:cNvSpPr txBox="1"/>
          <p:nvPr/>
        </p:nvSpPr>
        <p:spPr>
          <a:xfrm>
            <a:off x="6717412" y="1273381"/>
            <a:ext cx="114744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4D4D4D"/>
                </a:solidFill>
                <a:latin typeface="Calibri"/>
                <a:cs typeface="Calibri"/>
              </a:rPr>
              <a:t>&lt; </a:t>
            </a:r>
            <a:r>
              <a:rPr dirty="0" sz="1800" b="1">
                <a:solidFill>
                  <a:srgbClr val="4D4D4D"/>
                </a:solidFill>
                <a:latin typeface="Calibri"/>
                <a:cs typeface="Calibri"/>
              </a:rPr>
              <a:t>5 % </a:t>
            </a:r>
            <a:r>
              <a:rPr dirty="0" sz="1800" spc="-5">
                <a:solidFill>
                  <a:srgbClr val="4D4D4D"/>
                </a:solidFill>
                <a:latin typeface="Calibri"/>
                <a:cs typeface="Calibri"/>
              </a:rPr>
              <a:t>of</a:t>
            </a:r>
            <a:r>
              <a:rPr dirty="0" sz="1800" spc="-65">
                <a:solidFill>
                  <a:srgbClr val="4D4D4D"/>
                </a:solidFill>
                <a:latin typeface="Calibri"/>
                <a:cs typeface="Calibri"/>
              </a:rPr>
              <a:t> </a:t>
            </a:r>
            <a:r>
              <a:rPr dirty="0" sz="1800" spc="-25">
                <a:solidFill>
                  <a:srgbClr val="4D4D4D"/>
                </a:solidFill>
                <a:latin typeface="Calibri"/>
                <a:cs typeface="Calibri"/>
              </a:rPr>
              <a:t>day</a:t>
            </a:r>
            <a:endParaRPr sz="1800">
              <a:latin typeface="Calibri"/>
              <a:cs typeface="Calibri"/>
            </a:endParaRPr>
          </a:p>
        </p:txBody>
      </p:sp>
      <p:pic>
        <p:nvPicPr>
          <p:cNvPr id="13" name="object 13"/>
          <p:cNvPicPr/>
          <p:nvPr/>
        </p:nvPicPr>
        <p:blipFill>
          <a:blip r:embed="rId2" cstate="print"/>
          <a:stretch>
            <a:fillRect/>
          </a:stretch>
        </p:blipFill>
        <p:spPr>
          <a:xfrm>
            <a:off x="805204" y="3454610"/>
            <a:ext cx="1815742" cy="1770516"/>
          </a:xfrm>
          <a:prstGeom prst="rect">
            <a:avLst/>
          </a:prstGeom>
        </p:spPr>
      </p:pic>
      <p:sp>
        <p:nvSpPr>
          <p:cNvPr id="14" name="object 14"/>
          <p:cNvSpPr/>
          <p:nvPr/>
        </p:nvSpPr>
        <p:spPr>
          <a:xfrm>
            <a:off x="5830061" y="1469897"/>
            <a:ext cx="538480" cy="6985"/>
          </a:xfrm>
          <a:custGeom>
            <a:avLst/>
            <a:gdLst/>
            <a:ahLst/>
            <a:cxnLst/>
            <a:rect l="l" t="t" r="r" b="b"/>
            <a:pathLst>
              <a:path w="538479" h="6984">
                <a:moveTo>
                  <a:pt x="0" y="6540"/>
                </a:moveTo>
                <a:lnTo>
                  <a:pt x="538403" y="0"/>
                </a:lnTo>
              </a:path>
            </a:pathLst>
          </a:custGeom>
          <a:ln w="28575">
            <a:solidFill>
              <a:srgbClr val="4D4D4D"/>
            </a:solidFill>
            <a:prstDash val="lgDash"/>
          </a:ln>
        </p:spPr>
        <p:txBody>
          <a:bodyPr wrap="square" lIns="0" tIns="0" rIns="0" bIns="0" rtlCol="0"/>
          <a:lstStyle/>
          <a:p/>
        </p:txBody>
      </p:sp>
      <p:sp>
        <p:nvSpPr>
          <p:cNvPr id="15" name="object 15"/>
          <p:cNvSpPr txBox="1"/>
          <p:nvPr/>
        </p:nvSpPr>
        <p:spPr>
          <a:xfrm>
            <a:off x="6717412" y="1923604"/>
            <a:ext cx="1211580"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4D4D4D"/>
                </a:solidFill>
                <a:latin typeface="Calibri"/>
                <a:cs typeface="Calibri"/>
              </a:rPr>
              <a:t>&lt; </a:t>
            </a:r>
            <a:r>
              <a:rPr dirty="0" sz="1800" b="1">
                <a:solidFill>
                  <a:srgbClr val="4D4D4D"/>
                </a:solidFill>
                <a:latin typeface="Calibri"/>
                <a:cs typeface="Calibri"/>
              </a:rPr>
              <a:t>25% </a:t>
            </a:r>
            <a:r>
              <a:rPr dirty="0" sz="1800" spc="-5">
                <a:solidFill>
                  <a:srgbClr val="4D4D4D"/>
                </a:solidFill>
                <a:latin typeface="Calibri"/>
                <a:cs typeface="Calibri"/>
              </a:rPr>
              <a:t>of</a:t>
            </a:r>
            <a:r>
              <a:rPr dirty="0" sz="1800" spc="-60">
                <a:solidFill>
                  <a:srgbClr val="4D4D4D"/>
                </a:solidFill>
                <a:latin typeface="Calibri"/>
                <a:cs typeface="Calibri"/>
              </a:rPr>
              <a:t> </a:t>
            </a:r>
            <a:r>
              <a:rPr dirty="0" sz="1800" spc="-25">
                <a:solidFill>
                  <a:srgbClr val="4D4D4D"/>
                </a:solidFill>
                <a:latin typeface="Calibri"/>
                <a:cs typeface="Calibri"/>
              </a:rPr>
              <a:t>day</a:t>
            </a:r>
            <a:endParaRPr sz="1800">
              <a:latin typeface="Calibri"/>
              <a:cs typeface="Calibri"/>
            </a:endParaRPr>
          </a:p>
        </p:txBody>
      </p:sp>
      <p:sp>
        <p:nvSpPr>
          <p:cNvPr id="16" name="object 16"/>
          <p:cNvSpPr txBox="1"/>
          <p:nvPr/>
        </p:nvSpPr>
        <p:spPr>
          <a:xfrm>
            <a:off x="6717412" y="3767491"/>
            <a:ext cx="1211580" cy="299720"/>
          </a:xfrm>
          <a:prstGeom prst="rect">
            <a:avLst/>
          </a:prstGeom>
        </p:spPr>
        <p:txBody>
          <a:bodyPr wrap="square" lIns="0" tIns="12700" rIns="0" bIns="0" rtlCol="0" vert="horz">
            <a:spAutoFit/>
          </a:bodyPr>
          <a:lstStyle/>
          <a:p>
            <a:pPr marL="178435" indent="-166370">
              <a:lnSpc>
                <a:spcPct val="100000"/>
              </a:lnSpc>
              <a:spcBef>
                <a:spcPts val="100"/>
              </a:spcBef>
              <a:buChar char="&gt;"/>
              <a:tabLst>
                <a:tab pos="179070" algn="l"/>
              </a:tabLst>
            </a:pPr>
            <a:r>
              <a:rPr dirty="0" sz="1800" b="1">
                <a:solidFill>
                  <a:srgbClr val="4D4D4D"/>
                </a:solidFill>
                <a:latin typeface="Calibri"/>
                <a:cs typeface="Calibri"/>
              </a:rPr>
              <a:t>70% </a:t>
            </a:r>
            <a:r>
              <a:rPr dirty="0" sz="1800" spc="-5">
                <a:solidFill>
                  <a:srgbClr val="4D4D4D"/>
                </a:solidFill>
                <a:latin typeface="Calibri"/>
                <a:cs typeface="Calibri"/>
              </a:rPr>
              <a:t>of</a:t>
            </a:r>
            <a:r>
              <a:rPr dirty="0" sz="1800" spc="-60">
                <a:solidFill>
                  <a:srgbClr val="4D4D4D"/>
                </a:solidFill>
                <a:latin typeface="Calibri"/>
                <a:cs typeface="Calibri"/>
              </a:rPr>
              <a:t> </a:t>
            </a:r>
            <a:r>
              <a:rPr dirty="0" sz="1800" spc="-25">
                <a:solidFill>
                  <a:srgbClr val="4D4D4D"/>
                </a:solidFill>
                <a:latin typeface="Calibri"/>
                <a:cs typeface="Calibri"/>
              </a:rPr>
              <a:t>day</a:t>
            </a:r>
            <a:endParaRPr sz="1800">
              <a:latin typeface="Calibri"/>
              <a:cs typeface="Calibri"/>
            </a:endParaRPr>
          </a:p>
        </p:txBody>
      </p:sp>
      <p:sp>
        <p:nvSpPr>
          <p:cNvPr id="17" name="object 17"/>
          <p:cNvSpPr txBox="1"/>
          <p:nvPr/>
        </p:nvSpPr>
        <p:spPr>
          <a:xfrm>
            <a:off x="6717412" y="5439929"/>
            <a:ext cx="1147445" cy="675005"/>
          </a:xfrm>
          <a:prstGeom prst="rect">
            <a:avLst/>
          </a:prstGeom>
        </p:spPr>
        <p:txBody>
          <a:bodyPr wrap="square" lIns="0" tIns="62865" rIns="0" bIns="0" rtlCol="0" vert="horz">
            <a:spAutoFit/>
          </a:bodyPr>
          <a:lstStyle/>
          <a:p>
            <a:pPr marL="12700">
              <a:lnSpc>
                <a:spcPct val="100000"/>
              </a:lnSpc>
              <a:spcBef>
                <a:spcPts val="495"/>
              </a:spcBef>
            </a:pPr>
            <a:r>
              <a:rPr dirty="0" sz="1800">
                <a:solidFill>
                  <a:srgbClr val="4D4D4D"/>
                </a:solidFill>
                <a:latin typeface="Calibri"/>
                <a:cs typeface="Calibri"/>
              </a:rPr>
              <a:t>&lt; </a:t>
            </a:r>
            <a:r>
              <a:rPr dirty="0" sz="1800" b="1">
                <a:solidFill>
                  <a:srgbClr val="4D4D4D"/>
                </a:solidFill>
                <a:latin typeface="Calibri"/>
                <a:cs typeface="Calibri"/>
              </a:rPr>
              <a:t>4 % </a:t>
            </a:r>
            <a:r>
              <a:rPr dirty="0" sz="1800" spc="-5">
                <a:solidFill>
                  <a:srgbClr val="4D4D4D"/>
                </a:solidFill>
                <a:latin typeface="Calibri"/>
                <a:cs typeface="Calibri"/>
              </a:rPr>
              <a:t>of</a:t>
            </a:r>
            <a:r>
              <a:rPr dirty="0" sz="1800" spc="-70">
                <a:solidFill>
                  <a:srgbClr val="4D4D4D"/>
                </a:solidFill>
                <a:latin typeface="Calibri"/>
                <a:cs typeface="Calibri"/>
              </a:rPr>
              <a:t> </a:t>
            </a:r>
            <a:r>
              <a:rPr dirty="0" sz="1800" spc="-25">
                <a:solidFill>
                  <a:srgbClr val="4D4D4D"/>
                </a:solidFill>
                <a:latin typeface="Calibri"/>
                <a:cs typeface="Calibri"/>
              </a:rPr>
              <a:t>day</a:t>
            </a:r>
            <a:endParaRPr sz="1800">
              <a:latin typeface="Calibri"/>
              <a:cs typeface="Calibri"/>
            </a:endParaRPr>
          </a:p>
          <a:p>
            <a:pPr marL="12700">
              <a:lnSpc>
                <a:spcPct val="100000"/>
              </a:lnSpc>
              <a:spcBef>
                <a:spcPts val="395"/>
              </a:spcBef>
            </a:pPr>
            <a:r>
              <a:rPr dirty="0" sz="1800">
                <a:solidFill>
                  <a:srgbClr val="4D4D4D"/>
                </a:solidFill>
                <a:latin typeface="Calibri"/>
                <a:cs typeface="Calibri"/>
              </a:rPr>
              <a:t>&lt; </a:t>
            </a:r>
            <a:r>
              <a:rPr dirty="0" sz="1800" b="1">
                <a:solidFill>
                  <a:srgbClr val="4D4D4D"/>
                </a:solidFill>
                <a:latin typeface="Calibri"/>
                <a:cs typeface="Calibri"/>
              </a:rPr>
              <a:t>1 % </a:t>
            </a:r>
            <a:r>
              <a:rPr dirty="0" sz="1800" spc="-5">
                <a:solidFill>
                  <a:srgbClr val="4D4D4D"/>
                </a:solidFill>
                <a:latin typeface="Calibri"/>
                <a:cs typeface="Calibri"/>
              </a:rPr>
              <a:t>of</a:t>
            </a:r>
            <a:r>
              <a:rPr dirty="0" sz="1800" spc="-70">
                <a:solidFill>
                  <a:srgbClr val="4D4D4D"/>
                </a:solidFill>
                <a:latin typeface="Calibri"/>
                <a:cs typeface="Calibri"/>
              </a:rPr>
              <a:t> </a:t>
            </a:r>
            <a:r>
              <a:rPr dirty="0" sz="1800" spc="-25">
                <a:solidFill>
                  <a:srgbClr val="4D4D4D"/>
                </a:solidFill>
                <a:latin typeface="Calibri"/>
                <a:cs typeface="Calibri"/>
              </a:rPr>
              <a:t>day</a:t>
            </a:r>
            <a:endParaRPr sz="1800">
              <a:latin typeface="Calibri"/>
              <a:cs typeface="Calibri"/>
            </a:endParaRPr>
          </a:p>
        </p:txBody>
      </p:sp>
      <p:sp>
        <p:nvSpPr>
          <p:cNvPr id="18" name="object 18"/>
          <p:cNvSpPr txBox="1"/>
          <p:nvPr/>
        </p:nvSpPr>
        <p:spPr>
          <a:xfrm>
            <a:off x="1049375" y="2128464"/>
            <a:ext cx="1254125" cy="1001394"/>
          </a:xfrm>
          <a:prstGeom prst="rect">
            <a:avLst/>
          </a:prstGeom>
        </p:spPr>
        <p:txBody>
          <a:bodyPr wrap="square" lIns="0" tIns="13335" rIns="0" bIns="0" rtlCol="0" vert="horz">
            <a:spAutoFit/>
          </a:bodyPr>
          <a:lstStyle/>
          <a:p>
            <a:pPr marL="12700" marR="5080">
              <a:lnSpc>
                <a:spcPct val="100000"/>
              </a:lnSpc>
              <a:spcBef>
                <a:spcPts val="105"/>
              </a:spcBef>
            </a:pPr>
            <a:r>
              <a:rPr dirty="0" sz="3200" b="1">
                <a:solidFill>
                  <a:srgbClr val="4D4D4D"/>
                </a:solidFill>
                <a:latin typeface="Calibri"/>
                <a:cs typeface="Calibri"/>
              </a:rPr>
              <a:t>1 </a:t>
            </a:r>
            <a:r>
              <a:rPr dirty="0" sz="3200">
                <a:solidFill>
                  <a:srgbClr val="4D4D4D"/>
                </a:solidFill>
                <a:latin typeface="Calibri"/>
                <a:cs typeface="Calibri"/>
              </a:rPr>
              <a:t>% of  </a:t>
            </a:r>
            <a:r>
              <a:rPr dirty="0" sz="3200" spc="-5">
                <a:solidFill>
                  <a:srgbClr val="4D4D4D"/>
                </a:solidFill>
                <a:latin typeface="Calibri"/>
                <a:cs typeface="Calibri"/>
              </a:rPr>
              <a:t>the</a:t>
            </a:r>
            <a:r>
              <a:rPr dirty="0" sz="3200" spc="-90">
                <a:solidFill>
                  <a:srgbClr val="4D4D4D"/>
                </a:solidFill>
                <a:latin typeface="Calibri"/>
                <a:cs typeface="Calibri"/>
              </a:rPr>
              <a:t> </a:t>
            </a:r>
            <a:r>
              <a:rPr dirty="0" sz="3200" spc="-20">
                <a:solidFill>
                  <a:srgbClr val="4D4D4D"/>
                </a:solidFill>
                <a:latin typeface="Calibri"/>
                <a:cs typeface="Calibri"/>
              </a:rPr>
              <a:t>day</a:t>
            </a:r>
            <a:endParaRPr sz="3200">
              <a:latin typeface="Calibri"/>
              <a:cs typeface="Calibri"/>
            </a:endParaRPr>
          </a:p>
        </p:txBody>
      </p:sp>
      <p:sp>
        <p:nvSpPr>
          <p:cNvPr id="19" name="object 19"/>
          <p:cNvSpPr/>
          <p:nvPr/>
        </p:nvSpPr>
        <p:spPr>
          <a:xfrm>
            <a:off x="5830061" y="2113020"/>
            <a:ext cx="593090" cy="9525"/>
          </a:xfrm>
          <a:custGeom>
            <a:avLst/>
            <a:gdLst/>
            <a:ahLst/>
            <a:cxnLst/>
            <a:rect l="l" t="t" r="r" b="b"/>
            <a:pathLst>
              <a:path w="593089" h="9525">
                <a:moveTo>
                  <a:pt x="0" y="8940"/>
                </a:moveTo>
                <a:lnTo>
                  <a:pt x="592836" y="0"/>
                </a:lnTo>
              </a:path>
            </a:pathLst>
          </a:custGeom>
          <a:ln w="28574">
            <a:solidFill>
              <a:srgbClr val="4D4D4D"/>
            </a:solidFill>
            <a:prstDash val="lgDash"/>
          </a:ln>
        </p:spPr>
        <p:txBody>
          <a:bodyPr wrap="square" lIns="0" tIns="0" rIns="0" bIns="0" rtlCol="0"/>
          <a:lstStyle/>
          <a:p/>
        </p:txBody>
      </p:sp>
      <p:sp>
        <p:nvSpPr>
          <p:cNvPr id="20" name="object 20"/>
          <p:cNvSpPr/>
          <p:nvPr/>
        </p:nvSpPr>
        <p:spPr>
          <a:xfrm>
            <a:off x="5830061" y="3947925"/>
            <a:ext cx="566420" cy="1905"/>
          </a:xfrm>
          <a:custGeom>
            <a:avLst/>
            <a:gdLst/>
            <a:ahLst/>
            <a:cxnLst/>
            <a:rect l="l" t="t" r="r" b="b"/>
            <a:pathLst>
              <a:path w="566420" h="1904">
                <a:moveTo>
                  <a:pt x="0" y="1409"/>
                </a:moveTo>
                <a:lnTo>
                  <a:pt x="566064" y="0"/>
                </a:lnTo>
              </a:path>
            </a:pathLst>
          </a:custGeom>
          <a:ln w="28575">
            <a:solidFill>
              <a:srgbClr val="4D4D4D"/>
            </a:solidFill>
            <a:prstDash val="lgDash"/>
          </a:ln>
        </p:spPr>
        <p:txBody>
          <a:bodyPr wrap="square" lIns="0" tIns="0" rIns="0" bIns="0" rtlCol="0"/>
          <a:lstStyle/>
          <a:p/>
        </p:txBody>
      </p:sp>
      <p:sp>
        <p:nvSpPr>
          <p:cNvPr id="21" name="object 21"/>
          <p:cNvSpPr/>
          <p:nvPr/>
        </p:nvSpPr>
        <p:spPr>
          <a:xfrm>
            <a:off x="5830061" y="5761482"/>
            <a:ext cx="575310" cy="4445"/>
          </a:xfrm>
          <a:custGeom>
            <a:avLst/>
            <a:gdLst/>
            <a:ahLst/>
            <a:cxnLst/>
            <a:rect l="l" t="t" r="r" b="b"/>
            <a:pathLst>
              <a:path w="575310" h="4445">
                <a:moveTo>
                  <a:pt x="0" y="0"/>
                </a:moveTo>
                <a:lnTo>
                  <a:pt x="575195" y="3911"/>
                </a:lnTo>
              </a:path>
            </a:pathLst>
          </a:custGeom>
          <a:ln w="28574">
            <a:solidFill>
              <a:srgbClr val="4D4D4D"/>
            </a:solidFill>
            <a:prstDash val="lgDash"/>
          </a:ln>
        </p:spPr>
        <p:txBody>
          <a:bodyPr wrap="square" lIns="0" tIns="0" rIns="0" bIns="0" rtlCol="0"/>
          <a:lstStyle/>
          <a:p/>
        </p:txBody>
      </p:sp>
      <p:sp>
        <p:nvSpPr>
          <p:cNvPr id="22" name="object 22"/>
          <p:cNvSpPr/>
          <p:nvPr/>
        </p:nvSpPr>
        <p:spPr>
          <a:xfrm>
            <a:off x="5830061" y="5967216"/>
            <a:ext cx="593725" cy="6985"/>
          </a:xfrm>
          <a:custGeom>
            <a:avLst/>
            <a:gdLst/>
            <a:ahLst/>
            <a:cxnLst/>
            <a:rect l="l" t="t" r="r" b="b"/>
            <a:pathLst>
              <a:path w="593725" h="6985">
                <a:moveTo>
                  <a:pt x="0" y="6908"/>
                </a:moveTo>
                <a:lnTo>
                  <a:pt x="593471" y="0"/>
                </a:lnTo>
              </a:path>
            </a:pathLst>
          </a:custGeom>
          <a:ln w="28575">
            <a:solidFill>
              <a:srgbClr val="4D4D4D"/>
            </a:solidFill>
            <a:prstDash val="lgDash"/>
          </a:ln>
        </p:spPr>
        <p:txBody>
          <a:bodyPr wrap="square" lIns="0" tIns="0" rIns="0" bIns="0" rtlCol="0"/>
          <a:lstStyle/>
          <a:p/>
        </p:txBody>
      </p:sp>
      <p:sp>
        <p:nvSpPr>
          <p:cNvPr id="23" name="object 23"/>
          <p:cNvSpPr txBox="1"/>
          <p:nvPr/>
        </p:nvSpPr>
        <p:spPr>
          <a:xfrm>
            <a:off x="3260275" y="1708979"/>
            <a:ext cx="432434" cy="299720"/>
          </a:xfrm>
          <a:prstGeom prst="rect">
            <a:avLst/>
          </a:prstGeom>
        </p:spPr>
        <p:txBody>
          <a:bodyPr wrap="square" lIns="0" tIns="12700" rIns="0" bIns="0" rtlCol="0" vert="horz">
            <a:spAutoFit/>
          </a:bodyPr>
          <a:lstStyle/>
          <a:p>
            <a:pPr marL="12700">
              <a:lnSpc>
                <a:spcPct val="100000"/>
              </a:lnSpc>
              <a:spcBef>
                <a:spcPts val="100"/>
              </a:spcBef>
            </a:pPr>
            <a:r>
              <a:rPr dirty="0" sz="1800" spc="-5" b="0">
                <a:solidFill>
                  <a:srgbClr val="E98300"/>
                </a:solidFill>
                <a:latin typeface="Bahnschrift Light"/>
                <a:cs typeface="Bahnschrift Light"/>
              </a:rPr>
              <a:t>TA</a:t>
            </a:r>
            <a:r>
              <a:rPr dirty="0" sz="1800" b="0">
                <a:solidFill>
                  <a:srgbClr val="E98300"/>
                </a:solidFill>
                <a:latin typeface="Bahnschrift Light"/>
                <a:cs typeface="Bahnschrift Light"/>
              </a:rPr>
              <a:t>R</a:t>
            </a:r>
            <a:endParaRPr sz="1800">
              <a:latin typeface="Bahnschrift Light"/>
              <a:cs typeface="Bahnschrift Light"/>
            </a:endParaRPr>
          </a:p>
        </p:txBody>
      </p:sp>
      <p:sp>
        <p:nvSpPr>
          <p:cNvPr id="24" name="object 24"/>
          <p:cNvSpPr txBox="1"/>
          <p:nvPr/>
        </p:nvSpPr>
        <p:spPr>
          <a:xfrm>
            <a:off x="3062536" y="3467599"/>
            <a:ext cx="756285" cy="848360"/>
          </a:xfrm>
          <a:prstGeom prst="rect">
            <a:avLst/>
          </a:prstGeom>
        </p:spPr>
        <p:txBody>
          <a:bodyPr wrap="square" lIns="0" tIns="12700" rIns="0" bIns="0" rtlCol="0" vert="horz">
            <a:spAutoFit/>
          </a:bodyPr>
          <a:lstStyle/>
          <a:p>
            <a:pPr algn="ctr">
              <a:lnSpc>
                <a:spcPct val="100000"/>
              </a:lnSpc>
              <a:spcBef>
                <a:spcPts val="100"/>
              </a:spcBef>
            </a:pPr>
            <a:r>
              <a:rPr dirty="0" sz="1800" spc="-5" b="0">
                <a:solidFill>
                  <a:srgbClr val="92D050"/>
                </a:solidFill>
                <a:latin typeface="Bahnschrift Light"/>
                <a:cs typeface="Bahnschrift Light"/>
              </a:rPr>
              <a:t>TIR</a:t>
            </a:r>
            <a:endParaRPr sz="1800">
              <a:latin typeface="Bahnschrift Light"/>
              <a:cs typeface="Bahnschrift Light"/>
            </a:endParaRPr>
          </a:p>
          <a:p>
            <a:pPr algn="ctr" marL="12700" marR="5080">
              <a:lnSpc>
                <a:spcPct val="100000"/>
              </a:lnSpc>
            </a:pPr>
            <a:r>
              <a:rPr dirty="0" sz="1800" spc="-5" b="0">
                <a:solidFill>
                  <a:srgbClr val="585858"/>
                </a:solidFill>
                <a:latin typeface="Bahnschrift Light"/>
                <a:cs typeface="Bahnschrift Light"/>
              </a:rPr>
              <a:t>Time</a:t>
            </a:r>
            <a:r>
              <a:rPr dirty="0" sz="1800" spc="-105" b="0">
                <a:solidFill>
                  <a:srgbClr val="585858"/>
                </a:solidFill>
                <a:latin typeface="Bahnschrift Light"/>
                <a:cs typeface="Bahnschrift Light"/>
              </a:rPr>
              <a:t> </a:t>
            </a:r>
            <a:r>
              <a:rPr dirty="0" sz="1800" b="0">
                <a:solidFill>
                  <a:srgbClr val="585858"/>
                </a:solidFill>
                <a:latin typeface="Bahnschrift Light"/>
                <a:cs typeface="Bahnschrift Light"/>
              </a:rPr>
              <a:t>in  </a:t>
            </a:r>
            <a:r>
              <a:rPr dirty="0" sz="1800" spc="-5" b="0">
                <a:solidFill>
                  <a:srgbClr val="585858"/>
                </a:solidFill>
                <a:latin typeface="Bahnschrift Light"/>
                <a:cs typeface="Bahnschrift Light"/>
              </a:rPr>
              <a:t>range</a:t>
            </a:r>
            <a:endParaRPr sz="1800">
              <a:latin typeface="Bahnschrift Light"/>
              <a:cs typeface="Bahnschrift Light"/>
            </a:endParaRPr>
          </a:p>
        </p:txBody>
      </p:sp>
      <p:sp>
        <p:nvSpPr>
          <p:cNvPr id="25" name="object 25"/>
          <p:cNvSpPr txBox="1"/>
          <p:nvPr/>
        </p:nvSpPr>
        <p:spPr>
          <a:xfrm>
            <a:off x="3207926" y="5703992"/>
            <a:ext cx="431800" cy="299720"/>
          </a:xfrm>
          <a:prstGeom prst="rect">
            <a:avLst/>
          </a:prstGeom>
        </p:spPr>
        <p:txBody>
          <a:bodyPr wrap="square" lIns="0" tIns="12700" rIns="0" bIns="0" rtlCol="0" vert="horz">
            <a:spAutoFit/>
          </a:bodyPr>
          <a:lstStyle/>
          <a:p>
            <a:pPr marL="12700">
              <a:lnSpc>
                <a:spcPct val="100000"/>
              </a:lnSpc>
              <a:spcBef>
                <a:spcPts val="100"/>
              </a:spcBef>
            </a:pPr>
            <a:r>
              <a:rPr dirty="0" sz="1800" spc="-5" b="0">
                <a:solidFill>
                  <a:srgbClr val="DE2A00"/>
                </a:solidFill>
                <a:latin typeface="Bahnschrift Light"/>
                <a:cs typeface="Bahnschrift Light"/>
              </a:rPr>
              <a:t>T</a:t>
            </a:r>
            <a:r>
              <a:rPr dirty="0" sz="1800" b="0">
                <a:solidFill>
                  <a:srgbClr val="DE2A00"/>
                </a:solidFill>
                <a:latin typeface="Bahnschrift Light"/>
                <a:cs typeface="Bahnschrift Light"/>
              </a:rPr>
              <a:t>BR</a:t>
            </a:r>
            <a:endParaRPr sz="1800">
              <a:latin typeface="Bahnschrift Light"/>
              <a:cs typeface="Bahnschrift Light"/>
            </a:endParaRPr>
          </a:p>
        </p:txBody>
      </p:sp>
      <p:sp>
        <p:nvSpPr>
          <p:cNvPr id="26" name="object 26"/>
          <p:cNvSpPr txBox="1"/>
          <p:nvPr/>
        </p:nvSpPr>
        <p:spPr>
          <a:xfrm>
            <a:off x="8459624" y="1286605"/>
            <a:ext cx="1383030" cy="330835"/>
          </a:xfrm>
          <a:prstGeom prst="rect">
            <a:avLst/>
          </a:prstGeom>
        </p:spPr>
        <p:txBody>
          <a:bodyPr wrap="square" lIns="0" tIns="13335" rIns="0" bIns="0" rtlCol="0" vert="horz">
            <a:spAutoFit/>
          </a:bodyPr>
          <a:lstStyle/>
          <a:p>
            <a:pPr marL="12700">
              <a:lnSpc>
                <a:spcPct val="100000"/>
              </a:lnSpc>
              <a:spcBef>
                <a:spcPts val="105"/>
              </a:spcBef>
            </a:pPr>
            <a:r>
              <a:rPr dirty="0" sz="2000" b="1">
                <a:solidFill>
                  <a:srgbClr val="0075BE"/>
                </a:solidFill>
                <a:latin typeface="Calibri"/>
                <a:cs typeface="Calibri"/>
              </a:rPr>
              <a:t>&lt; 72</a:t>
            </a:r>
            <a:r>
              <a:rPr dirty="0" sz="2000" spc="-95" b="1">
                <a:solidFill>
                  <a:srgbClr val="0075BE"/>
                </a:solidFill>
                <a:latin typeface="Calibri"/>
                <a:cs typeface="Calibri"/>
              </a:rPr>
              <a:t> </a:t>
            </a:r>
            <a:r>
              <a:rPr dirty="0" sz="2000" spc="-5" b="1">
                <a:solidFill>
                  <a:srgbClr val="0075BE"/>
                </a:solidFill>
                <a:latin typeface="Calibri"/>
                <a:cs typeface="Calibri"/>
              </a:rPr>
              <a:t>minutes</a:t>
            </a:r>
            <a:endParaRPr sz="2000">
              <a:latin typeface="Calibri"/>
              <a:cs typeface="Calibri"/>
            </a:endParaRPr>
          </a:p>
        </p:txBody>
      </p:sp>
      <p:sp>
        <p:nvSpPr>
          <p:cNvPr id="27" name="object 27"/>
          <p:cNvSpPr txBox="1"/>
          <p:nvPr/>
        </p:nvSpPr>
        <p:spPr>
          <a:xfrm>
            <a:off x="8485584" y="1980903"/>
            <a:ext cx="996315" cy="330835"/>
          </a:xfrm>
          <a:prstGeom prst="rect">
            <a:avLst/>
          </a:prstGeom>
        </p:spPr>
        <p:txBody>
          <a:bodyPr wrap="square" lIns="0" tIns="13335" rIns="0" bIns="0" rtlCol="0" vert="horz">
            <a:spAutoFit/>
          </a:bodyPr>
          <a:lstStyle/>
          <a:p>
            <a:pPr marL="12700">
              <a:lnSpc>
                <a:spcPct val="100000"/>
              </a:lnSpc>
              <a:spcBef>
                <a:spcPts val="105"/>
              </a:spcBef>
            </a:pPr>
            <a:r>
              <a:rPr dirty="0" sz="2000" b="1">
                <a:solidFill>
                  <a:srgbClr val="0075BE"/>
                </a:solidFill>
                <a:latin typeface="Calibri"/>
                <a:cs typeface="Calibri"/>
              </a:rPr>
              <a:t>&lt; 6</a:t>
            </a:r>
            <a:r>
              <a:rPr dirty="0" sz="2000" spc="-90" b="1">
                <a:solidFill>
                  <a:srgbClr val="0075BE"/>
                </a:solidFill>
                <a:latin typeface="Calibri"/>
                <a:cs typeface="Calibri"/>
              </a:rPr>
              <a:t> </a:t>
            </a:r>
            <a:r>
              <a:rPr dirty="0" sz="2000" spc="-5" b="1">
                <a:solidFill>
                  <a:srgbClr val="0075BE"/>
                </a:solidFill>
                <a:latin typeface="Calibri"/>
                <a:cs typeface="Calibri"/>
              </a:rPr>
              <a:t>hours</a:t>
            </a:r>
            <a:endParaRPr sz="2000">
              <a:latin typeface="Calibri"/>
              <a:cs typeface="Calibri"/>
            </a:endParaRPr>
          </a:p>
        </p:txBody>
      </p:sp>
      <p:sp>
        <p:nvSpPr>
          <p:cNvPr id="28" name="object 28"/>
          <p:cNvSpPr txBox="1"/>
          <p:nvPr/>
        </p:nvSpPr>
        <p:spPr>
          <a:xfrm>
            <a:off x="8476167" y="3750497"/>
            <a:ext cx="1124585" cy="330835"/>
          </a:xfrm>
          <a:prstGeom prst="rect">
            <a:avLst/>
          </a:prstGeom>
        </p:spPr>
        <p:txBody>
          <a:bodyPr wrap="square" lIns="0" tIns="12700" rIns="0" bIns="0" rtlCol="0" vert="horz">
            <a:spAutoFit/>
          </a:bodyPr>
          <a:lstStyle/>
          <a:p>
            <a:pPr marL="196850" indent="-184785">
              <a:lnSpc>
                <a:spcPct val="100000"/>
              </a:lnSpc>
              <a:spcBef>
                <a:spcPts val="100"/>
              </a:spcBef>
              <a:buChar char="&gt;"/>
              <a:tabLst>
                <a:tab pos="197485" algn="l"/>
              </a:tabLst>
            </a:pPr>
            <a:r>
              <a:rPr dirty="0" sz="2000" b="1">
                <a:solidFill>
                  <a:srgbClr val="0075BE"/>
                </a:solidFill>
                <a:latin typeface="Calibri"/>
                <a:cs typeface="Calibri"/>
              </a:rPr>
              <a:t>17</a:t>
            </a:r>
            <a:r>
              <a:rPr dirty="0" sz="2000" spc="-90" b="1">
                <a:solidFill>
                  <a:srgbClr val="0075BE"/>
                </a:solidFill>
                <a:latin typeface="Calibri"/>
                <a:cs typeface="Calibri"/>
              </a:rPr>
              <a:t> </a:t>
            </a:r>
            <a:r>
              <a:rPr dirty="0" sz="2000" spc="-5" b="1">
                <a:solidFill>
                  <a:srgbClr val="0075BE"/>
                </a:solidFill>
                <a:latin typeface="Calibri"/>
                <a:cs typeface="Calibri"/>
              </a:rPr>
              <a:t>hours</a:t>
            </a:r>
            <a:endParaRPr sz="2000">
              <a:latin typeface="Calibri"/>
              <a:cs typeface="Calibri"/>
            </a:endParaRPr>
          </a:p>
        </p:txBody>
      </p:sp>
      <p:sp>
        <p:nvSpPr>
          <p:cNvPr id="29" name="object 29"/>
          <p:cNvSpPr txBox="1"/>
          <p:nvPr/>
        </p:nvSpPr>
        <p:spPr>
          <a:xfrm>
            <a:off x="8448171" y="5485223"/>
            <a:ext cx="1383030" cy="687705"/>
          </a:xfrm>
          <a:prstGeom prst="rect">
            <a:avLst/>
          </a:prstGeom>
        </p:spPr>
        <p:txBody>
          <a:bodyPr wrap="square" lIns="0" tIns="38735" rIns="0" bIns="0" rtlCol="0" vert="horz">
            <a:spAutoFit/>
          </a:bodyPr>
          <a:lstStyle/>
          <a:p>
            <a:pPr marL="21590">
              <a:lnSpc>
                <a:spcPct val="100000"/>
              </a:lnSpc>
              <a:spcBef>
                <a:spcPts val="305"/>
              </a:spcBef>
            </a:pPr>
            <a:r>
              <a:rPr dirty="0" sz="2000" b="1">
                <a:solidFill>
                  <a:srgbClr val="0075BE"/>
                </a:solidFill>
                <a:latin typeface="Calibri"/>
                <a:cs typeface="Calibri"/>
              </a:rPr>
              <a:t>&lt; 1</a:t>
            </a:r>
            <a:r>
              <a:rPr dirty="0" sz="2000" spc="-25" b="1">
                <a:solidFill>
                  <a:srgbClr val="0075BE"/>
                </a:solidFill>
                <a:latin typeface="Calibri"/>
                <a:cs typeface="Calibri"/>
              </a:rPr>
              <a:t> </a:t>
            </a:r>
            <a:r>
              <a:rPr dirty="0" sz="2000" b="1">
                <a:solidFill>
                  <a:srgbClr val="0075BE"/>
                </a:solidFill>
                <a:latin typeface="Calibri"/>
                <a:cs typeface="Calibri"/>
              </a:rPr>
              <a:t>hour</a:t>
            </a:r>
            <a:endParaRPr sz="2000">
              <a:latin typeface="Calibri"/>
              <a:cs typeface="Calibri"/>
            </a:endParaRPr>
          </a:p>
          <a:p>
            <a:pPr marL="12700">
              <a:lnSpc>
                <a:spcPct val="100000"/>
              </a:lnSpc>
              <a:spcBef>
                <a:spcPts val="204"/>
              </a:spcBef>
            </a:pPr>
            <a:r>
              <a:rPr dirty="0" sz="2000" b="1">
                <a:solidFill>
                  <a:srgbClr val="0075BE"/>
                </a:solidFill>
                <a:latin typeface="Calibri"/>
                <a:cs typeface="Calibri"/>
              </a:rPr>
              <a:t>&lt; 15</a:t>
            </a:r>
            <a:r>
              <a:rPr dirty="0" sz="2000" spc="-90" b="1">
                <a:solidFill>
                  <a:srgbClr val="0075BE"/>
                </a:solidFill>
                <a:latin typeface="Calibri"/>
                <a:cs typeface="Calibri"/>
              </a:rPr>
              <a:t> </a:t>
            </a:r>
            <a:r>
              <a:rPr dirty="0" sz="2000" spc="-5" b="1">
                <a:solidFill>
                  <a:srgbClr val="0075BE"/>
                </a:solidFill>
                <a:latin typeface="Calibri"/>
                <a:cs typeface="Calibri"/>
              </a:rPr>
              <a:t>minutes</a:t>
            </a:r>
            <a:endParaRPr sz="2000">
              <a:latin typeface="Calibri"/>
              <a:cs typeface="Calibri"/>
            </a:endParaRPr>
          </a:p>
        </p:txBody>
      </p:sp>
      <p:sp>
        <p:nvSpPr>
          <p:cNvPr id="30" name="object 30"/>
          <p:cNvSpPr txBox="1"/>
          <p:nvPr/>
        </p:nvSpPr>
        <p:spPr>
          <a:xfrm>
            <a:off x="11147328" y="38133"/>
            <a:ext cx="929005"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Arial"/>
                <a:cs typeface="Arial"/>
              </a:rPr>
              <a:t>LBL022299</a:t>
            </a:r>
            <a:r>
              <a:rPr dirty="0" sz="800" spc="5">
                <a:solidFill>
                  <a:srgbClr val="BEBEBE"/>
                </a:solidFill>
                <a:latin typeface="Arial"/>
                <a:cs typeface="Arial"/>
              </a:rPr>
              <a:t> </a:t>
            </a:r>
            <a:r>
              <a:rPr dirty="0" sz="800" spc="-5">
                <a:solidFill>
                  <a:srgbClr val="BEBEBE"/>
                </a:solidFill>
                <a:latin typeface="Arial"/>
                <a:cs typeface="Arial"/>
              </a:rPr>
              <a:t>Rev001</a:t>
            </a:r>
            <a:endParaRPr sz="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5343" y="787908"/>
            <a:ext cx="12106910" cy="6024880"/>
            <a:chOff x="85343" y="787908"/>
            <a:chExt cx="12106910" cy="6024880"/>
          </a:xfrm>
        </p:grpSpPr>
        <p:pic>
          <p:nvPicPr>
            <p:cNvPr id="3" name="object 3"/>
            <p:cNvPicPr/>
            <p:nvPr/>
          </p:nvPicPr>
          <p:blipFill>
            <a:blip r:embed="rId2" cstate="print"/>
            <a:stretch>
              <a:fillRect/>
            </a:stretch>
          </p:blipFill>
          <p:spPr>
            <a:xfrm>
              <a:off x="85343" y="5250179"/>
              <a:ext cx="4541519" cy="633983"/>
            </a:xfrm>
            <a:prstGeom prst="rect">
              <a:avLst/>
            </a:prstGeom>
          </p:spPr>
        </p:pic>
        <p:sp>
          <p:nvSpPr>
            <p:cNvPr id="4" name="object 4"/>
            <p:cNvSpPr/>
            <p:nvPr/>
          </p:nvSpPr>
          <p:spPr>
            <a:xfrm>
              <a:off x="201167" y="5326379"/>
              <a:ext cx="4310380" cy="481965"/>
            </a:xfrm>
            <a:custGeom>
              <a:avLst/>
              <a:gdLst/>
              <a:ahLst/>
              <a:cxnLst/>
              <a:rect l="l" t="t" r="r" b="b"/>
              <a:pathLst>
                <a:path w="4310380" h="481964">
                  <a:moveTo>
                    <a:pt x="4309872" y="0"/>
                  </a:moveTo>
                  <a:lnTo>
                    <a:pt x="0" y="0"/>
                  </a:lnTo>
                  <a:lnTo>
                    <a:pt x="0" y="481584"/>
                  </a:lnTo>
                  <a:lnTo>
                    <a:pt x="4309872" y="481584"/>
                  </a:lnTo>
                  <a:lnTo>
                    <a:pt x="4309872" y="0"/>
                  </a:lnTo>
                  <a:close/>
                </a:path>
              </a:pathLst>
            </a:custGeom>
            <a:solidFill>
              <a:srgbClr val="FFFFFF"/>
            </a:solidFill>
          </p:spPr>
          <p:txBody>
            <a:bodyPr wrap="square" lIns="0" tIns="0" rIns="0" bIns="0" rtlCol="0"/>
            <a:lstStyle/>
            <a:p/>
          </p:txBody>
        </p:sp>
        <p:sp>
          <p:nvSpPr>
            <p:cNvPr id="5" name="object 5"/>
            <p:cNvSpPr/>
            <p:nvPr/>
          </p:nvSpPr>
          <p:spPr>
            <a:xfrm>
              <a:off x="201167" y="5326379"/>
              <a:ext cx="4310380" cy="481965"/>
            </a:xfrm>
            <a:custGeom>
              <a:avLst/>
              <a:gdLst/>
              <a:ahLst/>
              <a:cxnLst/>
              <a:rect l="l" t="t" r="r" b="b"/>
              <a:pathLst>
                <a:path w="4310380" h="481964">
                  <a:moveTo>
                    <a:pt x="0" y="0"/>
                  </a:moveTo>
                  <a:lnTo>
                    <a:pt x="4309872" y="0"/>
                  </a:lnTo>
                  <a:lnTo>
                    <a:pt x="4309872" y="481584"/>
                  </a:lnTo>
                  <a:lnTo>
                    <a:pt x="0" y="481584"/>
                  </a:lnTo>
                  <a:lnTo>
                    <a:pt x="0" y="0"/>
                  </a:lnTo>
                  <a:close/>
                </a:path>
              </a:pathLst>
            </a:custGeom>
            <a:ln w="12700">
              <a:solidFill>
                <a:srgbClr val="FFFFFF"/>
              </a:solidFill>
            </a:ln>
          </p:spPr>
          <p:txBody>
            <a:bodyPr wrap="square" lIns="0" tIns="0" rIns="0" bIns="0" rtlCol="0"/>
            <a:lstStyle/>
            <a:p/>
          </p:txBody>
        </p:sp>
        <p:pic>
          <p:nvPicPr>
            <p:cNvPr id="6" name="object 6"/>
            <p:cNvPicPr/>
            <p:nvPr/>
          </p:nvPicPr>
          <p:blipFill>
            <a:blip r:embed="rId3" cstate="print"/>
            <a:stretch>
              <a:fillRect/>
            </a:stretch>
          </p:blipFill>
          <p:spPr>
            <a:xfrm>
              <a:off x="4591811" y="787908"/>
              <a:ext cx="7600188" cy="6024371"/>
            </a:xfrm>
            <a:prstGeom prst="rect">
              <a:avLst/>
            </a:prstGeom>
          </p:spPr>
        </p:pic>
        <p:sp>
          <p:nvSpPr>
            <p:cNvPr id="7" name="object 7"/>
            <p:cNvSpPr/>
            <p:nvPr/>
          </p:nvSpPr>
          <p:spPr>
            <a:xfrm>
              <a:off x="4738115" y="917447"/>
              <a:ext cx="7376159" cy="5765800"/>
            </a:xfrm>
            <a:custGeom>
              <a:avLst/>
              <a:gdLst/>
              <a:ahLst/>
              <a:cxnLst/>
              <a:rect l="l" t="t" r="r" b="b"/>
              <a:pathLst>
                <a:path w="7376159" h="5765800">
                  <a:moveTo>
                    <a:pt x="7376159" y="0"/>
                  </a:moveTo>
                  <a:lnTo>
                    <a:pt x="0" y="0"/>
                  </a:lnTo>
                  <a:lnTo>
                    <a:pt x="0" y="5765292"/>
                  </a:lnTo>
                  <a:lnTo>
                    <a:pt x="7376159" y="5765292"/>
                  </a:lnTo>
                  <a:lnTo>
                    <a:pt x="7376159" y="0"/>
                  </a:lnTo>
                  <a:close/>
                </a:path>
              </a:pathLst>
            </a:custGeom>
            <a:solidFill>
              <a:srgbClr val="FFFFFF"/>
            </a:solidFill>
          </p:spPr>
          <p:txBody>
            <a:bodyPr wrap="square" lIns="0" tIns="0" rIns="0" bIns="0" rtlCol="0"/>
            <a:lstStyle/>
            <a:p/>
          </p:txBody>
        </p:sp>
        <p:sp>
          <p:nvSpPr>
            <p:cNvPr id="8" name="object 8"/>
            <p:cNvSpPr/>
            <p:nvPr/>
          </p:nvSpPr>
          <p:spPr>
            <a:xfrm>
              <a:off x="4738115" y="917447"/>
              <a:ext cx="7376159" cy="5765800"/>
            </a:xfrm>
            <a:custGeom>
              <a:avLst/>
              <a:gdLst/>
              <a:ahLst/>
              <a:cxnLst/>
              <a:rect l="l" t="t" r="r" b="b"/>
              <a:pathLst>
                <a:path w="7376159" h="5765800">
                  <a:moveTo>
                    <a:pt x="0" y="0"/>
                  </a:moveTo>
                  <a:lnTo>
                    <a:pt x="7376159" y="0"/>
                  </a:lnTo>
                  <a:lnTo>
                    <a:pt x="7376159" y="5765292"/>
                  </a:lnTo>
                  <a:lnTo>
                    <a:pt x="0" y="5765292"/>
                  </a:lnTo>
                  <a:lnTo>
                    <a:pt x="0" y="0"/>
                  </a:lnTo>
                  <a:close/>
                </a:path>
              </a:pathLst>
            </a:custGeom>
            <a:ln w="12700">
              <a:solidFill>
                <a:srgbClr val="FFFFFF"/>
              </a:solidFill>
            </a:ln>
          </p:spPr>
          <p:txBody>
            <a:bodyPr wrap="square" lIns="0" tIns="0" rIns="0" bIns="0" rtlCol="0"/>
            <a:lstStyle/>
            <a:p/>
          </p:txBody>
        </p:sp>
      </p:grpSp>
      <p:sp>
        <p:nvSpPr>
          <p:cNvPr id="9" name="object 9"/>
          <p:cNvSpPr txBox="1"/>
          <p:nvPr/>
        </p:nvSpPr>
        <p:spPr>
          <a:xfrm>
            <a:off x="7606086" y="2842001"/>
            <a:ext cx="1409700" cy="470534"/>
          </a:xfrm>
          <a:prstGeom prst="rect">
            <a:avLst/>
          </a:prstGeom>
        </p:spPr>
        <p:txBody>
          <a:bodyPr wrap="square" lIns="0" tIns="0" rIns="0" bIns="0" rtlCol="0" vert="horz">
            <a:spAutoFit/>
          </a:bodyPr>
          <a:lstStyle/>
          <a:p>
            <a:pPr>
              <a:lnSpc>
                <a:spcPts val="1764"/>
              </a:lnSpc>
            </a:pPr>
            <a:r>
              <a:rPr dirty="0" sz="1600" spc="-30" b="1">
                <a:latin typeface="Arial"/>
                <a:cs typeface="Arial"/>
              </a:rPr>
              <a:t>Target</a:t>
            </a:r>
            <a:r>
              <a:rPr dirty="0" sz="1600" spc="-15" b="1">
                <a:latin typeface="Arial"/>
                <a:cs typeface="Arial"/>
              </a:rPr>
              <a:t> </a:t>
            </a:r>
            <a:r>
              <a:rPr dirty="0" sz="1600" spc="-10" b="1">
                <a:latin typeface="Arial"/>
                <a:cs typeface="Arial"/>
              </a:rPr>
              <a:t>Range:</a:t>
            </a:r>
            <a:endParaRPr sz="1600">
              <a:latin typeface="Arial"/>
              <a:cs typeface="Arial"/>
            </a:endParaRPr>
          </a:p>
          <a:p>
            <a:pPr>
              <a:lnSpc>
                <a:spcPct val="100000"/>
              </a:lnSpc>
            </a:pPr>
            <a:r>
              <a:rPr dirty="0" sz="1600" spc="-10">
                <a:latin typeface="Arial"/>
                <a:cs typeface="Arial"/>
              </a:rPr>
              <a:t>3.9-10.0</a:t>
            </a:r>
            <a:r>
              <a:rPr dirty="0" sz="1600" spc="-5">
                <a:latin typeface="Arial"/>
                <a:cs typeface="Arial"/>
              </a:rPr>
              <a:t>mm</a:t>
            </a:r>
            <a:r>
              <a:rPr dirty="0" sz="1600" spc="-10">
                <a:latin typeface="Arial"/>
                <a:cs typeface="Arial"/>
              </a:rPr>
              <a:t>o</a:t>
            </a:r>
            <a:r>
              <a:rPr dirty="0" sz="1600">
                <a:latin typeface="Arial"/>
                <a:cs typeface="Arial"/>
              </a:rPr>
              <a:t>l</a:t>
            </a:r>
            <a:r>
              <a:rPr dirty="0" sz="1600" spc="-5">
                <a:latin typeface="Arial"/>
                <a:cs typeface="Arial"/>
              </a:rPr>
              <a:t>/L</a:t>
            </a:r>
            <a:endParaRPr sz="1600">
              <a:latin typeface="Arial"/>
              <a:cs typeface="Arial"/>
            </a:endParaRPr>
          </a:p>
        </p:txBody>
      </p:sp>
      <p:grpSp>
        <p:nvGrpSpPr>
          <p:cNvPr id="10" name="object 10"/>
          <p:cNvGrpSpPr/>
          <p:nvPr/>
        </p:nvGrpSpPr>
        <p:grpSpPr>
          <a:xfrm>
            <a:off x="85343" y="789432"/>
            <a:ext cx="11861800" cy="4445635"/>
            <a:chOff x="85343" y="789432"/>
            <a:chExt cx="11861800" cy="4445635"/>
          </a:xfrm>
        </p:grpSpPr>
        <p:sp>
          <p:nvSpPr>
            <p:cNvPr id="11" name="object 11"/>
            <p:cNvSpPr/>
            <p:nvPr/>
          </p:nvSpPr>
          <p:spPr>
            <a:xfrm>
              <a:off x="7171943" y="1150619"/>
              <a:ext cx="4775200" cy="3359150"/>
            </a:xfrm>
            <a:custGeom>
              <a:avLst/>
              <a:gdLst/>
              <a:ahLst/>
              <a:cxnLst/>
              <a:rect l="l" t="t" r="r" b="b"/>
              <a:pathLst>
                <a:path w="4775200" h="3359150">
                  <a:moveTo>
                    <a:pt x="4774692" y="1520952"/>
                  </a:moveTo>
                  <a:lnTo>
                    <a:pt x="3209544" y="1520952"/>
                  </a:lnTo>
                  <a:lnTo>
                    <a:pt x="3209544" y="0"/>
                  </a:lnTo>
                  <a:lnTo>
                    <a:pt x="0" y="0"/>
                  </a:lnTo>
                  <a:lnTo>
                    <a:pt x="0" y="3358908"/>
                  </a:lnTo>
                  <a:lnTo>
                    <a:pt x="3209544" y="3358908"/>
                  </a:lnTo>
                  <a:lnTo>
                    <a:pt x="3209544" y="2165604"/>
                  </a:lnTo>
                  <a:lnTo>
                    <a:pt x="4774692" y="2165604"/>
                  </a:lnTo>
                  <a:lnTo>
                    <a:pt x="4774692" y="1520952"/>
                  </a:lnTo>
                  <a:close/>
                </a:path>
              </a:pathLst>
            </a:custGeom>
            <a:solidFill>
              <a:srgbClr val="FFFFFF"/>
            </a:solidFill>
          </p:spPr>
          <p:txBody>
            <a:bodyPr wrap="square" lIns="0" tIns="0" rIns="0" bIns="0" rtlCol="0"/>
            <a:lstStyle/>
            <a:p/>
          </p:txBody>
        </p:sp>
        <p:pic>
          <p:nvPicPr>
            <p:cNvPr id="12" name="object 12"/>
            <p:cNvPicPr/>
            <p:nvPr/>
          </p:nvPicPr>
          <p:blipFill>
            <a:blip r:embed="rId4" cstate="print"/>
            <a:stretch>
              <a:fillRect/>
            </a:stretch>
          </p:blipFill>
          <p:spPr>
            <a:xfrm>
              <a:off x="85343" y="789432"/>
              <a:ext cx="4541519" cy="4445507"/>
            </a:xfrm>
            <a:prstGeom prst="rect">
              <a:avLst/>
            </a:prstGeom>
          </p:spPr>
        </p:pic>
        <p:sp>
          <p:nvSpPr>
            <p:cNvPr id="13" name="object 13"/>
            <p:cNvSpPr/>
            <p:nvPr/>
          </p:nvSpPr>
          <p:spPr>
            <a:xfrm>
              <a:off x="201167" y="903731"/>
              <a:ext cx="4310380" cy="4217035"/>
            </a:xfrm>
            <a:custGeom>
              <a:avLst/>
              <a:gdLst/>
              <a:ahLst/>
              <a:cxnLst/>
              <a:rect l="l" t="t" r="r" b="b"/>
              <a:pathLst>
                <a:path w="4310380" h="4217035">
                  <a:moveTo>
                    <a:pt x="4309872" y="0"/>
                  </a:moveTo>
                  <a:lnTo>
                    <a:pt x="0" y="0"/>
                  </a:lnTo>
                  <a:lnTo>
                    <a:pt x="0" y="4216908"/>
                  </a:lnTo>
                  <a:lnTo>
                    <a:pt x="4309872" y="4216908"/>
                  </a:lnTo>
                  <a:lnTo>
                    <a:pt x="4309872" y="0"/>
                  </a:lnTo>
                  <a:close/>
                </a:path>
              </a:pathLst>
            </a:custGeom>
            <a:solidFill>
              <a:srgbClr val="FFFFFF"/>
            </a:solidFill>
          </p:spPr>
          <p:txBody>
            <a:bodyPr wrap="square" lIns="0" tIns="0" rIns="0" bIns="0" rtlCol="0"/>
            <a:lstStyle/>
            <a:p/>
          </p:txBody>
        </p:sp>
      </p:grpSp>
      <p:sp>
        <p:nvSpPr>
          <p:cNvPr id="14" name="object 14"/>
          <p:cNvSpPr txBox="1"/>
          <p:nvPr/>
        </p:nvSpPr>
        <p:spPr>
          <a:xfrm>
            <a:off x="1914853" y="2327090"/>
            <a:ext cx="1409700" cy="470534"/>
          </a:xfrm>
          <a:prstGeom prst="rect">
            <a:avLst/>
          </a:prstGeom>
        </p:spPr>
        <p:txBody>
          <a:bodyPr wrap="square" lIns="0" tIns="0" rIns="0" bIns="0" rtlCol="0" vert="horz">
            <a:spAutoFit/>
          </a:bodyPr>
          <a:lstStyle/>
          <a:p>
            <a:pPr>
              <a:lnSpc>
                <a:spcPts val="1764"/>
              </a:lnSpc>
            </a:pPr>
            <a:r>
              <a:rPr dirty="0" sz="1600" spc="-30" b="1">
                <a:latin typeface="Arial"/>
                <a:cs typeface="Arial"/>
              </a:rPr>
              <a:t>Target</a:t>
            </a:r>
            <a:r>
              <a:rPr dirty="0" sz="1600" spc="-15" b="1">
                <a:latin typeface="Arial"/>
                <a:cs typeface="Arial"/>
              </a:rPr>
              <a:t> </a:t>
            </a:r>
            <a:r>
              <a:rPr dirty="0" sz="1600" spc="-10" b="1">
                <a:latin typeface="Arial"/>
                <a:cs typeface="Arial"/>
              </a:rPr>
              <a:t>Range:</a:t>
            </a:r>
            <a:endParaRPr sz="1600">
              <a:latin typeface="Arial"/>
              <a:cs typeface="Arial"/>
            </a:endParaRPr>
          </a:p>
          <a:p>
            <a:pPr>
              <a:lnSpc>
                <a:spcPct val="100000"/>
              </a:lnSpc>
            </a:pPr>
            <a:r>
              <a:rPr dirty="0" sz="1600" spc="-10">
                <a:latin typeface="Arial"/>
                <a:cs typeface="Arial"/>
              </a:rPr>
              <a:t>3.9-10.0</a:t>
            </a:r>
            <a:r>
              <a:rPr dirty="0" sz="1600" spc="-5">
                <a:latin typeface="Arial"/>
                <a:cs typeface="Arial"/>
              </a:rPr>
              <a:t>mm</a:t>
            </a:r>
            <a:r>
              <a:rPr dirty="0" sz="1600" spc="-10">
                <a:latin typeface="Arial"/>
                <a:cs typeface="Arial"/>
              </a:rPr>
              <a:t>o</a:t>
            </a:r>
            <a:r>
              <a:rPr dirty="0" sz="1600">
                <a:latin typeface="Arial"/>
                <a:cs typeface="Arial"/>
              </a:rPr>
              <a:t>l</a:t>
            </a:r>
            <a:r>
              <a:rPr dirty="0" sz="1600" spc="-5">
                <a:latin typeface="Arial"/>
                <a:cs typeface="Arial"/>
              </a:rPr>
              <a:t>/L</a:t>
            </a:r>
            <a:endParaRPr sz="1600">
              <a:latin typeface="Arial"/>
              <a:cs typeface="Arial"/>
            </a:endParaRPr>
          </a:p>
        </p:txBody>
      </p:sp>
      <p:sp>
        <p:nvSpPr>
          <p:cNvPr id="15" name="object 15"/>
          <p:cNvSpPr/>
          <p:nvPr/>
        </p:nvSpPr>
        <p:spPr>
          <a:xfrm>
            <a:off x="1623060" y="1072895"/>
            <a:ext cx="2790825" cy="2458720"/>
          </a:xfrm>
          <a:custGeom>
            <a:avLst/>
            <a:gdLst/>
            <a:ahLst/>
            <a:cxnLst/>
            <a:rect l="l" t="t" r="r" b="b"/>
            <a:pathLst>
              <a:path w="2790825" h="2458720">
                <a:moveTo>
                  <a:pt x="2790444" y="1114044"/>
                </a:moveTo>
                <a:lnTo>
                  <a:pt x="1876044" y="1114044"/>
                </a:lnTo>
                <a:lnTo>
                  <a:pt x="1876044" y="0"/>
                </a:lnTo>
                <a:lnTo>
                  <a:pt x="0" y="0"/>
                </a:lnTo>
                <a:lnTo>
                  <a:pt x="0" y="2458224"/>
                </a:lnTo>
                <a:lnTo>
                  <a:pt x="1876044" y="2458224"/>
                </a:lnTo>
                <a:lnTo>
                  <a:pt x="1876044" y="1584960"/>
                </a:lnTo>
                <a:lnTo>
                  <a:pt x="2790444" y="1584960"/>
                </a:lnTo>
                <a:lnTo>
                  <a:pt x="2790444" y="1114044"/>
                </a:lnTo>
                <a:close/>
              </a:path>
            </a:pathLst>
          </a:custGeom>
          <a:solidFill>
            <a:srgbClr val="FFFFFF"/>
          </a:solidFill>
        </p:spPr>
        <p:txBody>
          <a:bodyPr wrap="square" lIns="0" tIns="0" rIns="0" bIns="0" rtlCol="0"/>
          <a:lstStyle/>
          <a:p/>
        </p:txBody>
      </p:sp>
      <p:sp>
        <p:nvSpPr>
          <p:cNvPr id="16" name="object 16"/>
          <p:cNvSpPr txBox="1"/>
          <p:nvPr/>
        </p:nvSpPr>
        <p:spPr>
          <a:xfrm>
            <a:off x="201168" y="903732"/>
            <a:ext cx="4310380" cy="4217035"/>
          </a:xfrm>
          <a:prstGeom prst="rect">
            <a:avLst/>
          </a:prstGeom>
        </p:spPr>
        <p:txBody>
          <a:bodyPr wrap="square" lIns="0" tIns="199390" rIns="0" bIns="0" rtlCol="0" vert="horz">
            <a:spAutoFit/>
          </a:bodyPr>
          <a:lstStyle/>
          <a:p>
            <a:pPr marL="855980">
              <a:lnSpc>
                <a:spcPct val="100000"/>
              </a:lnSpc>
              <a:spcBef>
                <a:spcPts val="1570"/>
              </a:spcBef>
            </a:pPr>
            <a:r>
              <a:rPr dirty="0" sz="2000" b="1">
                <a:solidFill>
                  <a:srgbClr val="EC7C30"/>
                </a:solidFill>
                <a:latin typeface="Arial"/>
                <a:cs typeface="Arial"/>
              </a:rPr>
              <a:t>1. </a:t>
            </a:r>
            <a:r>
              <a:rPr dirty="0" sz="2000" spc="-5" b="1">
                <a:solidFill>
                  <a:srgbClr val="EC7C30"/>
                </a:solidFill>
                <a:latin typeface="Arial"/>
                <a:cs typeface="Arial"/>
              </a:rPr>
              <a:t>IS </a:t>
            </a:r>
            <a:r>
              <a:rPr dirty="0" sz="2000" b="1">
                <a:solidFill>
                  <a:srgbClr val="EC7C30"/>
                </a:solidFill>
                <a:latin typeface="Arial"/>
                <a:cs typeface="Arial"/>
              </a:rPr>
              <a:t>ACTION</a:t>
            </a:r>
            <a:r>
              <a:rPr dirty="0" sz="2000" spc="-135" b="1">
                <a:solidFill>
                  <a:srgbClr val="EC7C30"/>
                </a:solidFill>
                <a:latin typeface="Arial"/>
                <a:cs typeface="Arial"/>
              </a:rPr>
              <a:t> </a:t>
            </a:r>
            <a:r>
              <a:rPr dirty="0" sz="2000" b="1">
                <a:solidFill>
                  <a:srgbClr val="EC7C30"/>
                </a:solidFill>
                <a:latin typeface="Arial"/>
                <a:cs typeface="Arial"/>
              </a:rPr>
              <a:t>NEEDED?</a:t>
            </a:r>
            <a:r>
              <a:rPr dirty="0" baseline="25641" sz="1950" b="1">
                <a:solidFill>
                  <a:srgbClr val="EC7C30"/>
                </a:solidFill>
                <a:latin typeface="Arial"/>
                <a:cs typeface="Arial"/>
              </a:rPr>
              <a:t>1</a:t>
            </a:r>
            <a:endParaRPr baseline="25641" sz="1950">
              <a:latin typeface="Arial"/>
              <a:cs typeface="Arial"/>
            </a:endParaRPr>
          </a:p>
        </p:txBody>
      </p:sp>
      <p:grpSp>
        <p:nvGrpSpPr>
          <p:cNvPr id="17" name="object 17"/>
          <p:cNvGrpSpPr/>
          <p:nvPr/>
        </p:nvGrpSpPr>
        <p:grpSpPr>
          <a:xfrm>
            <a:off x="388620" y="1536191"/>
            <a:ext cx="11725910" cy="4979035"/>
            <a:chOff x="388620" y="1536191"/>
            <a:chExt cx="11725910" cy="4979035"/>
          </a:xfrm>
        </p:grpSpPr>
        <p:pic>
          <p:nvPicPr>
            <p:cNvPr id="18" name="object 18"/>
            <p:cNvPicPr/>
            <p:nvPr/>
          </p:nvPicPr>
          <p:blipFill>
            <a:blip r:embed="rId5" cstate="print"/>
            <a:stretch>
              <a:fillRect/>
            </a:stretch>
          </p:blipFill>
          <p:spPr>
            <a:xfrm>
              <a:off x="388620" y="1636776"/>
              <a:ext cx="1257299" cy="1066799"/>
            </a:xfrm>
            <a:prstGeom prst="rect">
              <a:avLst/>
            </a:prstGeom>
          </p:spPr>
        </p:pic>
        <p:pic>
          <p:nvPicPr>
            <p:cNvPr id="19" name="object 19"/>
            <p:cNvPicPr/>
            <p:nvPr/>
          </p:nvPicPr>
          <p:blipFill>
            <a:blip r:embed="rId6" cstate="print"/>
            <a:stretch>
              <a:fillRect/>
            </a:stretch>
          </p:blipFill>
          <p:spPr>
            <a:xfrm>
              <a:off x="6984491" y="5164848"/>
              <a:ext cx="4809743" cy="1350251"/>
            </a:xfrm>
            <a:prstGeom prst="rect">
              <a:avLst/>
            </a:prstGeom>
          </p:spPr>
        </p:pic>
        <p:pic>
          <p:nvPicPr>
            <p:cNvPr id="20" name="object 20"/>
            <p:cNvPicPr/>
            <p:nvPr/>
          </p:nvPicPr>
          <p:blipFill>
            <a:blip r:embed="rId7" cstate="print"/>
            <a:stretch>
              <a:fillRect/>
            </a:stretch>
          </p:blipFill>
          <p:spPr>
            <a:xfrm>
              <a:off x="4849368" y="1536191"/>
              <a:ext cx="7264894" cy="3358895"/>
            </a:xfrm>
            <a:prstGeom prst="rect">
              <a:avLst/>
            </a:prstGeom>
          </p:spPr>
        </p:pic>
        <p:pic>
          <p:nvPicPr>
            <p:cNvPr id="21" name="object 21"/>
            <p:cNvPicPr/>
            <p:nvPr/>
          </p:nvPicPr>
          <p:blipFill>
            <a:blip r:embed="rId8" cstate="print"/>
            <a:stretch>
              <a:fillRect/>
            </a:stretch>
          </p:blipFill>
          <p:spPr>
            <a:xfrm>
              <a:off x="6574535" y="1812035"/>
              <a:ext cx="5151119" cy="688847"/>
            </a:xfrm>
            <a:prstGeom prst="rect">
              <a:avLst/>
            </a:prstGeom>
          </p:spPr>
        </p:pic>
        <p:pic>
          <p:nvPicPr>
            <p:cNvPr id="22" name="object 22"/>
            <p:cNvPicPr/>
            <p:nvPr/>
          </p:nvPicPr>
          <p:blipFill>
            <a:blip r:embed="rId9" cstate="print"/>
            <a:stretch>
              <a:fillRect/>
            </a:stretch>
          </p:blipFill>
          <p:spPr>
            <a:xfrm>
              <a:off x="5146548" y="5228844"/>
              <a:ext cx="1519427" cy="413003"/>
            </a:xfrm>
            <a:prstGeom prst="rect">
              <a:avLst/>
            </a:prstGeom>
          </p:spPr>
        </p:pic>
        <p:pic>
          <p:nvPicPr>
            <p:cNvPr id="23" name="object 23"/>
            <p:cNvPicPr/>
            <p:nvPr/>
          </p:nvPicPr>
          <p:blipFill>
            <a:blip r:embed="rId10" cstate="print"/>
            <a:stretch>
              <a:fillRect/>
            </a:stretch>
          </p:blipFill>
          <p:spPr>
            <a:xfrm>
              <a:off x="2238755" y="1668779"/>
              <a:ext cx="2255507" cy="2840735"/>
            </a:xfrm>
            <a:prstGeom prst="rect">
              <a:avLst/>
            </a:prstGeom>
          </p:spPr>
        </p:pic>
        <p:pic>
          <p:nvPicPr>
            <p:cNvPr id="24" name="object 24"/>
            <p:cNvPicPr/>
            <p:nvPr/>
          </p:nvPicPr>
          <p:blipFill>
            <a:blip r:embed="rId11" cstate="print"/>
            <a:stretch>
              <a:fillRect/>
            </a:stretch>
          </p:blipFill>
          <p:spPr>
            <a:xfrm>
              <a:off x="399288" y="2836164"/>
              <a:ext cx="1824215" cy="1709927"/>
            </a:xfrm>
            <a:prstGeom prst="rect">
              <a:avLst/>
            </a:prstGeom>
          </p:spPr>
        </p:pic>
        <p:sp>
          <p:nvSpPr>
            <p:cNvPr id="25" name="object 25"/>
            <p:cNvSpPr/>
            <p:nvPr/>
          </p:nvSpPr>
          <p:spPr>
            <a:xfrm>
              <a:off x="2249424" y="1668779"/>
              <a:ext cx="0" cy="3002915"/>
            </a:xfrm>
            <a:custGeom>
              <a:avLst/>
              <a:gdLst/>
              <a:ahLst/>
              <a:cxnLst/>
              <a:rect l="l" t="t" r="r" b="b"/>
              <a:pathLst>
                <a:path w="0" h="3002915">
                  <a:moveTo>
                    <a:pt x="0" y="0"/>
                  </a:moveTo>
                  <a:lnTo>
                    <a:pt x="0" y="3002864"/>
                  </a:lnTo>
                </a:path>
              </a:pathLst>
            </a:custGeom>
            <a:ln w="6350">
              <a:solidFill>
                <a:srgbClr val="585858"/>
              </a:solidFill>
            </a:ln>
          </p:spPr>
          <p:txBody>
            <a:bodyPr wrap="square" lIns="0" tIns="0" rIns="0" bIns="0" rtlCol="0"/>
            <a:lstStyle/>
            <a:p/>
          </p:txBody>
        </p:sp>
      </p:grpSp>
      <p:sp>
        <p:nvSpPr>
          <p:cNvPr id="26" name="object 26"/>
          <p:cNvSpPr txBox="1">
            <a:spLocks noGrp="1"/>
          </p:cNvSpPr>
          <p:nvPr>
            <p:ph type="title"/>
          </p:nvPr>
        </p:nvSpPr>
        <p:spPr>
          <a:xfrm>
            <a:off x="6411047" y="1090419"/>
            <a:ext cx="4029075" cy="330835"/>
          </a:xfrm>
          <a:prstGeom prst="rect"/>
        </p:spPr>
        <p:txBody>
          <a:bodyPr wrap="square" lIns="0" tIns="13335" rIns="0" bIns="0" rtlCol="0" vert="horz">
            <a:spAutoFit/>
          </a:bodyPr>
          <a:lstStyle/>
          <a:p>
            <a:pPr marL="38100">
              <a:lnSpc>
                <a:spcPct val="100000"/>
              </a:lnSpc>
              <a:spcBef>
                <a:spcPts val="105"/>
              </a:spcBef>
            </a:pPr>
            <a:r>
              <a:rPr dirty="0" sz="2000" b="1">
                <a:solidFill>
                  <a:srgbClr val="EC7C30"/>
                </a:solidFill>
                <a:latin typeface="Arial"/>
                <a:cs typeface="Arial"/>
              </a:rPr>
              <a:t>2. WHERE </a:t>
            </a:r>
            <a:r>
              <a:rPr dirty="0" sz="2000" spc="-5" b="1">
                <a:solidFill>
                  <a:srgbClr val="EC7C30"/>
                </a:solidFill>
                <a:latin typeface="Arial"/>
                <a:cs typeface="Arial"/>
              </a:rPr>
              <a:t>IS </a:t>
            </a:r>
            <a:r>
              <a:rPr dirty="0" sz="2000" b="1">
                <a:solidFill>
                  <a:srgbClr val="EC7C30"/>
                </a:solidFill>
                <a:latin typeface="Arial"/>
                <a:cs typeface="Arial"/>
              </a:rPr>
              <a:t>ACTION</a:t>
            </a:r>
            <a:r>
              <a:rPr dirty="0" sz="2000" spc="-175" b="1">
                <a:solidFill>
                  <a:srgbClr val="EC7C30"/>
                </a:solidFill>
                <a:latin typeface="Arial"/>
                <a:cs typeface="Arial"/>
              </a:rPr>
              <a:t> </a:t>
            </a:r>
            <a:r>
              <a:rPr dirty="0" sz="2000" b="1">
                <a:solidFill>
                  <a:srgbClr val="EC7C30"/>
                </a:solidFill>
                <a:latin typeface="Arial"/>
                <a:cs typeface="Arial"/>
              </a:rPr>
              <a:t>NEEDED?</a:t>
            </a:r>
            <a:r>
              <a:rPr dirty="0" baseline="25641" sz="1950" b="1">
                <a:solidFill>
                  <a:srgbClr val="EC7C30"/>
                </a:solidFill>
                <a:latin typeface="Arial"/>
                <a:cs typeface="Arial"/>
              </a:rPr>
              <a:t>1</a:t>
            </a:r>
            <a:endParaRPr baseline="25641" sz="1950">
              <a:latin typeface="Arial"/>
              <a:cs typeface="Arial"/>
            </a:endParaRPr>
          </a:p>
        </p:txBody>
      </p:sp>
      <p:sp>
        <p:nvSpPr>
          <p:cNvPr id="27" name="object 27"/>
          <p:cNvSpPr txBox="1"/>
          <p:nvPr/>
        </p:nvSpPr>
        <p:spPr>
          <a:xfrm>
            <a:off x="201168" y="5326379"/>
            <a:ext cx="4310380" cy="481965"/>
          </a:xfrm>
          <a:prstGeom prst="rect">
            <a:avLst/>
          </a:prstGeom>
        </p:spPr>
        <p:txBody>
          <a:bodyPr wrap="square" lIns="0" tIns="76835" rIns="0" bIns="0" rtlCol="0" vert="horz">
            <a:spAutoFit/>
          </a:bodyPr>
          <a:lstStyle/>
          <a:p>
            <a:pPr marL="1375410">
              <a:lnSpc>
                <a:spcPct val="100000"/>
              </a:lnSpc>
              <a:spcBef>
                <a:spcPts val="605"/>
              </a:spcBef>
            </a:pPr>
            <a:r>
              <a:rPr dirty="0" sz="2000" b="1">
                <a:solidFill>
                  <a:srgbClr val="EC7C30"/>
                </a:solidFill>
                <a:latin typeface="Arial"/>
                <a:cs typeface="Arial"/>
              </a:rPr>
              <a:t>3.</a:t>
            </a:r>
            <a:r>
              <a:rPr dirty="0" sz="2000" spc="-30" b="1">
                <a:solidFill>
                  <a:srgbClr val="EC7C30"/>
                </a:solidFill>
                <a:latin typeface="Arial"/>
                <a:cs typeface="Arial"/>
              </a:rPr>
              <a:t> </a:t>
            </a:r>
            <a:r>
              <a:rPr dirty="0" sz="2000" b="1">
                <a:solidFill>
                  <a:srgbClr val="EC7C30"/>
                </a:solidFill>
                <a:latin typeface="Arial"/>
                <a:cs typeface="Arial"/>
              </a:rPr>
              <a:t>PLAN?</a:t>
            </a:r>
            <a:r>
              <a:rPr dirty="0" baseline="25641" sz="1950" b="1">
                <a:solidFill>
                  <a:srgbClr val="EC7C30"/>
                </a:solidFill>
                <a:latin typeface="Arial"/>
                <a:cs typeface="Arial"/>
              </a:rPr>
              <a:t>1</a:t>
            </a:r>
            <a:endParaRPr baseline="25641" sz="1950">
              <a:latin typeface="Arial"/>
              <a:cs typeface="Arial"/>
            </a:endParaRPr>
          </a:p>
        </p:txBody>
      </p:sp>
      <p:sp>
        <p:nvSpPr>
          <p:cNvPr id="28" name="object 28"/>
          <p:cNvSpPr txBox="1"/>
          <p:nvPr/>
        </p:nvSpPr>
        <p:spPr>
          <a:xfrm>
            <a:off x="279425" y="6024745"/>
            <a:ext cx="4370705" cy="629285"/>
          </a:xfrm>
          <a:prstGeom prst="rect">
            <a:avLst/>
          </a:prstGeom>
        </p:spPr>
        <p:txBody>
          <a:bodyPr wrap="square" lIns="0" tIns="45720" rIns="0" bIns="0" rtlCol="0" vert="horz">
            <a:spAutoFit/>
          </a:bodyPr>
          <a:lstStyle/>
          <a:p>
            <a:pPr marL="12700">
              <a:lnSpc>
                <a:spcPct val="100000"/>
              </a:lnSpc>
              <a:spcBef>
                <a:spcPts val="360"/>
              </a:spcBef>
            </a:pPr>
            <a:r>
              <a:rPr dirty="0" sz="1100">
                <a:latin typeface="Arial"/>
                <a:cs typeface="Arial"/>
              </a:rPr>
              <a:t>Images for </a:t>
            </a:r>
            <a:r>
              <a:rPr dirty="0" sz="1100" spc="-5">
                <a:latin typeface="Arial"/>
                <a:cs typeface="Arial"/>
              </a:rPr>
              <a:t>illustration purposes</a:t>
            </a:r>
            <a:r>
              <a:rPr dirty="0" sz="1100" spc="-100">
                <a:latin typeface="Arial"/>
                <a:cs typeface="Arial"/>
              </a:rPr>
              <a:t> </a:t>
            </a:r>
            <a:r>
              <a:rPr dirty="0" sz="1100" spc="-10">
                <a:latin typeface="Arial"/>
                <a:cs typeface="Arial"/>
              </a:rPr>
              <a:t>only.</a:t>
            </a:r>
            <a:endParaRPr sz="1100">
              <a:latin typeface="Arial"/>
              <a:cs typeface="Arial"/>
            </a:endParaRPr>
          </a:p>
          <a:p>
            <a:pPr marL="166370" indent="-154305">
              <a:lnSpc>
                <a:spcPct val="100000"/>
              </a:lnSpc>
              <a:spcBef>
                <a:spcPts val="265"/>
              </a:spcBef>
              <a:buAutoNum type="arabicPeriod"/>
              <a:tabLst>
                <a:tab pos="167005" algn="l"/>
              </a:tabLst>
            </a:pPr>
            <a:r>
              <a:rPr dirty="0" sz="1100" spc="-5">
                <a:solidFill>
                  <a:srgbClr val="585858"/>
                </a:solidFill>
                <a:latin typeface="Arial"/>
                <a:cs typeface="Arial"/>
              </a:rPr>
              <a:t>Beck </a:t>
            </a:r>
            <a:r>
              <a:rPr dirty="0" sz="1100" spc="10">
                <a:solidFill>
                  <a:srgbClr val="585858"/>
                </a:solidFill>
                <a:latin typeface="Arial"/>
                <a:cs typeface="Arial"/>
              </a:rPr>
              <a:t>RW, </a:t>
            </a:r>
            <a:r>
              <a:rPr dirty="0" sz="1100">
                <a:solidFill>
                  <a:srgbClr val="585858"/>
                </a:solidFill>
                <a:latin typeface="Arial"/>
                <a:cs typeface="Arial"/>
              </a:rPr>
              <a:t>Bergenstal </a:t>
            </a:r>
            <a:r>
              <a:rPr dirty="0" sz="1100" spc="-10">
                <a:solidFill>
                  <a:srgbClr val="585858"/>
                </a:solidFill>
                <a:latin typeface="Arial"/>
                <a:cs typeface="Arial"/>
              </a:rPr>
              <a:t>RM. </a:t>
            </a:r>
            <a:r>
              <a:rPr dirty="0" sz="1100" spc="-5" i="1">
                <a:solidFill>
                  <a:srgbClr val="585858"/>
                </a:solidFill>
                <a:latin typeface="Arial"/>
                <a:cs typeface="Arial"/>
              </a:rPr>
              <a:t>Diabetes Spectrum. </a:t>
            </a:r>
            <a:r>
              <a:rPr dirty="0" sz="1100" spc="-5">
                <a:solidFill>
                  <a:srgbClr val="585858"/>
                </a:solidFill>
                <a:latin typeface="Arial"/>
                <a:cs typeface="Arial"/>
              </a:rPr>
              <a:t>2021;</a:t>
            </a:r>
            <a:r>
              <a:rPr dirty="0" sz="1100" spc="-65">
                <a:solidFill>
                  <a:srgbClr val="585858"/>
                </a:solidFill>
                <a:latin typeface="Arial"/>
                <a:cs typeface="Arial"/>
              </a:rPr>
              <a:t> </a:t>
            </a:r>
            <a:r>
              <a:rPr dirty="0" sz="1100" spc="-5">
                <a:solidFill>
                  <a:srgbClr val="585858"/>
                </a:solidFill>
                <a:latin typeface="Arial"/>
                <a:cs typeface="Arial"/>
              </a:rPr>
              <a:t>34(2):102-108</a:t>
            </a:r>
            <a:endParaRPr sz="1100">
              <a:latin typeface="Arial"/>
              <a:cs typeface="Arial"/>
            </a:endParaRPr>
          </a:p>
          <a:p>
            <a:pPr marL="166370" indent="-154305">
              <a:lnSpc>
                <a:spcPct val="100000"/>
              </a:lnSpc>
              <a:spcBef>
                <a:spcPts val="265"/>
              </a:spcBef>
              <a:buAutoNum type="arabicPeriod"/>
              <a:tabLst>
                <a:tab pos="167005" algn="l"/>
              </a:tabLst>
            </a:pPr>
            <a:r>
              <a:rPr dirty="0" sz="1100" spc="-5">
                <a:solidFill>
                  <a:srgbClr val="585858"/>
                </a:solidFill>
                <a:latin typeface="Arial"/>
                <a:cs typeface="Arial"/>
              </a:rPr>
              <a:t>Cheng AYY, Feig DS, Ho </a:t>
            </a:r>
            <a:r>
              <a:rPr dirty="0" sz="1100">
                <a:solidFill>
                  <a:srgbClr val="585858"/>
                </a:solidFill>
                <a:latin typeface="Arial"/>
                <a:cs typeface="Arial"/>
              </a:rPr>
              <a:t>J, </a:t>
            </a:r>
            <a:r>
              <a:rPr dirty="0" sz="1100" spc="-5">
                <a:solidFill>
                  <a:srgbClr val="585858"/>
                </a:solidFill>
                <a:latin typeface="Arial"/>
                <a:cs typeface="Arial"/>
              </a:rPr>
              <a:t>et al. </a:t>
            </a:r>
            <a:r>
              <a:rPr dirty="0" sz="1100" spc="-5" i="1">
                <a:solidFill>
                  <a:srgbClr val="585858"/>
                </a:solidFill>
                <a:latin typeface="Arial"/>
                <a:cs typeface="Arial"/>
              </a:rPr>
              <a:t>CJD. </a:t>
            </a:r>
            <a:r>
              <a:rPr dirty="0" sz="1100" spc="-5">
                <a:solidFill>
                  <a:srgbClr val="585858"/>
                </a:solidFill>
                <a:latin typeface="Arial"/>
                <a:cs typeface="Arial"/>
              </a:rPr>
              <a:t>2021;</a:t>
            </a:r>
            <a:r>
              <a:rPr dirty="0" sz="1100">
                <a:solidFill>
                  <a:srgbClr val="585858"/>
                </a:solidFill>
                <a:latin typeface="Arial"/>
                <a:cs typeface="Arial"/>
              </a:rPr>
              <a:t> </a:t>
            </a:r>
            <a:r>
              <a:rPr dirty="0" sz="1100" spc="-5">
                <a:solidFill>
                  <a:srgbClr val="585858"/>
                </a:solidFill>
                <a:latin typeface="Arial"/>
                <a:cs typeface="Arial"/>
              </a:rPr>
              <a:t>45(7):580-587</a:t>
            </a:r>
            <a:endParaRPr sz="1100">
              <a:latin typeface="Arial"/>
              <a:cs typeface="Arial"/>
            </a:endParaRPr>
          </a:p>
        </p:txBody>
      </p:sp>
      <p:sp>
        <p:nvSpPr>
          <p:cNvPr id="29" name="object 29"/>
          <p:cNvSpPr txBox="1"/>
          <p:nvPr/>
        </p:nvSpPr>
        <p:spPr>
          <a:xfrm>
            <a:off x="11178067" y="42649"/>
            <a:ext cx="929005"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Arial"/>
                <a:cs typeface="Arial"/>
              </a:rPr>
              <a:t>LBL022299</a:t>
            </a:r>
            <a:r>
              <a:rPr dirty="0" sz="800" spc="5">
                <a:solidFill>
                  <a:srgbClr val="BEBEBE"/>
                </a:solidFill>
                <a:latin typeface="Arial"/>
                <a:cs typeface="Arial"/>
              </a:rPr>
              <a:t> </a:t>
            </a:r>
            <a:r>
              <a:rPr dirty="0" sz="800" spc="-5">
                <a:solidFill>
                  <a:srgbClr val="BEBEBE"/>
                </a:solidFill>
                <a:latin typeface="Arial"/>
                <a:cs typeface="Arial"/>
              </a:rPr>
              <a:t>Rev001</a:t>
            </a:r>
            <a:endParaRPr sz="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32220" y="1205483"/>
            <a:ext cx="5524500" cy="2304415"/>
            <a:chOff x="6332220" y="1205483"/>
            <a:chExt cx="5524500" cy="2304415"/>
          </a:xfrm>
        </p:grpSpPr>
        <p:pic>
          <p:nvPicPr>
            <p:cNvPr id="3" name="object 3"/>
            <p:cNvPicPr/>
            <p:nvPr/>
          </p:nvPicPr>
          <p:blipFill>
            <a:blip r:embed="rId2" cstate="print"/>
            <a:stretch>
              <a:fillRect/>
            </a:stretch>
          </p:blipFill>
          <p:spPr>
            <a:xfrm>
              <a:off x="6332220" y="1205483"/>
              <a:ext cx="5524499" cy="2304287"/>
            </a:xfrm>
            <a:prstGeom prst="rect">
              <a:avLst/>
            </a:prstGeom>
          </p:spPr>
        </p:pic>
        <p:pic>
          <p:nvPicPr>
            <p:cNvPr id="4" name="object 4"/>
            <p:cNvPicPr/>
            <p:nvPr/>
          </p:nvPicPr>
          <p:blipFill>
            <a:blip r:embed="rId3" cstate="print"/>
            <a:stretch>
              <a:fillRect/>
            </a:stretch>
          </p:blipFill>
          <p:spPr>
            <a:xfrm>
              <a:off x="6358128" y="1231391"/>
              <a:ext cx="5417819" cy="2197607"/>
            </a:xfrm>
            <a:prstGeom prst="rect">
              <a:avLst/>
            </a:prstGeom>
          </p:spPr>
        </p:pic>
      </p:grpSp>
      <p:grpSp>
        <p:nvGrpSpPr>
          <p:cNvPr id="5" name="object 5"/>
          <p:cNvGrpSpPr/>
          <p:nvPr/>
        </p:nvGrpSpPr>
        <p:grpSpPr>
          <a:xfrm>
            <a:off x="486155" y="1415796"/>
            <a:ext cx="5416550" cy="4658995"/>
            <a:chOff x="486155" y="1415796"/>
            <a:chExt cx="5416550" cy="4658995"/>
          </a:xfrm>
        </p:grpSpPr>
        <p:pic>
          <p:nvPicPr>
            <p:cNvPr id="6" name="object 6"/>
            <p:cNvPicPr/>
            <p:nvPr/>
          </p:nvPicPr>
          <p:blipFill>
            <a:blip r:embed="rId4" cstate="print"/>
            <a:stretch>
              <a:fillRect/>
            </a:stretch>
          </p:blipFill>
          <p:spPr>
            <a:xfrm>
              <a:off x="486155" y="1418844"/>
              <a:ext cx="5416295" cy="757935"/>
            </a:xfrm>
            <a:prstGeom prst="rect">
              <a:avLst/>
            </a:prstGeom>
          </p:spPr>
        </p:pic>
        <p:pic>
          <p:nvPicPr>
            <p:cNvPr id="7" name="object 7"/>
            <p:cNvPicPr/>
            <p:nvPr/>
          </p:nvPicPr>
          <p:blipFill>
            <a:blip r:embed="rId5" cstate="print"/>
            <a:stretch>
              <a:fillRect/>
            </a:stretch>
          </p:blipFill>
          <p:spPr>
            <a:xfrm>
              <a:off x="486155" y="1418844"/>
              <a:ext cx="5416295" cy="2977233"/>
            </a:xfrm>
            <a:prstGeom prst="rect">
              <a:avLst/>
            </a:prstGeom>
          </p:spPr>
        </p:pic>
        <p:pic>
          <p:nvPicPr>
            <p:cNvPr id="8" name="object 8"/>
            <p:cNvPicPr/>
            <p:nvPr/>
          </p:nvPicPr>
          <p:blipFill>
            <a:blip r:embed="rId6" cstate="print"/>
            <a:stretch>
              <a:fillRect/>
            </a:stretch>
          </p:blipFill>
          <p:spPr>
            <a:xfrm>
              <a:off x="486156" y="1415796"/>
              <a:ext cx="5416295" cy="4658855"/>
            </a:xfrm>
            <a:prstGeom prst="rect">
              <a:avLst/>
            </a:prstGeom>
          </p:spPr>
        </p:pic>
      </p:grpSp>
      <p:pic>
        <p:nvPicPr>
          <p:cNvPr id="9" name="object 9"/>
          <p:cNvPicPr/>
          <p:nvPr/>
        </p:nvPicPr>
        <p:blipFill>
          <a:blip r:embed="rId7" cstate="print"/>
          <a:stretch>
            <a:fillRect/>
          </a:stretch>
        </p:blipFill>
        <p:spPr>
          <a:xfrm>
            <a:off x="6359652" y="3820668"/>
            <a:ext cx="5417819" cy="1938515"/>
          </a:xfrm>
          <a:prstGeom prst="rect">
            <a:avLst/>
          </a:prstGeom>
        </p:spPr>
      </p:pic>
      <p:sp>
        <p:nvSpPr>
          <p:cNvPr id="10" name="object 10"/>
          <p:cNvSpPr txBox="1"/>
          <p:nvPr/>
        </p:nvSpPr>
        <p:spPr>
          <a:xfrm>
            <a:off x="18608" y="6325724"/>
            <a:ext cx="7057390" cy="391795"/>
          </a:xfrm>
          <a:prstGeom prst="rect">
            <a:avLst/>
          </a:prstGeom>
        </p:spPr>
        <p:txBody>
          <a:bodyPr wrap="square" lIns="0" tIns="12700" rIns="0" bIns="0" rtlCol="0" vert="horz">
            <a:spAutoFit/>
          </a:bodyPr>
          <a:lstStyle/>
          <a:p>
            <a:pPr marL="240665" marR="5080" indent="-228600">
              <a:lnSpc>
                <a:spcPct val="120000"/>
              </a:lnSpc>
              <a:spcBef>
                <a:spcPts val="100"/>
              </a:spcBef>
              <a:buClr>
                <a:srgbClr val="5C9028"/>
              </a:buClr>
              <a:buFont typeface="Arial"/>
              <a:buChar char="•"/>
              <a:tabLst>
                <a:tab pos="240665" algn="l"/>
                <a:tab pos="241300" algn="l"/>
              </a:tabLst>
            </a:pPr>
            <a:r>
              <a:rPr dirty="0" sz="1000" spc="-10">
                <a:solidFill>
                  <a:srgbClr val="F1F1F1"/>
                </a:solidFill>
                <a:latin typeface="Arial"/>
                <a:cs typeface="Arial"/>
              </a:rPr>
              <a:t>C</a:t>
            </a:r>
            <a:r>
              <a:rPr dirty="0" sz="1000" spc="-10">
                <a:solidFill>
                  <a:srgbClr val="F1F1F1"/>
                </a:solidFill>
                <a:latin typeface="Arial"/>
                <a:cs typeface="Arial"/>
              </a:rPr>
              <a:t>heng </a:t>
            </a:r>
            <a:r>
              <a:rPr dirty="0" sz="1000" spc="-15">
                <a:solidFill>
                  <a:srgbClr val="F1F1F1"/>
                </a:solidFill>
                <a:latin typeface="Arial"/>
                <a:cs typeface="Arial"/>
              </a:rPr>
              <a:t>AYY, </a:t>
            </a:r>
            <a:r>
              <a:rPr dirty="0" sz="1000" spc="-10">
                <a:solidFill>
                  <a:srgbClr val="F1F1F1"/>
                </a:solidFill>
                <a:latin typeface="Arial"/>
                <a:cs typeface="Arial"/>
              </a:rPr>
              <a:t>Feig </a:t>
            </a:r>
            <a:r>
              <a:rPr dirty="0" sz="1000" spc="-5">
                <a:solidFill>
                  <a:srgbClr val="F1F1F1"/>
                </a:solidFill>
                <a:latin typeface="Arial"/>
                <a:cs typeface="Arial"/>
              </a:rPr>
              <a:t>DS, Ho </a:t>
            </a:r>
            <a:r>
              <a:rPr dirty="0" sz="1000">
                <a:solidFill>
                  <a:srgbClr val="F1F1F1"/>
                </a:solidFill>
                <a:latin typeface="Arial"/>
                <a:cs typeface="Arial"/>
              </a:rPr>
              <a:t>J, </a:t>
            </a:r>
            <a:r>
              <a:rPr dirty="0" sz="1000" spc="-5">
                <a:solidFill>
                  <a:srgbClr val="F1F1F1"/>
                </a:solidFill>
                <a:latin typeface="Arial"/>
                <a:cs typeface="Arial"/>
              </a:rPr>
              <a:t>et </a:t>
            </a:r>
            <a:r>
              <a:rPr dirty="0" sz="1000" spc="-10">
                <a:solidFill>
                  <a:srgbClr val="F1F1F1"/>
                </a:solidFill>
                <a:latin typeface="Arial"/>
                <a:cs typeface="Arial"/>
              </a:rPr>
              <a:t>al. Blood </a:t>
            </a:r>
            <a:r>
              <a:rPr dirty="0" sz="1000" spc="-5">
                <a:solidFill>
                  <a:srgbClr val="F1F1F1"/>
                </a:solidFill>
                <a:latin typeface="Arial"/>
                <a:cs typeface="Arial"/>
              </a:rPr>
              <a:t>glucose monitoring </a:t>
            </a:r>
            <a:r>
              <a:rPr dirty="0" sz="1000" spc="-10">
                <a:solidFill>
                  <a:srgbClr val="F1F1F1"/>
                </a:solidFill>
                <a:latin typeface="Arial"/>
                <a:cs typeface="Arial"/>
              </a:rPr>
              <a:t>in adults and children with diabetes: Update 2021. </a:t>
            </a:r>
            <a:r>
              <a:rPr dirty="0" sz="1000" spc="-5" i="1">
                <a:solidFill>
                  <a:srgbClr val="F1F1F1"/>
                </a:solidFill>
                <a:latin typeface="Arial"/>
                <a:cs typeface="Arial"/>
              </a:rPr>
              <a:t>CJD. </a:t>
            </a:r>
            <a:r>
              <a:rPr dirty="0" sz="1000" spc="-10">
                <a:solidFill>
                  <a:srgbClr val="F1F1F1"/>
                </a:solidFill>
                <a:latin typeface="Arial"/>
                <a:cs typeface="Arial"/>
              </a:rPr>
              <a:t>2021;  45(7):580-587</a:t>
            </a:r>
            <a:endParaRPr sz="1000">
              <a:latin typeface="Arial"/>
              <a:cs typeface="Arial"/>
            </a:endParaRPr>
          </a:p>
        </p:txBody>
      </p:sp>
      <p:sp>
        <p:nvSpPr>
          <p:cNvPr id="11" name="object 11"/>
          <p:cNvSpPr txBox="1"/>
          <p:nvPr/>
        </p:nvSpPr>
        <p:spPr>
          <a:xfrm>
            <a:off x="11083077" y="2866"/>
            <a:ext cx="929005"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Arial"/>
                <a:cs typeface="Arial"/>
              </a:rPr>
              <a:t>LBL022063</a:t>
            </a:r>
            <a:r>
              <a:rPr dirty="0" sz="800" spc="5">
                <a:solidFill>
                  <a:srgbClr val="BEBEBE"/>
                </a:solidFill>
                <a:latin typeface="Arial"/>
                <a:cs typeface="Arial"/>
              </a:rPr>
              <a:t> </a:t>
            </a:r>
            <a:r>
              <a:rPr dirty="0" sz="800" spc="-5">
                <a:solidFill>
                  <a:srgbClr val="BEBEBE"/>
                </a:solidFill>
                <a:latin typeface="Arial"/>
                <a:cs typeface="Arial"/>
              </a:rPr>
              <a:t>Rev001</a:t>
            </a:r>
            <a:endParaRPr sz="800">
              <a:latin typeface="Arial"/>
              <a:cs typeface="Arial"/>
            </a:endParaRPr>
          </a:p>
        </p:txBody>
      </p:sp>
      <p:sp>
        <p:nvSpPr>
          <p:cNvPr id="12" name="object 12"/>
          <p:cNvSpPr txBox="1">
            <a:spLocks noGrp="1"/>
          </p:cNvSpPr>
          <p:nvPr>
            <p:ph type="title"/>
          </p:nvPr>
        </p:nvSpPr>
        <p:spPr>
          <a:prstGeom prst="rect"/>
        </p:spPr>
        <p:txBody>
          <a:bodyPr wrap="square" lIns="0" tIns="74295" rIns="0" bIns="0" rtlCol="0" vert="horz">
            <a:spAutoFit/>
          </a:bodyPr>
          <a:lstStyle/>
          <a:p>
            <a:pPr marL="2767965" marR="5080" indent="-2755900">
              <a:lnSpc>
                <a:spcPts val="3890"/>
              </a:lnSpc>
              <a:spcBef>
                <a:spcPts val="585"/>
              </a:spcBef>
            </a:pPr>
            <a:r>
              <a:rPr dirty="0" spc="-25"/>
              <a:t>Blood </a:t>
            </a:r>
            <a:r>
              <a:rPr dirty="0" spc="-30"/>
              <a:t>Glucose Monitoring </a:t>
            </a:r>
            <a:r>
              <a:rPr dirty="0" spc="-5"/>
              <a:t>in </a:t>
            </a:r>
            <a:r>
              <a:rPr dirty="0" spc="-20"/>
              <a:t>Adults </a:t>
            </a:r>
            <a:r>
              <a:rPr dirty="0" spc="-15"/>
              <a:t>and </a:t>
            </a:r>
            <a:r>
              <a:rPr dirty="0" spc="-30"/>
              <a:t>Children</a:t>
            </a:r>
            <a:r>
              <a:rPr dirty="0" spc="-520"/>
              <a:t> </a:t>
            </a:r>
            <a:r>
              <a:rPr dirty="0" spc="-15"/>
              <a:t>with  </a:t>
            </a:r>
            <a:r>
              <a:rPr dirty="0" spc="-30"/>
              <a:t>Diabetes: </a:t>
            </a:r>
            <a:r>
              <a:rPr dirty="0" spc="-35"/>
              <a:t>Update</a:t>
            </a:r>
            <a:r>
              <a:rPr dirty="0" spc="-125"/>
              <a:t> </a:t>
            </a:r>
            <a:r>
              <a:rPr dirty="0" spc="-20"/>
              <a:t>2021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74295" rIns="0" bIns="0" rtlCol="0" vert="horz">
            <a:spAutoFit/>
          </a:bodyPr>
          <a:lstStyle/>
          <a:p>
            <a:pPr marL="2767965" marR="5080" indent="-2755900">
              <a:lnSpc>
                <a:spcPts val="3890"/>
              </a:lnSpc>
              <a:spcBef>
                <a:spcPts val="585"/>
              </a:spcBef>
            </a:pPr>
            <a:r>
              <a:rPr dirty="0" spc="-25"/>
              <a:t>Blood </a:t>
            </a:r>
            <a:r>
              <a:rPr dirty="0" spc="-30"/>
              <a:t>Glucose Monitoring </a:t>
            </a:r>
            <a:r>
              <a:rPr dirty="0" spc="-5"/>
              <a:t>in </a:t>
            </a:r>
            <a:r>
              <a:rPr dirty="0" spc="-20"/>
              <a:t>Adults </a:t>
            </a:r>
            <a:r>
              <a:rPr dirty="0" spc="-15"/>
              <a:t>and </a:t>
            </a:r>
            <a:r>
              <a:rPr dirty="0" spc="-30"/>
              <a:t>Children</a:t>
            </a:r>
            <a:r>
              <a:rPr dirty="0" spc="-520"/>
              <a:t> </a:t>
            </a:r>
            <a:r>
              <a:rPr dirty="0" spc="-15"/>
              <a:t>with  </a:t>
            </a:r>
            <a:r>
              <a:rPr dirty="0" spc="-30"/>
              <a:t>Diabetes: </a:t>
            </a:r>
            <a:r>
              <a:rPr dirty="0" spc="-35"/>
              <a:t>Update</a:t>
            </a:r>
            <a:r>
              <a:rPr dirty="0" spc="-125"/>
              <a:t> </a:t>
            </a:r>
            <a:r>
              <a:rPr dirty="0" spc="-20"/>
              <a:t>2021</a:t>
            </a:r>
          </a:p>
        </p:txBody>
      </p:sp>
      <p:grpSp>
        <p:nvGrpSpPr>
          <p:cNvPr id="3" name="object 3"/>
          <p:cNvGrpSpPr/>
          <p:nvPr/>
        </p:nvGrpSpPr>
        <p:grpSpPr>
          <a:xfrm>
            <a:off x="804672" y="3517391"/>
            <a:ext cx="5425440" cy="2520950"/>
            <a:chOff x="804672" y="3517391"/>
            <a:chExt cx="5425440" cy="2520950"/>
          </a:xfrm>
        </p:grpSpPr>
        <p:pic>
          <p:nvPicPr>
            <p:cNvPr id="4" name="object 4"/>
            <p:cNvPicPr/>
            <p:nvPr/>
          </p:nvPicPr>
          <p:blipFill>
            <a:blip r:embed="rId2" cstate="print"/>
            <a:stretch>
              <a:fillRect/>
            </a:stretch>
          </p:blipFill>
          <p:spPr>
            <a:xfrm>
              <a:off x="804672" y="3517391"/>
              <a:ext cx="5425439" cy="994202"/>
            </a:xfrm>
            <a:prstGeom prst="rect">
              <a:avLst/>
            </a:prstGeom>
          </p:spPr>
        </p:pic>
        <p:pic>
          <p:nvPicPr>
            <p:cNvPr id="5" name="object 5"/>
            <p:cNvPicPr/>
            <p:nvPr/>
          </p:nvPicPr>
          <p:blipFill>
            <a:blip r:embed="rId3" cstate="print"/>
            <a:stretch>
              <a:fillRect/>
            </a:stretch>
          </p:blipFill>
          <p:spPr>
            <a:xfrm>
              <a:off x="804672" y="3517391"/>
              <a:ext cx="5425439" cy="2520695"/>
            </a:xfrm>
            <a:prstGeom prst="rect">
              <a:avLst/>
            </a:prstGeom>
          </p:spPr>
        </p:pic>
      </p:grpSp>
      <p:sp>
        <p:nvSpPr>
          <p:cNvPr id="6" name="object 6"/>
          <p:cNvSpPr txBox="1"/>
          <p:nvPr/>
        </p:nvSpPr>
        <p:spPr>
          <a:xfrm>
            <a:off x="11325654" y="13970"/>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LBL022063</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grpSp>
        <p:nvGrpSpPr>
          <p:cNvPr id="7" name="object 7"/>
          <p:cNvGrpSpPr/>
          <p:nvPr/>
        </p:nvGrpSpPr>
        <p:grpSpPr>
          <a:xfrm>
            <a:off x="6313932" y="1293876"/>
            <a:ext cx="5523230" cy="2304415"/>
            <a:chOff x="6313932" y="1293876"/>
            <a:chExt cx="5523230" cy="2304415"/>
          </a:xfrm>
        </p:grpSpPr>
        <p:pic>
          <p:nvPicPr>
            <p:cNvPr id="8" name="object 8"/>
            <p:cNvPicPr/>
            <p:nvPr/>
          </p:nvPicPr>
          <p:blipFill>
            <a:blip r:embed="rId4" cstate="print"/>
            <a:stretch>
              <a:fillRect/>
            </a:stretch>
          </p:blipFill>
          <p:spPr>
            <a:xfrm>
              <a:off x="6313932" y="1293876"/>
              <a:ext cx="5522975" cy="2304287"/>
            </a:xfrm>
            <a:prstGeom prst="rect">
              <a:avLst/>
            </a:prstGeom>
          </p:spPr>
        </p:pic>
        <p:pic>
          <p:nvPicPr>
            <p:cNvPr id="9" name="object 9"/>
            <p:cNvPicPr/>
            <p:nvPr/>
          </p:nvPicPr>
          <p:blipFill>
            <a:blip r:embed="rId5" cstate="print"/>
            <a:stretch>
              <a:fillRect/>
            </a:stretch>
          </p:blipFill>
          <p:spPr>
            <a:xfrm>
              <a:off x="6339840" y="1319784"/>
              <a:ext cx="5416283" cy="2197607"/>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028688" y="0"/>
            <a:ext cx="5163820" cy="3153410"/>
            <a:chOff x="7028688" y="0"/>
            <a:chExt cx="5163820" cy="3153410"/>
          </a:xfrm>
        </p:grpSpPr>
        <p:pic>
          <p:nvPicPr>
            <p:cNvPr id="3" name="object 3"/>
            <p:cNvPicPr/>
            <p:nvPr/>
          </p:nvPicPr>
          <p:blipFill>
            <a:blip r:embed="rId2" cstate="print"/>
            <a:stretch>
              <a:fillRect/>
            </a:stretch>
          </p:blipFill>
          <p:spPr>
            <a:xfrm>
              <a:off x="7028688" y="3543"/>
              <a:ext cx="5163311" cy="3149600"/>
            </a:xfrm>
            <a:prstGeom prst="rect">
              <a:avLst/>
            </a:prstGeom>
          </p:spPr>
        </p:pic>
        <p:pic>
          <p:nvPicPr>
            <p:cNvPr id="4" name="object 4"/>
            <p:cNvPicPr/>
            <p:nvPr/>
          </p:nvPicPr>
          <p:blipFill>
            <a:blip r:embed="rId3" cstate="print"/>
            <a:stretch>
              <a:fillRect/>
            </a:stretch>
          </p:blipFill>
          <p:spPr>
            <a:xfrm>
              <a:off x="7077455" y="0"/>
              <a:ext cx="5114544" cy="2889491"/>
            </a:xfrm>
            <a:prstGeom prst="rect">
              <a:avLst/>
            </a:prstGeom>
          </p:spPr>
        </p:pic>
      </p:grpSp>
      <p:sp>
        <p:nvSpPr>
          <p:cNvPr id="5" name="object 5"/>
          <p:cNvSpPr txBox="1">
            <a:spLocks noGrp="1"/>
          </p:cNvSpPr>
          <p:nvPr>
            <p:ph type="title"/>
          </p:nvPr>
        </p:nvSpPr>
        <p:spPr>
          <a:xfrm>
            <a:off x="4099674" y="2469437"/>
            <a:ext cx="3997325" cy="1530985"/>
          </a:xfrm>
          <a:prstGeom prst="rect"/>
        </p:spPr>
        <p:txBody>
          <a:bodyPr wrap="square" lIns="0" tIns="101600" rIns="0" bIns="0" rtlCol="0" vert="horz">
            <a:spAutoFit/>
          </a:bodyPr>
          <a:lstStyle/>
          <a:p>
            <a:pPr marL="12700" marR="5080" indent="475615">
              <a:lnSpc>
                <a:spcPts val="5620"/>
              </a:lnSpc>
              <a:spcBef>
                <a:spcPts val="800"/>
              </a:spcBef>
            </a:pPr>
            <a:r>
              <a:rPr dirty="0" sz="5200" spc="-45">
                <a:solidFill>
                  <a:srgbClr val="375522"/>
                </a:solidFill>
              </a:rPr>
              <a:t>Dexcom </a:t>
            </a:r>
            <a:r>
              <a:rPr dirty="0" sz="5200" spc="-5">
                <a:solidFill>
                  <a:srgbClr val="375522"/>
                </a:solidFill>
              </a:rPr>
              <a:t>G6  </a:t>
            </a:r>
            <a:r>
              <a:rPr dirty="0" sz="5200" spc="-5">
                <a:solidFill>
                  <a:srgbClr val="375522"/>
                </a:solidFill>
              </a:rPr>
              <a:t>De</a:t>
            </a:r>
            <a:r>
              <a:rPr dirty="0" sz="5200">
                <a:solidFill>
                  <a:srgbClr val="375522"/>
                </a:solidFill>
              </a:rPr>
              <a:t>mo</a:t>
            </a:r>
            <a:r>
              <a:rPr dirty="0" sz="5200" spc="-10">
                <a:solidFill>
                  <a:srgbClr val="375522"/>
                </a:solidFill>
              </a:rPr>
              <a:t>n</a:t>
            </a:r>
            <a:r>
              <a:rPr dirty="0" sz="5200" spc="-75">
                <a:solidFill>
                  <a:srgbClr val="375522"/>
                </a:solidFill>
              </a:rPr>
              <a:t>s</a:t>
            </a:r>
            <a:r>
              <a:rPr dirty="0" sz="5200" spc="-10">
                <a:solidFill>
                  <a:srgbClr val="375522"/>
                </a:solidFill>
              </a:rPr>
              <a:t>t</a:t>
            </a:r>
            <a:r>
              <a:rPr dirty="0" sz="5200" spc="-105">
                <a:solidFill>
                  <a:srgbClr val="375522"/>
                </a:solidFill>
              </a:rPr>
              <a:t>r</a:t>
            </a:r>
            <a:r>
              <a:rPr dirty="0" sz="5200" spc="-55">
                <a:solidFill>
                  <a:srgbClr val="375522"/>
                </a:solidFill>
              </a:rPr>
              <a:t>a</a:t>
            </a:r>
            <a:r>
              <a:rPr dirty="0" sz="5200" spc="-10">
                <a:solidFill>
                  <a:srgbClr val="375522"/>
                </a:solidFill>
              </a:rPr>
              <a:t>t</a:t>
            </a:r>
            <a:r>
              <a:rPr dirty="0" sz="5200">
                <a:solidFill>
                  <a:srgbClr val="375522"/>
                </a:solidFill>
              </a:rPr>
              <a:t>ion</a:t>
            </a:r>
            <a:endParaRPr sz="5200"/>
          </a:p>
        </p:txBody>
      </p:sp>
      <p:grpSp>
        <p:nvGrpSpPr>
          <p:cNvPr id="6" name="object 6"/>
          <p:cNvGrpSpPr/>
          <p:nvPr/>
        </p:nvGrpSpPr>
        <p:grpSpPr>
          <a:xfrm>
            <a:off x="0" y="4146803"/>
            <a:ext cx="3142615" cy="2711450"/>
            <a:chOff x="0" y="4146803"/>
            <a:chExt cx="3142615" cy="2711450"/>
          </a:xfrm>
        </p:grpSpPr>
        <p:pic>
          <p:nvPicPr>
            <p:cNvPr id="7" name="object 7"/>
            <p:cNvPicPr/>
            <p:nvPr/>
          </p:nvPicPr>
          <p:blipFill>
            <a:blip r:embed="rId4" cstate="print"/>
            <a:stretch>
              <a:fillRect/>
            </a:stretch>
          </p:blipFill>
          <p:spPr>
            <a:xfrm>
              <a:off x="0" y="4146803"/>
              <a:ext cx="3142488" cy="2711196"/>
            </a:xfrm>
            <a:prstGeom prst="rect">
              <a:avLst/>
            </a:prstGeom>
          </p:spPr>
        </p:pic>
        <p:pic>
          <p:nvPicPr>
            <p:cNvPr id="8" name="object 8"/>
            <p:cNvPicPr/>
            <p:nvPr/>
          </p:nvPicPr>
          <p:blipFill>
            <a:blip r:embed="rId5" cstate="print"/>
            <a:stretch>
              <a:fillRect/>
            </a:stretch>
          </p:blipFill>
          <p:spPr>
            <a:xfrm>
              <a:off x="0" y="4393691"/>
              <a:ext cx="3124200" cy="2464308"/>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92568" y="1258824"/>
            <a:ext cx="3884929" cy="702945"/>
          </a:xfrm>
          <a:custGeom>
            <a:avLst/>
            <a:gdLst/>
            <a:ahLst/>
            <a:cxnLst/>
            <a:rect l="l" t="t" r="r" b="b"/>
            <a:pathLst>
              <a:path w="3884929" h="702944">
                <a:moveTo>
                  <a:pt x="3884676" y="0"/>
                </a:moveTo>
                <a:lnTo>
                  <a:pt x="257581" y="0"/>
                </a:lnTo>
                <a:lnTo>
                  <a:pt x="211282" y="4150"/>
                </a:lnTo>
                <a:lnTo>
                  <a:pt x="167705" y="16115"/>
                </a:lnTo>
                <a:lnTo>
                  <a:pt x="127577" y="35168"/>
                </a:lnTo>
                <a:lnTo>
                  <a:pt x="91627" y="60581"/>
                </a:lnTo>
                <a:lnTo>
                  <a:pt x="60581" y="91627"/>
                </a:lnTo>
                <a:lnTo>
                  <a:pt x="35168" y="127577"/>
                </a:lnTo>
                <a:lnTo>
                  <a:pt x="16115" y="167705"/>
                </a:lnTo>
                <a:lnTo>
                  <a:pt x="4150" y="211282"/>
                </a:lnTo>
                <a:lnTo>
                  <a:pt x="0" y="257581"/>
                </a:lnTo>
                <a:lnTo>
                  <a:pt x="0" y="702563"/>
                </a:lnTo>
                <a:lnTo>
                  <a:pt x="3884676" y="702563"/>
                </a:lnTo>
                <a:lnTo>
                  <a:pt x="3884676" y="0"/>
                </a:lnTo>
                <a:close/>
              </a:path>
            </a:pathLst>
          </a:custGeom>
          <a:solidFill>
            <a:srgbClr val="F1F1F1"/>
          </a:solidFill>
        </p:spPr>
        <p:txBody>
          <a:bodyPr wrap="square" lIns="0" tIns="0" rIns="0" bIns="0" rtlCol="0"/>
          <a:lstStyle/>
          <a:p/>
        </p:txBody>
      </p:sp>
      <p:pic>
        <p:nvPicPr>
          <p:cNvPr id="3" name="object 3"/>
          <p:cNvPicPr/>
          <p:nvPr/>
        </p:nvPicPr>
        <p:blipFill>
          <a:blip r:embed="rId2" cstate="print"/>
          <a:stretch>
            <a:fillRect/>
          </a:stretch>
        </p:blipFill>
        <p:spPr>
          <a:xfrm>
            <a:off x="5134336" y="4628959"/>
            <a:ext cx="1786667" cy="1563052"/>
          </a:xfrm>
          <a:prstGeom prst="rect">
            <a:avLst/>
          </a:prstGeom>
        </p:spPr>
      </p:pic>
      <p:pic>
        <p:nvPicPr>
          <p:cNvPr id="4" name="object 4"/>
          <p:cNvPicPr/>
          <p:nvPr/>
        </p:nvPicPr>
        <p:blipFill>
          <a:blip r:embed="rId3" cstate="print"/>
          <a:stretch>
            <a:fillRect/>
          </a:stretch>
        </p:blipFill>
        <p:spPr>
          <a:xfrm>
            <a:off x="3636638" y="1097781"/>
            <a:ext cx="3178689" cy="3018541"/>
          </a:xfrm>
          <a:prstGeom prst="rect">
            <a:avLst/>
          </a:prstGeom>
        </p:spPr>
      </p:pic>
      <p:sp>
        <p:nvSpPr>
          <p:cNvPr id="5" name="object 5"/>
          <p:cNvSpPr/>
          <p:nvPr/>
        </p:nvSpPr>
        <p:spPr>
          <a:xfrm>
            <a:off x="586740" y="1046988"/>
            <a:ext cx="2809240" cy="2382520"/>
          </a:xfrm>
          <a:custGeom>
            <a:avLst/>
            <a:gdLst/>
            <a:ahLst/>
            <a:cxnLst/>
            <a:rect l="l" t="t" r="r" b="b"/>
            <a:pathLst>
              <a:path w="2809240" h="2382520">
                <a:moveTo>
                  <a:pt x="1935416" y="0"/>
                </a:moveTo>
                <a:lnTo>
                  <a:pt x="0" y="0"/>
                </a:lnTo>
                <a:lnTo>
                  <a:pt x="0" y="2382012"/>
                </a:lnTo>
                <a:lnTo>
                  <a:pt x="2808732" y="2382012"/>
                </a:lnTo>
                <a:lnTo>
                  <a:pt x="2808732" y="873315"/>
                </a:lnTo>
                <a:lnTo>
                  <a:pt x="2807439" y="825398"/>
                </a:lnTo>
                <a:lnTo>
                  <a:pt x="2803607" y="778157"/>
                </a:lnTo>
                <a:lnTo>
                  <a:pt x="2797301" y="731658"/>
                </a:lnTo>
                <a:lnTo>
                  <a:pt x="2788589" y="685968"/>
                </a:lnTo>
                <a:lnTo>
                  <a:pt x="2777536" y="641153"/>
                </a:lnTo>
                <a:lnTo>
                  <a:pt x="2764209" y="597279"/>
                </a:lnTo>
                <a:lnTo>
                  <a:pt x="2748676" y="554414"/>
                </a:lnTo>
                <a:lnTo>
                  <a:pt x="2731002" y="512624"/>
                </a:lnTo>
                <a:lnTo>
                  <a:pt x="2711254" y="471975"/>
                </a:lnTo>
                <a:lnTo>
                  <a:pt x="2689499" y="432535"/>
                </a:lnTo>
                <a:lnTo>
                  <a:pt x="2665803" y="394370"/>
                </a:lnTo>
                <a:lnTo>
                  <a:pt x="2640233" y="357545"/>
                </a:lnTo>
                <a:lnTo>
                  <a:pt x="2612855" y="322129"/>
                </a:lnTo>
                <a:lnTo>
                  <a:pt x="2583737" y="288188"/>
                </a:lnTo>
                <a:lnTo>
                  <a:pt x="2552944" y="255787"/>
                </a:lnTo>
                <a:lnTo>
                  <a:pt x="2520543" y="224994"/>
                </a:lnTo>
                <a:lnTo>
                  <a:pt x="2486602" y="195876"/>
                </a:lnTo>
                <a:lnTo>
                  <a:pt x="2451186" y="168498"/>
                </a:lnTo>
                <a:lnTo>
                  <a:pt x="2414361" y="142928"/>
                </a:lnTo>
                <a:lnTo>
                  <a:pt x="2376196" y="119232"/>
                </a:lnTo>
                <a:lnTo>
                  <a:pt x="2336756" y="97477"/>
                </a:lnTo>
                <a:lnTo>
                  <a:pt x="2296107" y="77729"/>
                </a:lnTo>
                <a:lnTo>
                  <a:pt x="2254317" y="60055"/>
                </a:lnTo>
                <a:lnTo>
                  <a:pt x="2211452" y="44522"/>
                </a:lnTo>
                <a:lnTo>
                  <a:pt x="2167578" y="31195"/>
                </a:lnTo>
                <a:lnTo>
                  <a:pt x="2122763" y="20142"/>
                </a:lnTo>
                <a:lnTo>
                  <a:pt x="2077073" y="11430"/>
                </a:lnTo>
                <a:lnTo>
                  <a:pt x="2030574" y="5124"/>
                </a:lnTo>
                <a:lnTo>
                  <a:pt x="1983333" y="1292"/>
                </a:lnTo>
                <a:lnTo>
                  <a:pt x="1935416" y="0"/>
                </a:lnTo>
                <a:close/>
              </a:path>
            </a:pathLst>
          </a:custGeom>
          <a:solidFill>
            <a:srgbClr val="F1F1F1"/>
          </a:solidFill>
        </p:spPr>
        <p:txBody>
          <a:bodyPr wrap="square" lIns="0" tIns="0" rIns="0" bIns="0" rtlCol="0"/>
          <a:lstStyle/>
          <a:p/>
        </p:txBody>
      </p:sp>
      <p:sp>
        <p:nvSpPr>
          <p:cNvPr id="6" name="object 6"/>
          <p:cNvSpPr txBox="1">
            <a:spLocks noGrp="1"/>
          </p:cNvSpPr>
          <p:nvPr>
            <p:ph type="title"/>
          </p:nvPr>
        </p:nvSpPr>
        <p:spPr>
          <a:xfrm>
            <a:off x="688340" y="151493"/>
            <a:ext cx="9244330" cy="574040"/>
          </a:xfrm>
          <a:prstGeom prst="rect"/>
        </p:spPr>
        <p:txBody>
          <a:bodyPr wrap="square" lIns="0" tIns="12700" rIns="0" bIns="0" rtlCol="0" vert="horz">
            <a:spAutoFit/>
          </a:bodyPr>
          <a:lstStyle/>
          <a:p>
            <a:pPr marL="12700">
              <a:lnSpc>
                <a:spcPct val="100000"/>
              </a:lnSpc>
              <a:spcBef>
                <a:spcPts val="100"/>
              </a:spcBef>
            </a:pPr>
            <a:r>
              <a:rPr dirty="0" spc="-40">
                <a:solidFill>
                  <a:srgbClr val="585858"/>
                </a:solidFill>
              </a:rPr>
              <a:t>COMPONENTS </a:t>
            </a:r>
            <a:r>
              <a:rPr dirty="0" spc="-15">
                <a:solidFill>
                  <a:srgbClr val="585858"/>
                </a:solidFill>
              </a:rPr>
              <a:t>OF </a:t>
            </a:r>
            <a:r>
              <a:rPr dirty="0" spc="-20">
                <a:solidFill>
                  <a:srgbClr val="585858"/>
                </a:solidFill>
              </a:rPr>
              <a:t>THE </a:t>
            </a:r>
            <a:r>
              <a:rPr dirty="0" spc="-45">
                <a:solidFill>
                  <a:srgbClr val="585858"/>
                </a:solidFill>
              </a:rPr>
              <a:t>DEXCOM </a:t>
            </a:r>
            <a:r>
              <a:rPr dirty="0" spc="-15">
                <a:solidFill>
                  <a:srgbClr val="585858"/>
                </a:solidFill>
              </a:rPr>
              <a:t>G6 </a:t>
            </a:r>
            <a:r>
              <a:rPr dirty="0" spc="-30">
                <a:solidFill>
                  <a:srgbClr val="585858"/>
                </a:solidFill>
              </a:rPr>
              <a:t>rtCGM</a:t>
            </a:r>
            <a:r>
              <a:rPr dirty="0" spc="-450">
                <a:solidFill>
                  <a:srgbClr val="585858"/>
                </a:solidFill>
              </a:rPr>
              <a:t> </a:t>
            </a:r>
            <a:r>
              <a:rPr dirty="0" spc="-35">
                <a:solidFill>
                  <a:srgbClr val="585858"/>
                </a:solidFill>
              </a:rPr>
              <a:t>SYSTEM</a:t>
            </a:r>
          </a:p>
        </p:txBody>
      </p:sp>
      <p:sp>
        <p:nvSpPr>
          <p:cNvPr id="7" name="object 7"/>
          <p:cNvSpPr txBox="1"/>
          <p:nvPr/>
        </p:nvSpPr>
        <p:spPr>
          <a:xfrm>
            <a:off x="84537" y="6431601"/>
            <a:ext cx="11088370" cy="330200"/>
          </a:xfrm>
          <a:prstGeom prst="rect">
            <a:avLst/>
          </a:prstGeom>
        </p:spPr>
        <p:txBody>
          <a:bodyPr wrap="square" lIns="0" tIns="12065" rIns="0" bIns="0" rtlCol="0" vert="horz">
            <a:spAutoFit/>
          </a:bodyPr>
          <a:lstStyle/>
          <a:p>
            <a:pPr marL="12700" marR="5080">
              <a:lnSpc>
                <a:spcPct val="100000"/>
              </a:lnSpc>
              <a:spcBef>
                <a:spcPts val="95"/>
              </a:spcBef>
            </a:pPr>
            <a:r>
              <a:rPr dirty="0" sz="1000" spc="-5">
                <a:solidFill>
                  <a:srgbClr val="585858"/>
                </a:solidFill>
                <a:latin typeface="Arial"/>
                <a:cs typeface="Arial"/>
              </a:rPr>
              <a:t>rtCGM, real-time </a:t>
            </a:r>
            <a:r>
              <a:rPr dirty="0" sz="1000" spc="-10">
                <a:solidFill>
                  <a:srgbClr val="585858"/>
                </a:solidFill>
                <a:latin typeface="Arial"/>
                <a:cs typeface="Arial"/>
              </a:rPr>
              <a:t>continuous </a:t>
            </a:r>
            <a:r>
              <a:rPr dirty="0" sz="1000" spc="-5">
                <a:solidFill>
                  <a:srgbClr val="585858"/>
                </a:solidFill>
                <a:latin typeface="Arial"/>
                <a:cs typeface="Arial"/>
              </a:rPr>
              <a:t>glucose monitoring. * If glucose </a:t>
            </a:r>
            <a:r>
              <a:rPr dirty="0" sz="1000" spc="-10">
                <a:solidFill>
                  <a:srgbClr val="585858"/>
                </a:solidFill>
                <a:latin typeface="Arial"/>
                <a:cs typeface="Arial"/>
              </a:rPr>
              <a:t>alerts and readings </a:t>
            </a:r>
            <a:r>
              <a:rPr dirty="0" sz="1000" spc="-5">
                <a:solidFill>
                  <a:srgbClr val="585858"/>
                </a:solidFill>
                <a:latin typeface="Arial"/>
                <a:cs typeface="Arial"/>
              </a:rPr>
              <a:t>from </a:t>
            </a:r>
            <a:r>
              <a:rPr dirty="0" sz="1000" spc="-10">
                <a:solidFill>
                  <a:srgbClr val="585858"/>
                </a:solidFill>
                <a:latin typeface="Arial"/>
                <a:cs typeface="Arial"/>
              </a:rPr>
              <a:t>the </a:t>
            </a:r>
            <a:r>
              <a:rPr dirty="0" sz="1000" spc="-5">
                <a:solidFill>
                  <a:srgbClr val="585858"/>
                </a:solidFill>
                <a:latin typeface="Arial"/>
                <a:cs typeface="Arial"/>
              </a:rPr>
              <a:t>Dexcom G6 do </a:t>
            </a:r>
            <a:r>
              <a:rPr dirty="0" sz="1000" spc="-10">
                <a:solidFill>
                  <a:srgbClr val="585858"/>
                </a:solidFill>
                <a:latin typeface="Arial"/>
                <a:cs typeface="Arial"/>
              </a:rPr>
              <a:t>not </a:t>
            </a:r>
            <a:r>
              <a:rPr dirty="0" sz="1000">
                <a:solidFill>
                  <a:srgbClr val="585858"/>
                </a:solidFill>
                <a:latin typeface="Arial"/>
                <a:cs typeface="Arial"/>
              </a:rPr>
              <a:t>match </a:t>
            </a:r>
            <a:r>
              <a:rPr dirty="0" sz="1000" spc="-5">
                <a:solidFill>
                  <a:srgbClr val="585858"/>
                </a:solidFill>
                <a:latin typeface="Arial"/>
                <a:cs typeface="Arial"/>
              </a:rPr>
              <a:t>symptoms or expectations, use a </a:t>
            </a:r>
            <a:r>
              <a:rPr dirty="0" sz="1000" spc="-10">
                <a:solidFill>
                  <a:srgbClr val="585858"/>
                </a:solidFill>
                <a:latin typeface="Arial"/>
                <a:cs typeface="Arial"/>
              </a:rPr>
              <a:t>blood </a:t>
            </a:r>
            <a:r>
              <a:rPr dirty="0" sz="1000" spc="-5">
                <a:solidFill>
                  <a:srgbClr val="585858"/>
                </a:solidFill>
                <a:latin typeface="Arial"/>
                <a:cs typeface="Arial"/>
              </a:rPr>
              <a:t>glucose meter to </a:t>
            </a:r>
            <a:r>
              <a:rPr dirty="0" sz="1000" spc="5">
                <a:solidFill>
                  <a:srgbClr val="585858"/>
                </a:solidFill>
                <a:latin typeface="Arial"/>
                <a:cs typeface="Arial"/>
              </a:rPr>
              <a:t>make </a:t>
            </a:r>
            <a:r>
              <a:rPr dirty="0" sz="1000" spc="-10">
                <a:solidFill>
                  <a:srgbClr val="585858"/>
                </a:solidFill>
                <a:latin typeface="Arial"/>
                <a:cs typeface="Arial"/>
              </a:rPr>
              <a:t>diabetes </a:t>
            </a:r>
            <a:r>
              <a:rPr dirty="0" sz="1000" spc="-5">
                <a:solidFill>
                  <a:srgbClr val="585858"/>
                </a:solidFill>
                <a:latin typeface="Arial"/>
                <a:cs typeface="Arial"/>
              </a:rPr>
              <a:t>treatment  decisions. ‡ For a list of compatible </a:t>
            </a:r>
            <a:r>
              <a:rPr dirty="0" sz="1000">
                <a:solidFill>
                  <a:srgbClr val="585858"/>
                </a:solidFill>
                <a:latin typeface="Arial"/>
                <a:cs typeface="Arial"/>
              </a:rPr>
              <a:t>smart </a:t>
            </a:r>
            <a:r>
              <a:rPr dirty="0" sz="1000" spc="-5">
                <a:solidFill>
                  <a:srgbClr val="585858"/>
                </a:solidFill>
                <a:latin typeface="Arial"/>
                <a:cs typeface="Arial"/>
              </a:rPr>
              <a:t>devices, </a:t>
            </a:r>
            <a:r>
              <a:rPr dirty="0" sz="1000" spc="-10">
                <a:solidFill>
                  <a:srgbClr val="585858"/>
                </a:solidFill>
                <a:latin typeface="Arial"/>
                <a:cs typeface="Arial"/>
              </a:rPr>
              <a:t>visit dexcom.com/compatibility. </a:t>
            </a:r>
            <a:r>
              <a:rPr dirty="0" sz="1000" spc="-5">
                <a:solidFill>
                  <a:srgbClr val="585858"/>
                </a:solidFill>
                <a:latin typeface="Arial"/>
                <a:cs typeface="Arial"/>
              </a:rPr>
              <a:t>Images are </a:t>
            </a:r>
            <a:r>
              <a:rPr dirty="0" sz="1000">
                <a:solidFill>
                  <a:srgbClr val="585858"/>
                </a:solidFill>
                <a:latin typeface="Arial"/>
                <a:cs typeface="Arial"/>
              </a:rPr>
              <a:t>for </a:t>
            </a:r>
            <a:r>
              <a:rPr dirty="0" sz="1000" spc="-10">
                <a:solidFill>
                  <a:srgbClr val="585858"/>
                </a:solidFill>
                <a:latin typeface="Arial"/>
                <a:cs typeface="Arial"/>
              </a:rPr>
              <a:t>illustrative </a:t>
            </a:r>
            <a:r>
              <a:rPr dirty="0" sz="1000" spc="-5">
                <a:solidFill>
                  <a:srgbClr val="585858"/>
                </a:solidFill>
                <a:latin typeface="Arial"/>
                <a:cs typeface="Arial"/>
              </a:rPr>
              <a:t>purpose</a:t>
            </a:r>
            <a:r>
              <a:rPr dirty="0" sz="1000" spc="10">
                <a:solidFill>
                  <a:srgbClr val="585858"/>
                </a:solidFill>
                <a:latin typeface="Arial"/>
                <a:cs typeface="Arial"/>
              </a:rPr>
              <a:t> </a:t>
            </a:r>
            <a:r>
              <a:rPr dirty="0" sz="1000" spc="-10">
                <a:solidFill>
                  <a:srgbClr val="585858"/>
                </a:solidFill>
                <a:latin typeface="Arial"/>
                <a:cs typeface="Arial"/>
              </a:rPr>
              <a:t>only.</a:t>
            </a:r>
            <a:endParaRPr sz="1000">
              <a:latin typeface="Arial"/>
              <a:cs typeface="Arial"/>
            </a:endParaRPr>
          </a:p>
        </p:txBody>
      </p:sp>
      <p:sp>
        <p:nvSpPr>
          <p:cNvPr id="8" name="object 8"/>
          <p:cNvSpPr txBox="1"/>
          <p:nvPr/>
        </p:nvSpPr>
        <p:spPr>
          <a:xfrm>
            <a:off x="759819" y="1367002"/>
            <a:ext cx="2148840" cy="880110"/>
          </a:xfrm>
          <a:prstGeom prst="rect">
            <a:avLst/>
          </a:prstGeom>
        </p:spPr>
        <p:txBody>
          <a:bodyPr wrap="square" lIns="0" tIns="13335" rIns="0" bIns="0" rtlCol="0" vert="horz">
            <a:spAutoFit/>
          </a:bodyPr>
          <a:lstStyle/>
          <a:p>
            <a:pPr marL="12700" marR="5080" indent="-635">
              <a:lnSpc>
                <a:spcPct val="100000"/>
              </a:lnSpc>
              <a:spcBef>
                <a:spcPts val="105"/>
              </a:spcBef>
            </a:pPr>
            <a:r>
              <a:rPr dirty="0" sz="1400" spc="-5">
                <a:solidFill>
                  <a:srgbClr val="585858"/>
                </a:solidFill>
                <a:latin typeface="Calibri"/>
                <a:cs typeface="Calibri"/>
              </a:rPr>
              <a:t>The simple </a:t>
            </a:r>
            <a:r>
              <a:rPr dirty="0" sz="1400" spc="-10">
                <a:solidFill>
                  <a:srgbClr val="585858"/>
                </a:solidFill>
                <a:latin typeface="Calibri"/>
                <a:cs typeface="Calibri"/>
              </a:rPr>
              <a:t>to </a:t>
            </a:r>
            <a:r>
              <a:rPr dirty="0" sz="1400" spc="-5">
                <a:solidFill>
                  <a:srgbClr val="585858"/>
                </a:solidFill>
                <a:latin typeface="Calibri"/>
                <a:cs typeface="Calibri"/>
              </a:rPr>
              <a:t>use </a:t>
            </a:r>
            <a:r>
              <a:rPr dirty="0" sz="1400" spc="-5" b="1">
                <a:solidFill>
                  <a:srgbClr val="585858"/>
                </a:solidFill>
                <a:latin typeface="Calibri"/>
                <a:cs typeface="Calibri"/>
              </a:rPr>
              <a:t>auto-  applicator </a:t>
            </a:r>
            <a:r>
              <a:rPr dirty="0" sz="1400" spc="-5">
                <a:solidFill>
                  <a:srgbClr val="585858"/>
                </a:solidFill>
                <a:latin typeface="Calibri"/>
                <a:cs typeface="Calibri"/>
              </a:rPr>
              <a:t>easily inserts </a:t>
            </a:r>
            <a:r>
              <a:rPr dirty="0" sz="1400">
                <a:solidFill>
                  <a:srgbClr val="585858"/>
                </a:solidFill>
                <a:latin typeface="Calibri"/>
                <a:cs typeface="Calibri"/>
              </a:rPr>
              <a:t>a  </a:t>
            </a:r>
            <a:r>
              <a:rPr dirty="0" sz="1400" spc="-5">
                <a:solidFill>
                  <a:srgbClr val="585858"/>
                </a:solidFill>
                <a:latin typeface="Calibri"/>
                <a:cs typeface="Calibri"/>
              </a:rPr>
              <a:t>small sensor just </a:t>
            </a:r>
            <a:r>
              <a:rPr dirty="0" sz="1400" spc="-10">
                <a:solidFill>
                  <a:srgbClr val="585858"/>
                </a:solidFill>
                <a:latin typeface="Calibri"/>
                <a:cs typeface="Calibri"/>
              </a:rPr>
              <a:t>beneath the  </a:t>
            </a:r>
            <a:r>
              <a:rPr dirty="0" sz="1400">
                <a:solidFill>
                  <a:srgbClr val="585858"/>
                </a:solidFill>
                <a:latin typeface="Calibri"/>
                <a:cs typeface="Calibri"/>
              </a:rPr>
              <a:t>skin with </a:t>
            </a:r>
            <a:r>
              <a:rPr dirty="0" sz="1400" spc="-5">
                <a:solidFill>
                  <a:srgbClr val="585858"/>
                </a:solidFill>
                <a:latin typeface="Calibri"/>
                <a:cs typeface="Calibri"/>
              </a:rPr>
              <a:t>one</a:t>
            </a:r>
            <a:r>
              <a:rPr dirty="0" sz="1400" spc="-40">
                <a:solidFill>
                  <a:srgbClr val="585858"/>
                </a:solidFill>
                <a:latin typeface="Calibri"/>
                <a:cs typeface="Calibri"/>
              </a:rPr>
              <a:t> </a:t>
            </a:r>
            <a:r>
              <a:rPr dirty="0" sz="1400" spc="-10">
                <a:solidFill>
                  <a:srgbClr val="585858"/>
                </a:solidFill>
                <a:latin typeface="Calibri"/>
                <a:cs typeface="Calibri"/>
              </a:rPr>
              <a:t>touch.</a:t>
            </a:r>
            <a:endParaRPr sz="1400">
              <a:latin typeface="Calibri"/>
              <a:cs typeface="Calibri"/>
            </a:endParaRPr>
          </a:p>
        </p:txBody>
      </p:sp>
      <p:sp>
        <p:nvSpPr>
          <p:cNvPr id="9" name="object 9"/>
          <p:cNvSpPr txBox="1"/>
          <p:nvPr/>
        </p:nvSpPr>
        <p:spPr>
          <a:xfrm>
            <a:off x="759997" y="2433997"/>
            <a:ext cx="2142490" cy="666750"/>
          </a:xfrm>
          <a:prstGeom prst="rect">
            <a:avLst/>
          </a:prstGeom>
        </p:spPr>
        <p:txBody>
          <a:bodyPr wrap="square" lIns="0" tIns="13335" rIns="0" bIns="0" rtlCol="0" vert="horz">
            <a:spAutoFit/>
          </a:bodyPr>
          <a:lstStyle/>
          <a:p>
            <a:pPr marL="12700" marR="5080">
              <a:lnSpc>
                <a:spcPct val="100000"/>
              </a:lnSpc>
              <a:spcBef>
                <a:spcPts val="105"/>
              </a:spcBef>
            </a:pPr>
            <a:r>
              <a:rPr dirty="0" sz="1400" spc="-5">
                <a:solidFill>
                  <a:srgbClr val="585858"/>
                </a:solidFill>
                <a:latin typeface="Calibri"/>
                <a:cs typeface="Calibri"/>
              </a:rPr>
              <a:t>The </a:t>
            </a:r>
            <a:r>
              <a:rPr dirty="0" sz="1400" b="1">
                <a:solidFill>
                  <a:srgbClr val="585858"/>
                </a:solidFill>
                <a:latin typeface="Calibri"/>
                <a:cs typeface="Calibri"/>
              </a:rPr>
              <a:t>sensor </a:t>
            </a:r>
            <a:r>
              <a:rPr dirty="0" sz="1400" spc="-10">
                <a:solidFill>
                  <a:srgbClr val="585858"/>
                </a:solidFill>
                <a:latin typeface="Calibri"/>
                <a:cs typeface="Calibri"/>
              </a:rPr>
              <a:t>measures </a:t>
            </a:r>
            <a:r>
              <a:rPr dirty="0" sz="1400" spc="-5">
                <a:solidFill>
                  <a:srgbClr val="585858"/>
                </a:solidFill>
                <a:latin typeface="Calibri"/>
                <a:cs typeface="Calibri"/>
              </a:rPr>
              <a:t>glucose  levels from just </a:t>
            </a:r>
            <a:r>
              <a:rPr dirty="0" sz="1400" spc="-10">
                <a:solidFill>
                  <a:srgbClr val="585858"/>
                </a:solidFill>
                <a:latin typeface="Calibri"/>
                <a:cs typeface="Calibri"/>
              </a:rPr>
              <a:t>underneath  </a:t>
            </a:r>
            <a:r>
              <a:rPr dirty="0" sz="1400" spc="-5">
                <a:solidFill>
                  <a:srgbClr val="585858"/>
                </a:solidFill>
                <a:latin typeface="Calibri"/>
                <a:cs typeface="Calibri"/>
              </a:rPr>
              <a:t>the</a:t>
            </a:r>
            <a:r>
              <a:rPr dirty="0" sz="1400">
                <a:solidFill>
                  <a:srgbClr val="585858"/>
                </a:solidFill>
                <a:latin typeface="Calibri"/>
                <a:cs typeface="Calibri"/>
              </a:rPr>
              <a:t> </a:t>
            </a:r>
            <a:r>
              <a:rPr dirty="0" sz="1400" spc="-5">
                <a:solidFill>
                  <a:srgbClr val="585858"/>
                </a:solidFill>
                <a:latin typeface="Calibri"/>
                <a:cs typeface="Calibri"/>
              </a:rPr>
              <a:t>skin*.</a:t>
            </a:r>
            <a:endParaRPr sz="1400">
              <a:latin typeface="Calibri"/>
              <a:cs typeface="Calibri"/>
            </a:endParaRPr>
          </a:p>
        </p:txBody>
      </p:sp>
      <p:sp>
        <p:nvSpPr>
          <p:cNvPr id="10" name="object 10"/>
          <p:cNvSpPr/>
          <p:nvPr/>
        </p:nvSpPr>
        <p:spPr>
          <a:xfrm>
            <a:off x="519683" y="4765547"/>
            <a:ext cx="4318000" cy="1045844"/>
          </a:xfrm>
          <a:custGeom>
            <a:avLst/>
            <a:gdLst/>
            <a:ahLst/>
            <a:cxnLst/>
            <a:rect l="l" t="t" r="r" b="b"/>
            <a:pathLst>
              <a:path w="4318000" h="1045845">
                <a:moveTo>
                  <a:pt x="3934193" y="0"/>
                </a:moveTo>
                <a:lnTo>
                  <a:pt x="0" y="0"/>
                </a:lnTo>
                <a:lnTo>
                  <a:pt x="0" y="1045463"/>
                </a:lnTo>
                <a:lnTo>
                  <a:pt x="4317492" y="1045463"/>
                </a:lnTo>
                <a:lnTo>
                  <a:pt x="4317492" y="383298"/>
                </a:lnTo>
                <a:lnTo>
                  <a:pt x="4314505" y="335217"/>
                </a:lnTo>
                <a:lnTo>
                  <a:pt x="4305786" y="288918"/>
                </a:lnTo>
                <a:lnTo>
                  <a:pt x="4291692" y="244761"/>
                </a:lnTo>
                <a:lnTo>
                  <a:pt x="4272583" y="203105"/>
                </a:lnTo>
                <a:lnTo>
                  <a:pt x="4248819" y="164309"/>
                </a:lnTo>
                <a:lnTo>
                  <a:pt x="4220758" y="128732"/>
                </a:lnTo>
                <a:lnTo>
                  <a:pt x="4188759" y="96733"/>
                </a:lnTo>
                <a:lnTo>
                  <a:pt x="4153182" y="68672"/>
                </a:lnTo>
                <a:lnTo>
                  <a:pt x="4114386" y="44908"/>
                </a:lnTo>
                <a:lnTo>
                  <a:pt x="4072730" y="25799"/>
                </a:lnTo>
                <a:lnTo>
                  <a:pt x="4028573" y="11705"/>
                </a:lnTo>
                <a:lnTo>
                  <a:pt x="3982274" y="2986"/>
                </a:lnTo>
                <a:lnTo>
                  <a:pt x="3934193" y="0"/>
                </a:lnTo>
                <a:close/>
              </a:path>
            </a:pathLst>
          </a:custGeom>
          <a:solidFill>
            <a:srgbClr val="F1F1F1"/>
          </a:solidFill>
        </p:spPr>
        <p:txBody>
          <a:bodyPr wrap="square" lIns="0" tIns="0" rIns="0" bIns="0" rtlCol="0"/>
          <a:lstStyle/>
          <a:p/>
        </p:txBody>
      </p:sp>
      <p:sp>
        <p:nvSpPr>
          <p:cNvPr id="11" name="object 11"/>
          <p:cNvSpPr txBox="1"/>
          <p:nvPr/>
        </p:nvSpPr>
        <p:spPr>
          <a:xfrm>
            <a:off x="572850" y="4943483"/>
            <a:ext cx="3679825" cy="666750"/>
          </a:xfrm>
          <a:prstGeom prst="rect">
            <a:avLst/>
          </a:prstGeom>
        </p:spPr>
        <p:txBody>
          <a:bodyPr wrap="square" lIns="0" tIns="12700" rIns="0" bIns="0" rtlCol="0" vert="horz">
            <a:spAutoFit/>
          </a:bodyPr>
          <a:lstStyle/>
          <a:p>
            <a:pPr marL="38100" marR="30480">
              <a:lnSpc>
                <a:spcPct val="100000"/>
              </a:lnSpc>
              <a:spcBef>
                <a:spcPts val="100"/>
              </a:spcBef>
            </a:pPr>
            <a:r>
              <a:rPr dirty="0" sz="1400" spc="-5">
                <a:solidFill>
                  <a:srgbClr val="4D4D4D"/>
                </a:solidFill>
                <a:latin typeface="Calibri"/>
                <a:cs typeface="Calibri"/>
              </a:rPr>
              <a:t>The </a:t>
            </a:r>
            <a:r>
              <a:rPr dirty="0" sz="1400" spc="-5" b="1">
                <a:solidFill>
                  <a:srgbClr val="4D4D4D"/>
                </a:solidFill>
                <a:latin typeface="Calibri"/>
                <a:cs typeface="Calibri"/>
              </a:rPr>
              <a:t>transmitter </a:t>
            </a:r>
            <a:r>
              <a:rPr dirty="0" sz="1400" spc="-10">
                <a:solidFill>
                  <a:srgbClr val="4D4D4D"/>
                </a:solidFill>
                <a:latin typeface="Calibri"/>
                <a:cs typeface="Calibri"/>
              </a:rPr>
              <a:t>fastens </a:t>
            </a:r>
            <a:r>
              <a:rPr dirty="0" sz="1400">
                <a:solidFill>
                  <a:srgbClr val="4D4D4D"/>
                </a:solidFill>
                <a:latin typeface="Calibri"/>
                <a:cs typeface="Calibri"/>
              </a:rPr>
              <a:t>on </a:t>
            </a:r>
            <a:r>
              <a:rPr dirty="0" sz="1400" spc="-5">
                <a:solidFill>
                  <a:srgbClr val="4D4D4D"/>
                </a:solidFill>
                <a:latin typeface="Calibri"/>
                <a:cs typeface="Calibri"/>
              </a:rPr>
              <a:t>top </a:t>
            </a:r>
            <a:r>
              <a:rPr dirty="0" sz="1400">
                <a:solidFill>
                  <a:srgbClr val="4D4D4D"/>
                </a:solidFill>
                <a:latin typeface="Calibri"/>
                <a:cs typeface="Calibri"/>
              </a:rPr>
              <a:t>of </a:t>
            </a:r>
            <a:r>
              <a:rPr dirty="0" sz="1400" spc="-5">
                <a:solidFill>
                  <a:srgbClr val="4D4D4D"/>
                </a:solidFill>
                <a:latin typeface="Calibri"/>
                <a:cs typeface="Calibri"/>
              </a:rPr>
              <a:t>the sensor </a:t>
            </a:r>
            <a:r>
              <a:rPr dirty="0" sz="1400" spc="-10">
                <a:solidFill>
                  <a:srgbClr val="4D4D4D"/>
                </a:solidFill>
                <a:latin typeface="Calibri"/>
                <a:cs typeface="Calibri"/>
              </a:rPr>
              <a:t>and  </a:t>
            </a:r>
            <a:r>
              <a:rPr dirty="0" sz="1400" spc="-5">
                <a:solidFill>
                  <a:srgbClr val="4D4D4D"/>
                </a:solidFill>
                <a:latin typeface="Calibri"/>
                <a:cs typeface="Calibri"/>
              </a:rPr>
              <a:t>wirelessly sends </a:t>
            </a:r>
            <a:r>
              <a:rPr dirty="0" sz="1400" spc="-10">
                <a:solidFill>
                  <a:srgbClr val="4D4D4D"/>
                </a:solidFill>
                <a:latin typeface="Calibri"/>
                <a:cs typeface="Calibri"/>
              </a:rPr>
              <a:t>data to </a:t>
            </a:r>
            <a:r>
              <a:rPr dirty="0" sz="1400">
                <a:solidFill>
                  <a:srgbClr val="4D4D4D"/>
                </a:solidFill>
                <a:latin typeface="Calibri"/>
                <a:cs typeface="Calibri"/>
              </a:rPr>
              <a:t>a </a:t>
            </a:r>
            <a:r>
              <a:rPr dirty="0" sz="1400" b="1">
                <a:solidFill>
                  <a:srgbClr val="4D4D4D"/>
                </a:solidFill>
                <a:latin typeface="Calibri"/>
                <a:cs typeface="Calibri"/>
              </a:rPr>
              <a:t>receiver</a:t>
            </a:r>
            <a:r>
              <a:rPr dirty="0" baseline="24691" sz="1350">
                <a:solidFill>
                  <a:srgbClr val="4D4D4D"/>
                </a:solidFill>
                <a:latin typeface="Calibri"/>
                <a:cs typeface="Calibri"/>
              </a:rPr>
              <a:t>† </a:t>
            </a:r>
            <a:r>
              <a:rPr dirty="0" sz="1400">
                <a:solidFill>
                  <a:srgbClr val="4D4D4D"/>
                </a:solidFill>
                <a:latin typeface="Calibri"/>
                <a:cs typeface="Calibri"/>
              </a:rPr>
              <a:t>or </a:t>
            </a:r>
            <a:r>
              <a:rPr dirty="0" sz="1400" spc="-5" b="1">
                <a:solidFill>
                  <a:srgbClr val="4D4D4D"/>
                </a:solidFill>
                <a:latin typeface="Calibri"/>
                <a:cs typeface="Calibri"/>
              </a:rPr>
              <a:t>compatible  </a:t>
            </a:r>
            <a:r>
              <a:rPr dirty="0" sz="1400" b="1">
                <a:solidFill>
                  <a:srgbClr val="4D4D4D"/>
                </a:solidFill>
                <a:latin typeface="Calibri"/>
                <a:cs typeface="Calibri"/>
              </a:rPr>
              <a:t>smart device</a:t>
            </a:r>
            <a:r>
              <a:rPr dirty="0" baseline="24691" sz="1350">
                <a:solidFill>
                  <a:srgbClr val="4D4D4D"/>
                </a:solidFill>
                <a:latin typeface="Calibri"/>
                <a:cs typeface="Calibri"/>
              </a:rPr>
              <a:t>‡ </a:t>
            </a:r>
            <a:r>
              <a:rPr dirty="0" sz="1400" spc="-5">
                <a:solidFill>
                  <a:srgbClr val="4D4D4D"/>
                </a:solidFill>
                <a:latin typeface="Calibri"/>
                <a:cs typeface="Calibri"/>
              </a:rPr>
              <a:t>loaded </a:t>
            </a:r>
            <a:r>
              <a:rPr dirty="0" sz="1400">
                <a:solidFill>
                  <a:srgbClr val="4D4D4D"/>
                </a:solidFill>
                <a:latin typeface="Calibri"/>
                <a:cs typeface="Calibri"/>
              </a:rPr>
              <a:t>with </a:t>
            </a:r>
            <a:r>
              <a:rPr dirty="0" sz="1400" spc="-5">
                <a:solidFill>
                  <a:srgbClr val="4D4D4D"/>
                </a:solidFill>
                <a:latin typeface="Calibri"/>
                <a:cs typeface="Calibri"/>
              </a:rPr>
              <a:t>the </a:t>
            </a:r>
            <a:r>
              <a:rPr dirty="0" sz="1400" spc="-15" b="1">
                <a:solidFill>
                  <a:srgbClr val="4D4D4D"/>
                </a:solidFill>
                <a:latin typeface="Calibri"/>
                <a:cs typeface="Calibri"/>
              </a:rPr>
              <a:t>Dexcom </a:t>
            </a:r>
            <a:r>
              <a:rPr dirty="0" sz="1400" b="1">
                <a:solidFill>
                  <a:srgbClr val="4D4D4D"/>
                </a:solidFill>
                <a:latin typeface="Calibri"/>
                <a:cs typeface="Calibri"/>
              </a:rPr>
              <a:t>G6</a:t>
            </a:r>
            <a:r>
              <a:rPr dirty="0" sz="1400" spc="-160" b="1">
                <a:solidFill>
                  <a:srgbClr val="4D4D4D"/>
                </a:solidFill>
                <a:latin typeface="Calibri"/>
                <a:cs typeface="Calibri"/>
              </a:rPr>
              <a:t> </a:t>
            </a:r>
            <a:r>
              <a:rPr dirty="0" sz="1400" b="1">
                <a:solidFill>
                  <a:srgbClr val="4D4D4D"/>
                </a:solidFill>
                <a:latin typeface="Calibri"/>
                <a:cs typeface="Calibri"/>
              </a:rPr>
              <a:t>app.</a:t>
            </a:r>
            <a:endParaRPr sz="1400">
              <a:latin typeface="Calibri"/>
              <a:cs typeface="Calibri"/>
            </a:endParaRPr>
          </a:p>
        </p:txBody>
      </p:sp>
      <p:sp>
        <p:nvSpPr>
          <p:cNvPr id="12" name="object 12"/>
          <p:cNvSpPr txBox="1"/>
          <p:nvPr/>
        </p:nvSpPr>
        <p:spPr>
          <a:xfrm>
            <a:off x="7887341" y="1332419"/>
            <a:ext cx="3354070" cy="453390"/>
          </a:xfrm>
          <a:prstGeom prst="rect">
            <a:avLst/>
          </a:prstGeom>
        </p:spPr>
        <p:txBody>
          <a:bodyPr wrap="square" lIns="0" tIns="13335" rIns="0" bIns="0" rtlCol="0" vert="horz">
            <a:spAutoFit/>
          </a:bodyPr>
          <a:lstStyle/>
          <a:p>
            <a:pPr marL="38100" marR="30480">
              <a:lnSpc>
                <a:spcPct val="100000"/>
              </a:lnSpc>
              <a:spcBef>
                <a:spcPts val="105"/>
              </a:spcBef>
            </a:pPr>
            <a:r>
              <a:rPr dirty="0" sz="1400">
                <a:solidFill>
                  <a:srgbClr val="585858"/>
                </a:solidFill>
                <a:latin typeface="Calibri"/>
                <a:cs typeface="Calibri"/>
              </a:rPr>
              <a:t>A </a:t>
            </a:r>
            <a:r>
              <a:rPr dirty="0" sz="1400" spc="-5" b="1">
                <a:solidFill>
                  <a:srgbClr val="585858"/>
                </a:solidFill>
                <a:latin typeface="Calibri"/>
                <a:cs typeface="Calibri"/>
              </a:rPr>
              <a:t>display </a:t>
            </a:r>
            <a:r>
              <a:rPr dirty="0" sz="1400" b="1">
                <a:solidFill>
                  <a:srgbClr val="585858"/>
                </a:solidFill>
                <a:latin typeface="Calibri"/>
                <a:cs typeface="Calibri"/>
              </a:rPr>
              <a:t>device</a:t>
            </a:r>
            <a:r>
              <a:rPr dirty="0" baseline="24691" sz="1350">
                <a:solidFill>
                  <a:srgbClr val="4D4D4D"/>
                </a:solidFill>
                <a:latin typeface="Calibri"/>
                <a:cs typeface="Calibri"/>
              </a:rPr>
              <a:t>‡ </a:t>
            </a:r>
            <a:r>
              <a:rPr dirty="0" sz="1400" spc="-5">
                <a:solidFill>
                  <a:srgbClr val="585858"/>
                </a:solidFill>
                <a:latin typeface="Calibri"/>
                <a:cs typeface="Calibri"/>
              </a:rPr>
              <a:t>continuously shows </a:t>
            </a:r>
            <a:r>
              <a:rPr dirty="0" sz="1400" spc="-10">
                <a:solidFill>
                  <a:srgbClr val="585858"/>
                </a:solidFill>
                <a:latin typeface="Calibri"/>
                <a:cs typeface="Calibri"/>
              </a:rPr>
              <a:t>current  </a:t>
            </a:r>
            <a:r>
              <a:rPr dirty="0" sz="1400" spc="-5">
                <a:solidFill>
                  <a:srgbClr val="585858"/>
                </a:solidFill>
                <a:latin typeface="Calibri"/>
                <a:cs typeface="Calibri"/>
              </a:rPr>
              <a:t>glucose </a:t>
            </a:r>
            <a:r>
              <a:rPr dirty="0" sz="1400" spc="-10">
                <a:solidFill>
                  <a:srgbClr val="585858"/>
                </a:solidFill>
                <a:latin typeface="Calibri"/>
                <a:cs typeface="Calibri"/>
              </a:rPr>
              <a:t>value, </a:t>
            </a:r>
            <a:r>
              <a:rPr dirty="0" sz="1400" spc="-5">
                <a:solidFill>
                  <a:srgbClr val="585858"/>
                </a:solidFill>
                <a:latin typeface="Calibri"/>
                <a:cs typeface="Calibri"/>
              </a:rPr>
              <a:t>speed and direction </a:t>
            </a:r>
            <a:r>
              <a:rPr dirty="0" sz="1400">
                <a:solidFill>
                  <a:srgbClr val="585858"/>
                </a:solidFill>
                <a:latin typeface="Calibri"/>
                <a:cs typeface="Calibri"/>
              </a:rPr>
              <a:t>of</a:t>
            </a:r>
            <a:r>
              <a:rPr dirty="0" sz="1400" spc="20">
                <a:solidFill>
                  <a:srgbClr val="585858"/>
                </a:solidFill>
                <a:latin typeface="Calibri"/>
                <a:cs typeface="Calibri"/>
              </a:rPr>
              <a:t> </a:t>
            </a:r>
            <a:r>
              <a:rPr dirty="0" sz="1400" spc="-10">
                <a:solidFill>
                  <a:srgbClr val="585858"/>
                </a:solidFill>
                <a:latin typeface="Calibri"/>
                <a:cs typeface="Calibri"/>
              </a:rPr>
              <a:t>change.</a:t>
            </a:r>
            <a:endParaRPr sz="1400">
              <a:latin typeface="Calibri"/>
              <a:cs typeface="Calibri"/>
            </a:endParaRPr>
          </a:p>
        </p:txBody>
      </p:sp>
      <p:grpSp>
        <p:nvGrpSpPr>
          <p:cNvPr id="13" name="object 13"/>
          <p:cNvGrpSpPr/>
          <p:nvPr/>
        </p:nvGrpSpPr>
        <p:grpSpPr>
          <a:xfrm>
            <a:off x="6882383" y="2697479"/>
            <a:ext cx="5305425" cy="3100070"/>
            <a:chOff x="6882383" y="2697479"/>
            <a:chExt cx="5305425" cy="3100070"/>
          </a:xfrm>
        </p:grpSpPr>
        <p:pic>
          <p:nvPicPr>
            <p:cNvPr id="14" name="object 14"/>
            <p:cNvPicPr/>
            <p:nvPr/>
          </p:nvPicPr>
          <p:blipFill>
            <a:blip r:embed="rId4" cstate="print"/>
            <a:stretch>
              <a:fillRect/>
            </a:stretch>
          </p:blipFill>
          <p:spPr>
            <a:xfrm>
              <a:off x="6882383" y="2697479"/>
              <a:ext cx="3599687" cy="3099815"/>
            </a:xfrm>
            <a:prstGeom prst="rect">
              <a:avLst/>
            </a:prstGeom>
          </p:spPr>
        </p:pic>
        <p:pic>
          <p:nvPicPr>
            <p:cNvPr id="15" name="object 15"/>
            <p:cNvPicPr/>
            <p:nvPr/>
          </p:nvPicPr>
          <p:blipFill>
            <a:blip r:embed="rId5" cstate="print"/>
            <a:stretch>
              <a:fillRect/>
            </a:stretch>
          </p:blipFill>
          <p:spPr>
            <a:xfrm>
              <a:off x="7758683" y="3041903"/>
              <a:ext cx="923543" cy="923543"/>
            </a:xfrm>
            <a:prstGeom prst="rect">
              <a:avLst/>
            </a:prstGeom>
          </p:spPr>
        </p:pic>
        <p:pic>
          <p:nvPicPr>
            <p:cNvPr id="16" name="object 16"/>
            <p:cNvPicPr/>
            <p:nvPr/>
          </p:nvPicPr>
          <p:blipFill>
            <a:blip r:embed="rId6" cstate="print"/>
            <a:stretch>
              <a:fillRect/>
            </a:stretch>
          </p:blipFill>
          <p:spPr>
            <a:xfrm>
              <a:off x="10200131" y="2817876"/>
              <a:ext cx="1987293" cy="2979419"/>
            </a:xfrm>
            <a:prstGeom prst="rect">
              <a:avLst/>
            </a:prstGeom>
          </p:spPr>
        </p:pic>
      </p:grpSp>
      <p:sp>
        <p:nvSpPr>
          <p:cNvPr id="17" name="object 17"/>
          <p:cNvSpPr txBox="1"/>
          <p:nvPr/>
        </p:nvSpPr>
        <p:spPr>
          <a:xfrm>
            <a:off x="11272325" y="42774"/>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LBL022519</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5219" y="212639"/>
            <a:ext cx="9810115" cy="574040"/>
          </a:xfrm>
          <a:prstGeom prst="rect"/>
        </p:spPr>
        <p:txBody>
          <a:bodyPr wrap="square" lIns="0" tIns="12700" rIns="0" bIns="0" rtlCol="0" vert="horz">
            <a:spAutoFit/>
          </a:bodyPr>
          <a:lstStyle/>
          <a:p>
            <a:pPr marL="12700">
              <a:lnSpc>
                <a:spcPct val="100000"/>
              </a:lnSpc>
              <a:spcBef>
                <a:spcPts val="100"/>
              </a:spcBef>
            </a:pPr>
            <a:r>
              <a:rPr dirty="0" spc="-5" b="1">
                <a:solidFill>
                  <a:srgbClr val="76ACB9"/>
                </a:solidFill>
                <a:latin typeface="Arial"/>
                <a:cs typeface="Arial"/>
              </a:rPr>
              <a:t>G6 SENSOR </a:t>
            </a:r>
            <a:r>
              <a:rPr dirty="0" b="1">
                <a:solidFill>
                  <a:srgbClr val="76ACB9"/>
                </a:solidFill>
                <a:latin typeface="Arial"/>
                <a:cs typeface="Arial"/>
              </a:rPr>
              <a:t>AND </a:t>
            </a:r>
            <a:r>
              <a:rPr dirty="0" spc="-5" b="1">
                <a:solidFill>
                  <a:srgbClr val="76ACB9"/>
                </a:solidFill>
                <a:latin typeface="Arial"/>
                <a:cs typeface="Arial"/>
              </a:rPr>
              <a:t>TRANSMITTER</a:t>
            </a:r>
            <a:r>
              <a:rPr dirty="0" spc="-185" b="1">
                <a:solidFill>
                  <a:srgbClr val="76ACB9"/>
                </a:solidFill>
                <a:latin typeface="Arial"/>
                <a:cs typeface="Arial"/>
              </a:rPr>
              <a:t> </a:t>
            </a:r>
            <a:r>
              <a:rPr dirty="0" spc="-5" b="1">
                <a:solidFill>
                  <a:srgbClr val="76ACB9"/>
                </a:solidFill>
                <a:latin typeface="Arial"/>
                <a:cs typeface="Arial"/>
              </a:rPr>
              <a:t>INSERTION</a:t>
            </a:r>
          </a:p>
        </p:txBody>
      </p:sp>
      <p:grpSp>
        <p:nvGrpSpPr>
          <p:cNvPr id="3" name="object 3"/>
          <p:cNvGrpSpPr/>
          <p:nvPr/>
        </p:nvGrpSpPr>
        <p:grpSpPr>
          <a:xfrm>
            <a:off x="1736255" y="1039736"/>
            <a:ext cx="8495665" cy="4779010"/>
            <a:chOff x="1736255" y="1039736"/>
            <a:chExt cx="8495665" cy="4779010"/>
          </a:xfrm>
        </p:grpSpPr>
        <p:sp>
          <p:nvSpPr>
            <p:cNvPr id="4" name="object 4"/>
            <p:cNvSpPr/>
            <p:nvPr/>
          </p:nvSpPr>
          <p:spPr>
            <a:xfrm>
              <a:off x="1736255" y="1039741"/>
              <a:ext cx="8495665" cy="4779010"/>
            </a:xfrm>
            <a:custGeom>
              <a:avLst/>
              <a:gdLst/>
              <a:ahLst/>
              <a:cxnLst/>
              <a:rect l="l" t="t" r="r" b="b"/>
              <a:pathLst>
                <a:path w="8495665" h="4779010">
                  <a:moveTo>
                    <a:pt x="0" y="4778526"/>
                  </a:moveTo>
                  <a:lnTo>
                    <a:pt x="8495377" y="4778526"/>
                  </a:lnTo>
                  <a:lnTo>
                    <a:pt x="8495377" y="0"/>
                  </a:lnTo>
                  <a:lnTo>
                    <a:pt x="0" y="0"/>
                  </a:lnTo>
                  <a:lnTo>
                    <a:pt x="0" y="4778526"/>
                  </a:lnTo>
                  <a:close/>
                </a:path>
              </a:pathLst>
            </a:custGeom>
            <a:solidFill>
              <a:srgbClr val="FEFEFE"/>
            </a:solidFill>
          </p:spPr>
          <p:txBody>
            <a:bodyPr wrap="square" lIns="0" tIns="0" rIns="0" bIns="0" rtlCol="0"/>
            <a:lstStyle/>
            <a:p/>
          </p:txBody>
        </p:sp>
        <p:sp>
          <p:nvSpPr>
            <p:cNvPr id="5" name="object 5"/>
            <p:cNvSpPr/>
            <p:nvPr/>
          </p:nvSpPr>
          <p:spPr>
            <a:xfrm>
              <a:off x="1742605" y="1046086"/>
              <a:ext cx="8482965" cy="4766310"/>
            </a:xfrm>
            <a:custGeom>
              <a:avLst/>
              <a:gdLst/>
              <a:ahLst/>
              <a:cxnLst/>
              <a:rect l="l" t="t" r="r" b="b"/>
              <a:pathLst>
                <a:path w="8482965" h="4766310">
                  <a:moveTo>
                    <a:pt x="0" y="4765831"/>
                  </a:moveTo>
                  <a:lnTo>
                    <a:pt x="8482672" y="4765831"/>
                  </a:lnTo>
                  <a:lnTo>
                    <a:pt x="8482672" y="0"/>
                  </a:lnTo>
                  <a:lnTo>
                    <a:pt x="0" y="0"/>
                  </a:lnTo>
                  <a:lnTo>
                    <a:pt x="0" y="4765831"/>
                  </a:lnTo>
                  <a:close/>
                </a:path>
              </a:pathLst>
            </a:custGeom>
            <a:ln w="12699">
              <a:solidFill>
                <a:srgbClr val="000000"/>
              </a:solidFill>
            </a:ln>
          </p:spPr>
          <p:txBody>
            <a:bodyPr wrap="square" lIns="0" tIns="0" rIns="0" bIns="0" rtlCol="0"/>
            <a:lstStyle/>
            <a:p/>
          </p:txBody>
        </p:sp>
        <p:pic>
          <p:nvPicPr>
            <p:cNvPr id="6" name="object 6"/>
            <p:cNvPicPr/>
            <p:nvPr/>
          </p:nvPicPr>
          <p:blipFill>
            <a:blip r:embed="rId2" cstate="print"/>
            <a:stretch>
              <a:fillRect/>
            </a:stretch>
          </p:blipFill>
          <p:spPr>
            <a:xfrm>
              <a:off x="1841030" y="5469005"/>
              <a:ext cx="247650" cy="247662"/>
            </a:xfrm>
            <a:prstGeom prst="rect">
              <a:avLst/>
            </a:prstGeom>
          </p:spPr>
        </p:pic>
        <p:sp>
          <p:nvSpPr>
            <p:cNvPr id="7" name="object 7"/>
            <p:cNvSpPr/>
            <p:nvPr/>
          </p:nvSpPr>
          <p:spPr>
            <a:xfrm>
              <a:off x="1841030" y="5469005"/>
              <a:ext cx="247650" cy="248285"/>
            </a:xfrm>
            <a:custGeom>
              <a:avLst/>
              <a:gdLst/>
              <a:ahLst/>
              <a:cxnLst/>
              <a:rect l="l" t="t" r="r" b="b"/>
              <a:pathLst>
                <a:path w="247650" h="248285">
                  <a:moveTo>
                    <a:pt x="47625" y="247662"/>
                  </a:moveTo>
                  <a:lnTo>
                    <a:pt x="29089" y="243914"/>
                  </a:lnTo>
                  <a:lnTo>
                    <a:pt x="13954" y="233708"/>
                  </a:lnTo>
                  <a:lnTo>
                    <a:pt x="3748" y="218572"/>
                  </a:lnTo>
                  <a:lnTo>
                    <a:pt x="0" y="200037"/>
                  </a:lnTo>
                  <a:lnTo>
                    <a:pt x="0" y="47624"/>
                  </a:lnTo>
                  <a:lnTo>
                    <a:pt x="3748" y="29089"/>
                  </a:lnTo>
                  <a:lnTo>
                    <a:pt x="13954" y="13954"/>
                  </a:lnTo>
                  <a:lnTo>
                    <a:pt x="29089" y="3748"/>
                  </a:lnTo>
                  <a:lnTo>
                    <a:pt x="47625" y="0"/>
                  </a:lnTo>
                  <a:lnTo>
                    <a:pt x="200025" y="0"/>
                  </a:lnTo>
                  <a:lnTo>
                    <a:pt x="218560" y="3748"/>
                  </a:lnTo>
                  <a:lnTo>
                    <a:pt x="233696" y="13954"/>
                  </a:lnTo>
                  <a:lnTo>
                    <a:pt x="243902" y="29089"/>
                  </a:lnTo>
                  <a:lnTo>
                    <a:pt x="247650" y="47624"/>
                  </a:lnTo>
                  <a:lnTo>
                    <a:pt x="247650" y="200037"/>
                  </a:lnTo>
                  <a:lnTo>
                    <a:pt x="243902" y="218572"/>
                  </a:lnTo>
                  <a:lnTo>
                    <a:pt x="233696" y="233708"/>
                  </a:lnTo>
                  <a:lnTo>
                    <a:pt x="218560" y="243914"/>
                  </a:lnTo>
                  <a:lnTo>
                    <a:pt x="200025" y="247662"/>
                  </a:lnTo>
                  <a:lnTo>
                    <a:pt x="47625" y="247662"/>
                  </a:lnTo>
                  <a:close/>
                </a:path>
              </a:pathLst>
            </a:custGeom>
            <a:ln w="6349">
              <a:solidFill>
                <a:srgbClr val="FFFFFF"/>
              </a:solidFill>
            </a:ln>
          </p:spPr>
          <p:txBody>
            <a:bodyPr wrap="square" lIns="0" tIns="0" rIns="0" bIns="0" rtlCol="0"/>
            <a:lstStyle/>
            <a:p/>
          </p:txBody>
        </p:sp>
        <p:pic>
          <p:nvPicPr>
            <p:cNvPr id="8" name="object 8"/>
            <p:cNvPicPr/>
            <p:nvPr/>
          </p:nvPicPr>
          <p:blipFill>
            <a:blip r:embed="rId3" cstate="print"/>
            <a:stretch>
              <a:fillRect/>
            </a:stretch>
          </p:blipFill>
          <p:spPr>
            <a:xfrm>
              <a:off x="1861666" y="5489655"/>
              <a:ext cx="206375" cy="206374"/>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303019" y="12700"/>
              <a:ext cx="9768840" cy="6845300"/>
            </a:xfrm>
            <a:prstGeom prst="rect">
              <a:avLst/>
            </a:prstGeom>
          </p:spPr>
        </p:pic>
      </p:grpSp>
      <p:sp>
        <p:nvSpPr>
          <p:cNvPr id="5" name="object 5"/>
          <p:cNvSpPr txBox="1">
            <a:spLocks noGrp="1"/>
          </p:cNvSpPr>
          <p:nvPr>
            <p:ph type="title"/>
          </p:nvPr>
        </p:nvSpPr>
        <p:spPr>
          <a:xfrm>
            <a:off x="4637684" y="3182670"/>
            <a:ext cx="2915920" cy="817880"/>
          </a:xfrm>
          <a:prstGeom prst="rect"/>
        </p:spPr>
        <p:txBody>
          <a:bodyPr wrap="square" lIns="0" tIns="12065" rIns="0" bIns="0" rtlCol="0" vert="horz">
            <a:spAutoFit/>
          </a:bodyPr>
          <a:lstStyle/>
          <a:p>
            <a:pPr marL="12700">
              <a:lnSpc>
                <a:spcPct val="100000"/>
              </a:lnSpc>
              <a:spcBef>
                <a:spcPts val="95"/>
              </a:spcBef>
            </a:pPr>
            <a:r>
              <a:rPr dirty="0" sz="5200" spc="-5">
                <a:solidFill>
                  <a:srgbClr val="375522"/>
                </a:solidFill>
              </a:rPr>
              <a:t>Case</a:t>
            </a:r>
            <a:r>
              <a:rPr dirty="0" sz="5200" spc="-60">
                <a:solidFill>
                  <a:srgbClr val="375522"/>
                </a:solidFill>
              </a:rPr>
              <a:t> </a:t>
            </a:r>
            <a:r>
              <a:rPr dirty="0" sz="5200" spc="-5">
                <a:solidFill>
                  <a:srgbClr val="375522"/>
                </a:solidFill>
              </a:rPr>
              <a:t>Study</a:t>
            </a:r>
            <a:endParaRPr sz="5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8425" y="305719"/>
            <a:ext cx="890269" cy="635000"/>
          </a:xfrm>
          <a:prstGeom prst="rect"/>
        </p:spPr>
        <p:txBody>
          <a:bodyPr wrap="square" lIns="0" tIns="12065" rIns="0" bIns="0" rtlCol="0" vert="horz">
            <a:spAutoFit/>
          </a:bodyPr>
          <a:lstStyle/>
          <a:p>
            <a:pPr marL="12700">
              <a:lnSpc>
                <a:spcPct val="100000"/>
              </a:lnSpc>
              <a:spcBef>
                <a:spcPts val="95"/>
              </a:spcBef>
            </a:pPr>
            <a:r>
              <a:rPr dirty="0" sz="4000" spc="-30">
                <a:solidFill>
                  <a:srgbClr val="76ACB9"/>
                </a:solidFill>
              </a:rPr>
              <a:t>Sa</a:t>
            </a:r>
            <a:r>
              <a:rPr dirty="0" sz="4000" spc="-5">
                <a:solidFill>
                  <a:srgbClr val="76ACB9"/>
                </a:solidFill>
              </a:rPr>
              <a:t>m</a:t>
            </a:r>
            <a:endParaRPr sz="4000"/>
          </a:p>
        </p:txBody>
      </p:sp>
      <p:sp>
        <p:nvSpPr>
          <p:cNvPr id="3" name="object 3"/>
          <p:cNvSpPr txBox="1"/>
          <p:nvPr/>
        </p:nvSpPr>
        <p:spPr>
          <a:xfrm>
            <a:off x="486521" y="1166393"/>
            <a:ext cx="5358765" cy="391160"/>
          </a:xfrm>
          <a:prstGeom prst="rect">
            <a:avLst/>
          </a:prstGeom>
        </p:spPr>
        <p:txBody>
          <a:bodyPr wrap="square" lIns="0" tIns="12700" rIns="0" bIns="0" rtlCol="0" vert="horz">
            <a:spAutoFit/>
          </a:bodyPr>
          <a:lstStyle/>
          <a:p>
            <a:pPr marL="12700">
              <a:lnSpc>
                <a:spcPct val="100000"/>
              </a:lnSpc>
              <a:spcBef>
                <a:spcPts val="100"/>
              </a:spcBef>
            </a:pPr>
            <a:r>
              <a:rPr dirty="0" sz="2400" spc="-5">
                <a:latin typeface="Calibri"/>
                <a:cs typeface="Calibri"/>
              </a:rPr>
              <a:t>57 year old </a:t>
            </a:r>
            <a:r>
              <a:rPr dirty="0" sz="2400" spc="-5" b="1">
                <a:latin typeface="Calibri"/>
                <a:cs typeface="Calibri"/>
              </a:rPr>
              <a:t>with </a:t>
            </a:r>
            <a:r>
              <a:rPr dirty="0" sz="2400" spc="-20" b="1">
                <a:latin typeface="Calibri"/>
                <a:cs typeface="Calibri"/>
              </a:rPr>
              <a:t>Type </a:t>
            </a:r>
            <a:r>
              <a:rPr dirty="0" sz="2400" b="1">
                <a:latin typeface="Calibri"/>
                <a:cs typeface="Calibri"/>
              </a:rPr>
              <a:t>2 </a:t>
            </a:r>
            <a:r>
              <a:rPr dirty="0" sz="2400" spc="-5">
                <a:latin typeface="Calibri"/>
                <a:cs typeface="Calibri"/>
              </a:rPr>
              <a:t>diabetes </a:t>
            </a:r>
            <a:r>
              <a:rPr dirty="0" sz="2400">
                <a:latin typeface="Calibri"/>
                <a:cs typeface="Calibri"/>
              </a:rPr>
              <a:t>x </a:t>
            </a:r>
            <a:r>
              <a:rPr dirty="0" sz="2400" spc="-5">
                <a:latin typeface="Calibri"/>
                <a:cs typeface="Calibri"/>
              </a:rPr>
              <a:t>10</a:t>
            </a:r>
            <a:r>
              <a:rPr dirty="0" sz="2400" spc="-114">
                <a:latin typeface="Calibri"/>
                <a:cs typeface="Calibri"/>
              </a:rPr>
              <a:t> </a:t>
            </a:r>
            <a:r>
              <a:rPr dirty="0" sz="2400" spc="-10">
                <a:latin typeface="Calibri"/>
                <a:cs typeface="Calibri"/>
              </a:rPr>
              <a:t>years</a:t>
            </a:r>
            <a:endParaRPr sz="2400">
              <a:latin typeface="Calibri"/>
              <a:cs typeface="Calibri"/>
            </a:endParaRPr>
          </a:p>
        </p:txBody>
      </p:sp>
      <p:sp>
        <p:nvSpPr>
          <p:cNvPr id="4" name="object 4"/>
          <p:cNvSpPr txBox="1"/>
          <p:nvPr/>
        </p:nvSpPr>
        <p:spPr>
          <a:xfrm>
            <a:off x="577254" y="1672865"/>
            <a:ext cx="1286510" cy="1854835"/>
          </a:xfrm>
          <a:prstGeom prst="rect">
            <a:avLst/>
          </a:prstGeom>
        </p:spPr>
        <p:txBody>
          <a:bodyPr wrap="square" lIns="0" tIns="134620" rIns="0" bIns="0" rtlCol="0" vert="horz">
            <a:spAutoFit/>
          </a:bodyPr>
          <a:lstStyle/>
          <a:p>
            <a:pPr marL="12700">
              <a:lnSpc>
                <a:spcPct val="100000"/>
              </a:lnSpc>
              <a:spcBef>
                <a:spcPts val="1060"/>
              </a:spcBef>
            </a:pPr>
            <a:r>
              <a:rPr dirty="0" sz="1600" spc="-15">
                <a:latin typeface="Calibri"/>
                <a:cs typeface="Calibri"/>
              </a:rPr>
              <a:t>Recent</a:t>
            </a:r>
            <a:r>
              <a:rPr dirty="0" sz="1600" spc="10">
                <a:latin typeface="Calibri"/>
                <a:cs typeface="Calibri"/>
              </a:rPr>
              <a:t> </a:t>
            </a:r>
            <a:r>
              <a:rPr dirty="0" sz="1600" spc="-5">
                <a:latin typeface="Calibri"/>
                <a:cs typeface="Calibri"/>
              </a:rPr>
              <a:t>labs:</a:t>
            </a:r>
            <a:endParaRPr sz="1600">
              <a:latin typeface="Calibri"/>
              <a:cs typeface="Calibri"/>
            </a:endParaRPr>
          </a:p>
          <a:p>
            <a:pPr marL="190500">
              <a:lnSpc>
                <a:spcPct val="100000"/>
              </a:lnSpc>
              <a:spcBef>
                <a:spcPts val="960"/>
              </a:spcBef>
            </a:pPr>
            <a:r>
              <a:rPr dirty="0" sz="1600" spc="-10" b="1">
                <a:latin typeface="Calibri"/>
                <a:cs typeface="Calibri"/>
              </a:rPr>
              <a:t>HbA1C:</a:t>
            </a:r>
            <a:r>
              <a:rPr dirty="0" sz="1600" spc="-15" b="1">
                <a:latin typeface="Calibri"/>
                <a:cs typeface="Calibri"/>
              </a:rPr>
              <a:t> </a:t>
            </a:r>
            <a:r>
              <a:rPr dirty="0" sz="1600" spc="-5" b="1">
                <a:latin typeface="Calibri"/>
                <a:cs typeface="Calibri"/>
              </a:rPr>
              <a:t>8.1%</a:t>
            </a:r>
            <a:endParaRPr sz="1600">
              <a:latin typeface="Calibri"/>
              <a:cs typeface="Calibri"/>
            </a:endParaRPr>
          </a:p>
          <a:p>
            <a:pPr marL="190500">
              <a:lnSpc>
                <a:spcPct val="100000"/>
              </a:lnSpc>
              <a:spcBef>
                <a:spcPts val="960"/>
              </a:spcBef>
            </a:pPr>
            <a:r>
              <a:rPr dirty="0" sz="1600" spc="-5">
                <a:latin typeface="Calibri"/>
                <a:cs typeface="Calibri"/>
              </a:rPr>
              <a:t>eGFR</a:t>
            </a:r>
            <a:r>
              <a:rPr dirty="0" sz="1600" spc="20">
                <a:latin typeface="Calibri"/>
                <a:cs typeface="Calibri"/>
              </a:rPr>
              <a:t> </a:t>
            </a:r>
            <a:r>
              <a:rPr dirty="0" sz="1600" spc="-10">
                <a:latin typeface="Calibri"/>
                <a:cs typeface="Calibri"/>
              </a:rPr>
              <a:t>60</a:t>
            </a:r>
            <a:endParaRPr sz="1600">
              <a:latin typeface="Calibri"/>
              <a:cs typeface="Calibri"/>
            </a:endParaRPr>
          </a:p>
          <a:p>
            <a:pPr marL="190500">
              <a:lnSpc>
                <a:spcPct val="100000"/>
              </a:lnSpc>
              <a:spcBef>
                <a:spcPts val="960"/>
              </a:spcBef>
            </a:pPr>
            <a:r>
              <a:rPr dirty="0" sz="1600" spc="-10">
                <a:latin typeface="Calibri"/>
                <a:cs typeface="Calibri"/>
              </a:rPr>
              <a:t>ACR</a:t>
            </a:r>
            <a:r>
              <a:rPr dirty="0" sz="1600" spc="-5">
                <a:latin typeface="Calibri"/>
                <a:cs typeface="Calibri"/>
              </a:rPr>
              <a:t> 2.2</a:t>
            </a:r>
            <a:endParaRPr sz="1600">
              <a:latin typeface="Calibri"/>
              <a:cs typeface="Calibri"/>
            </a:endParaRPr>
          </a:p>
          <a:p>
            <a:pPr marL="190500">
              <a:lnSpc>
                <a:spcPct val="100000"/>
              </a:lnSpc>
              <a:spcBef>
                <a:spcPts val="965"/>
              </a:spcBef>
            </a:pPr>
            <a:r>
              <a:rPr dirty="0" sz="1600" spc="-5">
                <a:latin typeface="Calibri"/>
                <a:cs typeface="Calibri"/>
              </a:rPr>
              <a:t>LDL</a:t>
            </a:r>
            <a:r>
              <a:rPr dirty="0" sz="1600">
                <a:latin typeface="Calibri"/>
                <a:cs typeface="Calibri"/>
              </a:rPr>
              <a:t> </a:t>
            </a:r>
            <a:r>
              <a:rPr dirty="0" sz="1600" spc="-5">
                <a:latin typeface="Calibri"/>
                <a:cs typeface="Calibri"/>
              </a:rPr>
              <a:t>1.64</a:t>
            </a:r>
            <a:endParaRPr sz="1600">
              <a:latin typeface="Calibri"/>
              <a:cs typeface="Calibri"/>
            </a:endParaRPr>
          </a:p>
        </p:txBody>
      </p:sp>
      <p:sp>
        <p:nvSpPr>
          <p:cNvPr id="5" name="object 5"/>
          <p:cNvSpPr txBox="1"/>
          <p:nvPr/>
        </p:nvSpPr>
        <p:spPr>
          <a:xfrm>
            <a:off x="6174740" y="4201713"/>
            <a:ext cx="3299460" cy="391160"/>
          </a:xfrm>
          <a:prstGeom prst="rect">
            <a:avLst/>
          </a:prstGeom>
        </p:spPr>
        <p:txBody>
          <a:bodyPr wrap="square" lIns="0" tIns="12700" rIns="0" bIns="0" rtlCol="0" vert="horz">
            <a:spAutoFit/>
          </a:bodyPr>
          <a:lstStyle/>
          <a:p>
            <a:pPr marL="12700">
              <a:lnSpc>
                <a:spcPct val="100000"/>
              </a:lnSpc>
              <a:spcBef>
                <a:spcPts val="100"/>
              </a:spcBef>
            </a:pPr>
            <a:r>
              <a:rPr dirty="0" sz="2400" spc="-10" b="1">
                <a:solidFill>
                  <a:srgbClr val="EC7C30"/>
                </a:solidFill>
                <a:latin typeface="Calibri"/>
                <a:cs typeface="Calibri"/>
              </a:rPr>
              <a:t>What </a:t>
            </a:r>
            <a:r>
              <a:rPr dirty="0" sz="2400" spc="-5" b="1">
                <a:solidFill>
                  <a:srgbClr val="EC7C30"/>
                </a:solidFill>
                <a:latin typeface="Calibri"/>
                <a:cs typeface="Calibri"/>
              </a:rPr>
              <a:t>do </a:t>
            </a:r>
            <a:r>
              <a:rPr dirty="0" sz="2400" spc="-15" b="1">
                <a:solidFill>
                  <a:srgbClr val="EC7C30"/>
                </a:solidFill>
                <a:latin typeface="Calibri"/>
                <a:cs typeface="Calibri"/>
              </a:rPr>
              <a:t>we</a:t>
            </a:r>
            <a:r>
              <a:rPr dirty="0" sz="2400" spc="-45" b="1">
                <a:solidFill>
                  <a:srgbClr val="EC7C30"/>
                </a:solidFill>
                <a:latin typeface="Calibri"/>
                <a:cs typeface="Calibri"/>
              </a:rPr>
              <a:t> </a:t>
            </a:r>
            <a:r>
              <a:rPr dirty="0" sz="2400" spc="-5" b="1">
                <a:solidFill>
                  <a:srgbClr val="EC7C30"/>
                </a:solidFill>
                <a:latin typeface="Calibri"/>
                <a:cs typeface="Calibri"/>
              </a:rPr>
              <a:t>recommend?</a:t>
            </a:r>
            <a:endParaRPr sz="2400">
              <a:latin typeface="Calibri"/>
              <a:cs typeface="Calibri"/>
            </a:endParaRPr>
          </a:p>
        </p:txBody>
      </p:sp>
      <p:sp>
        <p:nvSpPr>
          <p:cNvPr id="6" name="object 6"/>
          <p:cNvSpPr txBox="1"/>
          <p:nvPr/>
        </p:nvSpPr>
        <p:spPr>
          <a:xfrm>
            <a:off x="589954" y="3663102"/>
            <a:ext cx="296545" cy="299720"/>
          </a:xfrm>
          <a:prstGeom prst="rect">
            <a:avLst/>
          </a:prstGeom>
        </p:spPr>
        <p:txBody>
          <a:bodyPr wrap="square" lIns="0" tIns="12700" rIns="0" bIns="0" rtlCol="0" vert="horz">
            <a:spAutoFit/>
          </a:bodyPr>
          <a:lstStyle/>
          <a:p>
            <a:pPr>
              <a:lnSpc>
                <a:spcPct val="100000"/>
              </a:lnSpc>
              <a:spcBef>
                <a:spcPts val="100"/>
              </a:spcBef>
            </a:pPr>
            <a:r>
              <a:rPr dirty="0" sz="1800" spc="-10" b="1">
                <a:latin typeface="Calibri"/>
                <a:cs typeface="Calibri"/>
              </a:rPr>
              <a:t>R</a:t>
            </a:r>
            <a:r>
              <a:rPr dirty="0" sz="1800" b="1">
                <a:latin typeface="Calibri"/>
                <a:cs typeface="Calibri"/>
              </a:rPr>
              <a:t>x:</a:t>
            </a:r>
            <a:endParaRPr sz="1800">
              <a:latin typeface="Calibri"/>
              <a:cs typeface="Calibri"/>
            </a:endParaRPr>
          </a:p>
        </p:txBody>
      </p:sp>
      <p:sp>
        <p:nvSpPr>
          <p:cNvPr id="7" name="object 7"/>
          <p:cNvSpPr txBox="1"/>
          <p:nvPr/>
        </p:nvSpPr>
        <p:spPr>
          <a:xfrm>
            <a:off x="577254" y="3937422"/>
            <a:ext cx="3429635" cy="2494280"/>
          </a:xfrm>
          <a:prstGeom prst="rect">
            <a:avLst/>
          </a:prstGeom>
        </p:spPr>
        <p:txBody>
          <a:bodyPr wrap="square" lIns="0" tIns="149860" rIns="0" bIns="0" rtlCol="0" vert="horz">
            <a:spAutoFit/>
          </a:bodyPr>
          <a:lstStyle/>
          <a:p>
            <a:pPr marL="299085" indent="-287020">
              <a:lnSpc>
                <a:spcPct val="100000"/>
              </a:lnSpc>
              <a:spcBef>
                <a:spcPts val="1180"/>
              </a:spcBef>
              <a:buFont typeface="Arial"/>
              <a:buChar char="•"/>
              <a:tabLst>
                <a:tab pos="299085" algn="l"/>
                <a:tab pos="299720" algn="l"/>
              </a:tabLst>
            </a:pPr>
            <a:r>
              <a:rPr dirty="0" sz="1800" spc="-10">
                <a:latin typeface="Calibri"/>
                <a:cs typeface="Calibri"/>
              </a:rPr>
              <a:t>Metformin </a:t>
            </a:r>
            <a:r>
              <a:rPr dirty="0" sz="1800" spc="-5">
                <a:latin typeface="Calibri"/>
                <a:cs typeface="Calibri"/>
              </a:rPr>
              <a:t>1g</a:t>
            </a:r>
            <a:r>
              <a:rPr dirty="0" sz="1800" spc="25">
                <a:latin typeface="Calibri"/>
                <a:cs typeface="Calibri"/>
              </a:rPr>
              <a:t> </a:t>
            </a:r>
            <a:r>
              <a:rPr dirty="0" sz="1800" spc="-5">
                <a:latin typeface="Calibri"/>
                <a:cs typeface="Calibri"/>
              </a:rPr>
              <a:t>bid</a:t>
            </a:r>
            <a:endParaRPr sz="1800">
              <a:latin typeface="Calibri"/>
              <a:cs typeface="Calibri"/>
            </a:endParaRPr>
          </a:p>
          <a:p>
            <a:pPr marL="299085" indent="-287020">
              <a:lnSpc>
                <a:spcPct val="100000"/>
              </a:lnSpc>
              <a:spcBef>
                <a:spcPts val="1080"/>
              </a:spcBef>
              <a:buFont typeface="Arial"/>
              <a:buChar char="•"/>
              <a:tabLst>
                <a:tab pos="299085" algn="l"/>
                <a:tab pos="299720" algn="l"/>
              </a:tabLst>
            </a:pPr>
            <a:r>
              <a:rPr dirty="0" sz="1800" spc="-5">
                <a:latin typeface="Calibri"/>
                <a:cs typeface="Calibri"/>
              </a:rPr>
              <a:t>Semaglutide 1mg</a:t>
            </a:r>
            <a:r>
              <a:rPr dirty="0" sz="1800" spc="15">
                <a:latin typeface="Calibri"/>
                <a:cs typeface="Calibri"/>
              </a:rPr>
              <a:t> </a:t>
            </a:r>
            <a:r>
              <a:rPr dirty="0" sz="1800" spc="-5">
                <a:latin typeface="Calibri"/>
                <a:cs typeface="Calibri"/>
              </a:rPr>
              <a:t>weekly</a:t>
            </a:r>
            <a:endParaRPr sz="1800">
              <a:latin typeface="Calibri"/>
              <a:cs typeface="Calibri"/>
            </a:endParaRPr>
          </a:p>
          <a:p>
            <a:pPr marL="299085" indent="-287020">
              <a:lnSpc>
                <a:spcPct val="100000"/>
              </a:lnSpc>
              <a:spcBef>
                <a:spcPts val="1080"/>
              </a:spcBef>
              <a:buFont typeface="Arial"/>
              <a:buChar char="•"/>
              <a:tabLst>
                <a:tab pos="299085" algn="l"/>
                <a:tab pos="299720" algn="l"/>
              </a:tabLst>
            </a:pPr>
            <a:r>
              <a:rPr dirty="0" sz="1800" spc="-5">
                <a:latin typeface="Calibri"/>
                <a:cs typeface="Calibri"/>
              </a:rPr>
              <a:t>Degludec </a:t>
            </a:r>
            <a:r>
              <a:rPr dirty="0" sz="1800">
                <a:latin typeface="Calibri"/>
                <a:cs typeface="Calibri"/>
              </a:rPr>
              <a:t>48u</a:t>
            </a:r>
            <a:r>
              <a:rPr dirty="0" sz="1800" spc="30">
                <a:latin typeface="Calibri"/>
                <a:cs typeface="Calibri"/>
              </a:rPr>
              <a:t> </a:t>
            </a:r>
            <a:r>
              <a:rPr dirty="0" sz="1800">
                <a:latin typeface="Calibri"/>
                <a:cs typeface="Calibri"/>
              </a:rPr>
              <a:t>qhs</a:t>
            </a:r>
            <a:endParaRPr sz="1800">
              <a:latin typeface="Calibri"/>
              <a:cs typeface="Calibri"/>
            </a:endParaRPr>
          </a:p>
          <a:p>
            <a:pPr marL="299085" indent="-287020">
              <a:lnSpc>
                <a:spcPct val="100000"/>
              </a:lnSpc>
              <a:spcBef>
                <a:spcPts val="1080"/>
              </a:spcBef>
              <a:buFont typeface="Arial"/>
              <a:buChar char="•"/>
              <a:tabLst>
                <a:tab pos="299085" algn="l"/>
                <a:tab pos="299720" algn="l"/>
              </a:tabLst>
            </a:pPr>
            <a:r>
              <a:rPr dirty="0" sz="1800" spc="-15">
                <a:latin typeface="Calibri"/>
                <a:cs typeface="Calibri"/>
              </a:rPr>
              <a:t>Atorvastatin </a:t>
            </a:r>
            <a:r>
              <a:rPr dirty="0" sz="1800" spc="-5">
                <a:latin typeface="Calibri"/>
                <a:cs typeface="Calibri"/>
              </a:rPr>
              <a:t>20mg</a:t>
            </a:r>
            <a:r>
              <a:rPr dirty="0" sz="1800" spc="10">
                <a:latin typeface="Calibri"/>
                <a:cs typeface="Calibri"/>
              </a:rPr>
              <a:t> </a:t>
            </a:r>
            <a:r>
              <a:rPr dirty="0" sz="1800" spc="-5">
                <a:latin typeface="Calibri"/>
                <a:cs typeface="Calibri"/>
              </a:rPr>
              <a:t>daily</a:t>
            </a:r>
            <a:endParaRPr sz="1800">
              <a:latin typeface="Calibri"/>
              <a:cs typeface="Calibri"/>
            </a:endParaRPr>
          </a:p>
          <a:p>
            <a:pPr marL="299085" indent="-287020">
              <a:lnSpc>
                <a:spcPct val="100000"/>
              </a:lnSpc>
              <a:spcBef>
                <a:spcPts val="1080"/>
              </a:spcBef>
              <a:buFont typeface="Arial"/>
              <a:buChar char="•"/>
              <a:tabLst>
                <a:tab pos="299085" algn="l"/>
                <a:tab pos="299720" algn="l"/>
              </a:tabLst>
            </a:pPr>
            <a:r>
              <a:rPr dirty="0" sz="1800" spc="-10">
                <a:latin typeface="Calibri"/>
                <a:cs typeface="Calibri"/>
              </a:rPr>
              <a:t>Perindopril </a:t>
            </a:r>
            <a:r>
              <a:rPr dirty="0" sz="1800" spc="-5">
                <a:latin typeface="Calibri"/>
                <a:cs typeface="Calibri"/>
              </a:rPr>
              <a:t>8mg</a:t>
            </a:r>
            <a:r>
              <a:rPr dirty="0" sz="1800" spc="25">
                <a:latin typeface="Calibri"/>
                <a:cs typeface="Calibri"/>
              </a:rPr>
              <a:t> </a:t>
            </a:r>
            <a:r>
              <a:rPr dirty="0" sz="1800" spc="-5">
                <a:latin typeface="Calibri"/>
                <a:cs typeface="Calibri"/>
              </a:rPr>
              <a:t>daily</a:t>
            </a:r>
            <a:endParaRPr sz="1800">
              <a:latin typeface="Calibri"/>
              <a:cs typeface="Calibri"/>
            </a:endParaRPr>
          </a:p>
          <a:p>
            <a:pPr marL="299085" indent="-287020">
              <a:lnSpc>
                <a:spcPct val="100000"/>
              </a:lnSpc>
              <a:spcBef>
                <a:spcPts val="1080"/>
              </a:spcBef>
              <a:buFont typeface="Arial"/>
              <a:buChar char="•"/>
              <a:tabLst>
                <a:tab pos="299085" algn="l"/>
                <a:tab pos="299720" algn="l"/>
              </a:tabLst>
            </a:pPr>
            <a:r>
              <a:rPr dirty="0" sz="1800" spc="-10">
                <a:latin typeface="Calibri"/>
                <a:cs typeface="Calibri"/>
              </a:rPr>
              <a:t>Empagliflozin </a:t>
            </a:r>
            <a:r>
              <a:rPr dirty="0" sz="1800" spc="-15">
                <a:latin typeface="Calibri"/>
                <a:cs typeface="Calibri"/>
              </a:rPr>
              <a:t>d/c </a:t>
            </a:r>
            <a:r>
              <a:rPr dirty="0" sz="1800" spc="-10">
                <a:latin typeface="Calibri"/>
                <a:cs typeface="Calibri"/>
              </a:rPr>
              <a:t>(recurrent</a:t>
            </a:r>
            <a:r>
              <a:rPr dirty="0" sz="1800" spc="75">
                <a:latin typeface="Calibri"/>
                <a:cs typeface="Calibri"/>
              </a:rPr>
              <a:t> </a:t>
            </a:r>
            <a:r>
              <a:rPr dirty="0" sz="1800" spc="-5">
                <a:latin typeface="Calibri"/>
                <a:cs typeface="Calibri"/>
              </a:rPr>
              <a:t>UTIs)</a:t>
            </a:r>
            <a:endParaRPr sz="1800">
              <a:latin typeface="Calibri"/>
              <a:cs typeface="Calibri"/>
            </a:endParaRPr>
          </a:p>
        </p:txBody>
      </p:sp>
      <p:sp>
        <p:nvSpPr>
          <p:cNvPr id="8" name="object 8"/>
          <p:cNvSpPr txBox="1"/>
          <p:nvPr/>
        </p:nvSpPr>
        <p:spPr>
          <a:xfrm>
            <a:off x="2372677" y="1676972"/>
            <a:ext cx="1054735" cy="1489075"/>
          </a:xfrm>
          <a:prstGeom prst="rect">
            <a:avLst/>
          </a:prstGeom>
        </p:spPr>
        <p:txBody>
          <a:bodyPr wrap="square" lIns="0" tIns="134620" rIns="0" bIns="0" rtlCol="0" vert="horz">
            <a:spAutoFit/>
          </a:bodyPr>
          <a:lstStyle/>
          <a:p>
            <a:pPr marL="12700">
              <a:lnSpc>
                <a:spcPct val="100000"/>
              </a:lnSpc>
              <a:spcBef>
                <a:spcPts val="1060"/>
              </a:spcBef>
            </a:pPr>
            <a:r>
              <a:rPr dirty="0" sz="1600" spc="-5">
                <a:latin typeface="Calibri"/>
                <a:cs typeface="Calibri"/>
              </a:rPr>
              <a:t>Vitals:</a:t>
            </a:r>
            <a:endParaRPr sz="1600">
              <a:latin typeface="Calibri"/>
              <a:cs typeface="Calibri"/>
            </a:endParaRPr>
          </a:p>
          <a:p>
            <a:pPr marL="190500" marR="5080">
              <a:lnSpc>
                <a:spcPct val="150000"/>
              </a:lnSpc>
            </a:pPr>
            <a:r>
              <a:rPr dirty="0" sz="1600" spc="-5">
                <a:latin typeface="Calibri"/>
                <a:cs typeface="Calibri"/>
              </a:rPr>
              <a:t>BP</a:t>
            </a:r>
            <a:r>
              <a:rPr dirty="0" sz="1600" spc="-70">
                <a:latin typeface="Calibri"/>
                <a:cs typeface="Calibri"/>
              </a:rPr>
              <a:t> </a:t>
            </a:r>
            <a:r>
              <a:rPr dirty="0" sz="1600" spc="-10">
                <a:latin typeface="Calibri"/>
                <a:cs typeface="Calibri"/>
              </a:rPr>
              <a:t>129/83  </a:t>
            </a:r>
            <a:r>
              <a:rPr dirty="0" sz="1600" spc="-5">
                <a:latin typeface="Calibri"/>
                <a:cs typeface="Calibri"/>
              </a:rPr>
              <a:t>HR:</a:t>
            </a:r>
            <a:r>
              <a:rPr dirty="0" sz="1600">
                <a:latin typeface="Calibri"/>
                <a:cs typeface="Calibri"/>
              </a:rPr>
              <a:t> </a:t>
            </a:r>
            <a:r>
              <a:rPr dirty="0" sz="1600" spc="-10">
                <a:latin typeface="Calibri"/>
                <a:cs typeface="Calibri"/>
              </a:rPr>
              <a:t>84</a:t>
            </a:r>
            <a:endParaRPr sz="1600">
              <a:latin typeface="Calibri"/>
              <a:cs typeface="Calibri"/>
            </a:endParaRPr>
          </a:p>
          <a:p>
            <a:pPr marL="190500">
              <a:lnSpc>
                <a:spcPct val="100000"/>
              </a:lnSpc>
              <a:spcBef>
                <a:spcPts val="960"/>
              </a:spcBef>
            </a:pPr>
            <a:r>
              <a:rPr dirty="0" sz="1600" spc="-5">
                <a:latin typeface="Calibri"/>
                <a:cs typeface="Calibri"/>
              </a:rPr>
              <a:t>BMI</a:t>
            </a:r>
            <a:r>
              <a:rPr dirty="0" sz="1600" spc="-15">
                <a:latin typeface="Calibri"/>
                <a:cs typeface="Calibri"/>
              </a:rPr>
              <a:t> </a:t>
            </a:r>
            <a:r>
              <a:rPr dirty="0" sz="1600" spc="-10">
                <a:latin typeface="Calibri"/>
                <a:cs typeface="Calibri"/>
              </a:rPr>
              <a:t>32</a:t>
            </a:r>
            <a:endParaRPr sz="1600">
              <a:latin typeface="Calibri"/>
              <a:cs typeface="Calibri"/>
            </a:endParaRPr>
          </a:p>
        </p:txBody>
      </p:sp>
      <p:sp>
        <p:nvSpPr>
          <p:cNvPr id="9" name="object 9"/>
          <p:cNvSpPr/>
          <p:nvPr/>
        </p:nvSpPr>
        <p:spPr>
          <a:xfrm>
            <a:off x="4818888" y="2872739"/>
            <a:ext cx="4808220" cy="0"/>
          </a:xfrm>
          <a:custGeom>
            <a:avLst/>
            <a:gdLst/>
            <a:ahLst/>
            <a:cxnLst/>
            <a:rect l="l" t="t" r="r" b="b"/>
            <a:pathLst>
              <a:path w="4808220" h="0">
                <a:moveTo>
                  <a:pt x="0" y="0"/>
                </a:moveTo>
                <a:lnTo>
                  <a:pt x="4808220" y="0"/>
                </a:lnTo>
              </a:path>
            </a:pathLst>
          </a:custGeom>
          <a:ln w="9525">
            <a:solidFill>
              <a:srgbClr val="E6E6E6"/>
            </a:solidFill>
          </a:ln>
        </p:spPr>
        <p:txBody>
          <a:bodyPr wrap="square" lIns="0" tIns="0" rIns="0" bIns="0" rtlCol="0"/>
          <a:lstStyle/>
          <a:p/>
        </p:txBody>
      </p:sp>
      <p:grpSp>
        <p:nvGrpSpPr>
          <p:cNvPr id="10" name="object 10"/>
          <p:cNvGrpSpPr/>
          <p:nvPr/>
        </p:nvGrpSpPr>
        <p:grpSpPr>
          <a:xfrm>
            <a:off x="4782578" y="2446133"/>
            <a:ext cx="4881880" cy="300990"/>
            <a:chOff x="4782578" y="2446133"/>
            <a:chExt cx="4881880" cy="300990"/>
          </a:xfrm>
        </p:grpSpPr>
        <p:sp>
          <p:nvSpPr>
            <p:cNvPr id="11" name="object 11"/>
            <p:cNvSpPr/>
            <p:nvPr/>
          </p:nvSpPr>
          <p:spPr>
            <a:xfrm>
              <a:off x="4818887" y="2546604"/>
              <a:ext cx="4808220" cy="0"/>
            </a:xfrm>
            <a:custGeom>
              <a:avLst/>
              <a:gdLst/>
              <a:ahLst/>
              <a:cxnLst/>
              <a:rect l="l" t="t" r="r" b="b"/>
              <a:pathLst>
                <a:path w="4808220" h="0">
                  <a:moveTo>
                    <a:pt x="0" y="0"/>
                  </a:moveTo>
                  <a:lnTo>
                    <a:pt x="4808220" y="0"/>
                  </a:lnTo>
                </a:path>
              </a:pathLst>
            </a:custGeom>
            <a:ln w="9525">
              <a:solidFill>
                <a:srgbClr val="E6E6E6"/>
              </a:solidFill>
            </a:ln>
          </p:spPr>
          <p:txBody>
            <a:bodyPr wrap="square" lIns="0" tIns="0" rIns="0" bIns="0" rtlCol="0"/>
            <a:lstStyle/>
            <a:p/>
          </p:txBody>
        </p:sp>
        <p:sp>
          <p:nvSpPr>
            <p:cNvPr id="12" name="object 12"/>
            <p:cNvSpPr/>
            <p:nvPr/>
          </p:nvSpPr>
          <p:spPr>
            <a:xfrm>
              <a:off x="4818125" y="2481834"/>
              <a:ext cx="4810125" cy="228600"/>
            </a:xfrm>
            <a:custGeom>
              <a:avLst/>
              <a:gdLst/>
              <a:ahLst/>
              <a:cxnLst/>
              <a:rect l="l" t="t" r="r" b="b"/>
              <a:pathLst>
                <a:path w="4810125" h="228600">
                  <a:moveTo>
                    <a:pt x="0" y="228600"/>
                  </a:moveTo>
                  <a:lnTo>
                    <a:pt x="361188" y="195072"/>
                  </a:lnTo>
                  <a:lnTo>
                    <a:pt x="842772" y="228600"/>
                  </a:lnTo>
                  <a:lnTo>
                    <a:pt x="1322832" y="0"/>
                  </a:lnTo>
                  <a:lnTo>
                    <a:pt x="1684020" y="97536"/>
                  </a:lnTo>
                  <a:lnTo>
                    <a:pt x="2164080" y="228600"/>
                  </a:lnTo>
                  <a:lnTo>
                    <a:pt x="2525268" y="163068"/>
                  </a:lnTo>
                  <a:lnTo>
                    <a:pt x="2886456" y="33528"/>
                  </a:lnTo>
                  <a:lnTo>
                    <a:pt x="3486912" y="0"/>
                  </a:lnTo>
                  <a:lnTo>
                    <a:pt x="3848100" y="131064"/>
                  </a:lnTo>
                  <a:lnTo>
                    <a:pt x="4448556" y="65532"/>
                  </a:lnTo>
                  <a:lnTo>
                    <a:pt x="4809744" y="33528"/>
                  </a:lnTo>
                </a:path>
              </a:pathLst>
            </a:custGeom>
            <a:ln w="28575">
              <a:solidFill>
                <a:srgbClr val="ACCED5"/>
              </a:solidFill>
            </a:ln>
          </p:spPr>
          <p:txBody>
            <a:bodyPr wrap="square" lIns="0" tIns="0" rIns="0" bIns="0" rtlCol="0"/>
            <a:lstStyle/>
            <a:p/>
          </p:txBody>
        </p:sp>
        <p:pic>
          <p:nvPicPr>
            <p:cNvPr id="13" name="object 13"/>
            <p:cNvPicPr/>
            <p:nvPr/>
          </p:nvPicPr>
          <p:blipFill>
            <a:blip r:embed="rId2" cstate="print"/>
            <a:stretch>
              <a:fillRect/>
            </a:stretch>
          </p:blipFill>
          <p:spPr>
            <a:xfrm>
              <a:off x="4782578" y="2673209"/>
              <a:ext cx="73533" cy="73532"/>
            </a:xfrm>
            <a:prstGeom prst="rect">
              <a:avLst/>
            </a:prstGeom>
          </p:spPr>
        </p:pic>
        <p:pic>
          <p:nvPicPr>
            <p:cNvPr id="14" name="object 14"/>
            <p:cNvPicPr/>
            <p:nvPr/>
          </p:nvPicPr>
          <p:blipFill>
            <a:blip r:embed="rId3" cstate="print"/>
            <a:stretch>
              <a:fillRect/>
            </a:stretch>
          </p:blipFill>
          <p:spPr>
            <a:xfrm>
              <a:off x="5143766" y="2641205"/>
              <a:ext cx="73533" cy="73532"/>
            </a:xfrm>
            <a:prstGeom prst="rect">
              <a:avLst/>
            </a:prstGeom>
          </p:spPr>
        </p:pic>
        <p:pic>
          <p:nvPicPr>
            <p:cNvPr id="15" name="object 15"/>
            <p:cNvPicPr/>
            <p:nvPr/>
          </p:nvPicPr>
          <p:blipFill>
            <a:blip r:embed="rId4" cstate="print"/>
            <a:stretch>
              <a:fillRect/>
            </a:stretch>
          </p:blipFill>
          <p:spPr>
            <a:xfrm>
              <a:off x="5623826" y="2673209"/>
              <a:ext cx="73533" cy="73532"/>
            </a:xfrm>
            <a:prstGeom prst="rect">
              <a:avLst/>
            </a:prstGeom>
          </p:spPr>
        </p:pic>
        <p:pic>
          <p:nvPicPr>
            <p:cNvPr id="16" name="object 16"/>
            <p:cNvPicPr/>
            <p:nvPr/>
          </p:nvPicPr>
          <p:blipFill>
            <a:blip r:embed="rId3" cstate="print"/>
            <a:stretch>
              <a:fillRect/>
            </a:stretch>
          </p:blipFill>
          <p:spPr>
            <a:xfrm>
              <a:off x="6105410" y="2446133"/>
              <a:ext cx="73533" cy="73532"/>
            </a:xfrm>
            <a:prstGeom prst="rect">
              <a:avLst/>
            </a:prstGeom>
          </p:spPr>
        </p:pic>
        <p:pic>
          <p:nvPicPr>
            <p:cNvPr id="17" name="object 17"/>
            <p:cNvPicPr/>
            <p:nvPr/>
          </p:nvPicPr>
          <p:blipFill>
            <a:blip r:embed="rId2" cstate="print"/>
            <a:stretch>
              <a:fillRect/>
            </a:stretch>
          </p:blipFill>
          <p:spPr>
            <a:xfrm>
              <a:off x="6465074" y="2543669"/>
              <a:ext cx="73533" cy="73532"/>
            </a:xfrm>
            <a:prstGeom prst="rect">
              <a:avLst/>
            </a:prstGeom>
          </p:spPr>
        </p:pic>
        <p:pic>
          <p:nvPicPr>
            <p:cNvPr id="18" name="object 18"/>
            <p:cNvPicPr/>
            <p:nvPr/>
          </p:nvPicPr>
          <p:blipFill>
            <a:blip r:embed="rId4" cstate="print"/>
            <a:stretch>
              <a:fillRect/>
            </a:stretch>
          </p:blipFill>
          <p:spPr>
            <a:xfrm>
              <a:off x="6946657" y="2673209"/>
              <a:ext cx="73532" cy="73532"/>
            </a:xfrm>
            <a:prstGeom prst="rect">
              <a:avLst/>
            </a:prstGeom>
          </p:spPr>
        </p:pic>
        <p:pic>
          <p:nvPicPr>
            <p:cNvPr id="19" name="object 19"/>
            <p:cNvPicPr/>
            <p:nvPr/>
          </p:nvPicPr>
          <p:blipFill>
            <a:blip r:embed="rId5" cstate="print"/>
            <a:stretch>
              <a:fillRect/>
            </a:stretch>
          </p:blipFill>
          <p:spPr>
            <a:xfrm>
              <a:off x="7306321" y="2607677"/>
              <a:ext cx="73532" cy="73532"/>
            </a:xfrm>
            <a:prstGeom prst="rect">
              <a:avLst/>
            </a:prstGeom>
          </p:spPr>
        </p:pic>
        <p:pic>
          <p:nvPicPr>
            <p:cNvPr id="20" name="object 20"/>
            <p:cNvPicPr/>
            <p:nvPr/>
          </p:nvPicPr>
          <p:blipFill>
            <a:blip r:embed="rId4" cstate="print"/>
            <a:stretch>
              <a:fillRect/>
            </a:stretch>
          </p:blipFill>
          <p:spPr>
            <a:xfrm>
              <a:off x="7667509" y="2478137"/>
              <a:ext cx="73532" cy="73532"/>
            </a:xfrm>
            <a:prstGeom prst="rect">
              <a:avLst/>
            </a:prstGeom>
          </p:spPr>
        </p:pic>
        <p:pic>
          <p:nvPicPr>
            <p:cNvPr id="21" name="object 21"/>
            <p:cNvPicPr/>
            <p:nvPr/>
          </p:nvPicPr>
          <p:blipFill>
            <a:blip r:embed="rId3" cstate="print"/>
            <a:stretch>
              <a:fillRect/>
            </a:stretch>
          </p:blipFill>
          <p:spPr>
            <a:xfrm>
              <a:off x="8267965" y="2446133"/>
              <a:ext cx="73532" cy="73532"/>
            </a:xfrm>
            <a:prstGeom prst="rect">
              <a:avLst/>
            </a:prstGeom>
          </p:spPr>
        </p:pic>
        <p:pic>
          <p:nvPicPr>
            <p:cNvPr id="22" name="object 22"/>
            <p:cNvPicPr/>
            <p:nvPr/>
          </p:nvPicPr>
          <p:blipFill>
            <a:blip r:embed="rId3" cstate="print"/>
            <a:stretch>
              <a:fillRect/>
            </a:stretch>
          </p:blipFill>
          <p:spPr>
            <a:xfrm>
              <a:off x="8629153" y="2575673"/>
              <a:ext cx="73532" cy="73532"/>
            </a:xfrm>
            <a:prstGeom prst="rect">
              <a:avLst/>
            </a:prstGeom>
          </p:spPr>
        </p:pic>
        <p:pic>
          <p:nvPicPr>
            <p:cNvPr id="23" name="object 23"/>
            <p:cNvPicPr/>
            <p:nvPr/>
          </p:nvPicPr>
          <p:blipFill>
            <a:blip r:embed="rId4" cstate="print"/>
            <a:stretch>
              <a:fillRect/>
            </a:stretch>
          </p:blipFill>
          <p:spPr>
            <a:xfrm>
              <a:off x="9229609" y="2510141"/>
              <a:ext cx="73532" cy="73532"/>
            </a:xfrm>
            <a:prstGeom prst="rect">
              <a:avLst/>
            </a:prstGeom>
          </p:spPr>
        </p:pic>
        <p:pic>
          <p:nvPicPr>
            <p:cNvPr id="24" name="object 24"/>
            <p:cNvPicPr/>
            <p:nvPr/>
          </p:nvPicPr>
          <p:blipFill>
            <a:blip r:embed="rId4" cstate="print"/>
            <a:stretch>
              <a:fillRect/>
            </a:stretch>
          </p:blipFill>
          <p:spPr>
            <a:xfrm>
              <a:off x="9590797" y="2478135"/>
              <a:ext cx="73532" cy="73532"/>
            </a:xfrm>
            <a:prstGeom prst="rect">
              <a:avLst/>
            </a:prstGeom>
          </p:spPr>
        </p:pic>
      </p:grpSp>
      <p:sp>
        <p:nvSpPr>
          <p:cNvPr id="25" name="object 25"/>
          <p:cNvSpPr/>
          <p:nvPr/>
        </p:nvSpPr>
        <p:spPr>
          <a:xfrm>
            <a:off x="4818888" y="2221992"/>
            <a:ext cx="4808220" cy="0"/>
          </a:xfrm>
          <a:custGeom>
            <a:avLst/>
            <a:gdLst/>
            <a:ahLst/>
            <a:cxnLst/>
            <a:rect l="l" t="t" r="r" b="b"/>
            <a:pathLst>
              <a:path w="4808220" h="0">
                <a:moveTo>
                  <a:pt x="0" y="0"/>
                </a:moveTo>
                <a:lnTo>
                  <a:pt x="4808220" y="0"/>
                </a:lnTo>
              </a:path>
            </a:pathLst>
          </a:custGeom>
          <a:ln w="9525">
            <a:solidFill>
              <a:srgbClr val="E6E6E6"/>
            </a:solidFill>
          </a:ln>
        </p:spPr>
        <p:txBody>
          <a:bodyPr wrap="square" lIns="0" tIns="0" rIns="0" bIns="0" rtlCol="0"/>
          <a:lstStyle/>
          <a:p/>
        </p:txBody>
      </p:sp>
      <p:sp>
        <p:nvSpPr>
          <p:cNvPr id="26" name="object 26"/>
          <p:cNvSpPr/>
          <p:nvPr/>
        </p:nvSpPr>
        <p:spPr>
          <a:xfrm>
            <a:off x="4818888" y="1897379"/>
            <a:ext cx="4808220" cy="0"/>
          </a:xfrm>
          <a:custGeom>
            <a:avLst/>
            <a:gdLst/>
            <a:ahLst/>
            <a:cxnLst/>
            <a:rect l="l" t="t" r="r" b="b"/>
            <a:pathLst>
              <a:path w="4808220" h="0">
                <a:moveTo>
                  <a:pt x="0" y="0"/>
                </a:moveTo>
                <a:lnTo>
                  <a:pt x="4808220" y="0"/>
                </a:lnTo>
              </a:path>
            </a:pathLst>
          </a:custGeom>
          <a:ln w="9525">
            <a:solidFill>
              <a:srgbClr val="E6E6E6"/>
            </a:solidFill>
          </a:ln>
        </p:spPr>
        <p:txBody>
          <a:bodyPr wrap="square" lIns="0" tIns="0" rIns="0" bIns="0" rtlCol="0"/>
          <a:lstStyle/>
          <a:p/>
        </p:txBody>
      </p:sp>
      <p:grpSp>
        <p:nvGrpSpPr>
          <p:cNvPr id="27" name="object 27"/>
          <p:cNvGrpSpPr/>
          <p:nvPr/>
        </p:nvGrpSpPr>
        <p:grpSpPr>
          <a:xfrm>
            <a:off x="4814125" y="3150107"/>
            <a:ext cx="4817745" cy="52069"/>
            <a:chOff x="4814125" y="3150107"/>
            <a:chExt cx="4817745" cy="52069"/>
          </a:xfrm>
        </p:grpSpPr>
        <p:sp>
          <p:nvSpPr>
            <p:cNvPr id="28" name="object 28"/>
            <p:cNvSpPr/>
            <p:nvPr/>
          </p:nvSpPr>
          <p:spPr>
            <a:xfrm>
              <a:off x="4818888" y="3197351"/>
              <a:ext cx="4808220" cy="0"/>
            </a:xfrm>
            <a:custGeom>
              <a:avLst/>
              <a:gdLst/>
              <a:ahLst/>
              <a:cxnLst/>
              <a:rect l="l" t="t" r="r" b="b"/>
              <a:pathLst>
                <a:path w="4808220" h="0">
                  <a:moveTo>
                    <a:pt x="0" y="0"/>
                  </a:moveTo>
                  <a:lnTo>
                    <a:pt x="4808220" y="0"/>
                  </a:lnTo>
                </a:path>
              </a:pathLst>
            </a:custGeom>
            <a:ln w="9525">
              <a:solidFill>
                <a:srgbClr val="E6E6E6"/>
              </a:solidFill>
            </a:ln>
          </p:spPr>
          <p:txBody>
            <a:bodyPr wrap="square" lIns="0" tIns="0" rIns="0" bIns="0" rtlCol="0"/>
            <a:lstStyle/>
            <a:p/>
          </p:txBody>
        </p:sp>
        <p:sp>
          <p:nvSpPr>
            <p:cNvPr id="29" name="object 29"/>
            <p:cNvSpPr/>
            <p:nvPr/>
          </p:nvSpPr>
          <p:spPr>
            <a:xfrm>
              <a:off x="4818888" y="3150107"/>
              <a:ext cx="4808220" cy="47625"/>
            </a:xfrm>
            <a:custGeom>
              <a:avLst/>
              <a:gdLst/>
              <a:ahLst/>
              <a:cxnLst/>
              <a:rect l="l" t="t" r="r" b="b"/>
              <a:pathLst>
                <a:path w="4808220" h="47625">
                  <a:moveTo>
                    <a:pt x="0" y="0"/>
                  </a:moveTo>
                  <a:lnTo>
                    <a:pt x="0" y="47244"/>
                  </a:lnTo>
                </a:path>
                <a:path w="4808220" h="47625">
                  <a:moveTo>
                    <a:pt x="481584" y="0"/>
                  </a:moveTo>
                  <a:lnTo>
                    <a:pt x="481584" y="47244"/>
                  </a:lnTo>
                </a:path>
                <a:path w="4808220" h="47625">
                  <a:moveTo>
                    <a:pt x="961644" y="0"/>
                  </a:moveTo>
                  <a:lnTo>
                    <a:pt x="961644" y="47244"/>
                  </a:lnTo>
                </a:path>
                <a:path w="4808220" h="47625">
                  <a:moveTo>
                    <a:pt x="1443228" y="0"/>
                  </a:moveTo>
                  <a:lnTo>
                    <a:pt x="1443228" y="47244"/>
                  </a:lnTo>
                </a:path>
                <a:path w="4808220" h="47625">
                  <a:moveTo>
                    <a:pt x="1923288" y="0"/>
                  </a:moveTo>
                  <a:lnTo>
                    <a:pt x="1923288" y="47244"/>
                  </a:lnTo>
                </a:path>
                <a:path w="4808220" h="47625">
                  <a:moveTo>
                    <a:pt x="2404872" y="0"/>
                  </a:moveTo>
                  <a:lnTo>
                    <a:pt x="2404872" y="47244"/>
                  </a:lnTo>
                </a:path>
                <a:path w="4808220" h="47625">
                  <a:moveTo>
                    <a:pt x="2884932" y="0"/>
                  </a:moveTo>
                  <a:lnTo>
                    <a:pt x="2884932" y="47244"/>
                  </a:lnTo>
                </a:path>
                <a:path w="4808220" h="47625">
                  <a:moveTo>
                    <a:pt x="3366516" y="0"/>
                  </a:moveTo>
                  <a:lnTo>
                    <a:pt x="3366516" y="47244"/>
                  </a:lnTo>
                </a:path>
                <a:path w="4808220" h="47625">
                  <a:moveTo>
                    <a:pt x="3846576" y="0"/>
                  </a:moveTo>
                  <a:lnTo>
                    <a:pt x="3846576" y="47244"/>
                  </a:lnTo>
                </a:path>
                <a:path w="4808220" h="47625">
                  <a:moveTo>
                    <a:pt x="4328160" y="0"/>
                  </a:moveTo>
                  <a:lnTo>
                    <a:pt x="4328160" y="47244"/>
                  </a:lnTo>
                </a:path>
                <a:path w="4808220" h="47625">
                  <a:moveTo>
                    <a:pt x="4808220" y="0"/>
                  </a:moveTo>
                  <a:lnTo>
                    <a:pt x="4808220" y="47244"/>
                  </a:lnTo>
                </a:path>
              </a:pathLst>
            </a:custGeom>
            <a:ln w="9525">
              <a:solidFill>
                <a:srgbClr val="E6E6E6"/>
              </a:solidFill>
            </a:ln>
          </p:spPr>
          <p:txBody>
            <a:bodyPr wrap="square" lIns="0" tIns="0" rIns="0" bIns="0" rtlCol="0"/>
            <a:lstStyle/>
            <a:p/>
          </p:txBody>
        </p:sp>
      </p:grpSp>
      <p:sp>
        <p:nvSpPr>
          <p:cNvPr id="30" name="object 30"/>
          <p:cNvSpPr txBox="1"/>
          <p:nvPr/>
        </p:nvSpPr>
        <p:spPr>
          <a:xfrm>
            <a:off x="4479493" y="3076188"/>
            <a:ext cx="21272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Calibri"/>
                <a:cs typeface="Calibri"/>
              </a:rPr>
              <a:t>6%</a:t>
            </a:r>
            <a:endParaRPr sz="1200">
              <a:latin typeface="Calibri"/>
              <a:cs typeface="Calibri"/>
            </a:endParaRPr>
          </a:p>
        </p:txBody>
      </p:sp>
      <p:sp>
        <p:nvSpPr>
          <p:cNvPr id="31" name="object 31"/>
          <p:cNvSpPr txBox="1"/>
          <p:nvPr/>
        </p:nvSpPr>
        <p:spPr>
          <a:xfrm>
            <a:off x="4479493" y="2750967"/>
            <a:ext cx="21272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Calibri"/>
                <a:cs typeface="Calibri"/>
              </a:rPr>
              <a:t>7%</a:t>
            </a:r>
            <a:endParaRPr sz="1200">
              <a:latin typeface="Calibri"/>
              <a:cs typeface="Calibri"/>
            </a:endParaRPr>
          </a:p>
        </p:txBody>
      </p:sp>
      <p:sp>
        <p:nvSpPr>
          <p:cNvPr id="32" name="object 32"/>
          <p:cNvSpPr txBox="1"/>
          <p:nvPr/>
        </p:nvSpPr>
        <p:spPr>
          <a:xfrm>
            <a:off x="4479493" y="2425745"/>
            <a:ext cx="21272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Calibri"/>
                <a:cs typeface="Calibri"/>
              </a:rPr>
              <a:t>8%</a:t>
            </a:r>
            <a:endParaRPr sz="1200">
              <a:latin typeface="Calibri"/>
              <a:cs typeface="Calibri"/>
            </a:endParaRPr>
          </a:p>
        </p:txBody>
      </p:sp>
      <p:sp>
        <p:nvSpPr>
          <p:cNvPr id="33" name="object 33"/>
          <p:cNvSpPr txBox="1"/>
          <p:nvPr/>
        </p:nvSpPr>
        <p:spPr>
          <a:xfrm>
            <a:off x="4479493" y="2100524"/>
            <a:ext cx="21272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Calibri"/>
                <a:cs typeface="Calibri"/>
              </a:rPr>
              <a:t>9%</a:t>
            </a:r>
            <a:endParaRPr sz="1200">
              <a:latin typeface="Calibri"/>
              <a:cs typeface="Calibri"/>
            </a:endParaRPr>
          </a:p>
        </p:txBody>
      </p:sp>
      <p:sp>
        <p:nvSpPr>
          <p:cNvPr id="34" name="object 34"/>
          <p:cNvSpPr txBox="1"/>
          <p:nvPr/>
        </p:nvSpPr>
        <p:spPr>
          <a:xfrm>
            <a:off x="4402531" y="1775302"/>
            <a:ext cx="28765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Calibri"/>
                <a:cs typeface="Calibri"/>
              </a:rPr>
              <a:t>1</a:t>
            </a:r>
            <a:r>
              <a:rPr dirty="0" sz="1200" spc="-10">
                <a:solidFill>
                  <a:srgbClr val="585858"/>
                </a:solidFill>
                <a:latin typeface="Calibri"/>
                <a:cs typeface="Calibri"/>
              </a:rPr>
              <a:t>0%</a:t>
            </a:r>
            <a:endParaRPr sz="1200">
              <a:latin typeface="Calibri"/>
              <a:cs typeface="Calibri"/>
            </a:endParaRPr>
          </a:p>
        </p:txBody>
      </p:sp>
      <p:sp>
        <p:nvSpPr>
          <p:cNvPr id="35" name="object 35"/>
          <p:cNvSpPr/>
          <p:nvPr/>
        </p:nvSpPr>
        <p:spPr>
          <a:xfrm>
            <a:off x="4497134" y="3343720"/>
            <a:ext cx="344805" cy="344170"/>
          </a:xfrm>
          <a:custGeom>
            <a:avLst/>
            <a:gdLst/>
            <a:ahLst/>
            <a:cxnLst/>
            <a:rect l="l" t="t" r="r" b="b"/>
            <a:pathLst>
              <a:path w="344804" h="344170">
                <a:moveTo>
                  <a:pt x="33997" y="242569"/>
                </a:moveTo>
                <a:lnTo>
                  <a:pt x="32829" y="242569"/>
                </a:lnTo>
                <a:lnTo>
                  <a:pt x="32524" y="243839"/>
                </a:lnTo>
                <a:lnTo>
                  <a:pt x="850" y="274319"/>
                </a:lnTo>
                <a:lnTo>
                  <a:pt x="355" y="275589"/>
                </a:lnTo>
                <a:lnTo>
                  <a:pt x="0" y="278129"/>
                </a:lnTo>
                <a:lnTo>
                  <a:pt x="596" y="279399"/>
                </a:lnTo>
                <a:lnTo>
                  <a:pt x="65252" y="344169"/>
                </a:lnTo>
                <a:lnTo>
                  <a:pt x="68237" y="344169"/>
                </a:lnTo>
                <a:lnTo>
                  <a:pt x="69608" y="342899"/>
                </a:lnTo>
                <a:lnTo>
                  <a:pt x="70370" y="341629"/>
                </a:lnTo>
                <a:lnTo>
                  <a:pt x="72123" y="340359"/>
                </a:lnTo>
                <a:lnTo>
                  <a:pt x="72821" y="339089"/>
                </a:lnTo>
                <a:lnTo>
                  <a:pt x="73761" y="337819"/>
                </a:lnTo>
                <a:lnTo>
                  <a:pt x="74117" y="337819"/>
                </a:lnTo>
                <a:lnTo>
                  <a:pt x="74574" y="336549"/>
                </a:lnTo>
                <a:lnTo>
                  <a:pt x="74472" y="335279"/>
                </a:lnTo>
                <a:lnTo>
                  <a:pt x="74307" y="335279"/>
                </a:lnTo>
                <a:lnTo>
                  <a:pt x="45694" y="307339"/>
                </a:lnTo>
                <a:lnTo>
                  <a:pt x="53218" y="299719"/>
                </a:lnTo>
                <a:lnTo>
                  <a:pt x="38176" y="299719"/>
                </a:lnTo>
                <a:lnTo>
                  <a:pt x="15024" y="275589"/>
                </a:lnTo>
                <a:lnTo>
                  <a:pt x="40208" y="251459"/>
                </a:lnTo>
                <a:lnTo>
                  <a:pt x="40373" y="250189"/>
                </a:lnTo>
                <a:lnTo>
                  <a:pt x="40551" y="250189"/>
                </a:lnTo>
                <a:lnTo>
                  <a:pt x="40525" y="248919"/>
                </a:lnTo>
                <a:lnTo>
                  <a:pt x="40284" y="248919"/>
                </a:lnTo>
                <a:lnTo>
                  <a:pt x="40017" y="247649"/>
                </a:lnTo>
                <a:lnTo>
                  <a:pt x="39166" y="246379"/>
                </a:lnTo>
                <a:lnTo>
                  <a:pt x="38620" y="246379"/>
                </a:lnTo>
                <a:lnTo>
                  <a:pt x="37960" y="245109"/>
                </a:lnTo>
                <a:lnTo>
                  <a:pt x="37299" y="245109"/>
                </a:lnTo>
                <a:lnTo>
                  <a:pt x="36664" y="243839"/>
                </a:lnTo>
                <a:lnTo>
                  <a:pt x="34975" y="243839"/>
                </a:lnTo>
                <a:lnTo>
                  <a:pt x="33997" y="242569"/>
                </a:lnTo>
                <a:close/>
              </a:path>
              <a:path w="344804" h="344170">
                <a:moveTo>
                  <a:pt x="64808" y="275589"/>
                </a:moveTo>
                <a:lnTo>
                  <a:pt x="61988" y="275589"/>
                </a:lnTo>
                <a:lnTo>
                  <a:pt x="38176" y="299719"/>
                </a:lnTo>
                <a:lnTo>
                  <a:pt x="53218" y="299719"/>
                </a:lnTo>
                <a:lnTo>
                  <a:pt x="69519" y="283209"/>
                </a:lnTo>
                <a:lnTo>
                  <a:pt x="69672" y="283209"/>
                </a:lnTo>
                <a:lnTo>
                  <a:pt x="69786" y="281939"/>
                </a:lnTo>
                <a:lnTo>
                  <a:pt x="69278" y="279399"/>
                </a:lnTo>
                <a:lnTo>
                  <a:pt x="68465" y="279399"/>
                </a:lnTo>
                <a:lnTo>
                  <a:pt x="67932" y="278129"/>
                </a:lnTo>
                <a:lnTo>
                  <a:pt x="66535" y="276859"/>
                </a:lnTo>
                <a:lnTo>
                  <a:pt x="65887" y="276859"/>
                </a:lnTo>
                <a:lnTo>
                  <a:pt x="64808" y="275589"/>
                </a:lnTo>
                <a:close/>
              </a:path>
              <a:path w="344804" h="344170">
                <a:moveTo>
                  <a:pt x="109727" y="217169"/>
                </a:moveTo>
                <a:lnTo>
                  <a:pt x="98577" y="217169"/>
                </a:lnTo>
                <a:lnTo>
                  <a:pt x="90957" y="219709"/>
                </a:lnTo>
                <a:lnTo>
                  <a:pt x="73715" y="247649"/>
                </a:lnTo>
                <a:lnTo>
                  <a:pt x="74180" y="253999"/>
                </a:lnTo>
                <a:lnTo>
                  <a:pt x="104038" y="287019"/>
                </a:lnTo>
                <a:lnTo>
                  <a:pt x="108229" y="288289"/>
                </a:lnTo>
                <a:lnTo>
                  <a:pt x="120586" y="288289"/>
                </a:lnTo>
                <a:lnTo>
                  <a:pt x="128612" y="284479"/>
                </a:lnTo>
                <a:lnTo>
                  <a:pt x="132575" y="281939"/>
                </a:lnTo>
                <a:lnTo>
                  <a:pt x="137482" y="276859"/>
                </a:lnTo>
                <a:lnTo>
                  <a:pt x="110743" y="276859"/>
                </a:lnTo>
                <a:lnTo>
                  <a:pt x="102793" y="273049"/>
                </a:lnTo>
                <a:lnTo>
                  <a:pt x="97523" y="267969"/>
                </a:lnTo>
                <a:lnTo>
                  <a:pt x="103939" y="261619"/>
                </a:lnTo>
                <a:lnTo>
                  <a:pt x="91160" y="261619"/>
                </a:lnTo>
                <a:lnTo>
                  <a:pt x="89306" y="259079"/>
                </a:lnTo>
                <a:lnTo>
                  <a:pt x="87782" y="257809"/>
                </a:lnTo>
                <a:lnTo>
                  <a:pt x="85445" y="252729"/>
                </a:lnTo>
                <a:lnTo>
                  <a:pt x="84734" y="250189"/>
                </a:lnTo>
                <a:lnTo>
                  <a:pt x="84264" y="245109"/>
                </a:lnTo>
                <a:lnTo>
                  <a:pt x="84556" y="242569"/>
                </a:lnTo>
                <a:lnTo>
                  <a:pt x="86182" y="237489"/>
                </a:lnTo>
                <a:lnTo>
                  <a:pt x="87668" y="236219"/>
                </a:lnTo>
                <a:lnTo>
                  <a:pt x="94018" y="229869"/>
                </a:lnTo>
                <a:lnTo>
                  <a:pt x="98488" y="227329"/>
                </a:lnTo>
                <a:lnTo>
                  <a:pt x="125977" y="227329"/>
                </a:lnTo>
                <a:lnTo>
                  <a:pt x="123647" y="224789"/>
                </a:lnTo>
                <a:lnTo>
                  <a:pt x="120345" y="222249"/>
                </a:lnTo>
                <a:lnTo>
                  <a:pt x="113334" y="218439"/>
                </a:lnTo>
                <a:lnTo>
                  <a:pt x="109727" y="217169"/>
                </a:lnTo>
                <a:close/>
              </a:path>
              <a:path w="344804" h="344170">
                <a:moveTo>
                  <a:pt x="144919" y="250189"/>
                </a:moveTo>
                <a:lnTo>
                  <a:pt x="141871" y="250189"/>
                </a:lnTo>
                <a:lnTo>
                  <a:pt x="141439" y="251459"/>
                </a:lnTo>
                <a:lnTo>
                  <a:pt x="140512" y="253999"/>
                </a:lnTo>
                <a:lnTo>
                  <a:pt x="139865" y="255269"/>
                </a:lnTo>
                <a:lnTo>
                  <a:pt x="138214" y="259079"/>
                </a:lnTo>
                <a:lnTo>
                  <a:pt x="137096" y="260349"/>
                </a:lnTo>
                <a:lnTo>
                  <a:pt x="134302" y="265429"/>
                </a:lnTo>
                <a:lnTo>
                  <a:pt x="132486" y="267969"/>
                </a:lnTo>
                <a:lnTo>
                  <a:pt x="127368" y="273049"/>
                </a:lnTo>
                <a:lnTo>
                  <a:pt x="118986" y="276859"/>
                </a:lnTo>
                <a:lnTo>
                  <a:pt x="137482" y="276859"/>
                </a:lnTo>
                <a:lnTo>
                  <a:pt x="138709" y="275589"/>
                </a:lnTo>
                <a:lnTo>
                  <a:pt x="140652" y="273049"/>
                </a:lnTo>
                <a:lnTo>
                  <a:pt x="143954" y="267969"/>
                </a:lnTo>
                <a:lnTo>
                  <a:pt x="145326" y="266699"/>
                </a:lnTo>
                <a:lnTo>
                  <a:pt x="147497" y="262889"/>
                </a:lnTo>
                <a:lnTo>
                  <a:pt x="148297" y="260349"/>
                </a:lnTo>
                <a:lnTo>
                  <a:pt x="149313" y="257809"/>
                </a:lnTo>
                <a:lnTo>
                  <a:pt x="149567" y="256539"/>
                </a:lnTo>
                <a:lnTo>
                  <a:pt x="149529" y="255269"/>
                </a:lnTo>
                <a:lnTo>
                  <a:pt x="149199" y="255269"/>
                </a:lnTo>
                <a:lnTo>
                  <a:pt x="148780" y="253999"/>
                </a:lnTo>
                <a:lnTo>
                  <a:pt x="148526" y="253999"/>
                </a:lnTo>
                <a:lnTo>
                  <a:pt x="147929" y="252729"/>
                </a:lnTo>
                <a:lnTo>
                  <a:pt x="146469" y="251459"/>
                </a:lnTo>
                <a:lnTo>
                  <a:pt x="145897" y="251459"/>
                </a:lnTo>
                <a:lnTo>
                  <a:pt x="144919" y="250189"/>
                </a:lnTo>
                <a:close/>
              </a:path>
              <a:path w="344804" h="344170">
                <a:moveTo>
                  <a:pt x="125977" y="227329"/>
                </a:moveTo>
                <a:lnTo>
                  <a:pt x="98488" y="227329"/>
                </a:lnTo>
                <a:lnTo>
                  <a:pt x="107949" y="228599"/>
                </a:lnTo>
                <a:lnTo>
                  <a:pt x="112547" y="231139"/>
                </a:lnTo>
                <a:lnTo>
                  <a:pt x="116992" y="236219"/>
                </a:lnTo>
                <a:lnTo>
                  <a:pt x="91160" y="261619"/>
                </a:lnTo>
                <a:lnTo>
                  <a:pt x="103939" y="261619"/>
                </a:lnTo>
                <a:lnTo>
                  <a:pt x="129603" y="236219"/>
                </a:lnTo>
                <a:lnTo>
                  <a:pt x="130086" y="234949"/>
                </a:lnTo>
                <a:lnTo>
                  <a:pt x="130314" y="232409"/>
                </a:lnTo>
                <a:lnTo>
                  <a:pt x="129679" y="231139"/>
                </a:lnTo>
                <a:lnTo>
                  <a:pt x="128308" y="229869"/>
                </a:lnTo>
                <a:lnTo>
                  <a:pt x="125977" y="227329"/>
                </a:lnTo>
                <a:close/>
              </a:path>
              <a:path w="344804" h="344170">
                <a:moveTo>
                  <a:pt x="104533" y="163829"/>
                </a:moveTo>
                <a:lnTo>
                  <a:pt x="101663" y="163829"/>
                </a:lnTo>
                <a:lnTo>
                  <a:pt x="100393" y="165099"/>
                </a:lnTo>
                <a:lnTo>
                  <a:pt x="99644" y="165099"/>
                </a:lnTo>
                <a:lnTo>
                  <a:pt x="97929" y="167639"/>
                </a:lnTo>
                <a:lnTo>
                  <a:pt x="97256" y="167639"/>
                </a:lnTo>
                <a:lnTo>
                  <a:pt x="96278" y="168909"/>
                </a:lnTo>
                <a:lnTo>
                  <a:pt x="95935" y="170179"/>
                </a:lnTo>
                <a:lnTo>
                  <a:pt x="95542" y="171449"/>
                </a:lnTo>
                <a:lnTo>
                  <a:pt x="95669" y="171449"/>
                </a:lnTo>
                <a:lnTo>
                  <a:pt x="95859" y="172719"/>
                </a:lnTo>
                <a:lnTo>
                  <a:pt x="166712" y="242569"/>
                </a:lnTo>
                <a:lnTo>
                  <a:pt x="167017" y="243839"/>
                </a:lnTo>
                <a:lnTo>
                  <a:pt x="168020" y="243839"/>
                </a:lnTo>
                <a:lnTo>
                  <a:pt x="168897" y="242569"/>
                </a:lnTo>
                <a:lnTo>
                  <a:pt x="170522" y="242569"/>
                </a:lnTo>
                <a:lnTo>
                  <a:pt x="171157" y="241299"/>
                </a:lnTo>
                <a:lnTo>
                  <a:pt x="172592" y="240029"/>
                </a:lnTo>
                <a:lnTo>
                  <a:pt x="173164" y="238759"/>
                </a:lnTo>
                <a:lnTo>
                  <a:pt x="173964" y="238759"/>
                </a:lnTo>
                <a:lnTo>
                  <a:pt x="174269" y="237489"/>
                </a:lnTo>
                <a:lnTo>
                  <a:pt x="174650" y="237489"/>
                </a:lnTo>
                <a:lnTo>
                  <a:pt x="174713" y="236219"/>
                </a:lnTo>
                <a:lnTo>
                  <a:pt x="174574" y="236219"/>
                </a:lnTo>
                <a:lnTo>
                  <a:pt x="174396" y="234949"/>
                </a:lnTo>
                <a:lnTo>
                  <a:pt x="168325" y="229869"/>
                </a:lnTo>
                <a:lnTo>
                  <a:pt x="173659" y="229869"/>
                </a:lnTo>
                <a:lnTo>
                  <a:pt x="178155" y="228599"/>
                </a:lnTo>
                <a:lnTo>
                  <a:pt x="180225" y="228599"/>
                </a:lnTo>
                <a:lnTo>
                  <a:pt x="184010" y="227329"/>
                </a:lnTo>
                <a:lnTo>
                  <a:pt x="185750" y="227329"/>
                </a:lnTo>
                <a:lnTo>
                  <a:pt x="190449" y="223519"/>
                </a:lnTo>
                <a:lnTo>
                  <a:pt x="192830" y="220979"/>
                </a:lnTo>
                <a:lnTo>
                  <a:pt x="166331" y="220979"/>
                </a:lnTo>
                <a:lnTo>
                  <a:pt x="161010" y="219709"/>
                </a:lnTo>
                <a:lnTo>
                  <a:pt x="142125" y="200659"/>
                </a:lnTo>
                <a:lnTo>
                  <a:pt x="141744" y="198119"/>
                </a:lnTo>
                <a:lnTo>
                  <a:pt x="141668" y="196849"/>
                </a:lnTo>
                <a:lnTo>
                  <a:pt x="141678" y="191769"/>
                </a:lnTo>
                <a:lnTo>
                  <a:pt x="133184" y="191769"/>
                </a:lnTo>
                <a:lnTo>
                  <a:pt x="104533" y="163829"/>
                </a:lnTo>
                <a:close/>
              </a:path>
              <a:path w="344804" h="344170">
                <a:moveTo>
                  <a:pt x="184543" y="173989"/>
                </a:moveTo>
                <a:lnTo>
                  <a:pt x="159435" y="173989"/>
                </a:lnTo>
                <a:lnTo>
                  <a:pt x="164769" y="175259"/>
                </a:lnTo>
                <a:lnTo>
                  <a:pt x="167436" y="176529"/>
                </a:lnTo>
                <a:lnTo>
                  <a:pt x="172732" y="180339"/>
                </a:lnTo>
                <a:lnTo>
                  <a:pt x="175272" y="182879"/>
                </a:lnTo>
                <a:lnTo>
                  <a:pt x="177698" y="185419"/>
                </a:lnTo>
                <a:lnTo>
                  <a:pt x="179908" y="186689"/>
                </a:lnTo>
                <a:lnTo>
                  <a:pt x="188201" y="205739"/>
                </a:lnTo>
                <a:lnTo>
                  <a:pt x="187197" y="210819"/>
                </a:lnTo>
                <a:lnTo>
                  <a:pt x="185864" y="213359"/>
                </a:lnTo>
                <a:lnTo>
                  <a:pt x="178269" y="219709"/>
                </a:lnTo>
                <a:lnTo>
                  <a:pt x="170840" y="220979"/>
                </a:lnTo>
                <a:lnTo>
                  <a:pt x="192830" y="220979"/>
                </a:lnTo>
                <a:lnTo>
                  <a:pt x="195211" y="218439"/>
                </a:lnTo>
                <a:lnTo>
                  <a:pt x="197497" y="214629"/>
                </a:lnTo>
                <a:lnTo>
                  <a:pt x="200088" y="208279"/>
                </a:lnTo>
                <a:lnTo>
                  <a:pt x="200456" y="203199"/>
                </a:lnTo>
                <a:lnTo>
                  <a:pt x="199288" y="195579"/>
                </a:lnTo>
                <a:lnTo>
                  <a:pt x="197815" y="191769"/>
                </a:lnTo>
                <a:lnTo>
                  <a:pt x="193039" y="182879"/>
                </a:lnTo>
                <a:lnTo>
                  <a:pt x="189801" y="179069"/>
                </a:lnTo>
                <a:lnTo>
                  <a:pt x="185686" y="175259"/>
                </a:lnTo>
                <a:lnTo>
                  <a:pt x="184543" y="173989"/>
                </a:lnTo>
                <a:close/>
              </a:path>
              <a:path w="344804" h="344170">
                <a:moveTo>
                  <a:pt x="159613" y="161289"/>
                </a:moveTo>
                <a:lnTo>
                  <a:pt x="155790" y="161289"/>
                </a:lnTo>
                <a:lnTo>
                  <a:pt x="148183" y="162559"/>
                </a:lnTo>
                <a:lnTo>
                  <a:pt x="144564" y="165099"/>
                </a:lnTo>
                <a:lnTo>
                  <a:pt x="138531" y="171449"/>
                </a:lnTo>
                <a:lnTo>
                  <a:pt x="136563" y="175259"/>
                </a:lnTo>
                <a:lnTo>
                  <a:pt x="135750" y="176529"/>
                </a:lnTo>
                <a:lnTo>
                  <a:pt x="134454" y="180339"/>
                </a:lnTo>
                <a:lnTo>
                  <a:pt x="133959" y="182879"/>
                </a:lnTo>
                <a:lnTo>
                  <a:pt x="133299" y="186689"/>
                </a:lnTo>
                <a:lnTo>
                  <a:pt x="133184" y="191769"/>
                </a:lnTo>
                <a:lnTo>
                  <a:pt x="141678" y="191769"/>
                </a:lnTo>
                <a:lnTo>
                  <a:pt x="141706" y="190499"/>
                </a:lnTo>
                <a:lnTo>
                  <a:pt x="141935" y="187959"/>
                </a:lnTo>
                <a:lnTo>
                  <a:pt x="151625" y="173989"/>
                </a:lnTo>
                <a:lnTo>
                  <a:pt x="184543" y="173989"/>
                </a:lnTo>
                <a:lnTo>
                  <a:pt x="182257" y="171449"/>
                </a:lnTo>
                <a:lnTo>
                  <a:pt x="178638" y="168909"/>
                </a:lnTo>
                <a:lnTo>
                  <a:pt x="171068" y="163829"/>
                </a:lnTo>
                <a:lnTo>
                  <a:pt x="167258" y="162559"/>
                </a:lnTo>
                <a:lnTo>
                  <a:pt x="159613" y="161289"/>
                </a:lnTo>
                <a:close/>
              </a:path>
              <a:path w="344804" h="344170">
                <a:moveTo>
                  <a:pt x="217246" y="137159"/>
                </a:moveTo>
                <a:lnTo>
                  <a:pt x="214464" y="137159"/>
                </a:lnTo>
                <a:lnTo>
                  <a:pt x="191554" y="160019"/>
                </a:lnTo>
                <a:lnTo>
                  <a:pt x="191350" y="161289"/>
                </a:lnTo>
                <a:lnTo>
                  <a:pt x="191769" y="162559"/>
                </a:lnTo>
                <a:lnTo>
                  <a:pt x="192544" y="163829"/>
                </a:lnTo>
                <a:lnTo>
                  <a:pt x="195198" y="166369"/>
                </a:lnTo>
                <a:lnTo>
                  <a:pt x="196303" y="167639"/>
                </a:lnTo>
                <a:lnTo>
                  <a:pt x="198767" y="167639"/>
                </a:lnTo>
                <a:lnTo>
                  <a:pt x="221983" y="143509"/>
                </a:lnTo>
                <a:lnTo>
                  <a:pt x="222186" y="143509"/>
                </a:lnTo>
                <a:lnTo>
                  <a:pt x="221754" y="142239"/>
                </a:lnTo>
                <a:lnTo>
                  <a:pt x="220967" y="140969"/>
                </a:lnTo>
                <a:lnTo>
                  <a:pt x="219595" y="139699"/>
                </a:lnTo>
                <a:lnTo>
                  <a:pt x="218935" y="138429"/>
                </a:lnTo>
                <a:lnTo>
                  <a:pt x="218325" y="138429"/>
                </a:lnTo>
                <a:lnTo>
                  <a:pt x="217246" y="137159"/>
                </a:lnTo>
                <a:close/>
              </a:path>
              <a:path w="344804" h="344170">
                <a:moveTo>
                  <a:pt x="234293" y="78739"/>
                </a:moveTo>
                <a:lnTo>
                  <a:pt x="215620" y="78739"/>
                </a:lnTo>
                <a:lnTo>
                  <a:pt x="267398" y="129539"/>
                </a:lnTo>
                <a:lnTo>
                  <a:pt x="252907" y="144779"/>
                </a:lnTo>
                <a:lnTo>
                  <a:pt x="252742" y="144779"/>
                </a:lnTo>
                <a:lnTo>
                  <a:pt x="252602" y="146049"/>
                </a:lnTo>
                <a:lnTo>
                  <a:pt x="252907" y="147319"/>
                </a:lnTo>
                <a:lnTo>
                  <a:pt x="253161" y="147319"/>
                </a:lnTo>
                <a:lnTo>
                  <a:pt x="253860" y="148589"/>
                </a:lnTo>
                <a:lnTo>
                  <a:pt x="254355" y="148589"/>
                </a:lnTo>
                <a:lnTo>
                  <a:pt x="255650" y="149859"/>
                </a:lnTo>
                <a:lnTo>
                  <a:pt x="256260" y="151129"/>
                </a:lnTo>
                <a:lnTo>
                  <a:pt x="257390" y="151129"/>
                </a:lnTo>
                <a:lnTo>
                  <a:pt x="257898" y="152399"/>
                </a:lnTo>
                <a:lnTo>
                  <a:pt x="259918" y="152399"/>
                </a:lnTo>
                <a:lnTo>
                  <a:pt x="260210" y="151129"/>
                </a:lnTo>
                <a:lnTo>
                  <a:pt x="291114" y="120649"/>
                </a:lnTo>
                <a:lnTo>
                  <a:pt x="276453" y="120649"/>
                </a:lnTo>
                <a:lnTo>
                  <a:pt x="234293" y="78739"/>
                </a:lnTo>
                <a:close/>
              </a:path>
              <a:path w="344804" h="344170">
                <a:moveTo>
                  <a:pt x="292036" y="107949"/>
                </a:moveTo>
                <a:lnTo>
                  <a:pt x="289039" y="107949"/>
                </a:lnTo>
                <a:lnTo>
                  <a:pt x="276453" y="120649"/>
                </a:lnTo>
                <a:lnTo>
                  <a:pt x="291114" y="120649"/>
                </a:lnTo>
                <a:lnTo>
                  <a:pt x="296265" y="115569"/>
                </a:lnTo>
                <a:lnTo>
                  <a:pt x="296443" y="115569"/>
                </a:lnTo>
                <a:lnTo>
                  <a:pt x="296659" y="114299"/>
                </a:lnTo>
                <a:lnTo>
                  <a:pt x="296443" y="113029"/>
                </a:lnTo>
                <a:lnTo>
                  <a:pt x="296214" y="113029"/>
                </a:lnTo>
                <a:lnTo>
                  <a:pt x="295516" y="111759"/>
                </a:lnTo>
                <a:lnTo>
                  <a:pt x="295008" y="110489"/>
                </a:lnTo>
                <a:lnTo>
                  <a:pt x="294335" y="110489"/>
                </a:lnTo>
                <a:lnTo>
                  <a:pt x="293712" y="109219"/>
                </a:lnTo>
                <a:lnTo>
                  <a:pt x="293128" y="109219"/>
                </a:lnTo>
                <a:lnTo>
                  <a:pt x="292036" y="107949"/>
                </a:lnTo>
                <a:close/>
              </a:path>
              <a:path w="344804" h="344170">
                <a:moveTo>
                  <a:pt x="216407" y="60959"/>
                </a:moveTo>
                <a:lnTo>
                  <a:pt x="213779" y="60959"/>
                </a:lnTo>
                <a:lnTo>
                  <a:pt x="212521" y="62229"/>
                </a:lnTo>
                <a:lnTo>
                  <a:pt x="211785" y="63499"/>
                </a:lnTo>
                <a:lnTo>
                  <a:pt x="210311" y="64769"/>
                </a:lnTo>
                <a:lnTo>
                  <a:pt x="209384" y="66039"/>
                </a:lnTo>
                <a:lnTo>
                  <a:pt x="208660" y="66039"/>
                </a:lnTo>
                <a:lnTo>
                  <a:pt x="207975" y="67309"/>
                </a:lnTo>
                <a:lnTo>
                  <a:pt x="207695" y="68579"/>
                </a:lnTo>
                <a:lnTo>
                  <a:pt x="207568" y="68579"/>
                </a:lnTo>
                <a:lnTo>
                  <a:pt x="201942" y="93979"/>
                </a:lnTo>
                <a:lnTo>
                  <a:pt x="201841" y="95249"/>
                </a:lnTo>
                <a:lnTo>
                  <a:pt x="201828" y="96519"/>
                </a:lnTo>
                <a:lnTo>
                  <a:pt x="202272" y="97789"/>
                </a:lnTo>
                <a:lnTo>
                  <a:pt x="202552" y="97789"/>
                </a:lnTo>
                <a:lnTo>
                  <a:pt x="203288" y="99059"/>
                </a:lnTo>
                <a:lnTo>
                  <a:pt x="203771" y="99059"/>
                </a:lnTo>
                <a:lnTo>
                  <a:pt x="205168" y="100329"/>
                </a:lnTo>
                <a:lnTo>
                  <a:pt x="205879" y="101599"/>
                </a:lnTo>
                <a:lnTo>
                  <a:pt x="209664" y="101599"/>
                </a:lnTo>
                <a:lnTo>
                  <a:pt x="210311" y="99059"/>
                </a:lnTo>
                <a:lnTo>
                  <a:pt x="215620" y="78739"/>
                </a:lnTo>
                <a:lnTo>
                  <a:pt x="234293" y="78739"/>
                </a:lnTo>
                <a:lnTo>
                  <a:pt x="216407" y="60959"/>
                </a:lnTo>
                <a:close/>
              </a:path>
              <a:path w="344804" h="344170">
                <a:moveTo>
                  <a:pt x="298348" y="53339"/>
                </a:moveTo>
                <a:lnTo>
                  <a:pt x="289153" y="53339"/>
                </a:lnTo>
                <a:lnTo>
                  <a:pt x="287934" y="57149"/>
                </a:lnTo>
                <a:lnTo>
                  <a:pt x="287007" y="60959"/>
                </a:lnTo>
                <a:lnTo>
                  <a:pt x="285775" y="67309"/>
                </a:lnTo>
                <a:lnTo>
                  <a:pt x="285667" y="71119"/>
                </a:lnTo>
                <a:lnTo>
                  <a:pt x="285953" y="74929"/>
                </a:lnTo>
                <a:lnTo>
                  <a:pt x="286600" y="78739"/>
                </a:lnTo>
                <a:lnTo>
                  <a:pt x="288772" y="83819"/>
                </a:lnTo>
                <a:lnTo>
                  <a:pt x="290385" y="85089"/>
                </a:lnTo>
                <a:lnTo>
                  <a:pt x="295224" y="90169"/>
                </a:lnTo>
                <a:lnTo>
                  <a:pt x="298132" y="92709"/>
                </a:lnTo>
                <a:lnTo>
                  <a:pt x="304380" y="93979"/>
                </a:lnTo>
                <a:lnTo>
                  <a:pt x="307632" y="95249"/>
                </a:lnTo>
                <a:lnTo>
                  <a:pt x="314363" y="93979"/>
                </a:lnTo>
                <a:lnTo>
                  <a:pt x="317804" y="92709"/>
                </a:lnTo>
                <a:lnTo>
                  <a:pt x="324815" y="88899"/>
                </a:lnTo>
                <a:lnTo>
                  <a:pt x="328320" y="85089"/>
                </a:lnTo>
                <a:lnTo>
                  <a:pt x="331226" y="82549"/>
                </a:lnTo>
                <a:lnTo>
                  <a:pt x="308038" y="82549"/>
                </a:lnTo>
                <a:lnTo>
                  <a:pt x="304241" y="81279"/>
                </a:lnTo>
                <a:lnTo>
                  <a:pt x="296155" y="66039"/>
                </a:lnTo>
                <a:lnTo>
                  <a:pt x="296221" y="63499"/>
                </a:lnTo>
                <a:lnTo>
                  <a:pt x="296341" y="62229"/>
                </a:lnTo>
                <a:lnTo>
                  <a:pt x="297497" y="55879"/>
                </a:lnTo>
                <a:lnTo>
                  <a:pt x="298348" y="53339"/>
                </a:lnTo>
                <a:close/>
              </a:path>
              <a:path w="344804" h="344170">
                <a:moveTo>
                  <a:pt x="341871" y="45719"/>
                </a:moveTo>
                <a:lnTo>
                  <a:pt x="321424" y="45719"/>
                </a:lnTo>
                <a:lnTo>
                  <a:pt x="325246" y="46989"/>
                </a:lnTo>
                <a:lnTo>
                  <a:pt x="327012" y="48259"/>
                </a:lnTo>
                <a:lnTo>
                  <a:pt x="328625" y="50799"/>
                </a:lnTo>
                <a:lnTo>
                  <a:pt x="331850" y="53339"/>
                </a:lnTo>
                <a:lnTo>
                  <a:pt x="333247" y="57149"/>
                </a:lnTo>
                <a:lnTo>
                  <a:pt x="308038" y="82549"/>
                </a:lnTo>
                <a:lnTo>
                  <a:pt x="331226" y="82549"/>
                </a:lnTo>
                <a:lnTo>
                  <a:pt x="344779" y="55879"/>
                </a:lnTo>
                <a:lnTo>
                  <a:pt x="344360" y="53339"/>
                </a:lnTo>
                <a:lnTo>
                  <a:pt x="341871" y="45719"/>
                </a:lnTo>
                <a:close/>
              </a:path>
              <a:path w="344804" h="344170">
                <a:moveTo>
                  <a:pt x="288556" y="0"/>
                </a:moveTo>
                <a:lnTo>
                  <a:pt x="279577" y="0"/>
                </a:lnTo>
                <a:lnTo>
                  <a:pt x="276390" y="1269"/>
                </a:lnTo>
                <a:lnTo>
                  <a:pt x="251688" y="35559"/>
                </a:lnTo>
                <a:lnTo>
                  <a:pt x="252196" y="38099"/>
                </a:lnTo>
                <a:lnTo>
                  <a:pt x="269544" y="55879"/>
                </a:lnTo>
                <a:lnTo>
                  <a:pt x="277304" y="55879"/>
                </a:lnTo>
                <a:lnTo>
                  <a:pt x="282955" y="54609"/>
                </a:lnTo>
                <a:lnTo>
                  <a:pt x="285965" y="54609"/>
                </a:lnTo>
                <a:lnTo>
                  <a:pt x="289153" y="53339"/>
                </a:lnTo>
                <a:lnTo>
                  <a:pt x="298348" y="53339"/>
                </a:lnTo>
                <a:lnTo>
                  <a:pt x="299465" y="49529"/>
                </a:lnTo>
                <a:lnTo>
                  <a:pt x="303009" y="48259"/>
                </a:lnTo>
                <a:lnTo>
                  <a:pt x="306222" y="48259"/>
                </a:lnTo>
                <a:lnTo>
                  <a:pt x="311975" y="45719"/>
                </a:lnTo>
                <a:lnTo>
                  <a:pt x="341871" y="45719"/>
                </a:lnTo>
                <a:lnTo>
                  <a:pt x="340823" y="44449"/>
                </a:lnTo>
                <a:lnTo>
                  <a:pt x="275399" y="44449"/>
                </a:lnTo>
                <a:lnTo>
                  <a:pt x="273545" y="43179"/>
                </a:lnTo>
                <a:lnTo>
                  <a:pt x="270255" y="41909"/>
                </a:lnTo>
                <a:lnTo>
                  <a:pt x="268744" y="40639"/>
                </a:lnTo>
                <a:lnTo>
                  <a:pt x="264388" y="36829"/>
                </a:lnTo>
                <a:lnTo>
                  <a:pt x="263016" y="33019"/>
                </a:lnTo>
                <a:lnTo>
                  <a:pt x="263474" y="26669"/>
                </a:lnTo>
                <a:lnTo>
                  <a:pt x="265480" y="22859"/>
                </a:lnTo>
                <a:lnTo>
                  <a:pt x="271132" y="16509"/>
                </a:lnTo>
                <a:lnTo>
                  <a:pt x="276796" y="12699"/>
                </a:lnTo>
                <a:lnTo>
                  <a:pt x="302920" y="12699"/>
                </a:lnTo>
                <a:lnTo>
                  <a:pt x="301853" y="10159"/>
                </a:lnTo>
                <a:lnTo>
                  <a:pt x="300418" y="8889"/>
                </a:lnTo>
                <a:lnTo>
                  <a:pt x="296417" y="5079"/>
                </a:lnTo>
                <a:lnTo>
                  <a:pt x="293966" y="2539"/>
                </a:lnTo>
                <a:lnTo>
                  <a:pt x="288556" y="0"/>
                </a:lnTo>
                <a:close/>
              </a:path>
              <a:path w="344804" h="344170">
                <a:moveTo>
                  <a:pt x="302920" y="12699"/>
                </a:moveTo>
                <a:lnTo>
                  <a:pt x="284060" y="12699"/>
                </a:lnTo>
                <a:lnTo>
                  <a:pt x="287464" y="13969"/>
                </a:lnTo>
                <a:lnTo>
                  <a:pt x="289051" y="15239"/>
                </a:lnTo>
                <a:lnTo>
                  <a:pt x="290525" y="16509"/>
                </a:lnTo>
                <a:lnTo>
                  <a:pt x="293192" y="19049"/>
                </a:lnTo>
                <a:lnTo>
                  <a:pt x="294678" y="22859"/>
                </a:lnTo>
                <a:lnTo>
                  <a:pt x="295313" y="30479"/>
                </a:lnTo>
                <a:lnTo>
                  <a:pt x="294614" y="35559"/>
                </a:lnTo>
                <a:lnTo>
                  <a:pt x="292887" y="40639"/>
                </a:lnTo>
                <a:lnTo>
                  <a:pt x="289699" y="41909"/>
                </a:lnTo>
                <a:lnTo>
                  <a:pt x="286842" y="43179"/>
                </a:lnTo>
                <a:lnTo>
                  <a:pt x="281787" y="43179"/>
                </a:lnTo>
                <a:lnTo>
                  <a:pt x="279501" y="44449"/>
                </a:lnTo>
                <a:lnTo>
                  <a:pt x="340823" y="44449"/>
                </a:lnTo>
                <a:lnTo>
                  <a:pt x="339775" y="43179"/>
                </a:lnTo>
                <a:lnTo>
                  <a:pt x="336829" y="40639"/>
                </a:lnTo>
                <a:lnTo>
                  <a:pt x="334835" y="38099"/>
                </a:lnTo>
                <a:lnTo>
                  <a:pt x="303047" y="38099"/>
                </a:lnTo>
                <a:lnTo>
                  <a:pt x="304698" y="31749"/>
                </a:lnTo>
                <a:lnTo>
                  <a:pt x="305396" y="25399"/>
                </a:lnTo>
                <a:lnTo>
                  <a:pt x="305396" y="22859"/>
                </a:lnTo>
                <a:lnTo>
                  <a:pt x="304698" y="17779"/>
                </a:lnTo>
                <a:lnTo>
                  <a:pt x="303987" y="15239"/>
                </a:lnTo>
                <a:lnTo>
                  <a:pt x="302920" y="12699"/>
                </a:lnTo>
                <a:close/>
              </a:path>
              <a:path w="344804" h="344170">
                <a:moveTo>
                  <a:pt x="327952" y="34289"/>
                </a:moveTo>
                <a:lnTo>
                  <a:pt x="316737" y="34289"/>
                </a:lnTo>
                <a:lnTo>
                  <a:pt x="310248" y="35559"/>
                </a:lnTo>
                <a:lnTo>
                  <a:pt x="306768" y="36829"/>
                </a:lnTo>
                <a:lnTo>
                  <a:pt x="303047" y="38099"/>
                </a:lnTo>
                <a:lnTo>
                  <a:pt x="334835" y="38099"/>
                </a:lnTo>
                <a:lnTo>
                  <a:pt x="332651" y="36829"/>
                </a:lnTo>
                <a:lnTo>
                  <a:pt x="327952" y="34289"/>
                </a:lnTo>
                <a:close/>
              </a:path>
            </a:pathLst>
          </a:custGeom>
          <a:solidFill>
            <a:srgbClr val="929292"/>
          </a:solidFill>
        </p:spPr>
        <p:txBody>
          <a:bodyPr wrap="square" lIns="0" tIns="0" rIns="0" bIns="0" rtlCol="0"/>
          <a:lstStyle/>
          <a:p/>
        </p:txBody>
      </p:sp>
      <p:sp>
        <p:nvSpPr>
          <p:cNvPr id="36" name="object 36"/>
          <p:cNvSpPr/>
          <p:nvPr/>
        </p:nvSpPr>
        <p:spPr>
          <a:xfrm>
            <a:off x="4996501" y="3343596"/>
            <a:ext cx="327025" cy="339090"/>
          </a:xfrm>
          <a:custGeom>
            <a:avLst/>
            <a:gdLst/>
            <a:ahLst/>
            <a:cxnLst/>
            <a:rect l="l" t="t" r="r" b="b"/>
            <a:pathLst>
              <a:path w="327025" h="339089">
                <a:moveTo>
                  <a:pt x="9359" y="250189"/>
                </a:moveTo>
                <a:lnTo>
                  <a:pt x="6375" y="250189"/>
                </a:lnTo>
                <a:lnTo>
                  <a:pt x="5041" y="251459"/>
                </a:lnTo>
                <a:lnTo>
                  <a:pt x="4279" y="252729"/>
                </a:lnTo>
                <a:lnTo>
                  <a:pt x="2565" y="253999"/>
                </a:lnTo>
                <a:lnTo>
                  <a:pt x="1879" y="255269"/>
                </a:lnTo>
                <a:lnTo>
                  <a:pt x="850" y="256539"/>
                </a:lnTo>
                <a:lnTo>
                  <a:pt x="495" y="256539"/>
                </a:lnTo>
                <a:lnTo>
                  <a:pt x="76" y="257809"/>
                </a:lnTo>
                <a:lnTo>
                  <a:pt x="152" y="259079"/>
                </a:lnTo>
                <a:lnTo>
                  <a:pt x="304" y="259079"/>
                </a:lnTo>
                <a:lnTo>
                  <a:pt x="51549" y="309879"/>
                </a:lnTo>
                <a:lnTo>
                  <a:pt x="53263" y="312419"/>
                </a:lnTo>
                <a:lnTo>
                  <a:pt x="55549" y="316229"/>
                </a:lnTo>
                <a:lnTo>
                  <a:pt x="56235" y="317499"/>
                </a:lnTo>
                <a:lnTo>
                  <a:pt x="56730" y="320039"/>
                </a:lnTo>
                <a:lnTo>
                  <a:pt x="56578" y="321309"/>
                </a:lnTo>
                <a:lnTo>
                  <a:pt x="55499" y="323849"/>
                </a:lnTo>
                <a:lnTo>
                  <a:pt x="54622" y="325119"/>
                </a:lnTo>
                <a:lnTo>
                  <a:pt x="52349" y="327659"/>
                </a:lnTo>
                <a:lnTo>
                  <a:pt x="51269" y="327659"/>
                </a:lnTo>
                <a:lnTo>
                  <a:pt x="49123" y="328929"/>
                </a:lnTo>
                <a:lnTo>
                  <a:pt x="48120" y="328929"/>
                </a:lnTo>
                <a:lnTo>
                  <a:pt x="47193" y="330199"/>
                </a:lnTo>
                <a:lnTo>
                  <a:pt x="44043" y="330199"/>
                </a:lnTo>
                <a:lnTo>
                  <a:pt x="43561" y="331469"/>
                </a:lnTo>
                <a:lnTo>
                  <a:pt x="42824" y="331469"/>
                </a:lnTo>
                <a:lnTo>
                  <a:pt x="42684" y="332739"/>
                </a:lnTo>
                <a:lnTo>
                  <a:pt x="43040" y="334009"/>
                </a:lnTo>
                <a:lnTo>
                  <a:pt x="43345" y="334009"/>
                </a:lnTo>
                <a:lnTo>
                  <a:pt x="44259" y="335279"/>
                </a:lnTo>
                <a:lnTo>
                  <a:pt x="44869" y="335279"/>
                </a:lnTo>
                <a:lnTo>
                  <a:pt x="46824" y="337819"/>
                </a:lnTo>
                <a:lnTo>
                  <a:pt x="47777" y="339089"/>
                </a:lnTo>
                <a:lnTo>
                  <a:pt x="54597" y="339089"/>
                </a:lnTo>
                <a:lnTo>
                  <a:pt x="56743" y="337819"/>
                </a:lnTo>
                <a:lnTo>
                  <a:pt x="57835" y="336549"/>
                </a:lnTo>
                <a:lnTo>
                  <a:pt x="60083" y="335279"/>
                </a:lnTo>
                <a:lnTo>
                  <a:pt x="61137" y="334009"/>
                </a:lnTo>
                <a:lnTo>
                  <a:pt x="64985" y="330199"/>
                </a:lnTo>
                <a:lnTo>
                  <a:pt x="66967" y="327659"/>
                </a:lnTo>
                <a:lnTo>
                  <a:pt x="69151" y="322579"/>
                </a:lnTo>
                <a:lnTo>
                  <a:pt x="69494" y="318769"/>
                </a:lnTo>
                <a:lnTo>
                  <a:pt x="68732" y="313689"/>
                </a:lnTo>
                <a:lnTo>
                  <a:pt x="67652" y="311149"/>
                </a:lnTo>
                <a:lnTo>
                  <a:pt x="64147" y="306069"/>
                </a:lnTo>
                <a:lnTo>
                  <a:pt x="61925" y="302259"/>
                </a:lnTo>
                <a:lnTo>
                  <a:pt x="59220" y="299719"/>
                </a:lnTo>
                <a:lnTo>
                  <a:pt x="9359" y="250189"/>
                </a:lnTo>
                <a:close/>
              </a:path>
              <a:path w="327025" h="339089">
                <a:moveTo>
                  <a:pt x="52959" y="242569"/>
                </a:moveTo>
                <a:lnTo>
                  <a:pt x="50038" y="242569"/>
                </a:lnTo>
                <a:lnTo>
                  <a:pt x="48806" y="243839"/>
                </a:lnTo>
                <a:lnTo>
                  <a:pt x="48082" y="245109"/>
                </a:lnTo>
                <a:lnTo>
                  <a:pt x="46405" y="246379"/>
                </a:lnTo>
                <a:lnTo>
                  <a:pt x="45720" y="247649"/>
                </a:lnTo>
                <a:lnTo>
                  <a:pt x="44704" y="248919"/>
                </a:lnTo>
                <a:lnTo>
                  <a:pt x="44361" y="248919"/>
                </a:lnTo>
                <a:lnTo>
                  <a:pt x="43967" y="250189"/>
                </a:lnTo>
                <a:lnTo>
                  <a:pt x="44043" y="251459"/>
                </a:lnTo>
                <a:lnTo>
                  <a:pt x="44221" y="251459"/>
                </a:lnTo>
                <a:lnTo>
                  <a:pt x="76669" y="284479"/>
                </a:lnTo>
                <a:lnTo>
                  <a:pt x="79883" y="287019"/>
                </a:lnTo>
                <a:lnTo>
                  <a:pt x="85852" y="289559"/>
                </a:lnTo>
                <a:lnTo>
                  <a:pt x="88912" y="290829"/>
                </a:lnTo>
                <a:lnTo>
                  <a:pt x="95186" y="292099"/>
                </a:lnTo>
                <a:lnTo>
                  <a:pt x="98361" y="292099"/>
                </a:lnTo>
                <a:lnTo>
                  <a:pt x="104775" y="289559"/>
                </a:lnTo>
                <a:lnTo>
                  <a:pt x="107962" y="287019"/>
                </a:lnTo>
                <a:lnTo>
                  <a:pt x="113817" y="281939"/>
                </a:lnTo>
                <a:lnTo>
                  <a:pt x="115138" y="279399"/>
                </a:lnTo>
                <a:lnTo>
                  <a:pt x="96177" y="279399"/>
                </a:lnTo>
                <a:lnTo>
                  <a:pt x="92176" y="278129"/>
                </a:lnTo>
                <a:lnTo>
                  <a:pt x="90144" y="278129"/>
                </a:lnTo>
                <a:lnTo>
                  <a:pt x="86004" y="275589"/>
                </a:lnTo>
                <a:lnTo>
                  <a:pt x="83578" y="273049"/>
                </a:lnTo>
                <a:lnTo>
                  <a:pt x="52959" y="242569"/>
                </a:lnTo>
                <a:close/>
              </a:path>
              <a:path w="327025" h="339089">
                <a:moveTo>
                  <a:pt x="85051" y="210819"/>
                </a:moveTo>
                <a:lnTo>
                  <a:pt x="82130" y="210819"/>
                </a:lnTo>
                <a:lnTo>
                  <a:pt x="80911" y="212089"/>
                </a:lnTo>
                <a:lnTo>
                  <a:pt x="80175" y="213359"/>
                </a:lnTo>
                <a:lnTo>
                  <a:pt x="78460" y="214629"/>
                </a:lnTo>
                <a:lnTo>
                  <a:pt x="77774" y="214629"/>
                </a:lnTo>
                <a:lnTo>
                  <a:pt x="76796" y="215899"/>
                </a:lnTo>
                <a:lnTo>
                  <a:pt x="76454" y="217169"/>
                </a:lnTo>
                <a:lnTo>
                  <a:pt x="76073" y="218439"/>
                </a:lnTo>
                <a:lnTo>
                  <a:pt x="76327" y="219709"/>
                </a:lnTo>
                <a:lnTo>
                  <a:pt x="109702" y="252729"/>
                </a:lnTo>
                <a:lnTo>
                  <a:pt x="110121" y="256539"/>
                </a:lnTo>
                <a:lnTo>
                  <a:pt x="110236" y="262889"/>
                </a:lnTo>
                <a:lnTo>
                  <a:pt x="109004" y="270509"/>
                </a:lnTo>
                <a:lnTo>
                  <a:pt x="107607" y="273049"/>
                </a:lnTo>
                <a:lnTo>
                  <a:pt x="103759" y="276859"/>
                </a:lnTo>
                <a:lnTo>
                  <a:pt x="101955" y="278129"/>
                </a:lnTo>
                <a:lnTo>
                  <a:pt x="98132" y="279399"/>
                </a:lnTo>
                <a:lnTo>
                  <a:pt x="115138" y="279399"/>
                </a:lnTo>
                <a:lnTo>
                  <a:pt x="115798" y="278129"/>
                </a:lnTo>
                <a:lnTo>
                  <a:pt x="118325" y="270509"/>
                </a:lnTo>
                <a:lnTo>
                  <a:pt x="118697" y="266699"/>
                </a:lnTo>
                <a:lnTo>
                  <a:pt x="118611" y="261619"/>
                </a:lnTo>
                <a:lnTo>
                  <a:pt x="118541" y="260349"/>
                </a:lnTo>
                <a:lnTo>
                  <a:pt x="133235" y="260349"/>
                </a:lnTo>
                <a:lnTo>
                  <a:pt x="133286" y="259079"/>
                </a:lnTo>
                <a:lnTo>
                  <a:pt x="132969" y="259079"/>
                </a:lnTo>
                <a:lnTo>
                  <a:pt x="132689" y="257809"/>
                </a:lnTo>
                <a:lnTo>
                  <a:pt x="85051" y="210819"/>
                </a:lnTo>
                <a:close/>
              </a:path>
              <a:path w="327025" h="339089">
                <a:moveTo>
                  <a:pt x="132892" y="260349"/>
                </a:moveTo>
                <a:lnTo>
                  <a:pt x="118541" y="260349"/>
                </a:lnTo>
                <a:lnTo>
                  <a:pt x="125082" y="266699"/>
                </a:lnTo>
                <a:lnTo>
                  <a:pt x="127723" y="266699"/>
                </a:lnTo>
                <a:lnTo>
                  <a:pt x="128879" y="265429"/>
                </a:lnTo>
                <a:lnTo>
                  <a:pt x="129578" y="264159"/>
                </a:lnTo>
                <a:lnTo>
                  <a:pt x="131114" y="262889"/>
                </a:lnTo>
                <a:lnTo>
                  <a:pt x="131699" y="262889"/>
                </a:lnTo>
                <a:lnTo>
                  <a:pt x="132575" y="261619"/>
                </a:lnTo>
                <a:lnTo>
                  <a:pt x="132892" y="260349"/>
                </a:lnTo>
                <a:close/>
              </a:path>
              <a:path w="327025" h="339089">
                <a:moveTo>
                  <a:pt x="150710" y="242569"/>
                </a:moveTo>
                <a:lnTo>
                  <a:pt x="148742" y="242569"/>
                </a:lnTo>
                <a:lnTo>
                  <a:pt x="149377" y="243839"/>
                </a:lnTo>
                <a:lnTo>
                  <a:pt x="149771" y="243839"/>
                </a:lnTo>
                <a:lnTo>
                  <a:pt x="150710" y="242569"/>
                </a:lnTo>
                <a:close/>
              </a:path>
              <a:path w="327025" h="339089">
                <a:moveTo>
                  <a:pt x="138252" y="161289"/>
                </a:moveTo>
                <a:lnTo>
                  <a:pt x="135077" y="161289"/>
                </a:lnTo>
                <a:lnTo>
                  <a:pt x="128625" y="163829"/>
                </a:lnTo>
                <a:lnTo>
                  <a:pt x="114655" y="189229"/>
                </a:lnTo>
                <a:lnTo>
                  <a:pt x="114909" y="194309"/>
                </a:lnTo>
                <a:lnTo>
                  <a:pt x="100342" y="194309"/>
                </a:lnTo>
                <a:lnTo>
                  <a:pt x="100520" y="195579"/>
                </a:lnTo>
                <a:lnTo>
                  <a:pt x="148437" y="242569"/>
                </a:lnTo>
                <a:lnTo>
                  <a:pt x="151269" y="242569"/>
                </a:lnTo>
                <a:lnTo>
                  <a:pt x="152527" y="241299"/>
                </a:lnTo>
                <a:lnTo>
                  <a:pt x="153263" y="241299"/>
                </a:lnTo>
                <a:lnTo>
                  <a:pt x="154990" y="238759"/>
                </a:lnTo>
                <a:lnTo>
                  <a:pt x="155663" y="238759"/>
                </a:lnTo>
                <a:lnTo>
                  <a:pt x="156654" y="237489"/>
                </a:lnTo>
                <a:lnTo>
                  <a:pt x="156984" y="236219"/>
                </a:lnTo>
                <a:lnTo>
                  <a:pt x="157340" y="236219"/>
                </a:lnTo>
                <a:lnTo>
                  <a:pt x="157391" y="234949"/>
                </a:lnTo>
                <a:lnTo>
                  <a:pt x="157124" y="234949"/>
                </a:lnTo>
                <a:lnTo>
                  <a:pt x="123748" y="200659"/>
                </a:lnTo>
                <a:lnTo>
                  <a:pt x="123151" y="195579"/>
                </a:lnTo>
                <a:lnTo>
                  <a:pt x="123164" y="190499"/>
                </a:lnTo>
                <a:lnTo>
                  <a:pt x="135318" y="173989"/>
                </a:lnTo>
                <a:lnTo>
                  <a:pt x="160562" y="173989"/>
                </a:lnTo>
                <a:lnTo>
                  <a:pt x="156692" y="170179"/>
                </a:lnTo>
                <a:lnTo>
                  <a:pt x="153517" y="167639"/>
                </a:lnTo>
                <a:lnTo>
                  <a:pt x="147548" y="163829"/>
                </a:lnTo>
                <a:lnTo>
                  <a:pt x="144500" y="162559"/>
                </a:lnTo>
                <a:lnTo>
                  <a:pt x="138252" y="161289"/>
                </a:lnTo>
                <a:close/>
              </a:path>
              <a:path w="327025" h="339089">
                <a:moveTo>
                  <a:pt x="160562" y="173989"/>
                </a:moveTo>
                <a:lnTo>
                  <a:pt x="137274" y="173989"/>
                </a:lnTo>
                <a:lnTo>
                  <a:pt x="141274" y="175259"/>
                </a:lnTo>
                <a:lnTo>
                  <a:pt x="143306" y="175259"/>
                </a:lnTo>
                <a:lnTo>
                  <a:pt x="147447" y="177799"/>
                </a:lnTo>
                <a:lnTo>
                  <a:pt x="149834" y="180339"/>
                </a:lnTo>
                <a:lnTo>
                  <a:pt x="180543" y="210819"/>
                </a:lnTo>
                <a:lnTo>
                  <a:pt x="183362" y="210819"/>
                </a:lnTo>
                <a:lnTo>
                  <a:pt x="184632" y="209549"/>
                </a:lnTo>
                <a:lnTo>
                  <a:pt x="185381" y="208279"/>
                </a:lnTo>
                <a:lnTo>
                  <a:pt x="187096" y="207009"/>
                </a:lnTo>
                <a:lnTo>
                  <a:pt x="187769" y="205739"/>
                </a:lnTo>
                <a:lnTo>
                  <a:pt x="188747" y="204469"/>
                </a:lnTo>
                <a:lnTo>
                  <a:pt x="189077" y="204469"/>
                </a:lnTo>
                <a:lnTo>
                  <a:pt x="189433" y="203199"/>
                </a:lnTo>
                <a:lnTo>
                  <a:pt x="189395" y="201929"/>
                </a:lnTo>
                <a:lnTo>
                  <a:pt x="188937" y="201929"/>
                </a:lnTo>
                <a:lnTo>
                  <a:pt x="160562" y="173989"/>
                </a:lnTo>
                <a:close/>
              </a:path>
              <a:path w="327025" h="339089">
                <a:moveTo>
                  <a:pt x="108369" y="186689"/>
                </a:moveTo>
                <a:lnTo>
                  <a:pt x="106184" y="186689"/>
                </a:lnTo>
                <a:lnTo>
                  <a:pt x="105676" y="187959"/>
                </a:lnTo>
                <a:lnTo>
                  <a:pt x="104559" y="187959"/>
                </a:lnTo>
                <a:lnTo>
                  <a:pt x="103898" y="189229"/>
                </a:lnTo>
                <a:lnTo>
                  <a:pt x="102311" y="190499"/>
                </a:lnTo>
                <a:lnTo>
                  <a:pt x="101688" y="191769"/>
                </a:lnTo>
                <a:lnTo>
                  <a:pt x="100812" y="191769"/>
                </a:lnTo>
                <a:lnTo>
                  <a:pt x="100203" y="194309"/>
                </a:lnTo>
                <a:lnTo>
                  <a:pt x="114909" y="194309"/>
                </a:lnTo>
                <a:lnTo>
                  <a:pt x="108369" y="186689"/>
                </a:lnTo>
                <a:close/>
              </a:path>
              <a:path w="327025" h="339089">
                <a:moveTo>
                  <a:pt x="198970" y="137159"/>
                </a:moveTo>
                <a:lnTo>
                  <a:pt x="196189" y="137159"/>
                </a:lnTo>
                <a:lnTo>
                  <a:pt x="173278" y="160019"/>
                </a:lnTo>
                <a:lnTo>
                  <a:pt x="173075" y="161289"/>
                </a:lnTo>
                <a:lnTo>
                  <a:pt x="173494" y="162559"/>
                </a:lnTo>
                <a:lnTo>
                  <a:pt x="174269" y="163829"/>
                </a:lnTo>
                <a:lnTo>
                  <a:pt x="176936" y="166369"/>
                </a:lnTo>
                <a:lnTo>
                  <a:pt x="178028" y="166369"/>
                </a:lnTo>
                <a:lnTo>
                  <a:pt x="179743" y="167639"/>
                </a:lnTo>
                <a:lnTo>
                  <a:pt x="180492" y="167639"/>
                </a:lnTo>
                <a:lnTo>
                  <a:pt x="203720" y="143509"/>
                </a:lnTo>
                <a:lnTo>
                  <a:pt x="203911" y="143509"/>
                </a:lnTo>
                <a:lnTo>
                  <a:pt x="203492" y="140969"/>
                </a:lnTo>
                <a:lnTo>
                  <a:pt x="202704" y="140969"/>
                </a:lnTo>
                <a:lnTo>
                  <a:pt x="201333" y="138429"/>
                </a:lnTo>
                <a:lnTo>
                  <a:pt x="200063" y="138429"/>
                </a:lnTo>
                <a:lnTo>
                  <a:pt x="198970" y="137159"/>
                </a:lnTo>
                <a:close/>
              </a:path>
              <a:path w="327025" h="339089">
                <a:moveTo>
                  <a:pt x="241642" y="151129"/>
                </a:moveTo>
                <a:lnTo>
                  <a:pt x="239636" y="151129"/>
                </a:lnTo>
                <a:lnTo>
                  <a:pt x="240576" y="152399"/>
                </a:lnTo>
                <a:lnTo>
                  <a:pt x="240982" y="152399"/>
                </a:lnTo>
                <a:lnTo>
                  <a:pt x="241642" y="151129"/>
                </a:lnTo>
                <a:close/>
              </a:path>
              <a:path w="327025" h="339089">
                <a:moveTo>
                  <a:pt x="216027" y="78739"/>
                </a:moveTo>
                <a:lnTo>
                  <a:pt x="197358" y="78739"/>
                </a:lnTo>
                <a:lnTo>
                  <a:pt x="249123" y="129539"/>
                </a:lnTo>
                <a:lnTo>
                  <a:pt x="234645" y="144779"/>
                </a:lnTo>
                <a:lnTo>
                  <a:pt x="234467" y="144779"/>
                </a:lnTo>
                <a:lnTo>
                  <a:pt x="234327" y="146049"/>
                </a:lnTo>
                <a:lnTo>
                  <a:pt x="234645" y="147319"/>
                </a:lnTo>
                <a:lnTo>
                  <a:pt x="234886" y="147319"/>
                </a:lnTo>
                <a:lnTo>
                  <a:pt x="235585" y="148589"/>
                </a:lnTo>
                <a:lnTo>
                  <a:pt x="236080" y="148589"/>
                </a:lnTo>
                <a:lnTo>
                  <a:pt x="237375" y="149859"/>
                </a:lnTo>
                <a:lnTo>
                  <a:pt x="237998" y="151129"/>
                </a:lnTo>
                <a:lnTo>
                  <a:pt x="241935" y="151129"/>
                </a:lnTo>
                <a:lnTo>
                  <a:pt x="272850" y="120649"/>
                </a:lnTo>
                <a:lnTo>
                  <a:pt x="258178" y="120649"/>
                </a:lnTo>
                <a:lnTo>
                  <a:pt x="216027" y="78739"/>
                </a:lnTo>
                <a:close/>
              </a:path>
              <a:path w="327025" h="339089">
                <a:moveTo>
                  <a:pt x="273761" y="107949"/>
                </a:moveTo>
                <a:lnTo>
                  <a:pt x="270776" y="107949"/>
                </a:lnTo>
                <a:lnTo>
                  <a:pt x="258178" y="120649"/>
                </a:lnTo>
                <a:lnTo>
                  <a:pt x="272850" y="120649"/>
                </a:lnTo>
                <a:lnTo>
                  <a:pt x="278003" y="115569"/>
                </a:lnTo>
                <a:lnTo>
                  <a:pt x="278180" y="115569"/>
                </a:lnTo>
                <a:lnTo>
                  <a:pt x="278384" y="114299"/>
                </a:lnTo>
                <a:lnTo>
                  <a:pt x="278180" y="113029"/>
                </a:lnTo>
                <a:lnTo>
                  <a:pt x="277952" y="113029"/>
                </a:lnTo>
                <a:lnTo>
                  <a:pt x="277241" y="111759"/>
                </a:lnTo>
                <a:lnTo>
                  <a:pt x="276733" y="110489"/>
                </a:lnTo>
                <a:lnTo>
                  <a:pt x="276072" y="110489"/>
                </a:lnTo>
                <a:lnTo>
                  <a:pt x="275437" y="109219"/>
                </a:lnTo>
                <a:lnTo>
                  <a:pt x="274853" y="109219"/>
                </a:lnTo>
                <a:lnTo>
                  <a:pt x="273761" y="107949"/>
                </a:lnTo>
                <a:close/>
              </a:path>
              <a:path w="327025" h="339089">
                <a:moveTo>
                  <a:pt x="198145" y="60959"/>
                </a:moveTo>
                <a:lnTo>
                  <a:pt x="195516" y="60959"/>
                </a:lnTo>
                <a:lnTo>
                  <a:pt x="194246" y="62229"/>
                </a:lnTo>
                <a:lnTo>
                  <a:pt x="193509" y="63499"/>
                </a:lnTo>
                <a:lnTo>
                  <a:pt x="191516" y="64769"/>
                </a:lnTo>
                <a:lnTo>
                  <a:pt x="190715" y="66039"/>
                </a:lnTo>
                <a:lnTo>
                  <a:pt x="190385" y="66039"/>
                </a:lnTo>
                <a:lnTo>
                  <a:pt x="189699" y="67309"/>
                </a:lnTo>
                <a:lnTo>
                  <a:pt x="189420" y="67309"/>
                </a:lnTo>
                <a:lnTo>
                  <a:pt x="189331" y="68579"/>
                </a:lnTo>
                <a:lnTo>
                  <a:pt x="183565" y="95249"/>
                </a:lnTo>
                <a:lnTo>
                  <a:pt x="183553" y="96519"/>
                </a:lnTo>
                <a:lnTo>
                  <a:pt x="184010" y="96519"/>
                </a:lnTo>
                <a:lnTo>
                  <a:pt x="184277" y="97789"/>
                </a:lnTo>
                <a:lnTo>
                  <a:pt x="185013" y="99059"/>
                </a:lnTo>
                <a:lnTo>
                  <a:pt x="185496" y="99059"/>
                </a:lnTo>
                <a:lnTo>
                  <a:pt x="186893" y="100329"/>
                </a:lnTo>
                <a:lnTo>
                  <a:pt x="187604" y="101599"/>
                </a:lnTo>
                <a:lnTo>
                  <a:pt x="190728" y="101599"/>
                </a:lnTo>
                <a:lnTo>
                  <a:pt x="191401" y="100329"/>
                </a:lnTo>
                <a:lnTo>
                  <a:pt x="191719" y="100329"/>
                </a:lnTo>
                <a:lnTo>
                  <a:pt x="192036" y="99059"/>
                </a:lnTo>
                <a:lnTo>
                  <a:pt x="197358" y="78739"/>
                </a:lnTo>
                <a:lnTo>
                  <a:pt x="216027" y="78739"/>
                </a:lnTo>
                <a:lnTo>
                  <a:pt x="198145" y="60959"/>
                </a:lnTo>
                <a:close/>
              </a:path>
              <a:path w="327025" h="339089">
                <a:moveTo>
                  <a:pt x="280073" y="53339"/>
                </a:moveTo>
                <a:lnTo>
                  <a:pt x="270891" y="53339"/>
                </a:lnTo>
                <a:lnTo>
                  <a:pt x="269659" y="57149"/>
                </a:lnTo>
                <a:lnTo>
                  <a:pt x="268732" y="59689"/>
                </a:lnTo>
                <a:lnTo>
                  <a:pt x="267512" y="67309"/>
                </a:lnTo>
                <a:lnTo>
                  <a:pt x="267395" y="71119"/>
                </a:lnTo>
                <a:lnTo>
                  <a:pt x="267690" y="74929"/>
                </a:lnTo>
                <a:lnTo>
                  <a:pt x="286105" y="93979"/>
                </a:lnTo>
                <a:lnTo>
                  <a:pt x="296087" y="93979"/>
                </a:lnTo>
                <a:lnTo>
                  <a:pt x="299529" y="92709"/>
                </a:lnTo>
                <a:lnTo>
                  <a:pt x="310057" y="85089"/>
                </a:lnTo>
                <a:lnTo>
                  <a:pt x="312958" y="82549"/>
                </a:lnTo>
                <a:lnTo>
                  <a:pt x="289763" y="82549"/>
                </a:lnTo>
                <a:lnTo>
                  <a:pt x="285965" y="81279"/>
                </a:lnTo>
                <a:lnTo>
                  <a:pt x="281025" y="76199"/>
                </a:lnTo>
                <a:lnTo>
                  <a:pt x="279882" y="73659"/>
                </a:lnTo>
                <a:lnTo>
                  <a:pt x="278409" y="71119"/>
                </a:lnTo>
                <a:lnTo>
                  <a:pt x="278003" y="68579"/>
                </a:lnTo>
                <a:lnTo>
                  <a:pt x="277884" y="66039"/>
                </a:lnTo>
                <a:lnTo>
                  <a:pt x="277945" y="63499"/>
                </a:lnTo>
                <a:lnTo>
                  <a:pt x="278066" y="62229"/>
                </a:lnTo>
                <a:lnTo>
                  <a:pt x="279222" y="55879"/>
                </a:lnTo>
                <a:lnTo>
                  <a:pt x="280073" y="53339"/>
                </a:lnTo>
                <a:close/>
              </a:path>
              <a:path w="327025" h="339089">
                <a:moveTo>
                  <a:pt x="323596" y="45719"/>
                </a:moveTo>
                <a:lnTo>
                  <a:pt x="303149" y="45719"/>
                </a:lnTo>
                <a:lnTo>
                  <a:pt x="306971" y="46989"/>
                </a:lnTo>
                <a:lnTo>
                  <a:pt x="308737" y="48259"/>
                </a:lnTo>
                <a:lnTo>
                  <a:pt x="310349" y="49529"/>
                </a:lnTo>
                <a:lnTo>
                  <a:pt x="313575" y="53339"/>
                </a:lnTo>
                <a:lnTo>
                  <a:pt x="314985" y="57149"/>
                </a:lnTo>
                <a:lnTo>
                  <a:pt x="314134" y="66039"/>
                </a:lnTo>
                <a:lnTo>
                  <a:pt x="311683" y="69849"/>
                </a:lnTo>
                <a:lnTo>
                  <a:pt x="302564" y="78739"/>
                </a:lnTo>
                <a:lnTo>
                  <a:pt x="298145" y="81279"/>
                </a:lnTo>
                <a:lnTo>
                  <a:pt x="289763" y="82549"/>
                </a:lnTo>
                <a:lnTo>
                  <a:pt x="312958" y="82549"/>
                </a:lnTo>
                <a:lnTo>
                  <a:pt x="326517" y="55879"/>
                </a:lnTo>
                <a:lnTo>
                  <a:pt x="326097" y="53339"/>
                </a:lnTo>
                <a:lnTo>
                  <a:pt x="323596" y="45719"/>
                </a:lnTo>
                <a:close/>
              </a:path>
              <a:path w="327025" h="339089">
                <a:moveTo>
                  <a:pt x="264680" y="54609"/>
                </a:moveTo>
                <a:lnTo>
                  <a:pt x="251269" y="54609"/>
                </a:lnTo>
                <a:lnTo>
                  <a:pt x="256349" y="55879"/>
                </a:lnTo>
                <a:lnTo>
                  <a:pt x="259041" y="55879"/>
                </a:lnTo>
                <a:lnTo>
                  <a:pt x="264680" y="54609"/>
                </a:lnTo>
                <a:close/>
              </a:path>
              <a:path w="327025" h="339089">
                <a:moveTo>
                  <a:pt x="270294" y="0"/>
                </a:moveTo>
                <a:lnTo>
                  <a:pt x="261315" y="0"/>
                </a:lnTo>
                <a:lnTo>
                  <a:pt x="258114" y="1269"/>
                </a:lnTo>
                <a:lnTo>
                  <a:pt x="233413" y="35559"/>
                </a:lnTo>
                <a:lnTo>
                  <a:pt x="233934" y="38099"/>
                </a:lnTo>
                <a:lnTo>
                  <a:pt x="248894" y="54609"/>
                </a:lnTo>
                <a:lnTo>
                  <a:pt x="267690" y="54609"/>
                </a:lnTo>
                <a:lnTo>
                  <a:pt x="270891" y="53339"/>
                </a:lnTo>
                <a:lnTo>
                  <a:pt x="280073" y="53339"/>
                </a:lnTo>
                <a:lnTo>
                  <a:pt x="281203" y="49529"/>
                </a:lnTo>
                <a:lnTo>
                  <a:pt x="284746" y="48259"/>
                </a:lnTo>
                <a:lnTo>
                  <a:pt x="287947" y="46989"/>
                </a:lnTo>
                <a:lnTo>
                  <a:pt x="293700" y="45719"/>
                </a:lnTo>
                <a:lnTo>
                  <a:pt x="323596" y="45719"/>
                </a:lnTo>
                <a:lnTo>
                  <a:pt x="322548" y="44449"/>
                </a:lnTo>
                <a:lnTo>
                  <a:pt x="261226" y="44449"/>
                </a:lnTo>
                <a:lnTo>
                  <a:pt x="257124" y="43179"/>
                </a:lnTo>
                <a:lnTo>
                  <a:pt x="255270" y="43179"/>
                </a:lnTo>
                <a:lnTo>
                  <a:pt x="251980" y="41909"/>
                </a:lnTo>
                <a:lnTo>
                  <a:pt x="250469" y="40639"/>
                </a:lnTo>
                <a:lnTo>
                  <a:pt x="246126" y="36829"/>
                </a:lnTo>
                <a:lnTo>
                  <a:pt x="244741" y="33019"/>
                </a:lnTo>
                <a:lnTo>
                  <a:pt x="245198" y="25399"/>
                </a:lnTo>
                <a:lnTo>
                  <a:pt x="247205" y="22859"/>
                </a:lnTo>
                <a:lnTo>
                  <a:pt x="252857" y="16509"/>
                </a:lnTo>
                <a:lnTo>
                  <a:pt x="258521" y="12699"/>
                </a:lnTo>
                <a:lnTo>
                  <a:pt x="284645" y="12699"/>
                </a:lnTo>
                <a:lnTo>
                  <a:pt x="283578" y="10159"/>
                </a:lnTo>
                <a:lnTo>
                  <a:pt x="282143" y="8889"/>
                </a:lnTo>
                <a:lnTo>
                  <a:pt x="278142" y="5079"/>
                </a:lnTo>
                <a:lnTo>
                  <a:pt x="275691" y="2539"/>
                </a:lnTo>
                <a:lnTo>
                  <a:pt x="270294" y="0"/>
                </a:lnTo>
                <a:close/>
              </a:path>
              <a:path w="327025" h="339089">
                <a:moveTo>
                  <a:pt x="284645" y="12699"/>
                </a:moveTo>
                <a:lnTo>
                  <a:pt x="265785" y="12699"/>
                </a:lnTo>
                <a:lnTo>
                  <a:pt x="269189" y="13969"/>
                </a:lnTo>
                <a:lnTo>
                  <a:pt x="270776" y="15239"/>
                </a:lnTo>
                <a:lnTo>
                  <a:pt x="272249" y="16509"/>
                </a:lnTo>
                <a:lnTo>
                  <a:pt x="274916" y="19049"/>
                </a:lnTo>
                <a:lnTo>
                  <a:pt x="276415" y="22859"/>
                </a:lnTo>
                <a:lnTo>
                  <a:pt x="277037" y="30479"/>
                </a:lnTo>
                <a:lnTo>
                  <a:pt x="276339" y="35559"/>
                </a:lnTo>
                <a:lnTo>
                  <a:pt x="274624" y="40639"/>
                </a:lnTo>
                <a:lnTo>
                  <a:pt x="271424" y="41909"/>
                </a:lnTo>
                <a:lnTo>
                  <a:pt x="268566" y="43179"/>
                </a:lnTo>
                <a:lnTo>
                  <a:pt x="263525" y="43179"/>
                </a:lnTo>
                <a:lnTo>
                  <a:pt x="261226" y="44449"/>
                </a:lnTo>
                <a:lnTo>
                  <a:pt x="322548" y="44449"/>
                </a:lnTo>
                <a:lnTo>
                  <a:pt x="321500" y="43179"/>
                </a:lnTo>
                <a:lnTo>
                  <a:pt x="318554" y="40639"/>
                </a:lnTo>
                <a:lnTo>
                  <a:pt x="316560" y="38099"/>
                </a:lnTo>
                <a:lnTo>
                  <a:pt x="314388" y="36829"/>
                </a:lnTo>
                <a:lnTo>
                  <a:pt x="284772" y="36829"/>
                </a:lnTo>
                <a:lnTo>
                  <a:pt x="285762" y="34289"/>
                </a:lnTo>
                <a:lnTo>
                  <a:pt x="286423" y="31749"/>
                </a:lnTo>
                <a:lnTo>
                  <a:pt x="287121" y="25399"/>
                </a:lnTo>
                <a:lnTo>
                  <a:pt x="287121" y="22859"/>
                </a:lnTo>
                <a:lnTo>
                  <a:pt x="286423" y="17779"/>
                </a:lnTo>
                <a:lnTo>
                  <a:pt x="285711" y="15239"/>
                </a:lnTo>
                <a:lnTo>
                  <a:pt x="284645" y="12699"/>
                </a:lnTo>
                <a:close/>
              </a:path>
              <a:path w="327025" h="339089">
                <a:moveTo>
                  <a:pt x="309689" y="34289"/>
                </a:moveTo>
                <a:lnTo>
                  <a:pt x="298462" y="34289"/>
                </a:lnTo>
                <a:lnTo>
                  <a:pt x="291973" y="35559"/>
                </a:lnTo>
                <a:lnTo>
                  <a:pt x="288493" y="35559"/>
                </a:lnTo>
                <a:lnTo>
                  <a:pt x="284772" y="36829"/>
                </a:lnTo>
                <a:lnTo>
                  <a:pt x="314388" y="36829"/>
                </a:lnTo>
                <a:lnTo>
                  <a:pt x="309689" y="34289"/>
                </a:lnTo>
                <a:close/>
              </a:path>
            </a:pathLst>
          </a:custGeom>
          <a:solidFill>
            <a:srgbClr val="929292"/>
          </a:solidFill>
        </p:spPr>
        <p:txBody>
          <a:bodyPr wrap="square" lIns="0" tIns="0" rIns="0" bIns="0" rtlCol="0"/>
          <a:lstStyle/>
          <a:p/>
        </p:txBody>
      </p:sp>
      <p:sp>
        <p:nvSpPr>
          <p:cNvPr id="37" name="object 37"/>
          <p:cNvSpPr/>
          <p:nvPr/>
        </p:nvSpPr>
        <p:spPr>
          <a:xfrm>
            <a:off x="5475990" y="3343400"/>
            <a:ext cx="328295" cy="327660"/>
          </a:xfrm>
          <a:custGeom>
            <a:avLst/>
            <a:gdLst/>
            <a:ahLst/>
            <a:cxnLst/>
            <a:rect l="l" t="t" r="r" b="b"/>
            <a:pathLst>
              <a:path w="328295" h="327660">
                <a:moveTo>
                  <a:pt x="40013" y="228600"/>
                </a:moveTo>
                <a:lnTo>
                  <a:pt x="5228" y="252730"/>
                </a:lnTo>
                <a:lnTo>
                  <a:pt x="0" y="271780"/>
                </a:lnTo>
                <a:lnTo>
                  <a:pt x="846" y="281940"/>
                </a:lnTo>
                <a:lnTo>
                  <a:pt x="23998" y="314960"/>
                </a:lnTo>
                <a:lnTo>
                  <a:pt x="46007" y="327660"/>
                </a:lnTo>
                <a:lnTo>
                  <a:pt x="62009" y="327660"/>
                </a:lnTo>
                <a:lnTo>
                  <a:pt x="72538" y="322580"/>
                </a:lnTo>
                <a:lnTo>
                  <a:pt x="77732" y="318770"/>
                </a:lnTo>
                <a:lnTo>
                  <a:pt x="81599" y="314960"/>
                </a:lnTo>
                <a:lnTo>
                  <a:pt x="55469" y="314960"/>
                </a:lnTo>
                <a:lnTo>
                  <a:pt x="47442" y="313690"/>
                </a:lnTo>
                <a:lnTo>
                  <a:pt x="43417" y="312420"/>
                </a:lnTo>
                <a:lnTo>
                  <a:pt x="35352" y="306070"/>
                </a:lnTo>
                <a:lnTo>
                  <a:pt x="31339" y="303530"/>
                </a:lnTo>
                <a:lnTo>
                  <a:pt x="12251" y="271780"/>
                </a:lnTo>
                <a:lnTo>
                  <a:pt x="12454" y="266700"/>
                </a:lnTo>
                <a:lnTo>
                  <a:pt x="37270" y="241300"/>
                </a:lnTo>
                <a:lnTo>
                  <a:pt x="72601" y="241300"/>
                </a:lnTo>
                <a:lnTo>
                  <a:pt x="67115" y="237490"/>
                </a:lnTo>
                <a:lnTo>
                  <a:pt x="56167" y="231140"/>
                </a:lnTo>
                <a:lnTo>
                  <a:pt x="50757" y="229870"/>
                </a:lnTo>
                <a:lnTo>
                  <a:pt x="40013" y="228600"/>
                </a:lnTo>
                <a:close/>
              </a:path>
              <a:path w="328295" h="327660">
                <a:moveTo>
                  <a:pt x="72601" y="241300"/>
                </a:moveTo>
                <a:lnTo>
                  <a:pt x="41308" y="241300"/>
                </a:lnTo>
                <a:lnTo>
                  <a:pt x="53386" y="245110"/>
                </a:lnTo>
                <a:lnTo>
                  <a:pt x="61374" y="250190"/>
                </a:lnTo>
                <a:lnTo>
                  <a:pt x="84641" y="285750"/>
                </a:lnTo>
                <a:lnTo>
                  <a:pt x="84450" y="289560"/>
                </a:lnTo>
                <a:lnTo>
                  <a:pt x="59482" y="314960"/>
                </a:lnTo>
                <a:lnTo>
                  <a:pt x="81599" y="314960"/>
                </a:lnTo>
                <a:lnTo>
                  <a:pt x="88044" y="308610"/>
                </a:lnTo>
                <a:lnTo>
                  <a:pt x="91753" y="303530"/>
                </a:lnTo>
                <a:lnTo>
                  <a:pt x="96210" y="292100"/>
                </a:lnTo>
                <a:lnTo>
                  <a:pt x="97061" y="287020"/>
                </a:lnTo>
                <a:lnTo>
                  <a:pt x="96007" y="275590"/>
                </a:lnTo>
                <a:lnTo>
                  <a:pt x="94178" y="269240"/>
                </a:lnTo>
                <a:lnTo>
                  <a:pt x="87930" y="257810"/>
                </a:lnTo>
                <a:lnTo>
                  <a:pt x="83625" y="252730"/>
                </a:lnTo>
                <a:lnTo>
                  <a:pt x="78113" y="247650"/>
                </a:lnTo>
                <a:lnTo>
                  <a:pt x="72601" y="241300"/>
                </a:lnTo>
                <a:close/>
              </a:path>
              <a:path w="328295" h="327660">
                <a:moveTo>
                  <a:pt x="116911" y="191770"/>
                </a:moveTo>
                <a:lnTo>
                  <a:pt x="105316" y="191770"/>
                </a:lnTo>
                <a:lnTo>
                  <a:pt x="102014" y="193040"/>
                </a:lnTo>
                <a:lnTo>
                  <a:pt x="100351" y="194310"/>
                </a:lnTo>
                <a:lnTo>
                  <a:pt x="96947" y="196850"/>
                </a:lnTo>
                <a:lnTo>
                  <a:pt x="84285" y="217170"/>
                </a:lnTo>
                <a:lnTo>
                  <a:pt x="84590" y="224790"/>
                </a:lnTo>
                <a:lnTo>
                  <a:pt x="85784" y="229870"/>
                </a:lnTo>
                <a:lnTo>
                  <a:pt x="90203" y="238760"/>
                </a:lnTo>
                <a:lnTo>
                  <a:pt x="93632" y="243840"/>
                </a:lnTo>
                <a:lnTo>
                  <a:pt x="102408" y="251460"/>
                </a:lnTo>
                <a:lnTo>
                  <a:pt x="106497" y="255270"/>
                </a:lnTo>
                <a:lnTo>
                  <a:pt x="114625" y="259080"/>
                </a:lnTo>
                <a:lnTo>
                  <a:pt x="118626" y="260350"/>
                </a:lnTo>
                <a:lnTo>
                  <a:pt x="126487" y="261620"/>
                </a:lnTo>
                <a:lnTo>
                  <a:pt x="130335" y="261620"/>
                </a:lnTo>
                <a:lnTo>
                  <a:pt x="137841" y="257810"/>
                </a:lnTo>
                <a:lnTo>
                  <a:pt x="141410" y="255270"/>
                </a:lnTo>
                <a:lnTo>
                  <a:pt x="146464" y="250190"/>
                </a:lnTo>
                <a:lnTo>
                  <a:pt x="147899" y="248920"/>
                </a:lnTo>
                <a:lnTo>
                  <a:pt x="121420" y="248920"/>
                </a:lnTo>
                <a:lnTo>
                  <a:pt x="118651" y="247650"/>
                </a:lnTo>
                <a:lnTo>
                  <a:pt x="95271" y="215900"/>
                </a:lnTo>
                <a:lnTo>
                  <a:pt x="96858" y="210820"/>
                </a:lnTo>
                <a:lnTo>
                  <a:pt x="103068" y="204470"/>
                </a:lnTo>
                <a:lnTo>
                  <a:pt x="105126" y="203200"/>
                </a:lnTo>
                <a:lnTo>
                  <a:pt x="109266" y="201930"/>
                </a:lnTo>
                <a:lnTo>
                  <a:pt x="111171" y="200660"/>
                </a:lnTo>
                <a:lnTo>
                  <a:pt x="114689" y="199390"/>
                </a:lnTo>
                <a:lnTo>
                  <a:pt x="119617" y="199390"/>
                </a:lnTo>
                <a:lnTo>
                  <a:pt x="120594" y="198120"/>
                </a:lnTo>
                <a:lnTo>
                  <a:pt x="120252" y="195580"/>
                </a:lnTo>
                <a:lnTo>
                  <a:pt x="119451" y="194310"/>
                </a:lnTo>
                <a:lnTo>
                  <a:pt x="117458" y="193040"/>
                </a:lnTo>
                <a:lnTo>
                  <a:pt x="116911" y="191770"/>
                </a:lnTo>
                <a:close/>
              </a:path>
              <a:path w="328295" h="327660">
                <a:moveTo>
                  <a:pt x="150224" y="224790"/>
                </a:moveTo>
                <a:lnTo>
                  <a:pt x="145436" y="224790"/>
                </a:lnTo>
                <a:lnTo>
                  <a:pt x="144902" y="229870"/>
                </a:lnTo>
                <a:lnTo>
                  <a:pt x="144204" y="233680"/>
                </a:lnTo>
                <a:lnTo>
                  <a:pt x="143594" y="234950"/>
                </a:lnTo>
                <a:lnTo>
                  <a:pt x="141829" y="240030"/>
                </a:lnTo>
                <a:lnTo>
                  <a:pt x="140394" y="241300"/>
                </a:lnTo>
                <a:lnTo>
                  <a:pt x="136292" y="245110"/>
                </a:lnTo>
                <a:lnTo>
                  <a:pt x="134044" y="247650"/>
                </a:lnTo>
                <a:lnTo>
                  <a:pt x="129281" y="248920"/>
                </a:lnTo>
                <a:lnTo>
                  <a:pt x="147899" y="248920"/>
                </a:lnTo>
                <a:lnTo>
                  <a:pt x="150363" y="245110"/>
                </a:lnTo>
                <a:lnTo>
                  <a:pt x="151379" y="243840"/>
                </a:lnTo>
                <a:lnTo>
                  <a:pt x="152992" y="240030"/>
                </a:lnTo>
                <a:lnTo>
                  <a:pt x="153589" y="237490"/>
                </a:lnTo>
                <a:lnTo>
                  <a:pt x="154402" y="234950"/>
                </a:lnTo>
                <a:lnTo>
                  <a:pt x="154605" y="233680"/>
                </a:lnTo>
                <a:lnTo>
                  <a:pt x="154554" y="231140"/>
                </a:lnTo>
                <a:lnTo>
                  <a:pt x="154338" y="229870"/>
                </a:lnTo>
                <a:lnTo>
                  <a:pt x="154186" y="229870"/>
                </a:lnTo>
                <a:lnTo>
                  <a:pt x="153767" y="228600"/>
                </a:lnTo>
                <a:lnTo>
                  <a:pt x="153056" y="228600"/>
                </a:lnTo>
                <a:lnTo>
                  <a:pt x="152154" y="227330"/>
                </a:lnTo>
                <a:lnTo>
                  <a:pt x="151557" y="226060"/>
                </a:lnTo>
                <a:lnTo>
                  <a:pt x="150846" y="226060"/>
                </a:lnTo>
                <a:lnTo>
                  <a:pt x="150224" y="224790"/>
                </a:lnTo>
                <a:close/>
              </a:path>
              <a:path w="328295" h="327660">
                <a:moveTo>
                  <a:pt x="148585" y="223520"/>
                </a:moveTo>
                <a:lnTo>
                  <a:pt x="146375" y="223520"/>
                </a:lnTo>
                <a:lnTo>
                  <a:pt x="145715" y="224790"/>
                </a:lnTo>
                <a:lnTo>
                  <a:pt x="149093" y="224790"/>
                </a:lnTo>
                <a:lnTo>
                  <a:pt x="148585" y="223520"/>
                </a:lnTo>
                <a:close/>
              </a:path>
              <a:path w="328295" h="327660">
                <a:moveTo>
                  <a:pt x="120480" y="151130"/>
                </a:moveTo>
                <a:lnTo>
                  <a:pt x="118118" y="151130"/>
                </a:lnTo>
                <a:lnTo>
                  <a:pt x="117572" y="152400"/>
                </a:lnTo>
                <a:lnTo>
                  <a:pt x="116302" y="152400"/>
                </a:lnTo>
                <a:lnTo>
                  <a:pt x="115553" y="153670"/>
                </a:lnTo>
                <a:lnTo>
                  <a:pt x="113838" y="154940"/>
                </a:lnTo>
                <a:lnTo>
                  <a:pt x="113165" y="156210"/>
                </a:lnTo>
                <a:lnTo>
                  <a:pt x="112187" y="157480"/>
                </a:lnTo>
                <a:lnTo>
                  <a:pt x="111857" y="157480"/>
                </a:lnTo>
                <a:lnTo>
                  <a:pt x="111501" y="158750"/>
                </a:lnTo>
                <a:lnTo>
                  <a:pt x="111628" y="160020"/>
                </a:lnTo>
                <a:lnTo>
                  <a:pt x="111793" y="160020"/>
                </a:lnTo>
                <a:lnTo>
                  <a:pt x="123300" y="171450"/>
                </a:lnTo>
                <a:lnTo>
                  <a:pt x="116442" y="179070"/>
                </a:lnTo>
                <a:lnTo>
                  <a:pt x="130513" y="179070"/>
                </a:lnTo>
                <a:lnTo>
                  <a:pt x="160930" y="209550"/>
                </a:lnTo>
                <a:lnTo>
                  <a:pt x="163559" y="210820"/>
                </a:lnTo>
                <a:lnTo>
                  <a:pt x="168613" y="214630"/>
                </a:lnTo>
                <a:lnTo>
                  <a:pt x="171090" y="215900"/>
                </a:lnTo>
                <a:lnTo>
                  <a:pt x="175966" y="215900"/>
                </a:lnTo>
                <a:lnTo>
                  <a:pt x="178392" y="214630"/>
                </a:lnTo>
                <a:lnTo>
                  <a:pt x="183193" y="213360"/>
                </a:lnTo>
                <a:lnTo>
                  <a:pt x="185618" y="210820"/>
                </a:lnTo>
                <a:lnTo>
                  <a:pt x="188882" y="208280"/>
                </a:lnTo>
                <a:lnTo>
                  <a:pt x="189644" y="207010"/>
                </a:lnTo>
                <a:lnTo>
                  <a:pt x="191041" y="205740"/>
                </a:lnTo>
                <a:lnTo>
                  <a:pt x="191676" y="204470"/>
                </a:lnTo>
                <a:lnTo>
                  <a:pt x="192794" y="203200"/>
                </a:lnTo>
                <a:lnTo>
                  <a:pt x="177084" y="203200"/>
                </a:lnTo>
                <a:lnTo>
                  <a:pt x="171814" y="201930"/>
                </a:lnTo>
                <a:lnTo>
                  <a:pt x="168867" y="199390"/>
                </a:lnTo>
                <a:lnTo>
                  <a:pt x="139200" y="170180"/>
                </a:lnTo>
                <a:lnTo>
                  <a:pt x="146805" y="162560"/>
                </a:lnTo>
                <a:lnTo>
                  <a:pt x="131986" y="162560"/>
                </a:lnTo>
                <a:lnTo>
                  <a:pt x="120480" y="151130"/>
                </a:lnTo>
                <a:close/>
              </a:path>
              <a:path w="328295" h="327660">
                <a:moveTo>
                  <a:pt x="191130" y="194310"/>
                </a:moveTo>
                <a:lnTo>
                  <a:pt x="185555" y="194310"/>
                </a:lnTo>
                <a:lnTo>
                  <a:pt x="184920" y="195580"/>
                </a:lnTo>
                <a:lnTo>
                  <a:pt x="184526" y="196850"/>
                </a:lnTo>
                <a:lnTo>
                  <a:pt x="183574" y="198120"/>
                </a:lnTo>
                <a:lnTo>
                  <a:pt x="182939" y="199390"/>
                </a:lnTo>
                <a:lnTo>
                  <a:pt x="179637" y="201930"/>
                </a:lnTo>
                <a:lnTo>
                  <a:pt x="177084" y="203200"/>
                </a:lnTo>
                <a:lnTo>
                  <a:pt x="192794" y="203200"/>
                </a:lnTo>
                <a:lnTo>
                  <a:pt x="193238" y="201930"/>
                </a:lnTo>
                <a:lnTo>
                  <a:pt x="193861" y="200660"/>
                </a:lnTo>
                <a:lnTo>
                  <a:pt x="194026" y="199390"/>
                </a:lnTo>
                <a:lnTo>
                  <a:pt x="194026" y="198120"/>
                </a:lnTo>
                <a:lnTo>
                  <a:pt x="193797" y="198120"/>
                </a:lnTo>
                <a:lnTo>
                  <a:pt x="192883" y="196850"/>
                </a:lnTo>
                <a:lnTo>
                  <a:pt x="192146" y="195580"/>
                </a:lnTo>
                <a:lnTo>
                  <a:pt x="191130" y="194310"/>
                </a:lnTo>
                <a:close/>
              </a:path>
              <a:path w="328295" h="327660">
                <a:moveTo>
                  <a:pt x="189936" y="193040"/>
                </a:moveTo>
                <a:lnTo>
                  <a:pt x="186190" y="193040"/>
                </a:lnTo>
                <a:lnTo>
                  <a:pt x="185809" y="194310"/>
                </a:lnTo>
                <a:lnTo>
                  <a:pt x="190495" y="194310"/>
                </a:lnTo>
                <a:lnTo>
                  <a:pt x="189936" y="193040"/>
                </a:lnTo>
                <a:close/>
              </a:path>
              <a:path w="328295" h="327660">
                <a:moveTo>
                  <a:pt x="188539" y="191770"/>
                </a:moveTo>
                <a:lnTo>
                  <a:pt x="186888" y="191770"/>
                </a:lnTo>
                <a:lnTo>
                  <a:pt x="186431" y="193040"/>
                </a:lnTo>
                <a:lnTo>
                  <a:pt x="188959" y="193040"/>
                </a:lnTo>
                <a:lnTo>
                  <a:pt x="188539" y="191770"/>
                </a:lnTo>
                <a:close/>
              </a:path>
              <a:path w="328295" h="327660">
                <a:moveTo>
                  <a:pt x="114676" y="190500"/>
                </a:moveTo>
                <a:lnTo>
                  <a:pt x="109952" y="190500"/>
                </a:lnTo>
                <a:lnTo>
                  <a:pt x="106904" y="191770"/>
                </a:lnTo>
                <a:lnTo>
                  <a:pt x="115553" y="191770"/>
                </a:lnTo>
                <a:lnTo>
                  <a:pt x="114676" y="190500"/>
                </a:lnTo>
                <a:close/>
              </a:path>
              <a:path w="328295" h="327660">
                <a:moveTo>
                  <a:pt x="130513" y="179070"/>
                </a:moveTo>
                <a:lnTo>
                  <a:pt x="116048" y="179070"/>
                </a:lnTo>
                <a:lnTo>
                  <a:pt x="116073" y="180340"/>
                </a:lnTo>
                <a:lnTo>
                  <a:pt x="116391" y="180340"/>
                </a:lnTo>
                <a:lnTo>
                  <a:pt x="116645" y="181610"/>
                </a:lnTo>
                <a:lnTo>
                  <a:pt x="117381" y="182880"/>
                </a:lnTo>
                <a:lnTo>
                  <a:pt x="117902" y="182880"/>
                </a:lnTo>
                <a:lnTo>
                  <a:pt x="119832" y="185420"/>
                </a:lnTo>
                <a:lnTo>
                  <a:pt x="120899" y="185420"/>
                </a:lnTo>
                <a:lnTo>
                  <a:pt x="122652" y="186690"/>
                </a:lnTo>
                <a:lnTo>
                  <a:pt x="123363" y="185420"/>
                </a:lnTo>
                <a:lnTo>
                  <a:pt x="130513" y="179070"/>
                </a:lnTo>
                <a:close/>
              </a:path>
              <a:path w="328295" h="327660">
                <a:moveTo>
                  <a:pt x="200312" y="137160"/>
                </a:moveTo>
                <a:lnTo>
                  <a:pt x="197531" y="137160"/>
                </a:lnTo>
                <a:lnTo>
                  <a:pt x="174620" y="160020"/>
                </a:lnTo>
                <a:lnTo>
                  <a:pt x="174417" y="161290"/>
                </a:lnTo>
                <a:lnTo>
                  <a:pt x="174836" y="162560"/>
                </a:lnTo>
                <a:lnTo>
                  <a:pt x="175611" y="163830"/>
                </a:lnTo>
                <a:lnTo>
                  <a:pt x="178278" y="166370"/>
                </a:lnTo>
                <a:lnTo>
                  <a:pt x="179370" y="167640"/>
                </a:lnTo>
                <a:lnTo>
                  <a:pt x="181834" y="167640"/>
                </a:lnTo>
                <a:lnTo>
                  <a:pt x="205049" y="143510"/>
                </a:lnTo>
                <a:lnTo>
                  <a:pt x="205253" y="143510"/>
                </a:lnTo>
                <a:lnTo>
                  <a:pt x="204834" y="142240"/>
                </a:lnTo>
                <a:lnTo>
                  <a:pt x="204033" y="140970"/>
                </a:lnTo>
                <a:lnTo>
                  <a:pt x="202675" y="139700"/>
                </a:lnTo>
                <a:lnTo>
                  <a:pt x="202001" y="138430"/>
                </a:lnTo>
                <a:lnTo>
                  <a:pt x="201392" y="138430"/>
                </a:lnTo>
                <a:lnTo>
                  <a:pt x="200312" y="137160"/>
                </a:lnTo>
                <a:close/>
              </a:path>
              <a:path w="328295" h="327660">
                <a:moveTo>
                  <a:pt x="145791" y="149860"/>
                </a:moveTo>
                <a:lnTo>
                  <a:pt x="144724" y="149860"/>
                </a:lnTo>
                <a:lnTo>
                  <a:pt x="144420" y="151130"/>
                </a:lnTo>
                <a:lnTo>
                  <a:pt x="131986" y="162560"/>
                </a:lnTo>
                <a:lnTo>
                  <a:pt x="146805" y="162560"/>
                </a:lnTo>
                <a:lnTo>
                  <a:pt x="151875" y="157480"/>
                </a:lnTo>
                <a:lnTo>
                  <a:pt x="152014" y="156210"/>
                </a:lnTo>
                <a:lnTo>
                  <a:pt x="151519" y="154940"/>
                </a:lnTo>
                <a:lnTo>
                  <a:pt x="150770" y="153670"/>
                </a:lnTo>
                <a:lnTo>
                  <a:pt x="148839" y="152400"/>
                </a:lnTo>
                <a:lnTo>
                  <a:pt x="148242" y="151130"/>
                </a:lnTo>
                <a:lnTo>
                  <a:pt x="146706" y="151130"/>
                </a:lnTo>
                <a:lnTo>
                  <a:pt x="145791" y="149860"/>
                </a:lnTo>
                <a:close/>
              </a:path>
              <a:path w="328295" h="327660">
                <a:moveTo>
                  <a:pt x="217369" y="78740"/>
                </a:moveTo>
                <a:lnTo>
                  <a:pt x="198687" y="78740"/>
                </a:lnTo>
                <a:lnTo>
                  <a:pt x="250465" y="129540"/>
                </a:lnTo>
                <a:lnTo>
                  <a:pt x="235987" y="144780"/>
                </a:lnTo>
                <a:lnTo>
                  <a:pt x="235809" y="144780"/>
                </a:lnTo>
                <a:lnTo>
                  <a:pt x="235669" y="146050"/>
                </a:lnTo>
                <a:lnTo>
                  <a:pt x="235987" y="147320"/>
                </a:lnTo>
                <a:lnTo>
                  <a:pt x="236228" y="147320"/>
                </a:lnTo>
                <a:lnTo>
                  <a:pt x="236926" y="148590"/>
                </a:lnTo>
                <a:lnTo>
                  <a:pt x="237422" y="149860"/>
                </a:lnTo>
                <a:lnTo>
                  <a:pt x="238717" y="151130"/>
                </a:lnTo>
                <a:lnTo>
                  <a:pt x="240457" y="151130"/>
                </a:lnTo>
                <a:lnTo>
                  <a:pt x="240965" y="152400"/>
                </a:lnTo>
                <a:lnTo>
                  <a:pt x="243276" y="152400"/>
                </a:lnTo>
                <a:lnTo>
                  <a:pt x="274370" y="120650"/>
                </a:lnTo>
                <a:lnTo>
                  <a:pt x="259520" y="120650"/>
                </a:lnTo>
                <a:lnTo>
                  <a:pt x="217369" y="78740"/>
                </a:lnTo>
                <a:close/>
              </a:path>
              <a:path w="328295" h="327660">
                <a:moveTo>
                  <a:pt x="274607" y="107950"/>
                </a:moveTo>
                <a:lnTo>
                  <a:pt x="272118" y="107950"/>
                </a:lnTo>
                <a:lnTo>
                  <a:pt x="259520" y="120650"/>
                </a:lnTo>
                <a:lnTo>
                  <a:pt x="274370" y="120650"/>
                </a:lnTo>
                <a:lnTo>
                  <a:pt x="279344" y="115570"/>
                </a:lnTo>
                <a:lnTo>
                  <a:pt x="279510" y="115570"/>
                </a:lnTo>
                <a:lnTo>
                  <a:pt x="279725" y="114300"/>
                </a:lnTo>
                <a:lnTo>
                  <a:pt x="279510" y="113030"/>
                </a:lnTo>
                <a:lnTo>
                  <a:pt x="279281" y="113030"/>
                </a:lnTo>
                <a:lnTo>
                  <a:pt x="278582" y="111760"/>
                </a:lnTo>
                <a:lnTo>
                  <a:pt x="278074" y="111760"/>
                </a:lnTo>
                <a:lnTo>
                  <a:pt x="277414" y="110490"/>
                </a:lnTo>
                <a:lnTo>
                  <a:pt x="276779" y="110490"/>
                </a:lnTo>
                <a:lnTo>
                  <a:pt x="276195" y="109220"/>
                </a:lnTo>
                <a:lnTo>
                  <a:pt x="275103" y="109220"/>
                </a:lnTo>
                <a:lnTo>
                  <a:pt x="274607" y="107950"/>
                </a:lnTo>
                <a:close/>
              </a:path>
              <a:path w="328295" h="327660">
                <a:moveTo>
                  <a:pt x="192070" y="101600"/>
                </a:moveTo>
                <a:lnTo>
                  <a:pt x="190178" y="101600"/>
                </a:lnTo>
                <a:lnTo>
                  <a:pt x="190724" y="102870"/>
                </a:lnTo>
                <a:lnTo>
                  <a:pt x="191664" y="102870"/>
                </a:lnTo>
                <a:lnTo>
                  <a:pt x="192070" y="101600"/>
                </a:lnTo>
                <a:close/>
              </a:path>
              <a:path w="328295" h="327660">
                <a:moveTo>
                  <a:pt x="199487" y="60960"/>
                </a:moveTo>
                <a:lnTo>
                  <a:pt x="196845" y="60960"/>
                </a:lnTo>
                <a:lnTo>
                  <a:pt x="195588" y="62230"/>
                </a:lnTo>
                <a:lnTo>
                  <a:pt x="194851" y="63500"/>
                </a:lnTo>
                <a:lnTo>
                  <a:pt x="193378" y="64770"/>
                </a:lnTo>
                <a:lnTo>
                  <a:pt x="192451" y="66040"/>
                </a:lnTo>
                <a:lnTo>
                  <a:pt x="191727" y="66040"/>
                </a:lnTo>
                <a:lnTo>
                  <a:pt x="191041" y="67310"/>
                </a:lnTo>
                <a:lnTo>
                  <a:pt x="190762" y="68580"/>
                </a:lnTo>
                <a:lnTo>
                  <a:pt x="185009" y="93980"/>
                </a:lnTo>
                <a:lnTo>
                  <a:pt x="184907" y="95250"/>
                </a:lnTo>
                <a:lnTo>
                  <a:pt x="184895" y="96520"/>
                </a:lnTo>
                <a:lnTo>
                  <a:pt x="185339" y="97790"/>
                </a:lnTo>
                <a:lnTo>
                  <a:pt x="185618" y="97790"/>
                </a:lnTo>
                <a:lnTo>
                  <a:pt x="186355" y="99060"/>
                </a:lnTo>
                <a:lnTo>
                  <a:pt x="186838" y="99060"/>
                </a:lnTo>
                <a:lnTo>
                  <a:pt x="188235" y="100330"/>
                </a:lnTo>
                <a:lnTo>
                  <a:pt x="188946" y="101600"/>
                </a:lnTo>
                <a:lnTo>
                  <a:pt x="192743" y="101600"/>
                </a:lnTo>
                <a:lnTo>
                  <a:pt x="193378" y="99060"/>
                </a:lnTo>
                <a:lnTo>
                  <a:pt x="198687" y="78740"/>
                </a:lnTo>
                <a:lnTo>
                  <a:pt x="217369" y="78740"/>
                </a:lnTo>
                <a:lnTo>
                  <a:pt x="199487" y="60960"/>
                </a:lnTo>
                <a:close/>
              </a:path>
              <a:path w="328295" h="327660">
                <a:moveTo>
                  <a:pt x="281415" y="53340"/>
                </a:moveTo>
                <a:lnTo>
                  <a:pt x="272220" y="53340"/>
                </a:lnTo>
                <a:lnTo>
                  <a:pt x="271001" y="57150"/>
                </a:lnTo>
                <a:lnTo>
                  <a:pt x="270073" y="60960"/>
                </a:lnTo>
                <a:lnTo>
                  <a:pt x="268854" y="67310"/>
                </a:lnTo>
                <a:lnTo>
                  <a:pt x="268746" y="68580"/>
                </a:lnTo>
                <a:lnTo>
                  <a:pt x="268715" y="71120"/>
                </a:lnTo>
                <a:lnTo>
                  <a:pt x="269019" y="76200"/>
                </a:lnTo>
                <a:lnTo>
                  <a:pt x="269667" y="78740"/>
                </a:lnTo>
                <a:lnTo>
                  <a:pt x="271839" y="83820"/>
                </a:lnTo>
                <a:lnTo>
                  <a:pt x="273452" y="85090"/>
                </a:lnTo>
                <a:lnTo>
                  <a:pt x="278290" y="90170"/>
                </a:lnTo>
                <a:lnTo>
                  <a:pt x="281211" y="92710"/>
                </a:lnTo>
                <a:lnTo>
                  <a:pt x="287447" y="93980"/>
                </a:lnTo>
                <a:lnTo>
                  <a:pt x="290698" y="95250"/>
                </a:lnTo>
                <a:lnTo>
                  <a:pt x="297429" y="93980"/>
                </a:lnTo>
                <a:lnTo>
                  <a:pt x="300871" y="92710"/>
                </a:lnTo>
                <a:lnTo>
                  <a:pt x="307881" y="88900"/>
                </a:lnTo>
                <a:lnTo>
                  <a:pt x="311387" y="85090"/>
                </a:lnTo>
                <a:lnTo>
                  <a:pt x="314292" y="82550"/>
                </a:lnTo>
                <a:lnTo>
                  <a:pt x="291105" y="82550"/>
                </a:lnTo>
                <a:lnTo>
                  <a:pt x="287307" y="81280"/>
                </a:lnTo>
                <a:lnTo>
                  <a:pt x="279222" y="66040"/>
                </a:lnTo>
                <a:lnTo>
                  <a:pt x="279287" y="63500"/>
                </a:lnTo>
                <a:lnTo>
                  <a:pt x="279408" y="62230"/>
                </a:lnTo>
                <a:lnTo>
                  <a:pt x="280564" y="55880"/>
                </a:lnTo>
                <a:lnTo>
                  <a:pt x="281415" y="53340"/>
                </a:lnTo>
                <a:close/>
              </a:path>
              <a:path w="328295" h="327660">
                <a:moveTo>
                  <a:pt x="324937" y="45720"/>
                </a:moveTo>
                <a:lnTo>
                  <a:pt x="304490" y="45720"/>
                </a:lnTo>
                <a:lnTo>
                  <a:pt x="308313" y="46990"/>
                </a:lnTo>
                <a:lnTo>
                  <a:pt x="310078" y="48260"/>
                </a:lnTo>
                <a:lnTo>
                  <a:pt x="311691" y="50800"/>
                </a:lnTo>
                <a:lnTo>
                  <a:pt x="314917" y="53340"/>
                </a:lnTo>
                <a:lnTo>
                  <a:pt x="316314" y="57150"/>
                </a:lnTo>
                <a:lnTo>
                  <a:pt x="291105" y="82550"/>
                </a:lnTo>
                <a:lnTo>
                  <a:pt x="314292" y="82550"/>
                </a:lnTo>
                <a:lnTo>
                  <a:pt x="327846" y="55880"/>
                </a:lnTo>
                <a:lnTo>
                  <a:pt x="327427" y="53340"/>
                </a:lnTo>
                <a:lnTo>
                  <a:pt x="324937" y="45720"/>
                </a:lnTo>
                <a:close/>
              </a:path>
              <a:path w="328295" h="327660">
                <a:moveTo>
                  <a:pt x="268753" y="0"/>
                </a:moveTo>
                <a:lnTo>
                  <a:pt x="262644" y="0"/>
                </a:lnTo>
                <a:lnTo>
                  <a:pt x="259456" y="1270"/>
                </a:lnTo>
                <a:lnTo>
                  <a:pt x="234755" y="35560"/>
                </a:lnTo>
                <a:lnTo>
                  <a:pt x="235275" y="38100"/>
                </a:lnTo>
                <a:lnTo>
                  <a:pt x="252611" y="55880"/>
                </a:lnTo>
                <a:lnTo>
                  <a:pt x="260383" y="55880"/>
                </a:lnTo>
                <a:lnTo>
                  <a:pt x="266022" y="54610"/>
                </a:lnTo>
                <a:lnTo>
                  <a:pt x="269032" y="54610"/>
                </a:lnTo>
                <a:lnTo>
                  <a:pt x="272220" y="53340"/>
                </a:lnTo>
                <a:lnTo>
                  <a:pt x="281415" y="53340"/>
                </a:lnTo>
                <a:lnTo>
                  <a:pt x="282545" y="49530"/>
                </a:lnTo>
                <a:lnTo>
                  <a:pt x="286075" y="48260"/>
                </a:lnTo>
                <a:lnTo>
                  <a:pt x="289289" y="48260"/>
                </a:lnTo>
                <a:lnTo>
                  <a:pt x="295042" y="45720"/>
                </a:lnTo>
                <a:lnTo>
                  <a:pt x="324937" y="45720"/>
                </a:lnTo>
                <a:lnTo>
                  <a:pt x="323890" y="44450"/>
                </a:lnTo>
                <a:lnTo>
                  <a:pt x="258466" y="44450"/>
                </a:lnTo>
                <a:lnTo>
                  <a:pt x="256611" y="43180"/>
                </a:lnTo>
                <a:lnTo>
                  <a:pt x="253322" y="41910"/>
                </a:lnTo>
                <a:lnTo>
                  <a:pt x="251811" y="40640"/>
                </a:lnTo>
                <a:lnTo>
                  <a:pt x="247455" y="36830"/>
                </a:lnTo>
                <a:lnTo>
                  <a:pt x="246083" y="33020"/>
                </a:lnTo>
                <a:lnTo>
                  <a:pt x="246540" y="26670"/>
                </a:lnTo>
                <a:lnTo>
                  <a:pt x="248547" y="22860"/>
                </a:lnTo>
                <a:lnTo>
                  <a:pt x="254198" y="16510"/>
                </a:lnTo>
                <a:lnTo>
                  <a:pt x="259863" y="12700"/>
                </a:lnTo>
                <a:lnTo>
                  <a:pt x="285987" y="12700"/>
                </a:lnTo>
                <a:lnTo>
                  <a:pt x="284920" y="10160"/>
                </a:lnTo>
                <a:lnTo>
                  <a:pt x="283485" y="8890"/>
                </a:lnTo>
                <a:lnTo>
                  <a:pt x="279484" y="5080"/>
                </a:lnTo>
                <a:lnTo>
                  <a:pt x="277033" y="2540"/>
                </a:lnTo>
                <a:lnTo>
                  <a:pt x="271623" y="1270"/>
                </a:lnTo>
                <a:lnTo>
                  <a:pt x="268753" y="0"/>
                </a:lnTo>
                <a:close/>
              </a:path>
              <a:path w="328295" h="327660">
                <a:moveTo>
                  <a:pt x="285987" y="12700"/>
                </a:moveTo>
                <a:lnTo>
                  <a:pt x="267127" y="12700"/>
                </a:lnTo>
                <a:lnTo>
                  <a:pt x="270531" y="13970"/>
                </a:lnTo>
                <a:lnTo>
                  <a:pt x="272118" y="15240"/>
                </a:lnTo>
                <a:lnTo>
                  <a:pt x="273591" y="16510"/>
                </a:lnTo>
                <a:lnTo>
                  <a:pt x="276258" y="19050"/>
                </a:lnTo>
                <a:lnTo>
                  <a:pt x="277744" y="22860"/>
                </a:lnTo>
                <a:lnTo>
                  <a:pt x="278379" y="30480"/>
                </a:lnTo>
                <a:lnTo>
                  <a:pt x="277681" y="35560"/>
                </a:lnTo>
                <a:lnTo>
                  <a:pt x="275966" y="40640"/>
                </a:lnTo>
                <a:lnTo>
                  <a:pt x="272766" y="41910"/>
                </a:lnTo>
                <a:lnTo>
                  <a:pt x="269908" y="43180"/>
                </a:lnTo>
                <a:lnTo>
                  <a:pt x="264854" y="44450"/>
                </a:lnTo>
                <a:lnTo>
                  <a:pt x="323890" y="44450"/>
                </a:lnTo>
                <a:lnTo>
                  <a:pt x="322842" y="43180"/>
                </a:lnTo>
                <a:lnTo>
                  <a:pt x="319896" y="40640"/>
                </a:lnTo>
                <a:lnTo>
                  <a:pt x="317902" y="38100"/>
                </a:lnTo>
                <a:lnTo>
                  <a:pt x="286114" y="38100"/>
                </a:lnTo>
                <a:lnTo>
                  <a:pt x="287765" y="31750"/>
                </a:lnTo>
                <a:lnTo>
                  <a:pt x="288463" y="25400"/>
                </a:lnTo>
                <a:lnTo>
                  <a:pt x="288463" y="22860"/>
                </a:lnTo>
                <a:lnTo>
                  <a:pt x="287765" y="17780"/>
                </a:lnTo>
                <a:lnTo>
                  <a:pt x="287053" y="15240"/>
                </a:lnTo>
                <a:lnTo>
                  <a:pt x="285987" y="12700"/>
                </a:lnTo>
                <a:close/>
              </a:path>
              <a:path w="328295" h="327660">
                <a:moveTo>
                  <a:pt x="311018" y="34290"/>
                </a:moveTo>
                <a:lnTo>
                  <a:pt x="299804" y="34290"/>
                </a:lnTo>
                <a:lnTo>
                  <a:pt x="293314" y="35560"/>
                </a:lnTo>
                <a:lnTo>
                  <a:pt x="289835" y="36830"/>
                </a:lnTo>
                <a:lnTo>
                  <a:pt x="286114" y="38100"/>
                </a:lnTo>
                <a:lnTo>
                  <a:pt x="317902" y="38100"/>
                </a:lnTo>
                <a:lnTo>
                  <a:pt x="315730" y="36830"/>
                </a:lnTo>
                <a:lnTo>
                  <a:pt x="311018" y="34290"/>
                </a:lnTo>
                <a:close/>
              </a:path>
            </a:pathLst>
          </a:custGeom>
          <a:solidFill>
            <a:srgbClr val="929292"/>
          </a:solidFill>
        </p:spPr>
        <p:txBody>
          <a:bodyPr wrap="square" lIns="0" tIns="0" rIns="0" bIns="0" rtlCol="0"/>
          <a:lstStyle/>
          <a:p/>
        </p:txBody>
      </p:sp>
      <p:sp>
        <p:nvSpPr>
          <p:cNvPr id="38" name="object 38"/>
          <p:cNvSpPr/>
          <p:nvPr/>
        </p:nvSpPr>
        <p:spPr>
          <a:xfrm>
            <a:off x="5939618" y="3346260"/>
            <a:ext cx="337820" cy="341630"/>
          </a:xfrm>
          <a:custGeom>
            <a:avLst/>
            <a:gdLst/>
            <a:ahLst/>
            <a:cxnLst/>
            <a:rect l="l" t="t" r="r" b="b"/>
            <a:pathLst>
              <a:path w="337820" h="341629">
                <a:moveTo>
                  <a:pt x="33997" y="240029"/>
                </a:moveTo>
                <a:lnTo>
                  <a:pt x="32829" y="240029"/>
                </a:lnTo>
                <a:lnTo>
                  <a:pt x="32524" y="241300"/>
                </a:lnTo>
                <a:lnTo>
                  <a:pt x="850" y="271780"/>
                </a:lnTo>
                <a:lnTo>
                  <a:pt x="355" y="273050"/>
                </a:lnTo>
                <a:lnTo>
                  <a:pt x="0" y="275590"/>
                </a:lnTo>
                <a:lnTo>
                  <a:pt x="596" y="276859"/>
                </a:lnTo>
                <a:lnTo>
                  <a:pt x="65252" y="341630"/>
                </a:lnTo>
                <a:lnTo>
                  <a:pt x="68237" y="341630"/>
                </a:lnTo>
                <a:lnTo>
                  <a:pt x="69608" y="340359"/>
                </a:lnTo>
                <a:lnTo>
                  <a:pt x="70370" y="339090"/>
                </a:lnTo>
                <a:lnTo>
                  <a:pt x="72123" y="337820"/>
                </a:lnTo>
                <a:lnTo>
                  <a:pt x="72821" y="336550"/>
                </a:lnTo>
                <a:lnTo>
                  <a:pt x="73761" y="335280"/>
                </a:lnTo>
                <a:lnTo>
                  <a:pt x="74117" y="335280"/>
                </a:lnTo>
                <a:lnTo>
                  <a:pt x="74574" y="334009"/>
                </a:lnTo>
                <a:lnTo>
                  <a:pt x="74472" y="332740"/>
                </a:lnTo>
                <a:lnTo>
                  <a:pt x="74307" y="332740"/>
                </a:lnTo>
                <a:lnTo>
                  <a:pt x="45694" y="304800"/>
                </a:lnTo>
                <a:lnTo>
                  <a:pt x="53218" y="297180"/>
                </a:lnTo>
                <a:lnTo>
                  <a:pt x="38176" y="297180"/>
                </a:lnTo>
                <a:lnTo>
                  <a:pt x="15024" y="273050"/>
                </a:lnTo>
                <a:lnTo>
                  <a:pt x="40208" y="248919"/>
                </a:lnTo>
                <a:lnTo>
                  <a:pt x="40373" y="247650"/>
                </a:lnTo>
                <a:lnTo>
                  <a:pt x="40551" y="247650"/>
                </a:lnTo>
                <a:lnTo>
                  <a:pt x="40525" y="246379"/>
                </a:lnTo>
                <a:lnTo>
                  <a:pt x="40284" y="246379"/>
                </a:lnTo>
                <a:lnTo>
                  <a:pt x="40017" y="245109"/>
                </a:lnTo>
                <a:lnTo>
                  <a:pt x="39166" y="243840"/>
                </a:lnTo>
                <a:lnTo>
                  <a:pt x="38620" y="243840"/>
                </a:lnTo>
                <a:lnTo>
                  <a:pt x="37960" y="242569"/>
                </a:lnTo>
                <a:lnTo>
                  <a:pt x="37299" y="242569"/>
                </a:lnTo>
                <a:lnTo>
                  <a:pt x="36664" y="241300"/>
                </a:lnTo>
                <a:lnTo>
                  <a:pt x="34975" y="241300"/>
                </a:lnTo>
                <a:lnTo>
                  <a:pt x="33997" y="240029"/>
                </a:lnTo>
                <a:close/>
              </a:path>
              <a:path w="337820" h="341629">
                <a:moveTo>
                  <a:pt x="64808" y="273050"/>
                </a:moveTo>
                <a:lnTo>
                  <a:pt x="61988" y="273050"/>
                </a:lnTo>
                <a:lnTo>
                  <a:pt x="38176" y="297180"/>
                </a:lnTo>
                <a:lnTo>
                  <a:pt x="53218" y="297180"/>
                </a:lnTo>
                <a:lnTo>
                  <a:pt x="69519" y="280670"/>
                </a:lnTo>
                <a:lnTo>
                  <a:pt x="69672" y="280670"/>
                </a:lnTo>
                <a:lnTo>
                  <a:pt x="69786" y="279400"/>
                </a:lnTo>
                <a:lnTo>
                  <a:pt x="69278" y="276859"/>
                </a:lnTo>
                <a:lnTo>
                  <a:pt x="68465" y="276859"/>
                </a:lnTo>
                <a:lnTo>
                  <a:pt x="67932" y="275590"/>
                </a:lnTo>
                <a:lnTo>
                  <a:pt x="66535" y="274320"/>
                </a:lnTo>
                <a:lnTo>
                  <a:pt x="65887" y="274320"/>
                </a:lnTo>
                <a:lnTo>
                  <a:pt x="64808" y="273050"/>
                </a:lnTo>
                <a:close/>
              </a:path>
              <a:path w="337820" h="341629">
                <a:moveTo>
                  <a:pt x="109727" y="214629"/>
                </a:moveTo>
                <a:lnTo>
                  <a:pt x="98577" y="214629"/>
                </a:lnTo>
                <a:lnTo>
                  <a:pt x="90957" y="217169"/>
                </a:lnTo>
                <a:lnTo>
                  <a:pt x="73715" y="245109"/>
                </a:lnTo>
                <a:lnTo>
                  <a:pt x="74180" y="251459"/>
                </a:lnTo>
                <a:lnTo>
                  <a:pt x="104038" y="284480"/>
                </a:lnTo>
                <a:lnTo>
                  <a:pt x="108229" y="285750"/>
                </a:lnTo>
                <a:lnTo>
                  <a:pt x="120586" y="285750"/>
                </a:lnTo>
                <a:lnTo>
                  <a:pt x="128612" y="281940"/>
                </a:lnTo>
                <a:lnTo>
                  <a:pt x="132575" y="279400"/>
                </a:lnTo>
                <a:lnTo>
                  <a:pt x="137482" y="274320"/>
                </a:lnTo>
                <a:lnTo>
                  <a:pt x="110743" y="274320"/>
                </a:lnTo>
                <a:lnTo>
                  <a:pt x="102793" y="270509"/>
                </a:lnTo>
                <a:lnTo>
                  <a:pt x="97523" y="265430"/>
                </a:lnTo>
                <a:lnTo>
                  <a:pt x="103939" y="259079"/>
                </a:lnTo>
                <a:lnTo>
                  <a:pt x="91160" y="259079"/>
                </a:lnTo>
                <a:lnTo>
                  <a:pt x="89306" y="256540"/>
                </a:lnTo>
                <a:lnTo>
                  <a:pt x="87782" y="255269"/>
                </a:lnTo>
                <a:lnTo>
                  <a:pt x="85445" y="250190"/>
                </a:lnTo>
                <a:lnTo>
                  <a:pt x="84734" y="247650"/>
                </a:lnTo>
                <a:lnTo>
                  <a:pt x="84264" y="242569"/>
                </a:lnTo>
                <a:lnTo>
                  <a:pt x="84556" y="240029"/>
                </a:lnTo>
                <a:lnTo>
                  <a:pt x="86182" y="234950"/>
                </a:lnTo>
                <a:lnTo>
                  <a:pt x="87668" y="233679"/>
                </a:lnTo>
                <a:lnTo>
                  <a:pt x="94018" y="227329"/>
                </a:lnTo>
                <a:lnTo>
                  <a:pt x="98488" y="224790"/>
                </a:lnTo>
                <a:lnTo>
                  <a:pt x="125977" y="224790"/>
                </a:lnTo>
                <a:lnTo>
                  <a:pt x="123647" y="222250"/>
                </a:lnTo>
                <a:lnTo>
                  <a:pt x="120345" y="219709"/>
                </a:lnTo>
                <a:lnTo>
                  <a:pt x="113334" y="215900"/>
                </a:lnTo>
                <a:lnTo>
                  <a:pt x="109727" y="214629"/>
                </a:lnTo>
                <a:close/>
              </a:path>
              <a:path w="337820" h="341629">
                <a:moveTo>
                  <a:pt x="144919" y="247650"/>
                </a:moveTo>
                <a:lnTo>
                  <a:pt x="141871" y="247650"/>
                </a:lnTo>
                <a:lnTo>
                  <a:pt x="141439" y="248919"/>
                </a:lnTo>
                <a:lnTo>
                  <a:pt x="140512" y="251459"/>
                </a:lnTo>
                <a:lnTo>
                  <a:pt x="139865" y="252729"/>
                </a:lnTo>
                <a:lnTo>
                  <a:pt x="138214" y="256540"/>
                </a:lnTo>
                <a:lnTo>
                  <a:pt x="137096" y="257809"/>
                </a:lnTo>
                <a:lnTo>
                  <a:pt x="134302" y="262890"/>
                </a:lnTo>
                <a:lnTo>
                  <a:pt x="132486" y="265430"/>
                </a:lnTo>
                <a:lnTo>
                  <a:pt x="127368" y="270509"/>
                </a:lnTo>
                <a:lnTo>
                  <a:pt x="118986" y="274320"/>
                </a:lnTo>
                <a:lnTo>
                  <a:pt x="137482" y="274320"/>
                </a:lnTo>
                <a:lnTo>
                  <a:pt x="138709" y="273050"/>
                </a:lnTo>
                <a:lnTo>
                  <a:pt x="140652" y="270509"/>
                </a:lnTo>
                <a:lnTo>
                  <a:pt x="143954" y="265430"/>
                </a:lnTo>
                <a:lnTo>
                  <a:pt x="145326" y="264159"/>
                </a:lnTo>
                <a:lnTo>
                  <a:pt x="147497" y="260350"/>
                </a:lnTo>
                <a:lnTo>
                  <a:pt x="148297" y="257809"/>
                </a:lnTo>
                <a:lnTo>
                  <a:pt x="149313" y="255269"/>
                </a:lnTo>
                <a:lnTo>
                  <a:pt x="149567" y="254000"/>
                </a:lnTo>
                <a:lnTo>
                  <a:pt x="149529" y="252729"/>
                </a:lnTo>
                <a:lnTo>
                  <a:pt x="149199" y="252729"/>
                </a:lnTo>
                <a:lnTo>
                  <a:pt x="148780" y="251459"/>
                </a:lnTo>
                <a:lnTo>
                  <a:pt x="148526" y="251459"/>
                </a:lnTo>
                <a:lnTo>
                  <a:pt x="147929" y="250190"/>
                </a:lnTo>
                <a:lnTo>
                  <a:pt x="146469" y="248919"/>
                </a:lnTo>
                <a:lnTo>
                  <a:pt x="145897" y="248919"/>
                </a:lnTo>
                <a:lnTo>
                  <a:pt x="144919" y="247650"/>
                </a:lnTo>
                <a:close/>
              </a:path>
              <a:path w="337820" h="341629">
                <a:moveTo>
                  <a:pt x="125977" y="224790"/>
                </a:moveTo>
                <a:lnTo>
                  <a:pt x="98488" y="224790"/>
                </a:lnTo>
                <a:lnTo>
                  <a:pt x="107949" y="226059"/>
                </a:lnTo>
                <a:lnTo>
                  <a:pt x="112547" y="228600"/>
                </a:lnTo>
                <a:lnTo>
                  <a:pt x="116992" y="233679"/>
                </a:lnTo>
                <a:lnTo>
                  <a:pt x="91160" y="259079"/>
                </a:lnTo>
                <a:lnTo>
                  <a:pt x="103939" y="259079"/>
                </a:lnTo>
                <a:lnTo>
                  <a:pt x="129603" y="233679"/>
                </a:lnTo>
                <a:lnTo>
                  <a:pt x="130086" y="232409"/>
                </a:lnTo>
                <a:lnTo>
                  <a:pt x="130314" y="229869"/>
                </a:lnTo>
                <a:lnTo>
                  <a:pt x="129679" y="228600"/>
                </a:lnTo>
                <a:lnTo>
                  <a:pt x="128308" y="227329"/>
                </a:lnTo>
                <a:lnTo>
                  <a:pt x="125977" y="224790"/>
                </a:lnTo>
                <a:close/>
              </a:path>
              <a:path w="337820" h="341629">
                <a:moveTo>
                  <a:pt x="104533" y="161290"/>
                </a:moveTo>
                <a:lnTo>
                  <a:pt x="101663" y="161290"/>
                </a:lnTo>
                <a:lnTo>
                  <a:pt x="100393" y="162560"/>
                </a:lnTo>
                <a:lnTo>
                  <a:pt x="99644" y="162560"/>
                </a:lnTo>
                <a:lnTo>
                  <a:pt x="97929" y="165099"/>
                </a:lnTo>
                <a:lnTo>
                  <a:pt x="97256" y="165099"/>
                </a:lnTo>
                <a:lnTo>
                  <a:pt x="96278" y="166369"/>
                </a:lnTo>
                <a:lnTo>
                  <a:pt x="95935" y="167640"/>
                </a:lnTo>
                <a:lnTo>
                  <a:pt x="95542" y="168910"/>
                </a:lnTo>
                <a:lnTo>
                  <a:pt x="95669" y="168910"/>
                </a:lnTo>
                <a:lnTo>
                  <a:pt x="95859" y="170179"/>
                </a:lnTo>
                <a:lnTo>
                  <a:pt x="166712" y="240029"/>
                </a:lnTo>
                <a:lnTo>
                  <a:pt x="167017" y="241300"/>
                </a:lnTo>
                <a:lnTo>
                  <a:pt x="168020" y="241300"/>
                </a:lnTo>
                <a:lnTo>
                  <a:pt x="168897" y="240029"/>
                </a:lnTo>
                <a:lnTo>
                  <a:pt x="170522" y="240029"/>
                </a:lnTo>
                <a:lnTo>
                  <a:pt x="171157" y="238759"/>
                </a:lnTo>
                <a:lnTo>
                  <a:pt x="172592" y="237490"/>
                </a:lnTo>
                <a:lnTo>
                  <a:pt x="173164" y="236219"/>
                </a:lnTo>
                <a:lnTo>
                  <a:pt x="173964" y="236219"/>
                </a:lnTo>
                <a:lnTo>
                  <a:pt x="174269" y="234950"/>
                </a:lnTo>
                <a:lnTo>
                  <a:pt x="174650" y="234950"/>
                </a:lnTo>
                <a:lnTo>
                  <a:pt x="174713" y="233679"/>
                </a:lnTo>
                <a:lnTo>
                  <a:pt x="174574" y="233679"/>
                </a:lnTo>
                <a:lnTo>
                  <a:pt x="174396" y="232409"/>
                </a:lnTo>
                <a:lnTo>
                  <a:pt x="168325" y="227329"/>
                </a:lnTo>
                <a:lnTo>
                  <a:pt x="173659" y="227329"/>
                </a:lnTo>
                <a:lnTo>
                  <a:pt x="178155" y="226059"/>
                </a:lnTo>
                <a:lnTo>
                  <a:pt x="180225" y="226059"/>
                </a:lnTo>
                <a:lnTo>
                  <a:pt x="184010" y="224790"/>
                </a:lnTo>
                <a:lnTo>
                  <a:pt x="185750" y="224790"/>
                </a:lnTo>
                <a:lnTo>
                  <a:pt x="190449" y="220979"/>
                </a:lnTo>
                <a:lnTo>
                  <a:pt x="192830" y="218440"/>
                </a:lnTo>
                <a:lnTo>
                  <a:pt x="166331" y="218440"/>
                </a:lnTo>
                <a:lnTo>
                  <a:pt x="161010" y="217169"/>
                </a:lnTo>
                <a:lnTo>
                  <a:pt x="142125" y="198119"/>
                </a:lnTo>
                <a:lnTo>
                  <a:pt x="141744" y="195579"/>
                </a:lnTo>
                <a:lnTo>
                  <a:pt x="141668" y="194310"/>
                </a:lnTo>
                <a:lnTo>
                  <a:pt x="141678" y="189229"/>
                </a:lnTo>
                <a:lnTo>
                  <a:pt x="133184" y="189229"/>
                </a:lnTo>
                <a:lnTo>
                  <a:pt x="104533" y="161290"/>
                </a:lnTo>
                <a:close/>
              </a:path>
              <a:path w="337820" h="341629">
                <a:moveTo>
                  <a:pt x="184543" y="171449"/>
                </a:moveTo>
                <a:lnTo>
                  <a:pt x="159435" y="171449"/>
                </a:lnTo>
                <a:lnTo>
                  <a:pt x="164769" y="172719"/>
                </a:lnTo>
                <a:lnTo>
                  <a:pt x="167436" y="173990"/>
                </a:lnTo>
                <a:lnTo>
                  <a:pt x="172732" y="177799"/>
                </a:lnTo>
                <a:lnTo>
                  <a:pt x="175272" y="180340"/>
                </a:lnTo>
                <a:lnTo>
                  <a:pt x="177698" y="182879"/>
                </a:lnTo>
                <a:lnTo>
                  <a:pt x="179908" y="184149"/>
                </a:lnTo>
                <a:lnTo>
                  <a:pt x="188201" y="203199"/>
                </a:lnTo>
                <a:lnTo>
                  <a:pt x="187197" y="208279"/>
                </a:lnTo>
                <a:lnTo>
                  <a:pt x="185864" y="210819"/>
                </a:lnTo>
                <a:lnTo>
                  <a:pt x="178269" y="217169"/>
                </a:lnTo>
                <a:lnTo>
                  <a:pt x="170840" y="218440"/>
                </a:lnTo>
                <a:lnTo>
                  <a:pt x="192830" y="218440"/>
                </a:lnTo>
                <a:lnTo>
                  <a:pt x="195211" y="215900"/>
                </a:lnTo>
                <a:lnTo>
                  <a:pt x="197497" y="212090"/>
                </a:lnTo>
                <a:lnTo>
                  <a:pt x="200088" y="205740"/>
                </a:lnTo>
                <a:lnTo>
                  <a:pt x="200456" y="200660"/>
                </a:lnTo>
                <a:lnTo>
                  <a:pt x="199288" y="193040"/>
                </a:lnTo>
                <a:lnTo>
                  <a:pt x="197815" y="189229"/>
                </a:lnTo>
                <a:lnTo>
                  <a:pt x="193039" y="180340"/>
                </a:lnTo>
                <a:lnTo>
                  <a:pt x="189801" y="176529"/>
                </a:lnTo>
                <a:lnTo>
                  <a:pt x="185686" y="172719"/>
                </a:lnTo>
                <a:lnTo>
                  <a:pt x="184543" y="171449"/>
                </a:lnTo>
                <a:close/>
              </a:path>
              <a:path w="337820" h="341629">
                <a:moveTo>
                  <a:pt x="159613" y="158749"/>
                </a:moveTo>
                <a:lnTo>
                  <a:pt x="155790" y="158749"/>
                </a:lnTo>
                <a:lnTo>
                  <a:pt x="148183" y="160019"/>
                </a:lnTo>
                <a:lnTo>
                  <a:pt x="144564" y="162560"/>
                </a:lnTo>
                <a:lnTo>
                  <a:pt x="138531" y="168910"/>
                </a:lnTo>
                <a:lnTo>
                  <a:pt x="136563" y="172719"/>
                </a:lnTo>
                <a:lnTo>
                  <a:pt x="135750" y="173990"/>
                </a:lnTo>
                <a:lnTo>
                  <a:pt x="134454" y="177799"/>
                </a:lnTo>
                <a:lnTo>
                  <a:pt x="133959" y="180340"/>
                </a:lnTo>
                <a:lnTo>
                  <a:pt x="133299" y="184149"/>
                </a:lnTo>
                <a:lnTo>
                  <a:pt x="133184" y="189229"/>
                </a:lnTo>
                <a:lnTo>
                  <a:pt x="141678" y="189229"/>
                </a:lnTo>
                <a:lnTo>
                  <a:pt x="141706" y="187960"/>
                </a:lnTo>
                <a:lnTo>
                  <a:pt x="141935" y="185419"/>
                </a:lnTo>
                <a:lnTo>
                  <a:pt x="151625" y="171449"/>
                </a:lnTo>
                <a:lnTo>
                  <a:pt x="184543" y="171449"/>
                </a:lnTo>
                <a:lnTo>
                  <a:pt x="182257" y="168910"/>
                </a:lnTo>
                <a:lnTo>
                  <a:pt x="178638" y="166369"/>
                </a:lnTo>
                <a:lnTo>
                  <a:pt x="171068" y="161290"/>
                </a:lnTo>
                <a:lnTo>
                  <a:pt x="167258" y="160019"/>
                </a:lnTo>
                <a:lnTo>
                  <a:pt x="159613" y="158749"/>
                </a:lnTo>
                <a:close/>
              </a:path>
              <a:path w="337820" h="341629">
                <a:moveTo>
                  <a:pt x="217246" y="134619"/>
                </a:moveTo>
                <a:lnTo>
                  <a:pt x="214464" y="134619"/>
                </a:lnTo>
                <a:lnTo>
                  <a:pt x="191554" y="157479"/>
                </a:lnTo>
                <a:lnTo>
                  <a:pt x="191350" y="158749"/>
                </a:lnTo>
                <a:lnTo>
                  <a:pt x="191769" y="160019"/>
                </a:lnTo>
                <a:lnTo>
                  <a:pt x="192544" y="161290"/>
                </a:lnTo>
                <a:lnTo>
                  <a:pt x="195198" y="163829"/>
                </a:lnTo>
                <a:lnTo>
                  <a:pt x="196303" y="165099"/>
                </a:lnTo>
                <a:lnTo>
                  <a:pt x="198767" y="165099"/>
                </a:lnTo>
                <a:lnTo>
                  <a:pt x="221983" y="140969"/>
                </a:lnTo>
                <a:lnTo>
                  <a:pt x="222186" y="140969"/>
                </a:lnTo>
                <a:lnTo>
                  <a:pt x="221754" y="139699"/>
                </a:lnTo>
                <a:lnTo>
                  <a:pt x="220967" y="138429"/>
                </a:lnTo>
                <a:lnTo>
                  <a:pt x="219595" y="137159"/>
                </a:lnTo>
                <a:lnTo>
                  <a:pt x="218935" y="135890"/>
                </a:lnTo>
                <a:lnTo>
                  <a:pt x="218325" y="135890"/>
                </a:lnTo>
                <a:lnTo>
                  <a:pt x="217246" y="134619"/>
                </a:lnTo>
                <a:close/>
              </a:path>
              <a:path w="337820" h="341629">
                <a:moveTo>
                  <a:pt x="234293" y="76200"/>
                </a:moveTo>
                <a:lnTo>
                  <a:pt x="215620" y="76200"/>
                </a:lnTo>
                <a:lnTo>
                  <a:pt x="267398" y="127000"/>
                </a:lnTo>
                <a:lnTo>
                  <a:pt x="252907" y="142240"/>
                </a:lnTo>
                <a:lnTo>
                  <a:pt x="252742" y="142240"/>
                </a:lnTo>
                <a:lnTo>
                  <a:pt x="252602" y="143510"/>
                </a:lnTo>
                <a:lnTo>
                  <a:pt x="252907" y="144779"/>
                </a:lnTo>
                <a:lnTo>
                  <a:pt x="253161" y="144779"/>
                </a:lnTo>
                <a:lnTo>
                  <a:pt x="253860" y="146049"/>
                </a:lnTo>
                <a:lnTo>
                  <a:pt x="254355" y="146049"/>
                </a:lnTo>
                <a:lnTo>
                  <a:pt x="255650" y="147319"/>
                </a:lnTo>
                <a:lnTo>
                  <a:pt x="256260" y="148590"/>
                </a:lnTo>
                <a:lnTo>
                  <a:pt x="257390" y="148590"/>
                </a:lnTo>
                <a:lnTo>
                  <a:pt x="257898" y="149860"/>
                </a:lnTo>
                <a:lnTo>
                  <a:pt x="259918" y="149860"/>
                </a:lnTo>
                <a:lnTo>
                  <a:pt x="260210" y="148590"/>
                </a:lnTo>
                <a:lnTo>
                  <a:pt x="291114" y="118109"/>
                </a:lnTo>
                <a:lnTo>
                  <a:pt x="276453" y="118109"/>
                </a:lnTo>
                <a:lnTo>
                  <a:pt x="234293" y="76200"/>
                </a:lnTo>
                <a:close/>
              </a:path>
              <a:path w="337820" h="341629">
                <a:moveTo>
                  <a:pt x="292036" y="105409"/>
                </a:moveTo>
                <a:lnTo>
                  <a:pt x="289039" y="105409"/>
                </a:lnTo>
                <a:lnTo>
                  <a:pt x="276453" y="118109"/>
                </a:lnTo>
                <a:lnTo>
                  <a:pt x="291114" y="118109"/>
                </a:lnTo>
                <a:lnTo>
                  <a:pt x="296265" y="113029"/>
                </a:lnTo>
                <a:lnTo>
                  <a:pt x="296443" y="113029"/>
                </a:lnTo>
                <a:lnTo>
                  <a:pt x="296659" y="111759"/>
                </a:lnTo>
                <a:lnTo>
                  <a:pt x="296443" y="110489"/>
                </a:lnTo>
                <a:lnTo>
                  <a:pt x="296214" y="110489"/>
                </a:lnTo>
                <a:lnTo>
                  <a:pt x="295516" y="109219"/>
                </a:lnTo>
                <a:lnTo>
                  <a:pt x="295008" y="107950"/>
                </a:lnTo>
                <a:lnTo>
                  <a:pt x="294335" y="107950"/>
                </a:lnTo>
                <a:lnTo>
                  <a:pt x="293712" y="106679"/>
                </a:lnTo>
                <a:lnTo>
                  <a:pt x="293128" y="106679"/>
                </a:lnTo>
                <a:lnTo>
                  <a:pt x="292036" y="105409"/>
                </a:lnTo>
                <a:close/>
              </a:path>
              <a:path w="337820" h="341629">
                <a:moveTo>
                  <a:pt x="216407" y="58419"/>
                </a:moveTo>
                <a:lnTo>
                  <a:pt x="213779" y="58419"/>
                </a:lnTo>
                <a:lnTo>
                  <a:pt x="212521" y="59689"/>
                </a:lnTo>
                <a:lnTo>
                  <a:pt x="211785" y="60959"/>
                </a:lnTo>
                <a:lnTo>
                  <a:pt x="210311" y="62229"/>
                </a:lnTo>
                <a:lnTo>
                  <a:pt x="209384" y="63500"/>
                </a:lnTo>
                <a:lnTo>
                  <a:pt x="208660" y="63500"/>
                </a:lnTo>
                <a:lnTo>
                  <a:pt x="207975" y="64769"/>
                </a:lnTo>
                <a:lnTo>
                  <a:pt x="207695" y="66039"/>
                </a:lnTo>
                <a:lnTo>
                  <a:pt x="207568" y="66039"/>
                </a:lnTo>
                <a:lnTo>
                  <a:pt x="201942" y="91439"/>
                </a:lnTo>
                <a:lnTo>
                  <a:pt x="201841" y="92709"/>
                </a:lnTo>
                <a:lnTo>
                  <a:pt x="201828" y="93979"/>
                </a:lnTo>
                <a:lnTo>
                  <a:pt x="202272" y="95250"/>
                </a:lnTo>
                <a:lnTo>
                  <a:pt x="202552" y="95250"/>
                </a:lnTo>
                <a:lnTo>
                  <a:pt x="203288" y="96519"/>
                </a:lnTo>
                <a:lnTo>
                  <a:pt x="203771" y="96519"/>
                </a:lnTo>
                <a:lnTo>
                  <a:pt x="205168" y="97789"/>
                </a:lnTo>
                <a:lnTo>
                  <a:pt x="205879" y="99059"/>
                </a:lnTo>
                <a:lnTo>
                  <a:pt x="209664" y="99059"/>
                </a:lnTo>
                <a:lnTo>
                  <a:pt x="210311" y="96519"/>
                </a:lnTo>
                <a:lnTo>
                  <a:pt x="215620" y="76200"/>
                </a:lnTo>
                <a:lnTo>
                  <a:pt x="234293" y="76200"/>
                </a:lnTo>
                <a:lnTo>
                  <a:pt x="216407" y="58419"/>
                </a:lnTo>
                <a:close/>
              </a:path>
              <a:path w="337820" h="341629">
                <a:moveTo>
                  <a:pt x="329141" y="34289"/>
                </a:moveTo>
                <a:lnTo>
                  <a:pt x="313728" y="34289"/>
                </a:lnTo>
                <a:lnTo>
                  <a:pt x="316890" y="38100"/>
                </a:lnTo>
                <a:lnTo>
                  <a:pt x="319531" y="41909"/>
                </a:lnTo>
                <a:lnTo>
                  <a:pt x="325221" y="52069"/>
                </a:lnTo>
                <a:lnTo>
                  <a:pt x="326555" y="59689"/>
                </a:lnTo>
                <a:lnTo>
                  <a:pt x="326326" y="63500"/>
                </a:lnTo>
                <a:lnTo>
                  <a:pt x="324078" y="71119"/>
                </a:lnTo>
                <a:lnTo>
                  <a:pt x="321817" y="74929"/>
                </a:lnTo>
                <a:lnTo>
                  <a:pt x="316623" y="80009"/>
                </a:lnTo>
                <a:lnTo>
                  <a:pt x="314883" y="81279"/>
                </a:lnTo>
                <a:lnTo>
                  <a:pt x="311480" y="83819"/>
                </a:lnTo>
                <a:lnTo>
                  <a:pt x="309930" y="85089"/>
                </a:lnTo>
                <a:lnTo>
                  <a:pt x="307162" y="86359"/>
                </a:lnTo>
                <a:lnTo>
                  <a:pt x="305981" y="87629"/>
                </a:lnTo>
                <a:lnTo>
                  <a:pt x="304063" y="87629"/>
                </a:lnTo>
                <a:lnTo>
                  <a:pt x="303377" y="88900"/>
                </a:lnTo>
                <a:lnTo>
                  <a:pt x="302526" y="88900"/>
                </a:lnTo>
                <a:lnTo>
                  <a:pt x="302310" y="90169"/>
                </a:lnTo>
                <a:lnTo>
                  <a:pt x="302615" y="91439"/>
                </a:lnTo>
                <a:lnTo>
                  <a:pt x="302882" y="91439"/>
                </a:lnTo>
                <a:lnTo>
                  <a:pt x="303695" y="92709"/>
                </a:lnTo>
                <a:lnTo>
                  <a:pt x="304279" y="92709"/>
                </a:lnTo>
                <a:lnTo>
                  <a:pt x="305955" y="95250"/>
                </a:lnTo>
                <a:lnTo>
                  <a:pt x="306768" y="95250"/>
                </a:lnTo>
                <a:lnTo>
                  <a:pt x="308165" y="96519"/>
                </a:lnTo>
                <a:lnTo>
                  <a:pt x="311061" y="96519"/>
                </a:lnTo>
                <a:lnTo>
                  <a:pt x="313245" y="95250"/>
                </a:lnTo>
                <a:lnTo>
                  <a:pt x="314490" y="93979"/>
                </a:lnTo>
                <a:lnTo>
                  <a:pt x="317334" y="92709"/>
                </a:lnTo>
                <a:lnTo>
                  <a:pt x="318846" y="91439"/>
                </a:lnTo>
                <a:lnTo>
                  <a:pt x="322084" y="88900"/>
                </a:lnTo>
                <a:lnTo>
                  <a:pt x="323634" y="87629"/>
                </a:lnTo>
                <a:lnTo>
                  <a:pt x="337555" y="59689"/>
                </a:lnTo>
                <a:lnTo>
                  <a:pt x="337553" y="57150"/>
                </a:lnTo>
                <a:lnTo>
                  <a:pt x="337324" y="54609"/>
                </a:lnTo>
                <a:lnTo>
                  <a:pt x="335292" y="46989"/>
                </a:lnTo>
                <a:lnTo>
                  <a:pt x="333806" y="43179"/>
                </a:lnTo>
                <a:lnTo>
                  <a:pt x="329907" y="35559"/>
                </a:lnTo>
                <a:lnTo>
                  <a:pt x="329141" y="34289"/>
                </a:lnTo>
                <a:close/>
              </a:path>
              <a:path w="337820" h="341629">
                <a:moveTo>
                  <a:pt x="285572" y="0"/>
                </a:moveTo>
                <a:lnTo>
                  <a:pt x="276644" y="0"/>
                </a:lnTo>
                <a:lnTo>
                  <a:pt x="267881" y="3809"/>
                </a:lnTo>
                <a:lnTo>
                  <a:pt x="251320" y="29209"/>
                </a:lnTo>
                <a:lnTo>
                  <a:pt x="251739" y="36829"/>
                </a:lnTo>
                <a:lnTo>
                  <a:pt x="277367" y="64769"/>
                </a:lnTo>
                <a:lnTo>
                  <a:pt x="284060" y="64769"/>
                </a:lnTo>
                <a:lnTo>
                  <a:pt x="287540" y="63500"/>
                </a:lnTo>
                <a:lnTo>
                  <a:pt x="294766" y="60959"/>
                </a:lnTo>
                <a:lnTo>
                  <a:pt x="298475" y="58419"/>
                </a:lnTo>
                <a:lnTo>
                  <a:pt x="304433" y="52069"/>
                </a:lnTo>
                <a:lnTo>
                  <a:pt x="281038" y="52069"/>
                </a:lnTo>
                <a:lnTo>
                  <a:pt x="272440" y="46989"/>
                </a:lnTo>
                <a:lnTo>
                  <a:pt x="268516" y="43179"/>
                </a:lnTo>
                <a:lnTo>
                  <a:pt x="266953" y="40639"/>
                </a:lnTo>
                <a:lnTo>
                  <a:pt x="264426" y="36829"/>
                </a:lnTo>
                <a:lnTo>
                  <a:pt x="263613" y="34289"/>
                </a:lnTo>
                <a:lnTo>
                  <a:pt x="262915" y="29209"/>
                </a:lnTo>
                <a:lnTo>
                  <a:pt x="263131" y="26669"/>
                </a:lnTo>
                <a:lnTo>
                  <a:pt x="278155" y="11429"/>
                </a:lnTo>
                <a:lnTo>
                  <a:pt x="307157" y="11429"/>
                </a:lnTo>
                <a:lnTo>
                  <a:pt x="300913" y="6350"/>
                </a:lnTo>
                <a:lnTo>
                  <a:pt x="294703" y="2539"/>
                </a:lnTo>
                <a:lnTo>
                  <a:pt x="291642" y="1269"/>
                </a:lnTo>
                <a:lnTo>
                  <a:pt x="285572" y="0"/>
                </a:lnTo>
                <a:close/>
              </a:path>
              <a:path w="337820" h="341629">
                <a:moveTo>
                  <a:pt x="307157" y="11429"/>
                </a:moveTo>
                <a:lnTo>
                  <a:pt x="280949" y="11429"/>
                </a:lnTo>
                <a:lnTo>
                  <a:pt x="287058" y="12700"/>
                </a:lnTo>
                <a:lnTo>
                  <a:pt x="290410" y="15239"/>
                </a:lnTo>
                <a:lnTo>
                  <a:pt x="297738" y="19050"/>
                </a:lnTo>
                <a:lnTo>
                  <a:pt x="301815" y="22859"/>
                </a:lnTo>
                <a:lnTo>
                  <a:pt x="306311" y="27939"/>
                </a:lnTo>
                <a:lnTo>
                  <a:pt x="305815" y="30479"/>
                </a:lnTo>
                <a:lnTo>
                  <a:pt x="287591" y="52069"/>
                </a:lnTo>
                <a:lnTo>
                  <a:pt x="304433" y="52069"/>
                </a:lnTo>
                <a:lnTo>
                  <a:pt x="305625" y="50800"/>
                </a:lnTo>
                <a:lnTo>
                  <a:pt x="308190" y="48259"/>
                </a:lnTo>
                <a:lnTo>
                  <a:pt x="311696" y="40639"/>
                </a:lnTo>
                <a:lnTo>
                  <a:pt x="312953" y="38100"/>
                </a:lnTo>
                <a:lnTo>
                  <a:pt x="313728" y="34289"/>
                </a:lnTo>
                <a:lnTo>
                  <a:pt x="329141" y="34289"/>
                </a:lnTo>
                <a:lnTo>
                  <a:pt x="327609" y="31750"/>
                </a:lnTo>
                <a:lnTo>
                  <a:pt x="322275" y="25400"/>
                </a:lnTo>
                <a:lnTo>
                  <a:pt x="319468" y="22859"/>
                </a:lnTo>
                <a:lnTo>
                  <a:pt x="316522" y="19050"/>
                </a:lnTo>
                <a:lnTo>
                  <a:pt x="307157" y="11429"/>
                </a:lnTo>
                <a:close/>
              </a:path>
            </a:pathLst>
          </a:custGeom>
          <a:solidFill>
            <a:srgbClr val="929292"/>
          </a:solidFill>
        </p:spPr>
        <p:txBody>
          <a:bodyPr wrap="square" lIns="0" tIns="0" rIns="0" bIns="0" rtlCol="0"/>
          <a:lstStyle/>
          <a:p/>
        </p:txBody>
      </p:sp>
      <p:sp>
        <p:nvSpPr>
          <p:cNvPr id="39" name="object 39"/>
          <p:cNvSpPr/>
          <p:nvPr/>
        </p:nvSpPr>
        <p:spPr>
          <a:xfrm>
            <a:off x="6438986" y="3346136"/>
            <a:ext cx="319405" cy="336550"/>
          </a:xfrm>
          <a:custGeom>
            <a:avLst/>
            <a:gdLst/>
            <a:ahLst/>
            <a:cxnLst/>
            <a:rect l="l" t="t" r="r" b="b"/>
            <a:pathLst>
              <a:path w="319404" h="336550">
                <a:moveTo>
                  <a:pt x="9359" y="247649"/>
                </a:moveTo>
                <a:lnTo>
                  <a:pt x="6375" y="247649"/>
                </a:lnTo>
                <a:lnTo>
                  <a:pt x="5041" y="248919"/>
                </a:lnTo>
                <a:lnTo>
                  <a:pt x="4279" y="250189"/>
                </a:lnTo>
                <a:lnTo>
                  <a:pt x="2565" y="251459"/>
                </a:lnTo>
                <a:lnTo>
                  <a:pt x="1879" y="252729"/>
                </a:lnTo>
                <a:lnTo>
                  <a:pt x="850" y="253999"/>
                </a:lnTo>
                <a:lnTo>
                  <a:pt x="495" y="253999"/>
                </a:lnTo>
                <a:lnTo>
                  <a:pt x="76" y="255269"/>
                </a:lnTo>
                <a:lnTo>
                  <a:pt x="152" y="256539"/>
                </a:lnTo>
                <a:lnTo>
                  <a:pt x="304" y="256539"/>
                </a:lnTo>
                <a:lnTo>
                  <a:pt x="51549" y="307339"/>
                </a:lnTo>
                <a:lnTo>
                  <a:pt x="53263" y="309879"/>
                </a:lnTo>
                <a:lnTo>
                  <a:pt x="55549" y="313689"/>
                </a:lnTo>
                <a:lnTo>
                  <a:pt x="56235" y="314959"/>
                </a:lnTo>
                <a:lnTo>
                  <a:pt x="56730" y="317499"/>
                </a:lnTo>
                <a:lnTo>
                  <a:pt x="56578" y="318769"/>
                </a:lnTo>
                <a:lnTo>
                  <a:pt x="55499" y="321309"/>
                </a:lnTo>
                <a:lnTo>
                  <a:pt x="54622" y="322579"/>
                </a:lnTo>
                <a:lnTo>
                  <a:pt x="52349" y="325119"/>
                </a:lnTo>
                <a:lnTo>
                  <a:pt x="51269" y="325119"/>
                </a:lnTo>
                <a:lnTo>
                  <a:pt x="49123" y="326389"/>
                </a:lnTo>
                <a:lnTo>
                  <a:pt x="48120" y="326389"/>
                </a:lnTo>
                <a:lnTo>
                  <a:pt x="47193" y="327659"/>
                </a:lnTo>
                <a:lnTo>
                  <a:pt x="44043" y="327659"/>
                </a:lnTo>
                <a:lnTo>
                  <a:pt x="43561" y="328929"/>
                </a:lnTo>
                <a:lnTo>
                  <a:pt x="42824" y="328929"/>
                </a:lnTo>
                <a:lnTo>
                  <a:pt x="42684" y="330199"/>
                </a:lnTo>
                <a:lnTo>
                  <a:pt x="43040" y="331469"/>
                </a:lnTo>
                <a:lnTo>
                  <a:pt x="43345" y="331469"/>
                </a:lnTo>
                <a:lnTo>
                  <a:pt x="44259" y="332739"/>
                </a:lnTo>
                <a:lnTo>
                  <a:pt x="44869" y="332739"/>
                </a:lnTo>
                <a:lnTo>
                  <a:pt x="46824" y="335279"/>
                </a:lnTo>
                <a:lnTo>
                  <a:pt x="47777" y="336549"/>
                </a:lnTo>
                <a:lnTo>
                  <a:pt x="54597" y="336549"/>
                </a:lnTo>
                <a:lnTo>
                  <a:pt x="56743" y="335279"/>
                </a:lnTo>
                <a:lnTo>
                  <a:pt x="57835" y="334009"/>
                </a:lnTo>
                <a:lnTo>
                  <a:pt x="60083" y="332739"/>
                </a:lnTo>
                <a:lnTo>
                  <a:pt x="61137" y="331469"/>
                </a:lnTo>
                <a:lnTo>
                  <a:pt x="64985" y="327659"/>
                </a:lnTo>
                <a:lnTo>
                  <a:pt x="66967" y="325119"/>
                </a:lnTo>
                <a:lnTo>
                  <a:pt x="69151" y="320039"/>
                </a:lnTo>
                <a:lnTo>
                  <a:pt x="69494" y="316229"/>
                </a:lnTo>
                <a:lnTo>
                  <a:pt x="68732" y="311149"/>
                </a:lnTo>
                <a:lnTo>
                  <a:pt x="67652" y="308609"/>
                </a:lnTo>
                <a:lnTo>
                  <a:pt x="64147" y="303529"/>
                </a:lnTo>
                <a:lnTo>
                  <a:pt x="61925" y="299719"/>
                </a:lnTo>
                <a:lnTo>
                  <a:pt x="59220" y="297179"/>
                </a:lnTo>
                <a:lnTo>
                  <a:pt x="9359" y="247649"/>
                </a:lnTo>
                <a:close/>
              </a:path>
              <a:path w="319404" h="336550">
                <a:moveTo>
                  <a:pt x="52959" y="240029"/>
                </a:moveTo>
                <a:lnTo>
                  <a:pt x="50038" y="240029"/>
                </a:lnTo>
                <a:lnTo>
                  <a:pt x="48806" y="241299"/>
                </a:lnTo>
                <a:lnTo>
                  <a:pt x="48082" y="242569"/>
                </a:lnTo>
                <a:lnTo>
                  <a:pt x="46405" y="243839"/>
                </a:lnTo>
                <a:lnTo>
                  <a:pt x="45720" y="245109"/>
                </a:lnTo>
                <a:lnTo>
                  <a:pt x="44704" y="246379"/>
                </a:lnTo>
                <a:lnTo>
                  <a:pt x="44361" y="246379"/>
                </a:lnTo>
                <a:lnTo>
                  <a:pt x="43967" y="247649"/>
                </a:lnTo>
                <a:lnTo>
                  <a:pt x="44043" y="248919"/>
                </a:lnTo>
                <a:lnTo>
                  <a:pt x="44221" y="248919"/>
                </a:lnTo>
                <a:lnTo>
                  <a:pt x="76669" y="281939"/>
                </a:lnTo>
                <a:lnTo>
                  <a:pt x="79883" y="284479"/>
                </a:lnTo>
                <a:lnTo>
                  <a:pt x="85852" y="287019"/>
                </a:lnTo>
                <a:lnTo>
                  <a:pt x="88912" y="288289"/>
                </a:lnTo>
                <a:lnTo>
                  <a:pt x="95186" y="289559"/>
                </a:lnTo>
                <a:lnTo>
                  <a:pt x="98361" y="289559"/>
                </a:lnTo>
                <a:lnTo>
                  <a:pt x="104775" y="287019"/>
                </a:lnTo>
                <a:lnTo>
                  <a:pt x="107962" y="284479"/>
                </a:lnTo>
                <a:lnTo>
                  <a:pt x="113817" y="279399"/>
                </a:lnTo>
                <a:lnTo>
                  <a:pt x="115138" y="276859"/>
                </a:lnTo>
                <a:lnTo>
                  <a:pt x="96177" y="276859"/>
                </a:lnTo>
                <a:lnTo>
                  <a:pt x="92176" y="275589"/>
                </a:lnTo>
                <a:lnTo>
                  <a:pt x="90144" y="275589"/>
                </a:lnTo>
                <a:lnTo>
                  <a:pt x="86004" y="273049"/>
                </a:lnTo>
                <a:lnTo>
                  <a:pt x="83578" y="270509"/>
                </a:lnTo>
                <a:lnTo>
                  <a:pt x="52959" y="240029"/>
                </a:lnTo>
                <a:close/>
              </a:path>
              <a:path w="319404" h="336550">
                <a:moveTo>
                  <a:pt x="85051" y="208279"/>
                </a:moveTo>
                <a:lnTo>
                  <a:pt x="82130" y="208279"/>
                </a:lnTo>
                <a:lnTo>
                  <a:pt x="80911" y="209549"/>
                </a:lnTo>
                <a:lnTo>
                  <a:pt x="80175" y="210819"/>
                </a:lnTo>
                <a:lnTo>
                  <a:pt x="78460" y="212089"/>
                </a:lnTo>
                <a:lnTo>
                  <a:pt x="77774" y="212089"/>
                </a:lnTo>
                <a:lnTo>
                  <a:pt x="76796" y="213359"/>
                </a:lnTo>
                <a:lnTo>
                  <a:pt x="76454" y="214629"/>
                </a:lnTo>
                <a:lnTo>
                  <a:pt x="76073" y="215899"/>
                </a:lnTo>
                <a:lnTo>
                  <a:pt x="76327" y="217169"/>
                </a:lnTo>
                <a:lnTo>
                  <a:pt x="109702" y="250189"/>
                </a:lnTo>
                <a:lnTo>
                  <a:pt x="110121" y="253999"/>
                </a:lnTo>
                <a:lnTo>
                  <a:pt x="110236" y="260349"/>
                </a:lnTo>
                <a:lnTo>
                  <a:pt x="109004" y="267969"/>
                </a:lnTo>
                <a:lnTo>
                  <a:pt x="107607" y="270509"/>
                </a:lnTo>
                <a:lnTo>
                  <a:pt x="103759" y="274319"/>
                </a:lnTo>
                <a:lnTo>
                  <a:pt x="101955" y="275589"/>
                </a:lnTo>
                <a:lnTo>
                  <a:pt x="98132" y="276859"/>
                </a:lnTo>
                <a:lnTo>
                  <a:pt x="115138" y="276859"/>
                </a:lnTo>
                <a:lnTo>
                  <a:pt x="115798" y="275589"/>
                </a:lnTo>
                <a:lnTo>
                  <a:pt x="118325" y="267969"/>
                </a:lnTo>
                <a:lnTo>
                  <a:pt x="118697" y="264159"/>
                </a:lnTo>
                <a:lnTo>
                  <a:pt x="118611" y="259079"/>
                </a:lnTo>
                <a:lnTo>
                  <a:pt x="118541" y="257809"/>
                </a:lnTo>
                <a:lnTo>
                  <a:pt x="133235" y="257809"/>
                </a:lnTo>
                <a:lnTo>
                  <a:pt x="133286" y="256539"/>
                </a:lnTo>
                <a:lnTo>
                  <a:pt x="132969" y="256539"/>
                </a:lnTo>
                <a:lnTo>
                  <a:pt x="132689" y="255269"/>
                </a:lnTo>
                <a:lnTo>
                  <a:pt x="85051" y="208279"/>
                </a:lnTo>
                <a:close/>
              </a:path>
              <a:path w="319404" h="336550">
                <a:moveTo>
                  <a:pt x="132892" y="257809"/>
                </a:moveTo>
                <a:lnTo>
                  <a:pt x="118541" y="257809"/>
                </a:lnTo>
                <a:lnTo>
                  <a:pt x="125082" y="264159"/>
                </a:lnTo>
                <a:lnTo>
                  <a:pt x="127723" y="264159"/>
                </a:lnTo>
                <a:lnTo>
                  <a:pt x="128879" y="262889"/>
                </a:lnTo>
                <a:lnTo>
                  <a:pt x="129578" y="261619"/>
                </a:lnTo>
                <a:lnTo>
                  <a:pt x="131114" y="260349"/>
                </a:lnTo>
                <a:lnTo>
                  <a:pt x="131699" y="260349"/>
                </a:lnTo>
                <a:lnTo>
                  <a:pt x="132575" y="259079"/>
                </a:lnTo>
                <a:lnTo>
                  <a:pt x="132892" y="257809"/>
                </a:lnTo>
                <a:close/>
              </a:path>
              <a:path w="319404" h="336550">
                <a:moveTo>
                  <a:pt x="150710" y="240029"/>
                </a:moveTo>
                <a:lnTo>
                  <a:pt x="148742" y="240029"/>
                </a:lnTo>
                <a:lnTo>
                  <a:pt x="149377" y="241299"/>
                </a:lnTo>
                <a:lnTo>
                  <a:pt x="149771" y="241299"/>
                </a:lnTo>
                <a:lnTo>
                  <a:pt x="150710" y="240029"/>
                </a:lnTo>
                <a:close/>
              </a:path>
              <a:path w="319404" h="336550">
                <a:moveTo>
                  <a:pt x="138252" y="158749"/>
                </a:moveTo>
                <a:lnTo>
                  <a:pt x="135077" y="158749"/>
                </a:lnTo>
                <a:lnTo>
                  <a:pt x="128625" y="161289"/>
                </a:lnTo>
                <a:lnTo>
                  <a:pt x="114655" y="186689"/>
                </a:lnTo>
                <a:lnTo>
                  <a:pt x="114909" y="191769"/>
                </a:lnTo>
                <a:lnTo>
                  <a:pt x="100342" y="191769"/>
                </a:lnTo>
                <a:lnTo>
                  <a:pt x="100520" y="193039"/>
                </a:lnTo>
                <a:lnTo>
                  <a:pt x="148437" y="240029"/>
                </a:lnTo>
                <a:lnTo>
                  <a:pt x="151269" y="240029"/>
                </a:lnTo>
                <a:lnTo>
                  <a:pt x="152527" y="238759"/>
                </a:lnTo>
                <a:lnTo>
                  <a:pt x="153263" y="238759"/>
                </a:lnTo>
                <a:lnTo>
                  <a:pt x="154990" y="236219"/>
                </a:lnTo>
                <a:lnTo>
                  <a:pt x="155663" y="236219"/>
                </a:lnTo>
                <a:lnTo>
                  <a:pt x="156654" y="234949"/>
                </a:lnTo>
                <a:lnTo>
                  <a:pt x="156984" y="233679"/>
                </a:lnTo>
                <a:lnTo>
                  <a:pt x="157340" y="233679"/>
                </a:lnTo>
                <a:lnTo>
                  <a:pt x="157391" y="232409"/>
                </a:lnTo>
                <a:lnTo>
                  <a:pt x="157124" y="232409"/>
                </a:lnTo>
                <a:lnTo>
                  <a:pt x="123748" y="198119"/>
                </a:lnTo>
                <a:lnTo>
                  <a:pt x="123151" y="193039"/>
                </a:lnTo>
                <a:lnTo>
                  <a:pt x="123164" y="187959"/>
                </a:lnTo>
                <a:lnTo>
                  <a:pt x="135318" y="171449"/>
                </a:lnTo>
                <a:lnTo>
                  <a:pt x="160562" y="171449"/>
                </a:lnTo>
                <a:lnTo>
                  <a:pt x="156692" y="167639"/>
                </a:lnTo>
                <a:lnTo>
                  <a:pt x="153517" y="165099"/>
                </a:lnTo>
                <a:lnTo>
                  <a:pt x="147548" y="161289"/>
                </a:lnTo>
                <a:lnTo>
                  <a:pt x="144500" y="160019"/>
                </a:lnTo>
                <a:lnTo>
                  <a:pt x="138252" y="158749"/>
                </a:lnTo>
                <a:close/>
              </a:path>
              <a:path w="319404" h="336550">
                <a:moveTo>
                  <a:pt x="160562" y="171449"/>
                </a:moveTo>
                <a:lnTo>
                  <a:pt x="137274" y="171449"/>
                </a:lnTo>
                <a:lnTo>
                  <a:pt x="141274" y="172719"/>
                </a:lnTo>
                <a:lnTo>
                  <a:pt x="143306" y="172719"/>
                </a:lnTo>
                <a:lnTo>
                  <a:pt x="147447" y="175259"/>
                </a:lnTo>
                <a:lnTo>
                  <a:pt x="149834" y="177799"/>
                </a:lnTo>
                <a:lnTo>
                  <a:pt x="180543" y="208279"/>
                </a:lnTo>
                <a:lnTo>
                  <a:pt x="183362" y="208279"/>
                </a:lnTo>
                <a:lnTo>
                  <a:pt x="184632" y="207009"/>
                </a:lnTo>
                <a:lnTo>
                  <a:pt x="185381" y="205739"/>
                </a:lnTo>
                <a:lnTo>
                  <a:pt x="187096" y="204469"/>
                </a:lnTo>
                <a:lnTo>
                  <a:pt x="187769" y="203199"/>
                </a:lnTo>
                <a:lnTo>
                  <a:pt x="188747" y="201929"/>
                </a:lnTo>
                <a:lnTo>
                  <a:pt x="189077" y="201929"/>
                </a:lnTo>
                <a:lnTo>
                  <a:pt x="189433" y="200659"/>
                </a:lnTo>
                <a:lnTo>
                  <a:pt x="189395" y="199389"/>
                </a:lnTo>
                <a:lnTo>
                  <a:pt x="188937" y="199389"/>
                </a:lnTo>
                <a:lnTo>
                  <a:pt x="160562" y="171449"/>
                </a:lnTo>
                <a:close/>
              </a:path>
              <a:path w="319404" h="336550">
                <a:moveTo>
                  <a:pt x="108369" y="184149"/>
                </a:moveTo>
                <a:lnTo>
                  <a:pt x="106184" y="184149"/>
                </a:lnTo>
                <a:lnTo>
                  <a:pt x="105676" y="185419"/>
                </a:lnTo>
                <a:lnTo>
                  <a:pt x="104559" y="185419"/>
                </a:lnTo>
                <a:lnTo>
                  <a:pt x="103898" y="186689"/>
                </a:lnTo>
                <a:lnTo>
                  <a:pt x="102311" y="187959"/>
                </a:lnTo>
                <a:lnTo>
                  <a:pt x="101688" y="189229"/>
                </a:lnTo>
                <a:lnTo>
                  <a:pt x="100812" y="189229"/>
                </a:lnTo>
                <a:lnTo>
                  <a:pt x="100203" y="191769"/>
                </a:lnTo>
                <a:lnTo>
                  <a:pt x="114909" y="191769"/>
                </a:lnTo>
                <a:lnTo>
                  <a:pt x="108369" y="184149"/>
                </a:lnTo>
                <a:close/>
              </a:path>
              <a:path w="319404" h="336550">
                <a:moveTo>
                  <a:pt x="198970" y="134619"/>
                </a:moveTo>
                <a:lnTo>
                  <a:pt x="196189" y="134619"/>
                </a:lnTo>
                <a:lnTo>
                  <a:pt x="173278" y="157479"/>
                </a:lnTo>
                <a:lnTo>
                  <a:pt x="173075" y="158749"/>
                </a:lnTo>
                <a:lnTo>
                  <a:pt x="173494" y="160019"/>
                </a:lnTo>
                <a:lnTo>
                  <a:pt x="174269" y="161289"/>
                </a:lnTo>
                <a:lnTo>
                  <a:pt x="176936" y="163829"/>
                </a:lnTo>
                <a:lnTo>
                  <a:pt x="178028" y="163829"/>
                </a:lnTo>
                <a:lnTo>
                  <a:pt x="179743" y="165099"/>
                </a:lnTo>
                <a:lnTo>
                  <a:pt x="180492" y="165099"/>
                </a:lnTo>
                <a:lnTo>
                  <a:pt x="203720" y="140969"/>
                </a:lnTo>
                <a:lnTo>
                  <a:pt x="203911" y="140969"/>
                </a:lnTo>
                <a:lnTo>
                  <a:pt x="203492" y="138429"/>
                </a:lnTo>
                <a:lnTo>
                  <a:pt x="202704" y="138429"/>
                </a:lnTo>
                <a:lnTo>
                  <a:pt x="201333" y="135889"/>
                </a:lnTo>
                <a:lnTo>
                  <a:pt x="200063" y="135889"/>
                </a:lnTo>
                <a:lnTo>
                  <a:pt x="198970" y="134619"/>
                </a:lnTo>
                <a:close/>
              </a:path>
              <a:path w="319404" h="336550">
                <a:moveTo>
                  <a:pt x="241642" y="148589"/>
                </a:moveTo>
                <a:lnTo>
                  <a:pt x="239636" y="148589"/>
                </a:lnTo>
                <a:lnTo>
                  <a:pt x="240576" y="149859"/>
                </a:lnTo>
                <a:lnTo>
                  <a:pt x="240982" y="149859"/>
                </a:lnTo>
                <a:lnTo>
                  <a:pt x="241642" y="148589"/>
                </a:lnTo>
                <a:close/>
              </a:path>
              <a:path w="319404" h="336550">
                <a:moveTo>
                  <a:pt x="216027" y="76199"/>
                </a:moveTo>
                <a:lnTo>
                  <a:pt x="197358" y="76199"/>
                </a:lnTo>
                <a:lnTo>
                  <a:pt x="249123" y="126999"/>
                </a:lnTo>
                <a:lnTo>
                  <a:pt x="234645" y="142239"/>
                </a:lnTo>
                <a:lnTo>
                  <a:pt x="234467" y="142239"/>
                </a:lnTo>
                <a:lnTo>
                  <a:pt x="234327" y="143509"/>
                </a:lnTo>
                <a:lnTo>
                  <a:pt x="234645" y="144779"/>
                </a:lnTo>
                <a:lnTo>
                  <a:pt x="234886" y="144779"/>
                </a:lnTo>
                <a:lnTo>
                  <a:pt x="235585" y="146049"/>
                </a:lnTo>
                <a:lnTo>
                  <a:pt x="236080" y="146049"/>
                </a:lnTo>
                <a:lnTo>
                  <a:pt x="237375" y="147319"/>
                </a:lnTo>
                <a:lnTo>
                  <a:pt x="237998" y="148589"/>
                </a:lnTo>
                <a:lnTo>
                  <a:pt x="241935" y="148589"/>
                </a:lnTo>
                <a:lnTo>
                  <a:pt x="272850" y="118109"/>
                </a:lnTo>
                <a:lnTo>
                  <a:pt x="258178" y="118109"/>
                </a:lnTo>
                <a:lnTo>
                  <a:pt x="216027" y="76199"/>
                </a:lnTo>
                <a:close/>
              </a:path>
              <a:path w="319404" h="336550">
                <a:moveTo>
                  <a:pt x="273761" y="105409"/>
                </a:moveTo>
                <a:lnTo>
                  <a:pt x="270776" y="105409"/>
                </a:lnTo>
                <a:lnTo>
                  <a:pt x="258178" y="118109"/>
                </a:lnTo>
                <a:lnTo>
                  <a:pt x="272850" y="118109"/>
                </a:lnTo>
                <a:lnTo>
                  <a:pt x="278003" y="113029"/>
                </a:lnTo>
                <a:lnTo>
                  <a:pt x="278180" y="113029"/>
                </a:lnTo>
                <a:lnTo>
                  <a:pt x="278384" y="111759"/>
                </a:lnTo>
                <a:lnTo>
                  <a:pt x="278180" y="110489"/>
                </a:lnTo>
                <a:lnTo>
                  <a:pt x="277952" y="110489"/>
                </a:lnTo>
                <a:lnTo>
                  <a:pt x="277241" y="109219"/>
                </a:lnTo>
                <a:lnTo>
                  <a:pt x="276733" y="107949"/>
                </a:lnTo>
                <a:lnTo>
                  <a:pt x="276072" y="107949"/>
                </a:lnTo>
                <a:lnTo>
                  <a:pt x="275437" y="106679"/>
                </a:lnTo>
                <a:lnTo>
                  <a:pt x="274853" y="106679"/>
                </a:lnTo>
                <a:lnTo>
                  <a:pt x="273761" y="105409"/>
                </a:lnTo>
                <a:close/>
              </a:path>
              <a:path w="319404" h="336550">
                <a:moveTo>
                  <a:pt x="198145" y="58419"/>
                </a:moveTo>
                <a:lnTo>
                  <a:pt x="195516" y="58419"/>
                </a:lnTo>
                <a:lnTo>
                  <a:pt x="194246" y="59689"/>
                </a:lnTo>
                <a:lnTo>
                  <a:pt x="193509" y="60959"/>
                </a:lnTo>
                <a:lnTo>
                  <a:pt x="191516" y="62229"/>
                </a:lnTo>
                <a:lnTo>
                  <a:pt x="190715" y="63499"/>
                </a:lnTo>
                <a:lnTo>
                  <a:pt x="190385" y="63499"/>
                </a:lnTo>
                <a:lnTo>
                  <a:pt x="189699" y="64769"/>
                </a:lnTo>
                <a:lnTo>
                  <a:pt x="189420" y="64769"/>
                </a:lnTo>
                <a:lnTo>
                  <a:pt x="189331" y="66039"/>
                </a:lnTo>
                <a:lnTo>
                  <a:pt x="183565" y="92709"/>
                </a:lnTo>
                <a:lnTo>
                  <a:pt x="183553" y="93979"/>
                </a:lnTo>
                <a:lnTo>
                  <a:pt x="184010" y="93979"/>
                </a:lnTo>
                <a:lnTo>
                  <a:pt x="184277" y="95249"/>
                </a:lnTo>
                <a:lnTo>
                  <a:pt x="185013" y="96519"/>
                </a:lnTo>
                <a:lnTo>
                  <a:pt x="185496" y="96519"/>
                </a:lnTo>
                <a:lnTo>
                  <a:pt x="186893" y="97789"/>
                </a:lnTo>
                <a:lnTo>
                  <a:pt x="187604" y="99059"/>
                </a:lnTo>
                <a:lnTo>
                  <a:pt x="190728" y="99059"/>
                </a:lnTo>
                <a:lnTo>
                  <a:pt x="191401" y="97789"/>
                </a:lnTo>
                <a:lnTo>
                  <a:pt x="191719" y="97789"/>
                </a:lnTo>
                <a:lnTo>
                  <a:pt x="192036" y="96519"/>
                </a:lnTo>
                <a:lnTo>
                  <a:pt x="197358" y="76199"/>
                </a:lnTo>
                <a:lnTo>
                  <a:pt x="216027" y="76199"/>
                </a:lnTo>
                <a:lnTo>
                  <a:pt x="198145" y="58419"/>
                </a:lnTo>
                <a:close/>
              </a:path>
              <a:path w="319404" h="336550">
                <a:moveTo>
                  <a:pt x="310874" y="34289"/>
                </a:moveTo>
                <a:lnTo>
                  <a:pt x="295452" y="34289"/>
                </a:lnTo>
                <a:lnTo>
                  <a:pt x="298615" y="38099"/>
                </a:lnTo>
                <a:lnTo>
                  <a:pt x="301269" y="41909"/>
                </a:lnTo>
                <a:lnTo>
                  <a:pt x="305549" y="48259"/>
                </a:lnTo>
                <a:lnTo>
                  <a:pt x="306946" y="52069"/>
                </a:lnTo>
                <a:lnTo>
                  <a:pt x="308279" y="59689"/>
                </a:lnTo>
                <a:lnTo>
                  <a:pt x="308051" y="63499"/>
                </a:lnTo>
                <a:lnTo>
                  <a:pt x="305803" y="71119"/>
                </a:lnTo>
                <a:lnTo>
                  <a:pt x="303542" y="74929"/>
                </a:lnTo>
                <a:lnTo>
                  <a:pt x="298348" y="80009"/>
                </a:lnTo>
                <a:lnTo>
                  <a:pt x="296608" y="81279"/>
                </a:lnTo>
                <a:lnTo>
                  <a:pt x="293204" y="83819"/>
                </a:lnTo>
                <a:lnTo>
                  <a:pt x="291655" y="85089"/>
                </a:lnTo>
                <a:lnTo>
                  <a:pt x="288886" y="86359"/>
                </a:lnTo>
                <a:lnTo>
                  <a:pt x="287718" y="86359"/>
                </a:lnTo>
                <a:lnTo>
                  <a:pt x="285788" y="87629"/>
                </a:lnTo>
                <a:lnTo>
                  <a:pt x="285115" y="87629"/>
                </a:lnTo>
                <a:lnTo>
                  <a:pt x="284441" y="88899"/>
                </a:lnTo>
                <a:lnTo>
                  <a:pt x="284251" y="88899"/>
                </a:lnTo>
                <a:lnTo>
                  <a:pt x="284035" y="90169"/>
                </a:lnTo>
                <a:lnTo>
                  <a:pt x="284340" y="90169"/>
                </a:lnTo>
                <a:lnTo>
                  <a:pt x="284607" y="91439"/>
                </a:lnTo>
                <a:lnTo>
                  <a:pt x="285419" y="92709"/>
                </a:lnTo>
                <a:lnTo>
                  <a:pt x="286004" y="92709"/>
                </a:lnTo>
                <a:lnTo>
                  <a:pt x="287693" y="93979"/>
                </a:lnTo>
                <a:lnTo>
                  <a:pt x="288493" y="95249"/>
                </a:lnTo>
                <a:lnTo>
                  <a:pt x="289902" y="96519"/>
                </a:lnTo>
                <a:lnTo>
                  <a:pt x="291922" y="96519"/>
                </a:lnTo>
                <a:lnTo>
                  <a:pt x="292798" y="95249"/>
                </a:lnTo>
                <a:lnTo>
                  <a:pt x="294970" y="95249"/>
                </a:lnTo>
                <a:lnTo>
                  <a:pt x="296227" y="93979"/>
                </a:lnTo>
                <a:lnTo>
                  <a:pt x="299059" y="92709"/>
                </a:lnTo>
                <a:lnTo>
                  <a:pt x="300583" y="91439"/>
                </a:lnTo>
                <a:lnTo>
                  <a:pt x="319282" y="59689"/>
                </a:lnTo>
                <a:lnTo>
                  <a:pt x="319278" y="57149"/>
                </a:lnTo>
                <a:lnTo>
                  <a:pt x="319049" y="54609"/>
                </a:lnTo>
                <a:lnTo>
                  <a:pt x="317017" y="46989"/>
                </a:lnTo>
                <a:lnTo>
                  <a:pt x="315531" y="43179"/>
                </a:lnTo>
                <a:lnTo>
                  <a:pt x="311645" y="35559"/>
                </a:lnTo>
                <a:lnTo>
                  <a:pt x="310874" y="34289"/>
                </a:lnTo>
                <a:close/>
              </a:path>
              <a:path w="319404" h="336550">
                <a:moveTo>
                  <a:pt x="267296" y="0"/>
                </a:moveTo>
                <a:lnTo>
                  <a:pt x="258368" y="0"/>
                </a:lnTo>
                <a:lnTo>
                  <a:pt x="249605" y="3809"/>
                </a:lnTo>
                <a:lnTo>
                  <a:pt x="233057" y="29209"/>
                </a:lnTo>
                <a:lnTo>
                  <a:pt x="233476" y="36829"/>
                </a:lnTo>
                <a:lnTo>
                  <a:pt x="234505" y="40639"/>
                </a:lnTo>
                <a:lnTo>
                  <a:pt x="238188" y="48259"/>
                </a:lnTo>
                <a:lnTo>
                  <a:pt x="240614" y="50799"/>
                </a:lnTo>
                <a:lnTo>
                  <a:pt x="246545" y="57149"/>
                </a:lnTo>
                <a:lnTo>
                  <a:pt x="249567" y="59689"/>
                </a:lnTo>
                <a:lnTo>
                  <a:pt x="255841" y="63499"/>
                </a:lnTo>
                <a:lnTo>
                  <a:pt x="259092" y="63499"/>
                </a:lnTo>
                <a:lnTo>
                  <a:pt x="265785" y="64769"/>
                </a:lnTo>
                <a:lnTo>
                  <a:pt x="269278" y="63499"/>
                </a:lnTo>
                <a:lnTo>
                  <a:pt x="276504" y="60959"/>
                </a:lnTo>
                <a:lnTo>
                  <a:pt x="280200" y="58419"/>
                </a:lnTo>
                <a:lnTo>
                  <a:pt x="286158" y="52069"/>
                </a:lnTo>
                <a:lnTo>
                  <a:pt x="262763" y="52069"/>
                </a:lnTo>
                <a:lnTo>
                  <a:pt x="256286" y="48259"/>
                </a:lnTo>
                <a:lnTo>
                  <a:pt x="254165" y="46989"/>
                </a:lnTo>
                <a:lnTo>
                  <a:pt x="250240" y="43179"/>
                </a:lnTo>
                <a:lnTo>
                  <a:pt x="248678" y="40639"/>
                </a:lnTo>
                <a:lnTo>
                  <a:pt x="246151" y="35559"/>
                </a:lnTo>
                <a:lnTo>
                  <a:pt x="245351" y="34289"/>
                </a:lnTo>
                <a:lnTo>
                  <a:pt x="244652" y="29209"/>
                </a:lnTo>
                <a:lnTo>
                  <a:pt x="244868" y="26669"/>
                </a:lnTo>
                <a:lnTo>
                  <a:pt x="246443" y="21589"/>
                </a:lnTo>
                <a:lnTo>
                  <a:pt x="247980" y="19049"/>
                </a:lnTo>
                <a:lnTo>
                  <a:pt x="252463" y="15239"/>
                </a:lnTo>
                <a:lnTo>
                  <a:pt x="254838" y="12699"/>
                </a:lnTo>
                <a:lnTo>
                  <a:pt x="259892" y="11429"/>
                </a:lnTo>
                <a:lnTo>
                  <a:pt x="288889" y="11429"/>
                </a:lnTo>
                <a:lnTo>
                  <a:pt x="282651" y="6349"/>
                </a:lnTo>
                <a:lnTo>
                  <a:pt x="276440" y="2539"/>
                </a:lnTo>
                <a:lnTo>
                  <a:pt x="273367" y="1269"/>
                </a:lnTo>
                <a:lnTo>
                  <a:pt x="267296" y="0"/>
                </a:lnTo>
                <a:close/>
              </a:path>
              <a:path w="319404" h="336550">
                <a:moveTo>
                  <a:pt x="288889" y="11429"/>
                </a:moveTo>
                <a:lnTo>
                  <a:pt x="262674" y="11429"/>
                </a:lnTo>
                <a:lnTo>
                  <a:pt x="268782" y="12699"/>
                </a:lnTo>
                <a:lnTo>
                  <a:pt x="272135" y="13969"/>
                </a:lnTo>
                <a:lnTo>
                  <a:pt x="279476" y="19049"/>
                </a:lnTo>
                <a:lnTo>
                  <a:pt x="283552" y="22859"/>
                </a:lnTo>
                <a:lnTo>
                  <a:pt x="288036" y="27939"/>
                </a:lnTo>
                <a:lnTo>
                  <a:pt x="287553" y="30479"/>
                </a:lnTo>
                <a:lnTo>
                  <a:pt x="273773" y="49529"/>
                </a:lnTo>
                <a:lnTo>
                  <a:pt x="269316" y="52069"/>
                </a:lnTo>
                <a:lnTo>
                  <a:pt x="286158" y="52069"/>
                </a:lnTo>
                <a:lnTo>
                  <a:pt x="287350" y="50799"/>
                </a:lnTo>
                <a:lnTo>
                  <a:pt x="289915" y="46989"/>
                </a:lnTo>
                <a:lnTo>
                  <a:pt x="293420" y="40639"/>
                </a:lnTo>
                <a:lnTo>
                  <a:pt x="294690" y="38099"/>
                </a:lnTo>
                <a:lnTo>
                  <a:pt x="295452" y="34289"/>
                </a:lnTo>
                <a:lnTo>
                  <a:pt x="310874" y="34289"/>
                </a:lnTo>
                <a:lnTo>
                  <a:pt x="309333" y="31749"/>
                </a:lnTo>
                <a:lnTo>
                  <a:pt x="303999" y="25399"/>
                </a:lnTo>
                <a:lnTo>
                  <a:pt x="301193" y="22859"/>
                </a:lnTo>
                <a:lnTo>
                  <a:pt x="298246" y="19049"/>
                </a:lnTo>
                <a:lnTo>
                  <a:pt x="288889" y="11429"/>
                </a:lnTo>
                <a:close/>
              </a:path>
            </a:pathLst>
          </a:custGeom>
          <a:solidFill>
            <a:srgbClr val="929292"/>
          </a:solidFill>
        </p:spPr>
        <p:txBody>
          <a:bodyPr wrap="square" lIns="0" tIns="0" rIns="0" bIns="0" rtlCol="0"/>
          <a:lstStyle/>
          <a:p/>
        </p:txBody>
      </p:sp>
      <p:sp>
        <p:nvSpPr>
          <p:cNvPr id="40" name="object 40"/>
          <p:cNvSpPr/>
          <p:nvPr/>
        </p:nvSpPr>
        <p:spPr>
          <a:xfrm>
            <a:off x="6918473" y="3345940"/>
            <a:ext cx="320675" cy="325120"/>
          </a:xfrm>
          <a:custGeom>
            <a:avLst/>
            <a:gdLst/>
            <a:ahLst/>
            <a:cxnLst/>
            <a:rect l="l" t="t" r="r" b="b"/>
            <a:pathLst>
              <a:path w="320675" h="325120">
                <a:moveTo>
                  <a:pt x="40013" y="226059"/>
                </a:moveTo>
                <a:lnTo>
                  <a:pt x="5228" y="250189"/>
                </a:lnTo>
                <a:lnTo>
                  <a:pt x="0" y="269239"/>
                </a:lnTo>
                <a:lnTo>
                  <a:pt x="846" y="279399"/>
                </a:lnTo>
                <a:lnTo>
                  <a:pt x="23998" y="312419"/>
                </a:lnTo>
                <a:lnTo>
                  <a:pt x="46007" y="325119"/>
                </a:lnTo>
                <a:lnTo>
                  <a:pt x="62009" y="325119"/>
                </a:lnTo>
                <a:lnTo>
                  <a:pt x="72538" y="320039"/>
                </a:lnTo>
                <a:lnTo>
                  <a:pt x="77732" y="316229"/>
                </a:lnTo>
                <a:lnTo>
                  <a:pt x="81599" y="312419"/>
                </a:lnTo>
                <a:lnTo>
                  <a:pt x="55469" y="312419"/>
                </a:lnTo>
                <a:lnTo>
                  <a:pt x="47442" y="311149"/>
                </a:lnTo>
                <a:lnTo>
                  <a:pt x="43417" y="309879"/>
                </a:lnTo>
                <a:lnTo>
                  <a:pt x="35352" y="303529"/>
                </a:lnTo>
                <a:lnTo>
                  <a:pt x="31339" y="300989"/>
                </a:lnTo>
                <a:lnTo>
                  <a:pt x="12251" y="269239"/>
                </a:lnTo>
                <a:lnTo>
                  <a:pt x="12454" y="264159"/>
                </a:lnTo>
                <a:lnTo>
                  <a:pt x="37270" y="238759"/>
                </a:lnTo>
                <a:lnTo>
                  <a:pt x="72601" y="238759"/>
                </a:lnTo>
                <a:lnTo>
                  <a:pt x="67115" y="234949"/>
                </a:lnTo>
                <a:lnTo>
                  <a:pt x="56167" y="228599"/>
                </a:lnTo>
                <a:lnTo>
                  <a:pt x="50757" y="227329"/>
                </a:lnTo>
                <a:lnTo>
                  <a:pt x="40013" y="226059"/>
                </a:lnTo>
                <a:close/>
              </a:path>
              <a:path w="320675" h="325120">
                <a:moveTo>
                  <a:pt x="72601" y="238759"/>
                </a:moveTo>
                <a:lnTo>
                  <a:pt x="41308" y="238759"/>
                </a:lnTo>
                <a:lnTo>
                  <a:pt x="53386" y="242569"/>
                </a:lnTo>
                <a:lnTo>
                  <a:pt x="61374" y="247649"/>
                </a:lnTo>
                <a:lnTo>
                  <a:pt x="84641" y="283209"/>
                </a:lnTo>
                <a:lnTo>
                  <a:pt x="84450" y="287019"/>
                </a:lnTo>
                <a:lnTo>
                  <a:pt x="59482" y="312419"/>
                </a:lnTo>
                <a:lnTo>
                  <a:pt x="81599" y="312419"/>
                </a:lnTo>
                <a:lnTo>
                  <a:pt x="88044" y="306069"/>
                </a:lnTo>
                <a:lnTo>
                  <a:pt x="91753" y="300989"/>
                </a:lnTo>
                <a:lnTo>
                  <a:pt x="96210" y="289559"/>
                </a:lnTo>
                <a:lnTo>
                  <a:pt x="97061" y="284479"/>
                </a:lnTo>
                <a:lnTo>
                  <a:pt x="96007" y="273049"/>
                </a:lnTo>
                <a:lnTo>
                  <a:pt x="94178" y="266699"/>
                </a:lnTo>
                <a:lnTo>
                  <a:pt x="87930" y="255269"/>
                </a:lnTo>
                <a:lnTo>
                  <a:pt x="83625" y="250189"/>
                </a:lnTo>
                <a:lnTo>
                  <a:pt x="78113" y="245109"/>
                </a:lnTo>
                <a:lnTo>
                  <a:pt x="72601" y="238759"/>
                </a:lnTo>
                <a:close/>
              </a:path>
              <a:path w="320675" h="325120">
                <a:moveTo>
                  <a:pt x="116911" y="189229"/>
                </a:moveTo>
                <a:lnTo>
                  <a:pt x="105316" y="189229"/>
                </a:lnTo>
                <a:lnTo>
                  <a:pt x="102014" y="190499"/>
                </a:lnTo>
                <a:lnTo>
                  <a:pt x="100351" y="191769"/>
                </a:lnTo>
                <a:lnTo>
                  <a:pt x="96947" y="194309"/>
                </a:lnTo>
                <a:lnTo>
                  <a:pt x="84272" y="214629"/>
                </a:lnTo>
                <a:lnTo>
                  <a:pt x="84590" y="222249"/>
                </a:lnTo>
                <a:lnTo>
                  <a:pt x="85784" y="227329"/>
                </a:lnTo>
                <a:lnTo>
                  <a:pt x="90203" y="236219"/>
                </a:lnTo>
                <a:lnTo>
                  <a:pt x="93632" y="241299"/>
                </a:lnTo>
                <a:lnTo>
                  <a:pt x="102408" y="248919"/>
                </a:lnTo>
                <a:lnTo>
                  <a:pt x="106497" y="252729"/>
                </a:lnTo>
                <a:lnTo>
                  <a:pt x="114625" y="256539"/>
                </a:lnTo>
                <a:lnTo>
                  <a:pt x="118626" y="257809"/>
                </a:lnTo>
                <a:lnTo>
                  <a:pt x="126487" y="259079"/>
                </a:lnTo>
                <a:lnTo>
                  <a:pt x="130335" y="259079"/>
                </a:lnTo>
                <a:lnTo>
                  <a:pt x="137841" y="255269"/>
                </a:lnTo>
                <a:lnTo>
                  <a:pt x="141410" y="252729"/>
                </a:lnTo>
                <a:lnTo>
                  <a:pt x="146464" y="247649"/>
                </a:lnTo>
                <a:lnTo>
                  <a:pt x="147899" y="246379"/>
                </a:lnTo>
                <a:lnTo>
                  <a:pt x="121420" y="246379"/>
                </a:lnTo>
                <a:lnTo>
                  <a:pt x="118651" y="245109"/>
                </a:lnTo>
                <a:lnTo>
                  <a:pt x="95271" y="213359"/>
                </a:lnTo>
                <a:lnTo>
                  <a:pt x="96858" y="208279"/>
                </a:lnTo>
                <a:lnTo>
                  <a:pt x="103068" y="201929"/>
                </a:lnTo>
                <a:lnTo>
                  <a:pt x="105126" y="200659"/>
                </a:lnTo>
                <a:lnTo>
                  <a:pt x="109266" y="199389"/>
                </a:lnTo>
                <a:lnTo>
                  <a:pt x="111171" y="198119"/>
                </a:lnTo>
                <a:lnTo>
                  <a:pt x="114689" y="196849"/>
                </a:lnTo>
                <a:lnTo>
                  <a:pt x="119617" y="196849"/>
                </a:lnTo>
                <a:lnTo>
                  <a:pt x="120594" y="195579"/>
                </a:lnTo>
                <a:lnTo>
                  <a:pt x="120252" y="193039"/>
                </a:lnTo>
                <a:lnTo>
                  <a:pt x="119451" y="191769"/>
                </a:lnTo>
                <a:lnTo>
                  <a:pt x="117458" y="190499"/>
                </a:lnTo>
                <a:lnTo>
                  <a:pt x="116911" y="189229"/>
                </a:lnTo>
                <a:close/>
              </a:path>
              <a:path w="320675" h="325120">
                <a:moveTo>
                  <a:pt x="150224" y="222249"/>
                </a:moveTo>
                <a:lnTo>
                  <a:pt x="145436" y="222249"/>
                </a:lnTo>
                <a:lnTo>
                  <a:pt x="144902" y="227329"/>
                </a:lnTo>
                <a:lnTo>
                  <a:pt x="144204" y="231139"/>
                </a:lnTo>
                <a:lnTo>
                  <a:pt x="143594" y="232409"/>
                </a:lnTo>
                <a:lnTo>
                  <a:pt x="141829" y="237489"/>
                </a:lnTo>
                <a:lnTo>
                  <a:pt x="140394" y="238759"/>
                </a:lnTo>
                <a:lnTo>
                  <a:pt x="136292" y="242569"/>
                </a:lnTo>
                <a:lnTo>
                  <a:pt x="134044" y="245109"/>
                </a:lnTo>
                <a:lnTo>
                  <a:pt x="129281" y="246379"/>
                </a:lnTo>
                <a:lnTo>
                  <a:pt x="147899" y="246379"/>
                </a:lnTo>
                <a:lnTo>
                  <a:pt x="150363" y="242569"/>
                </a:lnTo>
                <a:lnTo>
                  <a:pt x="151379" y="241299"/>
                </a:lnTo>
                <a:lnTo>
                  <a:pt x="152992" y="237489"/>
                </a:lnTo>
                <a:lnTo>
                  <a:pt x="153589" y="234949"/>
                </a:lnTo>
                <a:lnTo>
                  <a:pt x="154402" y="232409"/>
                </a:lnTo>
                <a:lnTo>
                  <a:pt x="154605" y="231139"/>
                </a:lnTo>
                <a:lnTo>
                  <a:pt x="154554" y="228599"/>
                </a:lnTo>
                <a:lnTo>
                  <a:pt x="154338" y="227329"/>
                </a:lnTo>
                <a:lnTo>
                  <a:pt x="154186" y="227329"/>
                </a:lnTo>
                <a:lnTo>
                  <a:pt x="153767" y="226059"/>
                </a:lnTo>
                <a:lnTo>
                  <a:pt x="153056" y="226059"/>
                </a:lnTo>
                <a:lnTo>
                  <a:pt x="152154" y="224789"/>
                </a:lnTo>
                <a:lnTo>
                  <a:pt x="151557" y="223519"/>
                </a:lnTo>
                <a:lnTo>
                  <a:pt x="150846" y="223519"/>
                </a:lnTo>
                <a:lnTo>
                  <a:pt x="150224" y="222249"/>
                </a:lnTo>
                <a:close/>
              </a:path>
              <a:path w="320675" h="325120">
                <a:moveTo>
                  <a:pt x="148585" y="220979"/>
                </a:moveTo>
                <a:lnTo>
                  <a:pt x="146375" y="220979"/>
                </a:lnTo>
                <a:lnTo>
                  <a:pt x="145715" y="222249"/>
                </a:lnTo>
                <a:lnTo>
                  <a:pt x="149093" y="222249"/>
                </a:lnTo>
                <a:lnTo>
                  <a:pt x="148585" y="220979"/>
                </a:lnTo>
                <a:close/>
              </a:path>
              <a:path w="320675" h="325120">
                <a:moveTo>
                  <a:pt x="120480" y="148589"/>
                </a:moveTo>
                <a:lnTo>
                  <a:pt x="118118" y="148589"/>
                </a:lnTo>
                <a:lnTo>
                  <a:pt x="117572" y="149859"/>
                </a:lnTo>
                <a:lnTo>
                  <a:pt x="116302" y="149859"/>
                </a:lnTo>
                <a:lnTo>
                  <a:pt x="115553" y="151129"/>
                </a:lnTo>
                <a:lnTo>
                  <a:pt x="113838" y="152399"/>
                </a:lnTo>
                <a:lnTo>
                  <a:pt x="113165" y="153669"/>
                </a:lnTo>
                <a:lnTo>
                  <a:pt x="112187" y="154939"/>
                </a:lnTo>
                <a:lnTo>
                  <a:pt x="111844" y="154939"/>
                </a:lnTo>
                <a:lnTo>
                  <a:pt x="111501" y="156209"/>
                </a:lnTo>
                <a:lnTo>
                  <a:pt x="111628" y="157479"/>
                </a:lnTo>
                <a:lnTo>
                  <a:pt x="111793" y="157479"/>
                </a:lnTo>
                <a:lnTo>
                  <a:pt x="123300" y="168909"/>
                </a:lnTo>
                <a:lnTo>
                  <a:pt x="116442" y="176529"/>
                </a:lnTo>
                <a:lnTo>
                  <a:pt x="130513" y="176529"/>
                </a:lnTo>
                <a:lnTo>
                  <a:pt x="160930" y="207009"/>
                </a:lnTo>
                <a:lnTo>
                  <a:pt x="163559" y="208279"/>
                </a:lnTo>
                <a:lnTo>
                  <a:pt x="168613" y="212089"/>
                </a:lnTo>
                <a:lnTo>
                  <a:pt x="171090" y="213359"/>
                </a:lnTo>
                <a:lnTo>
                  <a:pt x="175966" y="213359"/>
                </a:lnTo>
                <a:lnTo>
                  <a:pt x="178392" y="212089"/>
                </a:lnTo>
                <a:lnTo>
                  <a:pt x="183193" y="210819"/>
                </a:lnTo>
                <a:lnTo>
                  <a:pt x="185618" y="208279"/>
                </a:lnTo>
                <a:lnTo>
                  <a:pt x="188882" y="205739"/>
                </a:lnTo>
                <a:lnTo>
                  <a:pt x="189644" y="204469"/>
                </a:lnTo>
                <a:lnTo>
                  <a:pt x="191041" y="203199"/>
                </a:lnTo>
                <a:lnTo>
                  <a:pt x="191676" y="201929"/>
                </a:lnTo>
                <a:lnTo>
                  <a:pt x="192794" y="200659"/>
                </a:lnTo>
                <a:lnTo>
                  <a:pt x="177084" y="200659"/>
                </a:lnTo>
                <a:lnTo>
                  <a:pt x="171814" y="199389"/>
                </a:lnTo>
                <a:lnTo>
                  <a:pt x="168867" y="196849"/>
                </a:lnTo>
                <a:lnTo>
                  <a:pt x="139200" y="167639"/>
                </a:lnTo>
                <a:lnTo>
                  <a:pt x="146805" y="160019"/>
                </a:lnTo>
                <a:lnTo>
                  <a:pt x="131986" y="160019"/>
                </a:lnTo>
                <a:lnTo>
                  <a:pt x="120480" y="148589"/>
                </a:lnTo>
                <a:close/>
              </a:path>
              <a:path w="320675" h="325120">
                <a:moveTo>
                  <a:pt x="191130" y="191769"/>
                </a:moveTo>
                <a:lnTo>
                  <a:pt x="185555" y="191769"/>
                </a:lnTo>
                <a:lnTo>
                  <a:pt x="184920" y="193039"/>
                </a:lnTo>
                <a:lnTo>
                  <a:pt x="184526" y="194309"/>
                </a:lnTo>
                <a:lnTo>
                  <a:pt x="183574" y="195579"/>
                </a:lnTo>
                <a:lnTo>
                  <a:pt x="182939" y="196849"/>
                </a:lnTo>
                <a:lnTo>
                  <a:pt x="179637" y="199389"/>
                </a:lnTo>
                <a:lnTo>
                  <a:pt x="177084" y="200659"/>
                </a:lnTo>
                <a:lnTo>
                  <a:pt x="192794" y="200659"/>
                </a:lnTo>
                <a:lnTo>
                  <a:pt x="193238" y="199389"/>
                </a:lnTo>
                <a:lnTo>
                  <a:pt x="193861" y="198119"/>
                </a:lnTo>
                <a:lnTo>
                  <a:pt x="194026" y="196849"/>
                </a:lnTo>
                <a:lnTo>
                  <a:pt x="194026" y="195579"/>
                </a:lnTo>
                <a:lnTo>
                  <a:pt x="193797" y="195579"/>
                </a:lnTo>
                <a:lnTo>
                  <a:pt x="192883" y="194309"/>
                </a:lnTo>
                <a:lnTo>
                  <a:pt x="192146" y="193039"/>
                </a:lnTo>
                <a:lnTo>
                  <a:pt x="191130" y="191769"/>
                </a:lnTo>
                <a:close/>
              </a:path>
              <a:path w="320675" h="325120">
                <a:moveTo>
                  <a:pt x="189936" y="190499"/>
                </a:moveTo>
                <a:lnTo>
                  <a:pt x="186190" y="190499"/>
                </a:lnTo>
                <a:lnTo>
                  <a:pt x="185809" y="191769"/>
                </a:lnTo>
                <a:lnTo>
                  <a:pt x="190495" y="191769"/>
                </a:lnTo>
                <a:lnTo>
                  <a:pt x="189936" y="190499"/>
                </a:lnTo>
                <a:close/>
              </a:path>
              <a:path w="320675" h="325120">
                <a:moveTo>
                  <a:pt x="188539" y="189229"/>
                </a:moveTo>
                <a:lnTo>
                  <a:pt x="186888" y="189229"/>
                </a:lnTo>
                <a:lnTo>
                  <a:pt x="186431" y="190499"/>
                </a:lnTo>
                <a:lnTo>
                  <a:pt x="188959" y="190499"/>
                </a:lnTo>
                <a:lnTo>
                  <a:pt x="188539" y="189229"/>
                </a:lnTo>
                <a:close/>
              </a:path>
              <a:path w="320675" h="325120">
                <a:moveTo>
                  <a:pt x="114676" y="187959"/>
                </a:moveTo>
                <a:lnTo>
                  <a:pt x="109952" y="187959"/>
                </a:lnTo>
                <a:lnTo>
                  <a:pt x="106904" y="189229"/>
                </a:lnTo>
                <a:lnTo>
                  <a:pt x="115553" y="189229"/>
                </a:lnTo>
                <a:lnTo>
                  <a:pt x="114676" y="187959"/>
                </a:lnTo>
                <a:close/>
              </a:path>
              <a:path w="320675" h="325120">
                <a:moveTo>
                  <a:pt x="130513" y="176529"/>
                </a:moveTo>
                <a:lnTo>
                  <a:pt x="116048" y="176529"/>
                </a:lnTo>
                <a:lnTo>
                  <a:pt x="116073" y="177799"/>
                </a:lnTo>
                <a:lnTo>
                  <a:pt x="116391" y="177799"/>
                </a:lnTo>
                <a:lnTo>
                  <a:pt x="116645" y="179069"/>
                </a:lnTo>
                <a:lnTo>
                  <a:pt x="117381" y="180339"/>
                </a:lnTo>
                <a:lnTo>
                  <a:pt x="117902" y="180339"/>
                </a:lnTo>
                <a:lnTo>
                  <a:pt x="119832" y="182879"/>
                </a:lnTo>
                <a:lnTo>
                  <a:pt x="120899" y="182879"/>
                </a:lnTo>
                <a:lnTo>
                  <a:pt x="122652" y="184149"/>
                </a:lnTo>
                <a:lnTo>
                  <a:pt x="123363" y="182879"/>
                </a:lnTo>
                <a:lnTo>
                  <a:pt x="130513" y="176529"/>
                </a:lnTo>
                <a:close/>
              </a:path>
              <a:path w="320675" h="325120">
                <a:moveTo>
                  <a:pt x="200312" y="134619"/>
                </a:moveTo>
                <a:lnTo>
                  <a:pt x="197531" y="134619"/>
                </a:lnTo>
                <a:lnTo>
                  <a:pt x="174620" y="157479"/>
                </a:lnTo>
                <a:lnTo>
                  <a:pt x="174417" y="158749"/>
                </a:lnTo>
                <a:lnTo>
                  <a:pt x="174836" y="160019"/>
                </a:lnTo>
                <a:lnTo>
                  <a:pt x="175611" y="161289"/>
                </a:lnTo>
                <a:lnTo>
                  <a:pt x="178278" y="163829"/>
                </a:lnTo>
                <a:lnTo>
                  <a:pt x="179370" y="165099"/>
                </a:lnTo>
                <a:lnTo>
                  <a:pt x="181834" y="165099"/>
                </a:lnTo>
                <a:lnTo>
                  <a:pt x="205049" y="140969"/>
                </a:lnTo>
                <a:lnTo>
                  <a:pt x="205253" y="140969"/>
                </a:lnTo>
                <a:lnTo>
                  <a:pt x="204821" y="139699"/>
                </a:lnTo>
                <a:lnTo>
                  <a:pt x="204033" y="138429"/>
                </a:lnTo>
                <a:lnTo>
                  <a:pt x="202675" y="137159"/>
                </a:lnTo>
                <a:lnTo>
                  <a:pt x="202001" y="135889"/>
                </a:lnTo>
                <a:lnTo>
                  <a:pt x="201405" y="135889"/>
                </a:lnTo>
                <a:lnTo>
                  <a:pt x="200312" y="134619"/>
                </a:lnTo>
                <a:close/>
              </a:path>
              <a:path w="320675" h="325120">
                <a:moveTo>
                  <a:pt x="145791" y="147319"/>
                </a:moveTo>
                <a:lnTo>
                  <a:pt x="144724" y="147319"/>
                </a:lnTo>
                <a:lnTo>
                  <a:pt x="144420" y="148589"/>
                </a:lnTo>
                <a:lnTo>
                  <a:pt x="131986" y="160019"/>
                </a:lnTo>
                <a:lnTo>
                  <a:pt x="146805" y="160019"/>
                </a:lnTo>
                <a:lnTo>
                  <a:pt x="151875" y="154939"/>
                </a:lnTo>
                <a:lnTo>
                  <a:pt x="152014" y="153669"/>
                </a:lnTo>
                <a:lnTo>
                  <a:pt x="151532" y="152399"/>
                </a:lnTo>
                <a:lnTo>
                  <a:pt x="150770" y="151129"/>
                </a:lnTo>
                <a:lnTo>
                  <a:pt x="148839" y="149859"/>
                </a:lnTo>
                <a:lnTo>
                  <a:pt x="148242" y="148589"/>
                </a:lnTo>
                <a:lnTo>
                  <a:pt x="146706" y="148589"/>
                </a:lnTo>
                <a:lnTo>
                  <a:pt x="145791" y="147319"/>
                </a:lnTo>
                <a:close/>
              </a:path>
              <a:path w="320675" h="325120">
                <a:moveTo>
                  <a:pt x="217369" y="76199"/>
                </a:moveTo>
                <a:lnTo>
                  <a:pt x="198687" y="76199"/>
                </a:lnTo>
                <a:lnTo>
                  <a:pt x="250465" y="126999"/>
                </a:lnTo>
                <a:lnTo>
                  <a:pt x="235987" y="142239"/>
                </a:lnTo>
                <a:lnTo>
                  <a:pt x="235809" y="142239"/>
                </a:lnTo>
                <a:lnTo>
                  <a:pt x="235669" y="143509"/>
                </a:lnTo>
                <a:lnTo>
                  <a:pt x="235987" y="144779"/>
                </a:lnTo>
                <a:lnTo>
                  <a:pt x="236228" y="144779"/>
                </a:lnTo>
                <a:lnTo>
                  <a:pt x="236926" y="146049"/>
                </a:lnTo>
                <a:lnTo>
                  <a:pt x="237422" y="147319"/>
                </a:lnTo>
                <a:lnTo>
                  <a:pt x="238717" y="148589"/>
                </a:lnTo>
                <a:lnTo>
                  <a:pt x="240457" y="148589"/>
                </a:lnTo>
                <a:lnTo>
                  <a:pt x="240965" y="149859"/>
                </a:lnTo>
                <a:lnTo>
                  <a:pt x="243276" y="149859"/>
                </a:lnTo>
                <a:lnTo>
                  <a:pt x="274370" y="118109"/>
                </a:lnTo>
                <a:lnTo>
                  <a:pt x="259520" y="118109"/>
                </a:lnTo>
                <a:lnTo>
                  <a:pt x="217369" y="76199"/>
                </a:lnTo>
                <a:close/>
              </a:path>
              <a:path w="320675" h="325120">
                <a:moveTo>
                  <a:pt x="274607" y="105409"/>
                </a:moveTo>
                <a:lnTo>
                  <a:pt x="272118" y="105409"/>
                </a:lnTo>
                <a:lnTo>
                  <a:pt x="259520" y="118109"/>
                </a:lnTo>
                <a:lnTo>
                  <a:pt x="274370" y="118109"/>
                </a:lnTo>
                <a:lnTo>
                  <a:pt x="279344" y="113029"/>
                </a:lnTo>
                <a:lnTo>
                  <a:pt x="279510" y="113029"/>
                </a:lnTo>
                <a:lnTo>
                  <a:pt x="279725" y="111759"/>
                </a:lnTo>
                <a:lnTo>
                  <a:pt x="279510" y="110489"/>
                </a:lnTo>
                <a:lnTo>
                  <a:pt x="279281" y="110489"/>
                </a:lnTo>
                <a:lnTo>
                  <a:pt x="278582" y="109219"/>
                </a:lnTo>
                <a:lnTo>
                  <a:pt x="278074" y="109219"/>
                </a:lnTo>
                <a:lnTo>
                  <a:pt x="277414" y="107949"/>
                </a:lnTo>
                <a:lnTo>
                  <a:pt x="276779" y="107949"/>
                </a:lnTo>
                <a:lnTo>
                  <a:pt x="276195" y="106679"/>
                </a:lnTo>
                <a:lnTo>
                  <a:pt x="275103" y="106679"/>
                </a:lnTo>
                <a:lnTo>
                  <a:pt x="274607" y="105409"/>
                </a:lnTo>
                <a:close/>
              </a:path>
              <a:path w="320675" h="325120">
                <a:moveTo>
                  <a:pt x="192070" y="99059"/>
                </a:moveTo>
                <a:lnTo>
                  <a:pt x="190178" y="99059"/>
                </a:lnTo>
                <a:lnTo>
                  <a:pt x="190724" y="100329"/>
                </a:lnTo>
                <a:lnTo>
                  <a:pt x="191664" y="100329"/>
                </a:lnTo>
                <a:lnTo>
                  <a:pt x="192070" y="99059"/>
                </a:lnTo>
                <a:close/>
              </a:path>
              <a:path w="320675" h="325120">
                <a:moveTo>
                  <a:pt x="199487" y="58419"/>
                </a:moveTo>
                <a:lnTo>
                  <a:pt x="196845" y="58419"/>
                </a:lnTo>
                <a:lnTo>
                  <a:pt x="195588" y="59689"/>
                </a:lnTo>
                <a:lnTo>
                  <a:pt x="194851" y="60959"/>
                </a:lnTo>
                <a:lnTo>
                  <a:pt x="193378" y="62229"/>
                </a:lnTo>
                <a:lnTo>
                  <a:pt x="192451" y="63499"/>
                </a:lnTo>
                <a:lnTo>
                  <a:pt x="191727" y="63499"/>
                </a:lnTo>
                <a:lnTo>
                  <a:pt x="191041" y="64769"/>
                </a:lnTo>
                <a:lnTo>
                  <a:pt x="190762" y="66039"/>
                </a:lnTo>
                <a:lnTo>
                  <a:pt x="185009" y="91439"/>
                </a:lnTo>
                <a:lnTo>
                  <a:pt x="184907" y="92709"/>
                </a:lnTo>
                <a:lnTo>
                  <a:pt x="184895" y="93979"/>
                </a:lnTo>
                <a:lnTo>
                  <a:pt x="185339" y="95249"/>
                </a:lnTo>
                <a:lnTo>
                  <a:pt x="185618" y="95249"/>
                </a:lnTo>
                <a:lnTo>
                  <a:pt x="186355" y="96519"/>
                </a:lnTo>
                <a:lnTo>
                  <a:pt x="186838" y="96519"/>
                </a:lnTo>
                <a:lnTo>
                  <a:pt x="188235" y="97789"/>
                </a:lnTo>
                <a:lnTo>
                  <a:pt x="188946" y="99059"/>
                </a:lnTo>
                <a:lnTo>
                  <a:pt x="192743" y="99059"/>
                </a:lnTo>
                <a:lnTo>
                  <a:pt x="193378" y="96519"/>
                </a:lnTo>
                <a:lnTo>
                  <a:pt x="198687" y="76199"/>
                </a:lnTo>
                <a:lnTo>
                  <a:pt x="217369" y="76199"/>
                </a:lnTo>
                <a:lnTo>
                  <a:pt x="199487" y="58419"/>
                </a:lnTo>
                <a:close/>
              </a:path>
              <a:path w="320675" h="325120">
                <a:moveTo>
                  <a:pt x="312208" y="34289"/>
                </a:moveTo>
                <a:lnTo>
                  <a:pt x="296794" y="34289"/>
                </a:lnTo>
                <a:lnTo>
                  <a:pt x="299957" y="38099"/>
                </a:lnTo>
                <a:lnTo>
                  <a:pt x="302598" y="41909"/>
                </a:lnTo>
                <a:lnTo>
                  <a:pt x="308288" y="52069"/>
                </a:lnTo>
                <a:lnTo>
                  <a:pt x="309621" y="59689"/>
                </a:lnTo>
                <a:lnTo>
                  <a:pt x="309393" y="63499"/>
                </a:lnTo>
                <a:lnTo>
                  <a:pt x="307145" y="71119"/>
                </a:lnTo>
                <a:lnTo>
                  <a:pt x="304884" y="74929"/>
                </a:lnTo>
                <a:lnTo>
                  <a:pt x="299690" y="80009"/>
                </a:lnTo>
                <a:lnTo>
                  <a:pt x="297950" y="81279"/>
                </a:lnTo>
                <a:lnTo>
                  <a:pt x="294546" y="83819"/>
                </a:lnTo>
                <a:lnTo>
                  <a:pt x="292997" y="85089"/>
                </a:lnTo>
                <a:lnTo>
                  <a:pt x="290228" y="86359"/>
                </a:lnTo>
                <a:lnTo>
                  <a:pt x="289060" y="87629"/>
                </a:lnTo>
                <a:lnTo>
                  <a:pt x="287130" y="87629"/>
                </a:lnTo>
                <a:lnTo>
                  <a:pt x="286444" y="88899"/>
                </a:lnTo>
                <a:lnTo>
                  <a:pt x="285593" y="88899"/>
                </a:lnTo>
                <a:lnTo>
                  <a:pt x="285377" y="90169"/>
                </a:lnTo>
                <a:lnTo>
                  <a:pt x="285682" y="91439"/>
                </a:lnTo>
                <a:lnTo>
                  <a:pt x="285948" y="91439"/>
                </a:lnTo>
                <a:lnTo>
                  <a:pt x="286761" y="92709"/>
                </a:lnTo>
                <a:lnTo>
                  <a:pt x="287345" y="92709"/>
                </a:lnTo>
                <a:lnTo>
                  <a:pt x="289022" y="95249"/>
                </a:lnTo>
                <a:lnTo>
                  <a:pt x="289835" y="95249"/>
                </a:lnTo>
                <a:lnTo>
                  <a:pt x="291244" y="96519"/>
                </a:lnTo>
                <a:lnTo>
                  <a:pt x="294127" y="96519"/>
                </a:lnTo>
                <a:lnTo>
                  <a:pt x="296312" y="95249"/>
                </a:lnTo>
                <a:lnTo>
                  <a:pt x="297556" y="93979"/>
                </a:lnTo>
                <a:lnTo>
                  <a:pt x="300401" y="92709"/>
                </a:lnTo>
                <a:lnTo>
                  <a:pt x="301925" y="91439"/>
                </a:lnTo>
                <a:lnTo>
                  <a:pt x="305151" y="88899"/>
                </a:lnTo>
                <a:lnTo>
                  <a:pt x="306713" y="87629"/>
                </a:lnTo>
                <a:lnTo>
                  <a:pt x="320622" y="59689"/>
                </a:lnTo>
                <a:lnTo>
                  <a:pt x="320619" y="57149"/>
                </a:lnTo>
                <a:lnTo>
                  <a:pt x="320391" y="54609"/>
                </a:lnTo>
                <a:lnTo>
                  <a:pt x="318359" y="46989"/>
                </a:lnTo>
                <a:lnTo>
                  <a:pt x="316873" y="43179"/>
                </a:lnTo>
                <a:lnTo>
                  <a:pt x="312974" y="35559"/>
                </a:lnTo>
                <a:lnTo>
                  <a:pt x="312208" y="34289"/>
                </a:lnTo>
                <a:close/>
              </a:path>
              <a:path w="320675" h="325120">
                <a:moveTo>
                  <a:pt x="268638" y="0"/>
                </a:moveTo>
                <a:lnTo>
                  <a:pt x="259710" y="0"/>
                </a:lnTo>
                <a:lnTo>
                  <a:pt x="250947" y="3809"/>
                </a:lnTo>
                <a:lnTo>
                  <a:pt x="234386" y="29209"/>
                </a:lnTo>
                <a:lnTo>
                  <a:pt x="234818" y="36829"/>
                </a:lnTo>
                <a:lnTo>
                  <a:pt x="260434" y="64769"/>
                </a:lnTo>
                <a:lnTo>
                  <a:pt x="267127" y="64769"/>
                </a:lnTo>
                <a:lnTo>
                  <a:pt x="270607" y="63499"/>
                </a:lnTo>
                <a:lnTo>
                  <a:pt x="277833" y="60959"/>
                </a:lnTo>
                <a:lnTo>
                  <a:pt x="281542" y="58419"/>
                </a:lnTo>
                <a:lnTo>
                  <a:pt x="287500" y="52069"/>
                </a:lnTo>
                <a:lnTo>
                  <a:pt x="264104" y="52069"/>
                </a:lnTo>
                <a:lnTo>
                  <a:pt x="255507" y="46989"/>
                </a:lnTo>
                <a:lnTo>
                  <a:pt x="251582" y="43179"/>
                </a:lnTo>
                <a:lnTo>
                  <a:pt x="250020" y="40639"/>
                </a:lnTo>
                <a:lnTo>
                  <a:pt x="247493" y="36829"/>
                </a:lnTo>
                <a:lnTo>
                  <a:pt x="246693" y="34289"/>
                </a:lnTo>
                <a:lnTo>
                  <a:pt x="245982" y="29209"/>
                </a:lnTo>
                <a:lnTo>
                  <a:pt x="246210" y="26669"/>
                </a:lnTo>
                <a:lnTo>
                  <a:pt x="261234" y="11429"/>
                </a:lnTo>
                <a:lnTo>
                  <a:pt x="290223" y="11429"/>
                </a:lnTo>
                <a:lnTo>
                  <a:pt x="283980" y="6349"/>
                </a:lnTo>
                <a:lnTo>
                  <a:pt x="277782" y="2539"/>
                </a:lnTo>
                <a:lnTo>
                  <a:pt x="274709" y="1269"/>
                </a:lnTo>
                <a:lnTo>
                  <a:pt x="268638" y="0"/>
                </a:lnTo>
                <a:close/>
              </a:path>
              <a:path w="320675" h="325120">
                <a:moveTo>
                  <a:pt x="290223" y="11429"/>
                </a:moveTo>
                <a:lnTo>
                  <a:pt x="264016" y="11429"/>
                </a:lnTo>
                <a:lnTo>
                  <a:pt x="270124" y="12699"/>
                </a:lnTo>
                <a:lnTo>
                  <a:pt x="273477" y="15239"/>
                </a:lnTo>
                <a:lnTo>
                  <a:pt x="280818" y="20319"/>
                </a:lnTo>
                <a:lnTo>
                  <a:pt x="284894" y="22859"/>
                </a:lnTo>
                <a:lnTo>
                  <a:pt x="289377" y="27939"/>
                </a:lnTo>
                <a:lnTo>
                  <a:pt x="270658" y="52069"/>
                </a:lnTo>
                <a:lnTo>
                  <a:pt x="287500" y="52069"/>
                </a:lnTo>
                <a:lnTo>
                  <a:pt x="288692" y="50799"/>
                </a:lnTo>
                <a:lnTo>
                  <a:pt x="291257" y="48259"/>
                </a:lnTo>
                <a:lnTo>
                  <a:pt x="294762" y="40639"/>
                </a:lnTo>
                <a:lnTo>
                  <a:pt x="296032" y="38099"/>
                </a:lnTo>
                <a:lnTo>
                  <a:pt x="296794" y="34289"/>
                </a:lnTo>
                <a:lnTo>
                  <a:pt x="312208" y="34289"/>
                </a:lnTo>
                <a:lnTo>
                  <a:pt x="310675" y="31749"/>
                </a:lnTo>
                <a:lnTo>
                  <a:pt x="305341" y="25399"/>
                </a:lnTo>
                <a:lnTo>
                  <a:pt x="302535" y="22859"/>
                </a:lnTo>
                <a:lnTo>
                  <a:pt x="299588" y="19049"/>
                </a:lnTo>
                <a:lnTo>
                  <a:pt x="290223" y="11429"/>
                </a:lnTo>
                <a:close/>
              </a:path>
            </a:pathLst>
          </a:custGeom>
          <a:solidFill>
            <a:srgbClr val="929292"/>
          </a:solidFill>
        </p:spPr>
        <p:txBody>
          <a:bodyPr wrap="square" lIns="0" tIns="0" rIns="0" bIns="0" rtlCol="0"/>
          <a:lstStyle/>
          <a:p/>
        </p:txBody>
      </p:sp>
      <p:sp>
        <p:nvSpPr>
          <p:cNvPr id="41" name="object 41"/>
          <p:cNvSpPr/>
          <p:nvPr/>
        </p:nvSpPr>
        <p:spPr>
          <a:xfrm>
            <a:off x="7382101" y="3344990"/>
            <a:ext cx="342265" cy="342900"/>
          </a:xfrm>
          <a:custGeom>
            <a:avLst/>
            <a:gdLst/>
            <a:ahLst/>
            <a:cxnLst/>
            <a:rect l="l" t="t" r="r" b="b"/>
            <a:pathLst>
              <a:path w="342265" h="342900">
                <a:moveTo>
                  <a:pt x="33997" y="241300"/>
                </a:moveTo>
                <a:lnTo>
                  <a:pt x="32829" y="241300"/>
                </a:lnTo>
                <a:lnTo>
                  <a:pt x="32524" y="242570"/>
                </a:lnTo>
                <a:lnTo>
                  <a:pt x="850" y="273050"/>
                </a:lnTo>
                <a:lnTo>
                  <a:pt x="355" y="274320"/>
                </a:lnTo>
                <a:lnTo>
                  <a:pt x="0" y="276860"/>
                </a:lnTo>
                <a:lnTo>
                  <a:pt x="596" y="278130"/>
                </a:lnTo>
                <a:lnTo>
                  <a:pt x="65252" y="342900"/>
                </a:lnTo>
                <a:lnTo>
                  <a:pt x="68237" y="342900"/>
                </a:lnTo>
                <a:lnTo>
                  <a:pt x="69608" y="341630"/>
                </a:lnTo>
                <a:lnTo>
                  <a:pt x="70370" y="340360"/>
                </a:lnTo>
                <a:lnTo>
                  <a:pt x="72123" y="339090"/>
                </a:lnTo>
                <a:lnTo>
                  <a:pt x="72821" y="337820"/>
                </a:lnTo>
                <a:lnTo>
                  <a:pt x="73761" y="336550"/>
                </a:lnTo>
                <a:lnTo>
                  <a:pt x="74117" y="336550"/>
                </a:lnTo>
                <a:lnTo>
                  <a:pt x="74574" y="335280"/>
                </a:lnTo>
                <a:lnTo>
                  <a:pt x="74472" y="334010"/>
                </a:lnTo>
                <a:lnTo>
                  <a:pt x="74307" y="334010"/>
                </a:lnTo>
                <a:lnTo>
                  <a:pt x="45694" y="306070"/>
                </a:lnTo>
                <a:lnTo>
                  <a:pt x="53218" y="298450"/>
                </a:lnTo>
                <a:lnTo>
                  <a:pt x="38176" y="298450"/>
                </a:lnTo>
                <a:lnTo>
                  <a:pt x="15024" y="274320"/>
                </a:lnTo>
                <a:lnTo>
                  <a:pt x="40208" y="250190"/>
                </a:lnTo>
                <a:lnTo>
                  <a:pt x="40373" y="248920"/>
                </a:lnTo>
                <a:lnTo>
                  <a:pt x="40551" y="248920"/>
                </a:lnTo>
                <a:lnTo>
                  <a:pt x="40525" y="247650"/>
                </a:lnTo>
                <a:lnTo>
                  <a:pt x="40284" y="247650"/>
                </a:lnTo>
                <a:lnTo>
                  <a:pt x="40017" y="246380"/>
                </a:lnTo>
                <a:lnTo>
                  <a:pt x="39166" y="245110"/>
                </a:lnTo>
                <a:lnTo>
                  <a:pt x="38620" y="245110"/>
                </a:lnTo>
                <a:lnTo>
                  <a:pt x="37960" y="243840"/>
                </a:lnTo>
                <a:lnTo>
                  <a:pt x="37299" y="243840"/>
                </a:lnTo>
                <a:lnTo>
                  <a:pt x="36664" y="242570"/>
                </a:lnTo>
                <a:lnTo>
                  <a:pt x="34975" y="242570"/>
                </a:lnTo>
                <a:lnTo>
                  <a:pt x="33997" y="241300"/>
                </a:lnTo>
                <a:close/>
              </a:path>
              <a:path w="342265" h="342900">
                <a:moveTo>
                  <a:pt x="64808" y="274320"/>
                </a:moveTo>
                <a:lnTo>
                  <a:pt x="61988" y="274320"/>
                </a:lnTo>
                <a:lnTo>
                  <a:pt x="38176" y="298450"/>
                </a:lnTo>
                <a:lnTo>
                  <a:pt x="53218" y="298450"/>
                </a:lnTo>
                <a:lnTo>
                  <a:pt x="69519" y="281940"/>
                </a:lnTo>
                <a:lnTo>
                  <a:pt x="69672" y="281940"/>
                </a:lnTo>
                <a:lnTo>
                  <a:pt x="69786" y="280670"/>
                </a:lnTo>
                <a:lnTo>
                  <a:pt x="69278" y="278130"/>
                </a:lnTo>
                <a:lnTo>
                  <a:pt x="68465" y="278130"/>
                </a:lnTo>
                <a:lnTo>
                  <a:pt x="67932" y="276860"/>
                </a:lnTo>
                <a:lnTo>
                  <a:pt x="66535" y="275590"/>
                </a:lnTo>
                <a:lnTo>
                  <a:pt x="65887" y="275590"/>
                </a:lnTo>
                <a:lnTo>
                  <a:pt x="64808" y="274320"/>
                </a:lnTo>
                <a:close/>
              </a:path>
              <a:path w="342265" h="342900">
                <a:moveTo>
                  <a:pt x="109728" y="215900"/>
                </a:moveTo>
                <a:lnTo>
                  <a:pt x="98577" y="215900"/>
                </a:lnTo>
                <a:lnTo>
                  <a:pt x="90957" y="218440"/>
                </a:lnTo>
                <a:lnTo>
                  <a:pt x="73715" y="246380"/>
                </a:lnTo>
                <a:lnTo>
                  <a:pt x="74180" y="252730"/>
                </a:lnTo>
                <a:lnTo>
                  <a:pt x="104038" y="285750"/>
                </a:lnTo>
                <a:lnTo>
                  <a:pt x="108229" y="287020"/>
                </a:lnTo>
                <a:lnTo>
                  <a:pt x="120586" y="287020"/>
                </a:lnTo>
                <a:lnTo>
                  <a:pt x="128612" y="283210"/>
                </a:lnTo>
                <a:lnTo>
                  <a:pt x="132575" y="280670"/>
                </a:lnTo>
                <a:lnTo>
                  <a:pt x="137482" y="275590"/>
                </a:lnTo>
                <a:lnTo>
                  <a:pt x="110744" y="275590"/>
                </a:lnTo>
                <a:lnTo>
                  <a:pt x="102793" y="271780"/>
                </a:lnTo>
                <a:lnTo>
                  <a:pt x="97523" y="266700"/>
                </a:lnTo>
                <a:lnTo>
                  <a:pt x="103939" y="260350"/>
                </a:lnTo>
                <a:lnTo>
                  <a:pt x="91160" y="260350"/>
                </a:lnTo>
                <a:lnTo>
                  <a:pt x="89306" y="257810"/>
                </a:lnTo>
                <a:lnTo>
                  <a:pt x="87782" y="256540"/>
                </a:lnTo>
                <a:lnTo>
                  <a:pt x="85445" y="251460"/>
                </a:lnTo>
                <a:lnTo>
                  <a:pt x="84734" y="248920"/>
                </a:lnTo>
                <a:lnTo>
                  <a:pt x="84264" y="243840"/>
                </a:lnTo>
                <a:lnTo>
                  <a:pt x="84556" y="241300"/>
                </a:lnTo>
                <a:lnTo>
                  <a:pt x="86182" y="236220"/>
                </a:lnTo>
                <a:lnTo>
                  <a:pt x="87668" y="234950"/>
                </a:lnTo>
                <a:lnTo>
                  <a:pt x="94018" y="228600"/>
                </a:lnTo>
                <a:lnTo>
                  <a:pt x="98488" y="226060"/>
                </a:lnTo>
                <a:lnTo>
                  <a:pt x="125977" y="226060"/>
                </a:lnTo>
                <a:lnTo>
                  <a:pt x="123647" y="223520"/>
                </a:lnTo>
                <a:lnTo>
                  <a:pt x="120345" y="220980"/>
                </a:lnTo>
                <a:lnTo>
                  <a:pt x="113334" y="217170"/>
                </a:lnTo>
                <a:lnTo>
                  <a:pt x="109728" y="215900"/>
                </a:lnTo>
                <a:close/>
              </a:path>
              <a:path w="342265" h="342900">
                <a:moveTo>
                  <a:pt x="144919" y="248920"/>
                </a:moveTo>
                <a:lnTo>
                  <a:pt x="141871" y="248920"/>
                </a:lnTo>
                <a:lnTo>
                  <a:pt x="141439" y="250190"/>
                </a:lnTo>
                <a:lnTo>
                  <a:pt x="140512" y="252730"/>
                </a:lnTo>
                <a:lnTo>
                  <a:pt x="139865" y="254000"/>
                </a:lnTo>
                <a:lnTo>
                  <a:pt x="138214" y="257810"/>
                </a:lnTo>
                <a:lnTo>
                  <a:pt x="137096" y="259080"/>
                </a:lnTo>
                <a:lnTo>
                  <a:pt x="134302" y="264160"/>
                </a:lnTo>
                <a:lnTo>
                  <a:pt x="132486" y="266700"/>
                </a:lnTo>
                <a:lnTo>
                  <a:pt x="127368" y="271780"/>
                </a:lnTo>
                <a:lnTo>
                  <a:pt x="118986" y="275590"/>
                </a:lnTo>
                <a:lnTo>
                  <a:pt x="137482" y="275590"/>
                </a:lnTo>
                <a:lnTo>
                  <a:pt x="138709" y="274320"/>
                </a:lnTo>
                <a:lnTo>
                  <a:pt x="140652" y="271780"/>
                </a:lnTo>
                <a:lnTo>
                  <a:pt x="143954" y="266700"/>
                </a:lnTo>
                <a:lnTo>
                  <a:pt x="145326" y="265430"/>
                </a:lnTo>
                <a:lnTo>
                  <a:pt x="147497" y="261620"/>
                </a:lnTo>
                <a:lnTo>
                  <a:pt x="148297" y="259080"/>
                </a:lnTo>
                <a:lnTo>
                  <a:pt x="149313" y="256540"/>
                </a:lnTo>
                <a:lnTo>
                  <a:pt x="149567" y="255270"/>
                </a:lnTo>
                <a:lnTo>
                  <a:pt x="149529" y="254000"/>
                </a:lnTo>
                <a:lnTo>
                  <a:pt x="149199" y="254000"/>
                </a:lnTo>
                <a:lnTo>
                  <a:pt x="148780" y="252730"/>
                </a:lnTo>
                <a:lnTo>
                  <a:pt x="148526" y="252730"/>
                </a:lnTo>
                <a:lnTo>
                  <a:pt x="147929" y="251460"/>
                </a:lnTo>
                <a:lnTo>
                  <a:pt x="146469" y="250190"/>
                </a:lnTo>
                <a:lnTo>
                  <a:pt x="145897" y="250190"/>
                </a:lnTo>
                <a:lnTo>
                  <a:pt x="144919" y="248920"/>
                </a:lnTo>
                <a:close/>
              </a:path>
              <a:path w="342265" h="342900">
                <a:moveTo>
                  <a:pt x="125977" y="226060"/>
                </a:moveTo>
                <a:lnTo>
                  <a:pt x="98488" y="226060"/>
                </a:lnTo>
                <a:lnTo>
                  <a:pt x="107950" y="227330"/>
                </a:lnTo>
                <a:lnTo>
                  <a:pt x="112547" y="229870"/>
                </a:lnTo>
                <a:lnTo>
                  <a:pt x="116992" y="234950"/>
                </a:lnTo>
                <a:lnTo>
                  <a:pt x="91160" y="260350"/>
                </a:lnTo>
                <a:lnTo>
                  <a:pt x="103939" y="260350"/>
                </a:lnTo>
                <a:lnTo>
                  <a:pt x="129603" y="234950"/>
                </a:lnTo>
                <a:lnTo>
                  <a:pt x="130098" y="233680"/>
                </a:lnTo>
                <a:lnTo>
                  <a:pt x="130314" y="231140"/>
                </a:lnTo>
                <a:lnTo>
                  <a:pt x="129679" y="229870"/>
                </a:lnTo>
                <a:lnTo>
                  <a:pt x="128308" y="228600"/>
                </a:lnTo>
                <a:lnTo>
                  <a:pt x="125977" y="226060"/>
                </a:lnTo>
                <a:close/>
              </a:path>
              <a:path w="342265" h="342900">
                <a:moveTo>
                  <a:pt x="104533" y="162560"/>
                </a:moveTo>
                <a:lnTo>
                  <a:pt x="101663" y="162560"/>
                </a:lnTo>
                <a:lnTo>
                  <a:pt x="100393" y="163830"/>
                </a:lnTo>
                <a:lnTo>
                  <a:pt x="99644" y="163830"/>
                </a:lnTo>
                <a:lnTo>
                  <a:pt x="97929" y="166370"/>
                </a:lnTo>
                <a:lnTo>
                  <a:pt x="97256" y="166370"/>
                </a:lnTo>
                <a:lnTo>
                  <a:pt x="96278" y="167640"/>
                </a:lnTo>
                <a:lnTo>
                  <a:pt x="95935" y="168910"/>
                </a:lnTo>
                <a:lnTo>
                  <a:pt x="95542" y="170180"/>
                </a:lnTo>
                <a:lnTo>
                  <a:pt x="95669" y="170180"/>
                </a:lnTo>
                <a:lnTo>
                  <a:pt x="95859" y="171450"/>
                </a:lnTo>
                <a:lnTo>
                  <a:pt x="166712" y="241300"/>
                </a:lnTo>
                <a:lnTo>
                  <a:pt x="167017" y="242570"/>
                </a:lnTo>
                <a:lnTo>
                  <a:pt x="168021" y="242570"/>
                </a:lnTo>
                <a:lnTo>
                  <a:pt x="168897" y="241300"/>
                </a:lnTo>
                <a:lnTo>
                  <a:pt x="170522" y="241300"/>
                </a:lnTo>
                <a:lnTo>
                  <a:pt x="171157" y="240030"/>
                </a:lnTo>
                <a:lnTo>
                  <a:pt x="172593" y="238760"/>
                </a:lnTo>
                <a:lnTo>
                  <a:pt x="173164" y="237490"/>
                </a:lnTo>
                <a:lnTo>
                  <a:pt x="173964" y="237490"/>
                </a:lnTo>
                <a:lnTo>
                  <a:pt x="174269" y="236220"/>
                </a:lnTo>
                <a:lnTo>
                  <a:pt x="174650" y="236220"/>
                </a:lnTo>
                <a:lnTo>
                  <a:pt x="174713" y="234950"/>
                </a:lnTo>
                <a:lnTo>
                  <a:pt x="174574" y="234950"/>
                </a:lnTo>
                <a:lnTo>
                  <a:pt x="174396" y="233680"/>
                </a:lnTo>
                <a:lnTo>
                  <a:pt x="168325" y="228600"/>
                </a:lnTo>
                <a:lnTo>
                  <a:pt x="173659" y="228600"/>
                </a:lnTo>
                <a:lnTo>
                  <a:pt x="178155" y="227330"/>
                </a:lnTo>
                <a:lnTo>
                  <a:pt x="180225" y="227330"/>
                </a:lnTo>
                <a:lnTo>
                  <a:pt x="184010" y="226060"/>
                </a:lnTo>
                <a:lnTo>
                  <a:pt x="185750" y="226060"/>
                </a:lnTo>
                <a:lnTo>
                  <a:pt x="190449" y="222250"/>
                </a:lnTo>
                <a:lnTo>
                  <a:pt x="192830" y="219710"/>
                </a:lnTo>
                <a:lnTo>
                  <a:pt x="166331" y="219710"/>
                </a:lnTo>
                <a:lnTo>
                  <a:pt x="161010" y="218440"/>
                </a:lnTo>
                <a:lnTo>
                  <a:pt x="142125" y="199390"/>
                </a:lnTo>
                <a:lnTo>
                  <a:pt x="141744" y="196850"/>
                </a:lnTo>
                <a:lnTo>
                  <a:pt x="141668" y="195580"/>
                </a:lnTo>
                <a:lnTo>
                  <a:pt x="141678" y="190500"/>
                </a:lnTo>
                <a:lnTo>
                  <a:pt x="133184" y="190500"/>
                </a:lnTo>
                <a:lnTo>
                  <a:pt x="104533" y="162560"/>
                </a:lnTo>
                <a:close/>
              </a:path>
              <a:path w="342265" h="342900">
                <a:moveTo>
                  <a:pt x="184552" y="172720"/>
                </a:moveTo>
                <a:lnTo>
                  <a:pt x="159435" y="172720"/>
                </a:lnTo>
                <a:lnTo>
                  <a:pt x="164769" y="173990"/>
                </a:lnTo>
                <a:lnTo>
                  <a:pt x="167436" y="175260"/>
                </a:lnTo>
                <a:lnTo>
                  <a:pt x="172732" y="179070"/>
                </a:lnTo>
                <a:lnTo>
                  <a:pt x="175272" y="181610"/>
                </a:lnTo>
                <a:lnTo>
                  <a:pt x="177698" y="184150"/>
                </a:lnTo>
                <a:lnTo>
                  <a:pt x="179908" y="185420"/>
                </a:lnTo>
                <a:lnTo>
                  <a:pt x="188201" y="204470"/>
                </a:lnTo>
                <a:lnTo>
                  <a:pt x="187210" y="209550"/>
                </a:lnTo>
                <a:lnTo>
                  <a:pt x="185864" y="212090"/>
                </a:lnTo>
                <a:lnTo>
                  <a:pt x="178269" y="218440"/>
                </a:lnTo>
                <a:lnTo>
                  <a:pt x="170840" y="219710"/>
                </a:lnTo>
                <a:lnTo>
                  <a:pt x="192830" y="219710"/>
                </a:lnTo>
                <a:lnTo>
                  <a:pt x="195211" y="217170"/>
                </a:lnTo>
                <a:lnTo>
                  <a:pt x="197497" y="213360"/>
                </a:lnTo>
                <a:lnTo>
                  <a:pt x="200088" y="207010"/>
                </a:lnTo>
                <a:lnTo>
                  <a:pt x="200456" y="201930"/>
                </a:lnTo>
                <a:lnTo>
                  <a:pt x="199288" y="194310"/>
                </a:lnTo>
                <a:lnTo>
                  <a:pt x="197815" y="190500"/>
                </a:lnTo>
                <a:lnTo>
                  <a:pt x="193040" y="181610"/>
                </a:lnTo>
                <a:lnTo>
                  <a:pt x="189801" y="177800"/>
                </a:lnTo>
                <a:lnTo>
                  <a:pt x="185699" y="173990"/>
                </a:lnTo>
                <a:lnTo>
                  <a:pt x="184552" y="172720"/>
                </a:lnTo>
                <a:close/>
              </a:path>
              <a:path w="342265" h="342900">
                <a:moveTo>
                  <a:pt x="159613" y="160020"/>
                </a:moveTo>
                <a:lnTo>
                  <a:pt x="155790" y="160020"/>
                </a:lnTo>
                <a:lnTo>
                  <a:pt x="148183" y="161290"/>
                </a:lnTo>
                <a:lnTo>
                  <a:pt x="144564" y="163830"/>
                </a:lnTo>
                <a:lnTo>
                  <a:pt x="138531" y="170180"/>
                </a:lnTo>
                <a:lnTo>
                  <a:pt x="136563" y="173990"/>
                </a:lnTo>
                <a:lnTo>
                  <a:pt x="135750" y="175260"/>
                </a:lnTo>
                <a:lnTo>
                  <a:pt x="134454" y="179070"/>
                </a:lnTo>
                <a:lnTo>
                  <a:pt x="133959" y="181610"/>
                </a:lnTo>
                <a:lnTo>
                  <a:pt x="133299" y="185420"/>
                </a:lnTo>
                <a:lnTo>
                  <a:pt x="133184" y="190500"/>
                </a:lnTo>
                <a:lnTo>
                  <a:pt x="141678" y="190500"/>
                </a:lnTo>
                <a:lnTo>
                  <a:pt x="141706" y="189230"/>
                </a:lnTo>
                <a:lnTo>
                  <a:pt x="141935" y="186690"/>
                </a:lnTo>
                <a:lnTo>
                  <a:pt x="151625" y="172720"/>
                </a:lnTo>
                <a:lnTo>
                  <a:pt x="184552" y="172720"/>
                </a:lnTo>
                <a:lnTo>
                  <a:pt x="182257" y="170180"/>
                </a:lnTo>
                <a:lnTo>
                  <a:pt x="178638" y="167640"/>
                </a:lnTo>
                <a:lnTo>
                  <a:pt x="171069" y="162560"/>
                </a:lnTo>
                <a:lnTo>
                  <a:pt x="167259" y="161290"/>
                </a:lnTo>
                <a:lnTo>
                  <a:pt x="159613" y="160020"/>
                </a:lnTo>
                <a:close/>
              </a:path>
              <a:path w="342265" h="342900">
                <a:moveTo>
                  <a:pt x="217246" y="135890"/>
                </a:moveTo>
                <a:lnTo>
                  <a:pt x="214464" y="135890"/>
                </a:lnTo>
                <a:lnTo>
                  <a:pt x="191554" y="158750"/>
                </a:lnTo>
                <a:lnTo>
                  <a:pt x="191350" y="160020"/>
                </a:lnTo>
                <a:lnTo>
                  <a:pt x="191770" y="161290"/>
                </a:lnTo>
                <a:lnTo>
                  <a:pt x="192544" y="162560"/>
                </a:lnTo>
                <a:lnTo>
                  <a:pt x="195199" y="165100"/>
                </a:lnTo>
                <a:lnTo>
                  <a:pt x="196303" y="166370"/>
                </a:lnTo>
                <a:lnTo>
                  <a:pt x="198767" y="166370"/>
                </a:lnTo>
                <a:lnTo>
                  <a:pt x="221983" y="142240"/>
                </a:lnTo>
                <a:lnTo>
                  <a:pt x="222186" y="142240"/>
                </a:lnTo>
                <a:lnTo>
                  <a:pt x="221754" y="140970"/>
                </a:lnTo>
                <a:lnTo>
                  <a:pt x="220967" y="139700"/>
                </a:lnTo>
                <a:lnTo>
                  <a:pt x="219608" y="138430"/>
                </a:lnTo>
                <a:lnTo>
                  <a:pt x="218935" y="137160"/>
                </a:lnTo>
                <a:lnTo>
                  <a:pt x="218325" y="137160"/>
                </a:lnTo>
                <a:lnTo>
                  <a:pt x="217246" y="135890"/>
                </a:lnTo>
                <a:close/>
              </a:path>
              <a:path w="342265" h="342900">
                <a:moveTo>
                  <a:pt x="248281" y="69850"/>
                </a:moveTo>
                <a:lnTo>
                  <a:pt x="222681" y="69850"/>
                </a:lnTo>
                <a:lnTo>
                  <a:pt x="226644" y="71120"/>
                </a:lnTo>
                <a:lnTo>
                  <a:pt x="228561" y="71120"/>
                </a:lnTo>
                <a:lnTo>
                  <a:pt x="232270" y="72390"/>
                </a:lnTo>
                <a:lnTo>
                  <a:pt x="233946" y="73660"/>
                </a:lnTo>
                <a:lnTo>
                  <a:pt x="236969" y="77470"/>
                </a:lnTo>
                <a:lnTo>
                  <a:pt x="238417" y="78740"/>
                </a:lnTo>
                <a:lnTo>
                  <a:pt x="247650" y="144780"/>
                </a:lnTo>
                <a:lnTo>
                  <a:pt x="247992" y="147320"/>
                </a:lnTo>
                <a:lnTo>
                  <a:pt x="248170" y="147320"/>
                </a:lnTo>
                <a:lnTo>
                  <a:pt x="248615" y="148590"/>
                </a:lnTo>
                <a:lnTo>
                  <a:pt x="248958" y="148590"/>
                </a:lnTo>
                <a:lnTo>
                  <a:pt x="249910" y="149860"/>
                </a:lnTo>
                <a:lnTo>
                  <a:pt x="250494" y="151130"/>
                </a:lnTo>
                <a:lnTo>
                  <a:pt x="251968" y="152400"/>
                </a:lnTo>
                <a:lnTo>
                  <a:pt x="252679" y="152400"/>
                </a:lnTo>
                <a:lnTo>
                  <a:pt x="253974" y="153670"/>
                </a:lnTo>
                <a:lnTo>
                  <a:pt x="257162" y="153670"/>
                </a:lnTo>
                <a:lnTo>
                  <a:pt x="257644" y="152400"/>
                </a:lnTo>
                <a:lnTo>
                  <a:pt x="273016" y="137160"/>
                </a:lnTo>
                <a:lnTo>
                  <a:pt x="258406" y="137160"/>
                </a:lnTo>
                <a:lnTo>
                  <a:pt x="257924" y="114300"/>
                </a:lnTo>
                <a:lnTo>
                  <a:pt x="257822" y="106680"/>
                </a:lnTo>
                <a:lnTo>
                  <a:pt x="257416" y="100330"/>
                </a:lnTo>
                <a:lnTo>
                  <a:pt x="255968" y="88900"/>
                </a:lnTo>
                <a:lnTo>
                  <a:pt x="254977" y="85090"/>
                </a:lnTo>
                <a:lnTo>
                  <a:pt x="252463" y="77470"/>
                </a:lnTo>
                <a:lnTo>
                  <a:pt x="250939" y="73660"/>
                </a:lnTo>
                <a:lnTo>
                  <a:pt x="248281" y="69850"/>
                </a:lnTo>
                <a:close/>
              </a:path>
              <a:path w="342265" h="342900">
                <a:moveTo>
                  <a:pt x="291515" y="106680"/>
                </a:moveTo>
                <a:lnTo>
                  <a:pt x="288302" y="106680"/>
                </a:lnTo>
                <a:lnTo>
                  <a:pt x="258406" y="137160"/>
                </a:lnTo>
                <a:lnTo>
                  <a:pt x="273016" y="137160"/>
                </a:lnTo>
                <a:lnTo>
                  <a:pt x="296075" y="114300"/>
                </a:lnTo>
                <a:lnTo>
                  <a:pt x="296291" y="114300"/>
                </a:lnTo>
                <a:lnTo>
                  <a:pt x="296494" y="113030"/>
                </a:lnTo>
                <a:lnTo>
                  <a:pt x="296113" y="111760"/>
                </a:lnTo>
                <a:lnTo>
                  <a:pt x="295821" y="111760"/>
                </a:lnTo>
                <a:lnTo>
                  <a:pt x="295021" y="110490"/>
                </a:lnTo>
                <a:lnTo>
                  <a:pt x="294500" y="109220"/>
                </a:lnTo>
                <a:lnTo>
                  <a:pt x="293865" y="109220"/>
                </a:lnTo>
                <a:lnTo>
                  <a:pt x="293243" y="107950"/>
                </a:lnTo>
                <a:lnTo>
                  <a:pt x="292646" y="107950"/>
                </a:lnTo>
                <a:lnTo>
                  <a:pt x="291515" y="106680"/>
                </a:lnTo>
                <a:close/>
              </a:path>
              <a:path w="342265" h="342900">
                <a:moveTo>
                  <a:pt x="203009" y="96520"/>
                </a:moveTo>
                <a:lnTo>
                  <a:pt x="199542" y="96520"/>
                </a:lnTo>
                <a:lnTo>
                  <a:pt x="200063" y="97790"/>
                </a:lnTo>
                <a:lnTo>
                  <a:pt x="202323" y="97790"/>
                </a:lnTo>
                <a:lnTo>
                  <a:pt x="203009" y="96520"/>
                </a:lnTo>
                <a:close/>
              </a:path>
              <a:path w="342265" h="342900">
                <a:moveTo>
                  <a:pt x="232257" y="57150"/>
                </a:moveTo>
                <a:lnTo>
                  <a:pt x="222669" y="57150"/>
                </a:lnTo>
                <a:lnTo>
                  <a:pt x="212534" y="60960"/>
                </a:lnTo>
                <a:lnTo>
                  <a:pt x="209181" y="63500"/>
                </a:lnTo>
                <a:lnTo>
                  <a:pt x="203822" y="68580"/>
                </a:lnTo>
                <a:lnTo>
                  <a:pt x="202057" y="71120"/>
                </a:lnTo>
                <a:lnTo>
                  <a:pt x="199148" y="74930"/>
                </a:lnTo>
                <a:lnTo>
                  <a:pt x="197942" y="77470"/>
                </a:lnTo>
                <a:lnTo>
                  <a:pt x="196049" y="82550"/>
                </a:lnTo>
                <a:lnTo>
                  <a:pt x="195376" y="83820"/>
                </a:lnTo>
                <a:lnTo>
                  <a:pt x="194564" y="87630"/>
                </a:lnTo>
                <a:lnTo>
                  <a:pt x="194335" y="88900"/>
                </a:lnTo>
                <a:lnTo>
                  <a:pt x="194233" y="90170"/>
                </a:lnTo>
                <a:lnTo>
                  <a:pt x="194475" y="91440"/>
                </a:lnTo>
                <a:lnTo>
                  <a:pt x="194614" y="91440"/>
                </a:lnTo>
                <a:lnTo>
                  <a:pt x="195008" y="92710"/>
                </a:lnTo>
                <a:lnTo>
                  <a:pt x="195275" y="92710"/>
                </a:lnTo>
                <a:lnTo>
                  <a:pt x="195986" y="93980"/>
                </a:lnTo>
                <a:lnTo>
                  <a:pt x="196418" y="93980"/>
                </a:lnTo>
                <a:lnTo>
                  <a:pt x="197675" y="95250"/>
                </a:lnTo>
                <a:lnTo>
                  <a:pt x="198348" y="96520"/>
                </a:lnTo>
                <a:lnTo>
                  <a:pt x="203365" y="96520"/>
                </a:lnTo>
                <a:lnTo>
                  <a:pt x="203949" y="92710"/>
                </a:lnTo>
                <a:lnTo>
                  <a:pt x="204406" y="91440"/>
                </a:lnTo>
                <a:lnTo>
                  <a:pt x="220675" y="71120"/>
                </a:lnTo>
                <a:lnTo>
                  <a:pt x="222681" y="69850"/>
                </a:lnTo>
                <a:lnTo>
                  <a:pt x="248281" y="69850"/>
                </a:lnTo>
                <a:lnTo>
                  <a:pt x="247396" y="68580"/>
                </a:lnTo>
                <a:lnTo>
                  <a:pt x="245427" y="67310"/>
                </a:lnTo>
                <a:lnTo>
                  <a:pt x="240830" y="62230"/>
                </a:lnTo>
                <a:lnTo>
                  <a:pt x="238150" y="59690"/>
                </a:lnTo>
                <a:lnTo>
                  <a:pt x="232257" y="57150"/>
                </a:lnTo>
                <a:close/>
              </a:path>
              <a:path w="342265" h="342900">
                <a:moveTo>
                  <a:pt x="285216" y="0"/>
                </a:moveTo>
                <a:lnTo>
                  <a:pt x="280619" y="0"/>
                </a:lnTo>
                <a:lnTo>
                  <a:pt x="271703" y="2540"/>
                </a:lnTo>
                <a:lnTo>
                  <a:pt x="252717" y="33020"/>
                </a:lnTo>
                <a:lnTo>
                  <a:pt x="255143" y="43180"/>
                </a:lnTo>
                <a:lnTo>
                  <a:pt x="279615" y="74930"/>
                </a:lnTo>
                <a:lnTo>
                  <a:pt x="284962" y="78740"/>
                </a:lnTo>
                <a:lnTo>
                  <a:pt x="295135" y="86360"/>
                </a:lnTo>
                <a:lnTo>
                  <a:pt x="300062" y="88900"/>
                </a:lnTo>
                <a:lnTo>
                  <a:pt x="309562" y="91440"/>
                </a:lnTo>
                <a:lnTo>
                  <a:pt x="314172" y="91440"/>
                </a:lnTo>
                <a:lnTo>
                  <a:pt x="323075" y="87630"/>
                </a:lnTo>
                <a:lnTo>
                  <a:pt x="327444" y="85090"/>
                </a:lnTo>
                <a:lnTo>
                  <a:pt x="333730" y="78740"/>
                </a:lnTo>
                <a:lnTo>
                  <a:pt x="310984" y="78740"/>
                </a:lnTo>
                <a:lnTo>
                  <a:pt x="304215" y="76200"/>
                </a:lnTo>
                <a:lnTo>
                  <a:pt x="300482" y="73660"/>
                </a:lnTo>
                <a:lnTo>
                  <a:pt x="292303" y="68580"/>
                </a:lnTo>
                <a:lnTo>
                  <a:pt x="287718" y="63500"/>
                </a:lnTo>
                <a:lnTo>
                  <a:pt x="278841" y="54610"/>
                </a:lnTo>
                <a:lnTo>
                  <a:pt x="275488" y="52070"/>
                </a:lnTo>
                <a:lnTo>
                  <a:pt x="269671" y="44450"/>
                </a:lnTo>
                <a:lnTo>
                  <a:pt x="267525" y="40640"/>
                </a:lnTo>
                <a:lnTo>
                  <a:pt x="264756" y="33020"/>
                </a:lnTo>
                <a:lnTo>
                  <a:pt x="264287" y="30480"/>
                </a:lnTo>
                <a:lnTo>
                  <a:pt x="265201" y="24130"/>
                </a:lnTo>
                <a:lnTo>
                  <a:pt x="266915" y="20320"/>
                </a:lnTo>
                <a:lnTo>
                  <a:pt x="271589" y="15240"/>
                </a:lnTo>
                <a:lnTo>
                  <a:pt x="273316" y="13970"/>
                </a:lnTo>
                <a:lnTo>
                  <a:pt x="276898" y="12700"/>
                </a:lnTo>
                <a:lnTo>
                  <a:pt x="278803" y="12700"/>
                </a:lnTo>
                <a:lnTo>
                  <a:pt x="282829" y="11430"/>
                </a:lnTo>
                <a:lnTo>
                  <a:pt x="309816" y="11430"/>
                </a:lnTo>
                <a:lnTo>
                  <a:pt x="299643" y="3810"/>
                </a:lnTo>
                <a:lnTo>
                  <a:pt x="294728" y="1270"/>
                </a:lnTo>
                <a:lnTo>
                  <a:pt x="285216" y="0"/>
                </a:lnTo>
                <a:close/>
              </a:path>
              <a:path w="342265" h="342900">
                <a:moveTo>
                  <a:pt x="309816" y="11430"/>
                </a:moveTo>
                <a:lnTo>
                  <a:pt x="282829" y="11430"/>
                </a:lnTo>
                <a:lnTo>
                  <a:pt x="284962" y="12700"/>
                </a:lnTo>
                <a:lnTo>
                  <a:pt x="289458" y="13970"/>
                </a:lnTo>
                <a:lnTo>
                  <a:pt x="291846" y="15240"/>
                </a:lnTo>
                <a:lnTo>
                  <a:pt x="296938" y="17780"/>
                </a:lnTo>
                <a:lnTo>
                  <a:pt x="299681" y="20320"/>
                </a:lnTo>
                <a:lnTo>
                  <a:pt x="305574" y="25400"/>
                </a:lnTo>
                <a:lnTo>
                  <a:pt x="308749" y="27940"/>
                </a:lnTo>
                <a:lnTo>
                  <a:pt x="312153" y="31750"/>
                </a:lnTo>
                <a:lnTo>
                  <a:pt x="314680" y="34290"/>
                </a:lnTo>
                <a:lnTo>
                  <a:pt x="317030" y="36830"/>
                </a:lnTo>
                <a:lnTo>
                  <a:pt x="321373" y="41910"/>
                </a:lnTo>
                <a:lnTo>
                  <a:pt x="323253" y="44450"/>
                </a:lnTo>
                <a:lnTo>
                  <a:pt x="326415" y="48260"/>
                </a:lnTo>
                <a:lnTo>
                  <a:pt x="327672" y="50800"/>
                </a:lnTo>
                <a:lnTo>
                  <a:pt x="329565" y="55880"/>
                </a:lnTo>
                <a:lnTo>
                  <a:pt x="330098" y="58420"/>
                </a:lnTo>
                <a:lnTo>
                  <a:pt x="330301" y="62230"/>
                </a:lnTo>
                <a:lnTo>
                  <a:pt x="329933" y="64770"/>
                </a:lnTo>
                <a:lnTo>
                  <a:pt x="328206" y="68580"/>
                </a:lnTo>
                <a:lnTo>
                  <a:pt x="326796" y="71120"/>
                </a:lnTo>
                <a:lnTo>
                  <a:pt x="322313" y="74930"/>
                </a:lnTo>
                <a:lnTo>
                  <a:pt x="319646" y="77470"/>
                </a:lnTo>
                <a:lnTo>
                  <a:pt x="314071" y="78740"/>
                </a:lnTo>
                <a:lnTo>
                  <a:pt x="333730" y="78740"/>
                </a:lnTo>
                <a:lnTo>
                  <a:pt x="336245" y="76200"/>
                </a:lnTo>
                <a:lnTo>
                  <a:pt x="339204" y="72390"/>
                </a:lnTo>
                <a:lnTo>
                  <a:pt x="341972" y="62230"/>
                </a:lnTo>
                <a:lnTo>
                  <a:pt x="342074" y="57150"/>
                </a:lnTo>
                <a:lnTo>
                  <a:pt x="339686" y="46990"/>
                </a:lnTo>
                <a:lnTo>
                  <a:pt x="315163" y="16510"/>
                </a:lnTo>
                <a:lnTo>
                  <a:pt x="309816" y="11430"/>
                </a:lnTo>
                <a:close/>
              </a:path>
            </a:pathLst>
          </a:custGeom>
          <a:solidFill>
            <a:srgbClr val="929292"/>
          </a:solidFill>
        </p:spPr>
        <p:txBody>
          <a:bodyPr wrap="square" lIns="0" tIns="0" rIns="0" bIns="0" rtlCol="0"/>
          <a:lstStyle/>
          <a:p/>
        </p:txBody>
      </p:sp>
      <p:sp>
        <p:nvSpPr>
          <p:cNvPr id="42" name="object 42"/>
          <p:cNvSpPr/>
          <p:nvPr/>
        </p:nvSpPr>
        <p:spPr>
          <a:xfrm>
            <a:off x="7881481" y="3343596"/>
            <a:ext cx="323850" cy="339090"/>
          </a:xfrm>
          <a:custGeom>
            <a:avLst/>
            <a:gdLst/>
            <a:ahLst/>
            <a:cxnLst/>
            <a:rect l="l" t="t" r="r" b="b"/>
            <a:pathLst>
              <a:path w="323850" h="339089">
                <a:moveTo>
                  <a:pt x="9347" y="250189"/>
                </a:moveTo>
                <a:lnTo>
                  <a:pt x="6362" y="250189"/>
                </a:lnTo>
                <a:lnTo>
                  <a:pt x="5029" y="251459"/>
                </a:lnTo>
                <a:lnTo>
                  <a:pt x="4267" y="252729"/>
                </a:lnTo>
                <a:lnTo>
                  <a:pt x="2552" y="253999"/>
                </a:lnTo>
                <a:lnTo>
                  <a:pt x="1866" y="255269"/>
                </a:lnTo>
                <a:lnTo>
                  <a:pt x="850" y="256539"/>
                </a:lnTo>
                <a:lnTo>
                  <a:pt x="482" y="256539"/>
                </a:lnTo>
                <a:lnTo>
                  <a:pt x="63" y="257809"/>
                </a:lnTo>
                <a:lnTo>
                  <a:pt x="139" y="259079"/>
                </a:lnTo>
                <a:lnTo>
                  <a:pt x="292" y="259079"/>
                </a:lnTo>
                <a:lnTo>
                  <a:pt x="51536" y="309879"/>
                </a:lnTo>
                <a:lnTo>
                  <a:pt x="53251" y="312419"/>
                </a:lnTo>
                <a:lnTo>
                  <a:pt x="55537" y="316229"/>
                </a:lnTo>
                <a:lnTo>
                  <a:pt x="56222" y="317499"/>
                </a:lnTo>
                <a:lnTo>
                  <a:pt x="56718" y="320039"/>
                </a:lnTo>
                <a:lnTo>
                  <a:pt x="56565" y="321309"/>
                </a:lnTo>
                <a:lnTo>
                  <a:pt x="55486" y="323849"/>
                </a:lnTo>
                <a:lnTo>
                  <a:pt x="54610" y="325119"/>
                </a:lnTo>
                <a:lnTo>
                  <a:pt x="52336" y="327659"/>
                </a:lnTo>
                <a:lnTo>
                  <a:pt x="51257" y="327659"/>
                </a:lnTo>
                <a:lnTo>
                  <a:pt x="49110" y="328929"/>
                </a:lnTo>
                <a:lnTo>
                  <a:pt x="48120" y="328929"/>
                </a:lnTo>
                <a:lnTo>
                  <a:pt x="45440" y="330199"/>
                </a:lnTo>
                <a:lnTo>
                  <a:pt x="44030" y="330199"/>
                </a:lnTo>
                <a:lnTo>
                  <a:pt x="43548" y="331469"/>
                </a:lnTo>
                <a:lnTo>
                  <a:pt x="42811" y="331469"/>
                </a:lnTo>
                <a:lnTo>
                  <a:pt x="42672" y="332739"/>
                </a:lnTo>
                <a:lnTo>
                  <a:pt x="43027" y="334009"/>
                </a:lnTo>
                <a:lnTo>
                  <a:pt x="43332" y="334009"/>
                </a:lnTo>
                <a:lnTo>
                  <a:pt x="44246" y="335279"/>
                </a:lnTo>
                <a:lnTo>
                  <a:pt x="44856" y="335279"/>
                </a:lnTo>
                <a:lnTo>
                  <a:pt x="46812" y="337819"/>
                </a:lnTo>
                <a:lnTo>
                  <a:pt x="47764" y="339089"/>
                </a:lnTo>
                <a:lnTo>
                  <a:pt x="54584" y="339089"/>
                </a:lnTo>
                <a:lnTo>
                  <a:pt x="56730" y="337819"/>
                </a:lnTo>
                <a:lnTo>
                  <a:pt x="57823" y="336549"/>
                </a:lnTo>
                <a:lnTo>
                  <a:pt x="60071" y="335279"/>
                </a:lnTo>
                <a:lnTo>
                  <a:pt x="61125" y="334009"/>
                </a:lnTo>
                <a:lnTo>
                  <a:pt x="64973" y="330199"/>
                </a:lnTo>
                <a:lnTo>
                  <a:pt x="66954" y="327659"/>
                </a:lnTo>
                <a:lnTo>
                  <a:pt x="69138" y="322579"/>
                </a:lnTo>
                <a:lnTo>
                  <a:pt x="69481" y="318769"/>
                </a:lnTo>
                <a:lnTo>
                  <a:pt x="68719" y="313689"/>
                </a:lnTo>
                <a:lnTo>
                  <a:pt x="67640" y="311149"/>
                </a:lnTo>
                <a:lnTo>
                  <a:pt x="64135" y="306069"/>
                </a:lnTo>
                <a:lnTo>
                  <a:pt x="61912" y="302259"/>
                </a:lnTo>
                <a:lnTo>
                  <a:pt x="59207" y="299719"/>
                </a:lnTo>
                <a:lnTo>
                  <a:pt x="9347" y="250189"/>
                </a:lnTo>
                <a:close/>
              </a:path>
              <a:path w="323850" h="339089">
                <a:moveTo>
                  <a:pt x="52946" y="242569"/>
                </a:moveTo>
                <a:lnTo>
                  <a:pt x="50025" y="242569"/>
                </a:lnTo>
                <a:lnTo>
                  <a:pt x="48793" y="243839"/>
                </a:lnTo>
                <a:lnTo>
                  <a:pt x="48069" y="245109"/>
                </a:lnTo>
                <a:lnTo>
                  <a:pt x="46393" y="246379"/>
                </a:lnTo>
                <a:lnTo>
                  <a:pt x="45707" y="247649"/>
                </a:lnTo>
                <a:lnTo>
                  <a:pt x="44691" y="248919"/>
                </a:lnTo>
                <a:lnTo>
                  <a:pt x="44348" y="248919"/>
                </a:lnTo>
                <a:lnTo>
                  <a:pt x="43954" y="250189"/>
                </a:lnTo>
                <a:lnTo>
                  <a:pt x="44030" y="251459"/>
                </a:lnTo>
                <a:lnTo>
                  <a:pt x="44208" y="251459"/>
                </a:lnTo>
                <a:lnTo>
                  <a:pt x="76657" y="284479"/>
                </a:lnTo>
                <a:lnTo>
                  <a:pt x="79870" y="287019"/>
                </a:lnTo>
                <a:lnTo>
                  <a:pt x="85839" y="289559"/>
                </a:lnTo>
                <a:lnTo>
                  <a:pt x="88900" y="290829"/>
                </a:lnTo>
                <a:lnTo>
                  <a:pt x="95173" y="292099"/>
                </a:lnTo>
                <a:lnTo>
                  <a:pt x="98348" y="292099"/>
                </a:lnTo>
                <a:lnTo>
                  <a:pt x="104762" y="289559"/>
                </a:lnTo>
                <a:lnTo>
                  <a:pt x="107950" y="287019"/>
                </a:lnTo>
                <a:lnTo>
                  <a:pt x="113804" y="281939"/>
                </a:lnTo>
                <a:lnTo>
                  <a:pt x="115125" y="279399"/>
                </a:lnTo>
                <a:lnTo>
                  <a:pt x="96164" y="279399"/>
                </a:lnTo>
                <a:lnTo>
                  <a:pt x="92163" y="278129"/>
                </a:lnTo>
                <a:lnTo>
                  <a:pt x="90131" y="278129"/>
                </a:lnTo>
                <a:lnTo>
                  <a:pt x="85991" y="275589"/>
                </a:lnTo>
                <a:lnTo>
                  <a:pt x="83566" y="273049"/>
                </a:lnTo>
                <a:lnTo>
                  <a:pt x="52946" y="242569"/>
                </a:lnTo>
                <a:close/>
              </a:path>
              <a:path w="323850" h="339089">
                <a:moveTo>
                  <a:pt x="85039" y="210819"/>
                </a:moveTo>
                <a:lnTo>
                  <a:pt x="82130" y="210819"/>
                </a:lnTo>
                <a:lnTo>
                  <a:pt x="80899" y="212089"/>
                </a:lnTo>
                <a:lnTo>
                  <a:pt x="80175" y="213359"/>
                </a:lnTo>
                <a:lnTo>
                  <a:pt x="78447" y="214629"/>
                </a:lnTo>
                <a:lnTo>
                  <a:pt x="77762" y="214629"/>
                </a:lnTo>
                <a:lnTo>
                  <a:pt x="76784" y="215899"/>
                </a:lnTo>
                <a:lnTo>
                  <a:pt x="76441" y="217169"/>
                </a:lnTo>
                <a:lnTo>
                  <a:pt x="76060" y="218439"/>
                </a:lnTo>
                <a:lnTo>
                  <a:pt x="76314" y="219709"/>
                </a:lnTo>
                <a:lnTo>
                  <a:pt x="109689" y="252729"/>
                </a:lnTo>
                <a:lnTo>
                  <a:pt x="110109" y="256539"/>
                </a:lnTo>
                <a:lnTo>
                  <a:pt x="110223" y="262889"/>
                </a:lnTo>
                <a:lnTo>
                  <a:pt x="108991" y="270509"/>
                </a:lnTo>
                <a:lnTo>
                  <a:pt x="107594" y="273049"/>
                </a:lnTo>
                <a:lnTo>
                  <a:pt x="103746" y="276859"/>
                </a:lnTo>
                <a:lnTo>
                  <a:pt x="101942" y="278129"/>
                </a:lnTo>
                <a:lnTo>
                  <a:pt x="98120" y="279399"/>
                </a:lnTo>
                <a:lnTo>
                  <a:pt x="115125" y="279399"/>
                </a:lnTo>
                <a:lnTo>
                  <a:pt x="115785" y="278129"/>
                </a:lnTo>
                <a:lnTo>
                  <a:pt x="118313" y="270509"/>
                </a:lnTo>
                <a:lnTo>
                  <a:pt x="118684" y="266699"/>
                </a:lnTo>
                <a:lnTo>
                  <a:pt x="118598" y="261619"/>
                </a:lnTo>
                <a:lnTo>
                  <a:pt x="118529" y="260349"/>
                </a:lnTo>
                <a:lnTo>
                  <a:pt x="133223" y="260349"/>
                </a:lnTo>
                <a:lnTo>
                  <a:pt x="133273" y="259079"/>
                </a:lnTo>
                <a:lnTo>
                  <a:pt x="132956" y="259079"/>
                </a:lnTo>
                <a:lnTo>
                  <a:pt x="132676" y="257809"/>
                </a:lnTo>
                <a:lnTo>
                  <a:pt x="85039" y="210819"/>
                </a:lnTo>
                <a:close/>
              </a:path>
              <a:path w="323850" h="339089">
                <a:moveTo>
                  <a:pt x="132880" y="260349"/>
                </a:moveTo>
                <a:lnTo>
                  <a:pt x="118529" y="260349"/>
                </a:lnTo>
                <a:lnTo>
                  <a:pt x="125069" y="266699"/>
                </a:lnTo>
                <a:lnTo>
                  <a:pt x="127711" y="266699"/>
                </a:lnTo>
                <a:lnTo>
                  <a:pt x="128866" y="265429"/>
                </a:lnTo>
                <a:lnTo>
                  <a:pt x="129565" y="264159"/>
                </a:lnTo>
                <a:lnTo>
                  <a:pt x="131102" y="262889"/>
                </a:lnTo>
                <a:lnTo>
                  <a:pt x="131686" y="262889"/>
                </a:lnTo>
                <a:lnTo>
                  <a:pt x="132562" y="261619"/>
                </a:lnTo>
                <a:lnTo>
                  <a:pt x="132880" y="260349"/>
                </a:lnTo>
                <a:close/>
              </a:path>
              <a:path w="323850" h="339089">
                <a:moveTo>
                  <a:pt x="150698" y="242569"/>
                </a:moveTo>
                <a:lnTo>
                  <a:pt x="148729" y="242569"/>
                </a:lnTo>
                <a:lnTo>
                  <a:pt x="149364" y="243839"/>
                </a:lnTo>
                <a:lnTo>
                  <a:pt x="149758" y="243839"/>
                </a:lnTo>
                <a:lnTo>
                  <a:pt x="150698" y="242569"/>
                </a:lnTo>
                <a:close/>
              </a:path>
              <a:path w="323850" h="339089">
                <a:moveTo>
                  <a:pt x="138239" y="161289"/>
                </a:moveTo>
                <a:lnTo>
                  <a:pt x="135064" y="161289"/>
                </a:lnTo>
                <a:lnTo>
                  <a:pt x="128612" y="163829"/>
                </a:lnTo>
                <a:lnTo>
                  <a:pt x="114642" y="189229"/>
                </a:lnTo>
                <a:lnTo>
                  <a:pt x="114896" y="194309"/>
                </a:lnTo>
                <a:lnTo>
                  <a:pt x="100330" y="194309"/>
                </a:lnTo>
                <a:lnTo>
                  <a:pt x="100507" y="195579"/>
                </a:lnTo>
                <a:lnTo>
                  <a:pt x="148424" y="242569"/>
                </a:lnTo>
                <a:lnTo>
                  <a:pt x="151257" y="242569"/>
                </a:lnTo>
                <a:lnTo>
                  <a:pt x="152514" y="241299"/>
                </a:lnTo>
                <a:lnTo>
                  <a:pt x="153250" y="241299"/>
                </a:lnTo>
                <a:lnTo>
                  <a:pt x="154978" y="238759"/>
                </a:lnTo>
                <a:lnTo>
                  <a:pt x="155651" y="238759"/>
                </a:lnTo>
                <a:lnTo>
                  <a:pt x="156641" y="237489"/>
                </a:lnTo>
                <a:lnTo>
                  <a:pt x="156972" y="236219"/>
                </a:lnTo>
                <a:lnTo>
                  <a:pt x="157327" y="236219"/>
                </a:lnTo>
                <a:lnTo>
                  <a:pt x="157378" y="234949"/>
                </a:lnTo>
                <a:lnTo>
                  <a:pt x="157111" y="234949"/>
                </a:lnTo>
                <a:lnTo>
                  <a:pt x="123736" y="200659"/>
                </a:lnTo>
                <a:lnTo>
                  <a:pt x="123139" y="195579"/>
                </a:lnTo>
                <a:lnTo>
                  <a:pt x="123151" y="190499"/>
                </a:lnTo>
                <a:lnTo>
                  <a:pt x="135305" y="173989"/>
                </a:lnTo>
                <a:lnTo>
                  <a:pt x="160549" y="173989"/>
                </a:lnTo>
                <a:lnTo>
                  <a:pt x="156679" y="170179"/>
                </a:lnTo>
                <a:lnTo>
                  <a:pt x="153504" y="167639"/>
                </a:lnTo>
                <a:lnTo>
                  <a:pt x="147535" y="163829"/>
                </a:lnTo>
                <a:lnTo>
                  <a:pt x="144487" y="162559"/>
                </a:lnTo>
                <a:lnTo>
                  <a:pt x="138239" y="161289"/>
                </a:lnTo>
                <a:close/>
              </a:path>
              <a:path w="323850" h="339089">
                <a:moveTo>
                  <a:pt x="160549" y="173989"/>
                </a:moveTo>
                <a:lnTo>
                  <a:pt x="137261" y="173989"/>
                </a:lnTo>
                <a:lnTo>
                  <a:pt x="141262" y="175259"/>
                </a:lnTo>
                <a:lnTo>
                  <a:pt x="143294" y="175259"/>
                </a:lnTo>
                <a:lnTo>
                  <a:pt x="147434" y="177799"/>
                </a:lnTo>
                <a:lnTo>
                  <a:pt x="149821" y="180339"/>
                </a:lnTo>
                <a:lnTo>
                  <a:pt x="180530" y="210819"/>
                </a:lnTo>
                <a:lnTo>
                  <a:pt x="183349" y="210819"/>
                </a:lnTo>
                <a:lnTo>
                  <a:pt x="184619" y="209549"/>
                </a:lnTo>
                <a:lnTo>
                  <a:pt x="185369" y="208279"/>
                </a:lnTo>
                <a:lnTo>
                  <a:pt x="187083" y="207009"/>
                </a:lnTo>
                <a:lnTo>
                  <a:pt x="187756" y="205739"/>
                </a:lnTo>
                <a:lnTo>
                  <a:pt x="188734" y="204469"/>
                </a:lnTo>
                <a:lnTo>
                  <a:pt x="189064" y="204469"/>
                </a:lnTo>
                <a:lnTo>
                  <a:pt x="189420" y="203199"/>
                </a:lnTo>
                <a:lnTo>
                  <a:pt x="189382" y="201929"/>
                </a:lnTo>
                <a:lnTo>
                  <a:pt x="188925" y="201929"/>
                </a:lnTo>
                <a:lnTo>
                  <a:pt x="160549" y="173989"/>
                </a:lnTo>
                <a:close/>
              </a:path>
              <a:path w="323850" h="339089">
                <a:moveTo>
                  <a:pt x="108356" y="186689"/>
                </a:moveTo>
                <a:lnTo>
                  <a:pt x="106172" y="186689"/>
                </a:lnTo>
                <a:lnTo>
                  <a:pt x="105664" y="187959"/>
                </a:lnTo>
                <a:lnTo>
                  <a:pt x="104546" y="187959"/>
                </a:lnTo>
                <a:lnTo>
                  <a:pt x="103886" y="189229"/>
                </a:lnTo>
                <a:lnTo>
                  <a:pt x="102298" y="190499"/>
                </a:lnTo>
                <a:lnTo>
                  <a:pt x="101676" y="191769"/>
                </a:lnTo>
                <a:lnTo>
                  <a:pt x="100799" y="191769"/>
                </a:lnTo>
                <a:lnTo>
                  <a:pt x="100190" y="194309"/>
                </a:lnTo>
                <a:lnTo>
                  <a:pt x="114896" y="194309"/>
                </a:lnTo>
                <a:lnTo>
                  <a:pt x="108356" y="186689"/>
                </a:lnTo>
                <a:close/>
              </a:path>
              <a:path w="323850" h="339089">
                <a:moveTo>
                  <a:pt x="198958" y="137159"/>
                </a:moveTo>
                <a:lnTo>
                  <a:pt x="196176" y="137159"/>
                </a:lnTo>
                <a:lnTo>
                  <a:pt x="173278" y="160019"/>
                </a:lnTo>
                <a:lnTo>
                  <a:pt x="173062" y="161289"/>
                </a:lnTo>
                <a:lnTo>
                  <a:pt x="173482" y="162559"/>
                </a:lnTo>
                <a:lnTo>
                  <a:pt x="174256" y="163829"/>
                </a:lnTo>
                <a:lnTo>
                  <a:pt x="176923" y="166369"/>
                </a:lnTo>
                <a:lnTo>
                  <a:pt x="178015" y="166369"/>
                </a:lnTo>
                <a:lnTo>
                  <a:pt x="179730" y="167639"/>
                </a:lnTo>
                <a:lnTo>
                  <a:pt x="180479" y="167639"/>
                </a:lnTo>
                <a:lnTo>
                  <a:pt x="203708" y="143509"/>
                </a:lnTo>
                <a:lnTo>
                  <a:pt x="203898" y="143509"/>
                </a:lnTo>
                <a:lnTo>
                  <a:pt x="203479" y="140969"/>
                </a:lnTo>
                <a:lnTo>
                  <a:pt x="202692" y="140969"/>
                </a:lnTo>
                <a:lnTo>
                  <a:pt x="201320" y="138429"/>
                </a:lnTo>
                <a:lnTo>
                  <a:pt x="200050" y="138429"/>
                </a:lnTo>
                <a:lnTo>
                  <a:pt x="198958" y="137159"/>
                </a:lnTo>
                <a:close/>
              </a:path>
              <a:path w="323850" h="339089">
                <a:moveTo>
                  <a:pt x="229993" y="71119"/>
                </a:moveTo>
                <a:lnTo>
                  <a:pt x="208356" y="71119"/>
                </a:lnTo>
                <a:lnTo>
                  <a:pt x="210273" y="72389"/>
                </a:lnTo>
                <a:lnTo>
                  <a:pt x="213982" y="73659"/>
                </a:lnTo>
                <a:lnTo>
                  <a:pt x="215671" y="74929"/>
                </a:lnTo>
                <a:lnTo>
                  <a:pt x="218681" y="77469"/>
                </a:lnTo>
                <a:lnTo>
                  <a:pt x="220141" y="80009"/>
                </a:lnTo>
                <a:lnTo>
                  <a:pt x="222923" y="83819"/>
                </a:lnTo>
                <a:lnTo>
                  <a:pt x="229362" y="146049"/>
                </a:lnTo>
                <a:lnTo>
                  <a:pt x="229704" y="147319"/>
                </a:lnTo>
                <a:lnTo>
                  <a:pt x="229882" y="148589"/>
                </a:lnTo>
                <a:lnTo>
                  <a:pt x="230327" y="149859"/>
                </a:lnTo>
                <a:lnTo>
                  <a:pt x="230682" y="149859"/>
                </a:lnTo>
                <a:lnTo>
                  <a:pt x="231622" y="151129"/>
                </a:lnTo>
                <a:lnTo>
                  <a:pt x="232206" y="152399"/>
                </a:lnTo>
                <a:lnTo>
                  <a:pt x="233680" y="153669"/>
                </a:lnTo>
                <a:lnTo>
                  <a:pt x="234391" y="153669"/>
                </a:lnTo>
                <a:lnTo>
                  <a:pt x="235686" y="154939"/>
                </a:lnTo>
                <a:lnTo>
                  <a:pt x="238874" y="154939"/>
                </a:lnTo>
                <a:lnTo>
                  <a:pt x="239369" y="153669"/>
                </a:lnTo>
                <a:lnTo>
                  <a:pt x="254741" y="138429"/>
                </a:lnTo>
                <a:lnTo>
                  <a:pt x="240118" y="138429"/>
                </a:lnTo>
                <a:lnTo>
                  <a:pt x="239649" y="115569"/>
                </a:lnTo>
                <a:lnTo>
                  <a:pt x="239534" y="107949"/>
                </a:lnTo>
                <a:lnTo>
                  <a:pt x="239128" y="101599"/>
                </a:lnTo>
                <a:lnTo>
                  <a:pt x="237693" y="90169"/>
                </a:lnTo>
                <a:lnTo>
                  <a:pt x="236702" y="86359"/>
                </a:lnTo>
                <a:lnTo>
                  <a:pt x="234175" y="78739"/>
                </a:lnTo>
                <a:lnTo>
                  <a:pt x="232651" y="74929"/>
                </a:lnTo>
                <a:lnTo>
                  <a:pt x="229993" y="71119"/>
                </a:lnTo>
                <a:close/>
              </a:path>
              <a:path w="323850" h="339089">
                <a:moveTo>
                  <a:pt x="273227" y="107949"/>
                </a:moveTo>
                <a:lnTo>
                  <a:pt x="270027" y="107949"/>
                </a:lnTo>
                <a:lnTo>
                  <a:pt x="240118" y="138429"/>
                </a:lnTo>
                <a:lnTo>
                  <a:pt x="254741" y="138429"/>
                </a:lnTo>
                <a:lnTo>
                  <a:pt x="277799" y="115569"/>
                </a:lnTo>
                <a:lnTo>
                  <a:pt x="278003" y="115569"/>
                </a:lnTo>
                <a:lnTo>
                  <a:pt x="278218" y="114299"/>
                </a:lnTo>
                <a:lnTo>
                  <a:pt x="277825" y="113029"/>
                </a:lnTo>
                <a:lnTo>
                  <a:pt x="277545" y="113029"/>
                </a:lnTo>
                <a:lnTo>
                  <a:pt x="276733" y="111759"/>
                </a:lnTo>
                <a:lnTo>
                  <a:pt x="276212" y="110489"/>
                </a:lnTo>
                <a:lnTo>
                  <a:pt x="275590" y="110489"/>
                </a:lnTo>
                <a:lnTo>
                  <a:pt x="274955" y="109219"/>
                </a:lnTo>
                <a:lnTo>
                  <a:pt x="274358" y="109219"/>
                </a:lnTo>
                <a:lnTo>
                  <a:pt x="273227" y="107949"/>
                </a:lnTo>
                <a:close/>
              </a:path>
              <a:path w="323850" h="339089">
                <a:moveTo>
                  <a:pt x="213969" y="58419"/>
                </a:moveTo>
                <a:lnTo>
                  <a:pt x="201053" y="58419"/>
                </a:lnTo>
                <a:lnTo>
                  <a:pt x="194259" y="62229"/>
                </a:lnTo>
                <a:lnTo>
                  <a:pt x="190906" y="64769"/>
                </a:lnTo>
                <a:lnTo>
                  <a:pt x="185534" y="69849"/>
                </a:lnTo>
                <a:lnTo>
                  <a:pt x="183769" y="72389"/>
                </a:lnTo>
                <a:lnTo>
                  <a:pt x="180860" y="76199"/>
                </a:lnTo>
                <a:lnTo>
                  <a:pt x="179654" y="78739"/>
                </a:lnTo>
                <a:lnTo>
                  <a:pt x="177761" y="82549"/>
                </a:lnTo>
                <a:lnTo>
                  <a:pt x="177088" y="85089"/>
                </a:lnTo>
                <a:lnTo>
                  <a:pt x="176288" y="88899"/>
                </a:lnTo>
                <a:lnTo>
                  <a:pt x="176060" y="90169"/>
                </a:lnTo>
                <a:lnTo>
                  <a:pt x="175945" y="91439"/>
                </a:lnTo>
                <a:lnTo>
                  <a:pt x="176187" y="92709"/>
                </a:lnTo>
                <a:lnTo>
                  <a:pt x="176339" y="92709"/>
                </a:lnTo>
                <a:lnTo>
                  <a:pt x="176720" y="93979"/>
                </a:lnTo>
                <a:lnTo>
                  <a:pt x="176999" y="93979"/>
                </a:lnTo>
                <a:lnTo>
                  <a:pt x="178130" y="95249"/>
                </a:lnTo>
                <a:lnTo>
                  <a:pt x="179400" y="96519"/>
                </a:lnTo>
                <a:lnTo>
                  <a:pt x="180060" y="97789"/>
                </a:lnTo>
                <a:lnTo>
                  <a:pt x="181267" y="97789"/>
                </a:lnTo>
                <a:lnTo>
                  <a:pt x="181787" y="99059"/>
                </a:lnTo>
                <a:lnTo>
                  <a:pt x="184035" y="99059"/>
                </a:lnTo>
                <a:lnTo>
                  <a:pt x="184721" y="97789"/>
                </a:lnTo>
                <a:lnTo>
                  <a:pt x="185077" y="96519"/>
                </a:lnTo>
                <a:lnTo>
                  <a:pt x="185661" y="93979"/>
                </a:lnTo>
                <a:lnTo>
                  <a:pt x="186118" y="92709"/>
                </a:lnTo>
                <a:lnTo>
                  <a:pt x="187363" y="87629"/>
                </a:lnTo>
                <a:lnTo>
                  <a:pt x="188252" y="86359"/>
                </a:lnTo>
                <a:lnTo>
                  <a:pt x="190563" y="81279"/>
                </a:lnTo>
                <a:lnTo>
                  <a:pt x="192252" y="78739"/>
                </a:lnTo>
                <a:lnTo>
                  <a:pt x="196342" y="74929"/>
                </a:lnTo>
                <a:lnTo>
                  <a:pt x="198297" y="73659"/>
                </a:lnTo>
                <a:lnTo>
                  <a:pt x="202387" y="72389"/>
                </a:lnTo>
                <a:lnTo>
                  <a:pt x="204406" y="71119"/>
                </a:lnTo>
                <a:lnTo>
                  <a:pt x="229993" y="71119"/>
                </a:lnTo>
                <a:lnTo>
                  <a:pt x="229108" y="69849"/>
                </a:lnTo>
                <a:lnTo>
                  <a:pt x="227139" y="67309"/>
                </a:lnTo>
                <a:lnTo>
                  <a:pt x="222542" y="63499"/>
                </a:lnTo>
                <a:lnTo>
                  <a:pt x="219862" y="60959"/>
                </a:lnTo>
                <a:lnTo>
                  <a:pt x="213969" y="58419"/>
                </a:lnTo>
                <a:close/>
              </a:path>
              <a:path w="323850" h="339089">
                <a:moveTo>
                  <a:pt x="266941" y="0"/>
                </a:moveTo>
                <a:lnTo>
                  <a:pt x="234518" y="29209"/>
                </a:lnTo>
                <a:lnTo>
                  <a:pt x="234429" y="34289"/>
                </a:lnTo>
                <a:lnTo>
                  <a:pt x="236855" y="44449"/>
                </a:lnTo>
                <a:lnTo>
                  <a:pt x="261327" y="76199"/>
                </a:lnTo>
                <a:lnTo>
                  <a:pt x="266687" y="80009"/>
                </a:lnTo>
                <a:lnTo>
                  <a:pt x="276860" y="87629"/>
                </a:lnTo>
                <a:lnTo>
                  <a:pt x="281774" y="90169"/>
                </a:lnTo>
                <a:lnTo>
                  <a:pt x="291274" y="92709"/>
                </a:lnTo>
                <a:lnTo>
                  <a:pt x="304800" y="88899"/>
                </a:lnTo>
                <a:lnTo>
                  <a:pt x="309168" y="86359"/>
                </a:lnTo>
                <a:lnTo>
                  <a:pt x="315455" y="80009"/>
                </a:lnTo>
                <a:lnTo>
                  <a:pt x="292696" y="80009"/>
                </a:lnTo>
                <a:lnTo>
                  <a:pt x="285927" y="77469"/>
                </a:lnTo>
                <a:lnTo>
                  <a:pt x="282194" y="74929"/>
                </a:lnTo>
                <a:lnTo>
                  <a:pt x="274027" y="69849"/>
                </a:lnTo>
                <a:lnTo>
                  <a:pt x="269430" y="64769"/>
                </a:lnTo>
                <a:lnTo>
                  <a:pt x="260565" y="55879"/>
                </a:lnTo>
                <a:lnTo>
                  <a:pt x="257213" y="52069"/>
                </a:lnTo>
                <a:lnTo>
                  <a:pt x="251383" y="45719"/>
                </a:lnTo>
                <a:lnTo>
                  <a:pt x="249237" y="41909"/>
                </a:lnTo>
                <a:lnTo>
                  <a:pt x="246468" y="34289"/>
                </a:lnTo>
                <a:lnTo>
                  <a:pt x="245999" y="31749"/>
                </a:lnTo>
                <a:lnTo>
                  <a:pt x="246913" y="24129"/>
                </a:lnTo>
                <a:lnTo>
                  <a:pt x="248627" y="21589"/>
                </a:lnTo>
                <a:lnTo>
                  <a:pt x="253301" y="16509"/>
                </a:lnTo>
                <a:lnTo>
                  <a:pt x="255041" y="15239"/>
                </a:lnTo>
                <a:lnTo>
                  <a:pt x="258610" y="13969"/>
                </a:lnTo>
                <a:lnTo>
                  <a:pt x="260515" y="12699"/>
                </a:lnTo>
                <a:lnTo>
                  <a:pt x="291541" y="12699"/>
                </a:lnTo>
                <a:lnTo>
                  <a:pt x="281355" y="5079"/>
                </a:lnTo>
                <a:lnTo>
                  <a:pt x="276440" y="2539"/>
                </a:lnTo>
                <a:lnTo>
                  <a:pt x="266941" y="0"/>
                </a:lnTo>
                <a:close/>
              </a:path>
              <a:path w="323850" h="339089">
                <a:moveTo>
                  <a:pt x="291541" y="12699"/>
                </a:moveTo>
                <a:lnTo>
                  <a:pt x="264553" y="12699"/>
                </a:lnTo>
                <a:lnTo>
                  <a:pt x="266687" y="13969"/>
                </a:lnTo>
                <a:lnTo>
                  <a:pt x="271170" y="15239"/>
                </a:lnTo>
                <a:lnTo>
                  <a:pt x="273570" y="16509"/>
                </a:lnTo>
                <a:lnTo>
                  <a:pt x="278650" y="19049"/>
                </a:lnTo>
                <a:lnTo>
                  <a:pt x="281393" y="21589"/>
                </a:lnTo>
                <a:lnTo>
                  <a:pt x="287286" y="26669"/>
                </a:lnTo>
                <a:lnTo>
                  <a:pt x="290461" y="29209"/>
                </a:lnTo>
                <a:lnTo>
                  <a:pt x="293865" y="33019"/>
                </a:lnTo>
                <a:lnTo>
                  <a:pt x="296392" y="35559"/>
                </a:lnTo>
                <a:lnTo>
                  <a:pt x="298742" y="38099"/>
                </a:lnTo>
                <a:lnTo>
                  <a:pt x="303098" y="41909"/>
                </a:lnTo>
                <a:lnTo>
                  <a:pt x="304965" y="44449"/>
                </a:lnTo>
                <a:lnTo>
                  <a:pt x="312026" y="63499"/>
                </a:lnTo>
                <a:lnTo>
                  <a:pt x="311645" y="66039"/>
                </a:lnTo>
                <a:lnTo>
                  <a:pt x="309930" y="69849"/>
                </a:lnTo>
                <a:lnTo>
                  <a:pt x="308508" y="72389"/>
                </a:lnTo>
                <a:lnTo>
                  <a:pt x="304025" y="76199"/>
                </a:lnTo>
                <a:lnTo>
                  <a:pt x="301371" y="78739"/>
                </a:lnTo>
                <a:lnTo>
                  <a:pt x="295783" y="80009"/>
                </a:lnTo>
                <a:lnTo>
                  <a:pt x="315455" y="80009"/>
                </a:lnTo>
                <a:lnTo>
                  <a:pt x="317969" y="77469"/>
                </a:lnTo>
                <a:lnTo>
                  <a:pt x="320929" y="72389"/>
                </a:lnTo>
                <a:lnTo>
                  <a:pt x="323697" y="63499"/>
                </a:lnTo>
                <a:lnTo>
                  <a:pt x="323786" y="58419"/>
                </a:lnTo>
                <a:lnTo>
                  <a:pt x="321411" y="48259"/>
                </a:lnTo>
                <a:lnTo>
                  <a:pt x="319062" y="43179"/>
                </a:lnTo>
                <a:lnTo>
                  <a:pt x="312077" y="33019"/>
                </a:lnTo>
                <a:lnTo>
                  <a:pt x="307721" y="27939"/>
                </a:lnTo>
                <a:lnTo>
                  <a:pt x="302501" y="22859"/>
                </a:lnTo>
                <a:lnTo>
                  <a:pt x="296887" y="16509"/>
                </a:lnTo>
                <a:lnTo>
                  <a:pt x="291541" y="12699"/>
                </a:lnTo>
                <a:close/>
              </a:path>
            </a:pathLst>
          </a:custGeom>
          <a:solidFill>
            <a:srgbClr val="929292"/>
          </a:solidFill>
        </p:spPr>
        <p:txBody>
          <a:bodyPr wrap="square" lIns="0" tIns="0" rIns="0" bIns="0" rtlCol="0"/>
          <a:lstStyle/>
          <a:p/>
        </p:txBody>
      </p:sp>
      <p:sp>
        <p:nvSpPr>
          <p:cNvPr id="43" name="object 43"/>
          <p:cNvSpPr/>
          <p:nvPr/>
        </p:nvSpPr>
        <p:spPr>
          <a:xfrm>
            <a:off x="8360957" y="3344670"/>
            <a:ext cx="325755" cy="326390"/>
          </a:xfrm>
          <a:custGeom>
            <a:avLst/>
            <a:gdLst/>
            <a:ahLst/>
            <a:cxnLst/>
            <a:rect l="l" t="t" r="r" b="b"/>
            <a:pathLst>
              <a:path w="325754" h="326389">
                <a:moveTo>
                  <a:pt x="40013" y="227330"/>
                </a:moveTo>
                <a:lnTo>
                  <a:pt x="5228" y="251460"/>
                </a:lnTo>
                <a:lnTo>
                  <a:pt x="0" y="270510"/>
                </a:lnTo>
                <a:lnTo>
                  <a:pt x="846" y="280670"/>
                </a:lnTo>
                <a:lnTo>
                  <a:pt x="23998" y="313690"/>
                </a:lnTo>
                <a:lnTo>
                  <a:pt x="46007" y="326390"/>
                </a:lnTo>
                <a:lnTo>
                  <a:pt x="62009" y="326390"/>
                </a:lnTo>
                <a:lnTo>
                  <a:pt x="72538" y="321310"/>
                </a:lnTo>
                <a:lnTo>
                  <a:pt x="77732" y="317500"/>
                </a:lnTo>
                <a:lnTo>
                  <a:pt x="81599" y="313690"/>
                </a:lnTo>
                <a:lnTo>
                  <a:pt x="55469" y="313690"/>
                </a:lnTo>
                <a:lnTo>
                  <a:pt x="47442" y="312420"/>
                </a:lnTo>
                <a:lnTo>
                  <a:pt x="43417" y="311150"/>
                </a:lnTo>
                <a:lnTo>
                  <a:pt x="35352" y="304800"/>
                </a:lnTo>
                <a:lnTo>
                  <a:pt x="31339" y="302260"/>
                </a:lnTo>
                <a:lnTo>
                  <a:pt x="12251" y="270510"/>
                </a:lnTo>
                <a:lnTo>
                  <a:pt x="12454" y="265430"/>
                </a:lnTo>
                <a:lnTo>
                  <a:pt x="37270" y="240030"/>
                </a:lnTo>
                <a:lnTo>
                  <a:pt x="72601" y="240030"/>
                </a:lnTo>
                <a:lnTo>
                  <a:pt x="67115" y="236220"/>
                </a:lnTo>
                <a:lnTo>
                  <a:pt x="56167" y="229870"/>
                </a:lnTo>
                <a:lnTo>
                  <a:pt x="50757" y="228600"/>
                </a:lnTo>
                <a:lnTo>
                  <a:pt x="40013" y="227330"/>
                </a:lnTo>
                <a:close/>
              </a:path>
              <a:path w="325754" h="326389">
                <a:moveTo>
                  <a:pt x="72601" y="240030"/>
                </a:moveTo>
                <a:lnTo>
                  <a:pt x="41308" y="240030"/>
                </a:lnTo>
                <a:lnTo>
                  <a:pt x="53386" y="243840"/>
                </a:lnTo>
                <a:lnTo>
                  <a:pt x="61374" y="248920"/>
                </a:lnTo>
                <a:lnTo>
                  <a:pt x="84641" y="284480"/>
                </a:lnTo>
                <a:lnTo>
                  <a:pt x="84450" y="288290"/>
                </a:lnTo>
                <a:lnTo>
                  <a:pt x="59482" y="313690"/>
                </a:lnTo>
                <a:lnTo>
                  <a:pt x="81599" y="313690"/>
                </a:lnTo>
                <a:lnTo>
                  <a:pt x="88044" y="307340"/>
                </a:lnTo>
                <a:lnTo>
                  <a:pt x="91753" y="302260"/>
                </a:lnTo>
                <a:lnTo>
                  <a:pt x="96210" y="290830"/>
                </a:lnTo>
                <a:lnTo>
                  <a:pt x="97061" y="285750"/>
                </a:lnTo>
                <a:lnTo>
                  <a:pt x="96007" y="274320"/>
                </a:lnTo>
                <a:lnTo>
                  <a:pt x="94178" y="267970"/>
                </a:lnTo>
                <a:lnTo>
                  <a:pt x="87930" y="256540"/>
                </a:lnTo>
                <a:lnTo>
                  <a:pt x="83625" y="251460"/>
                </a:lnTo>
                <a:lnTo>
                  <a:pt x="78113" y="246380"/>
                </a:lnTo>
                <a:lnTo>
                  <a:pt x="72601" y="240030"/>
                </a:lnTo>
                <a:close/>
              </a:path>
              <a:path w="325754" h="326389">
                <a:moveTo>
                  <a:pt x="116911" y="190500"/>
                </a:moveTo>
                <a:lnTo>
                  <a:pt x="105316" y="190500"/>
                </a:lnTo>
                <a:lnTo>
                  <a:pt x="102014" y="191770"/>
                </a:lnTo>
                <a:lnTo>
                  <a:pt x="100351" y="193040"/>
                </a:lnTo>
                <a:lnTo>
                  <a:pt x="96947" y="195580"/>
                </a:lnTo>
                <a:lnTo>
                  <a:pt x="84272" y="215900"/>
                </a:lnTo>
                <a:lnTo>
                  <a:pt x="84590" y="223520"/>
                </a:lnTo>
                <a:lnTo>
                  <a:pt x="85784" y="228600"/>
                </a:lnTo>
                <a:lnTo>
                  <a:pt x="90203" y="237490"/>
                </a:lnTo>
                <a:lnTo>
                  <a:pt x="93632" y="242570"/>
                </a:lnTo>
                <a:lnTo>
                  <a:pt x="102408" y="250190"/>
                </a:lnTo>
                <a:lnTo>
                  <a:pt x="106497" y="254000"/>
                </a:lnTo>
                <a:lnTo>
                  <a:pt x="114625" y="257810"/>
                </a:lnTo>
                <a:lnTo>
                  <a:pt x="118626" y="259080"/>
                </a:lnTo>
                <a:lnTo>
                  <a:pt x="126487" y="260350"/>
                </a:lnTo>
                <a:lnTo>
                  <a:pt x="130335" y="260350"/>
                </a:lnTo>
                <a:lnTo>
                  <a:pt x="137841" y="256540"/>
                </a:lnTo>
                <a:lnTo>
                  <a:pt x="141410" y="254000"/>
                </a:lnTo>
                <a:lnTo>
                  <a:pt x="146464" y="248920"/>
                </a:lnTo>
                <a:lnTo>
                  <a:pt x="147899" y="247650"/>
                </a:lnTo>
                <a:lnTo>
                  <a:pt x="121420" y="247650"/>
                </a:lnTo>
                <a:lnTo>
                  <a:pt x="118651" y="246380"/>
                </a:lnTo>
                <a:lnTo>
                  <a:pt x="95271" y="214630"/>
                </a:lnTo>
                <a:lnTo>
                  <a:pt x="96858" y="209550"/>
                </a:lnTo>
                <a:lnTo>
                  <a:pt x="103068" y="203200"/>
                </a:lnTo>
                <a:lnTo>
                  <a:pt x="105126" y="201930"/>
                </a:lnTo>
                <a:lnTo>
                  <a:pt x="109266" y="200660"/>
                </a:lnTo>
                <a:lnTo>
                  <a:pt x="111171" y="199390"/>
                </a:lnTo>
                <a:lnTo>
                  <a:pt x="114689" y="198120"/>
                </a:lnTo>
                <a:lnTo>
                  <a:pt x="119617" y="198120"/>
                </a:lnTo>
                <a:lnTo>
                  <a:pt x="120594" y="196850"/>
                </a:lnTo>
                <a:lnTo>
                  <a:pt x="120252" y="194310"/>
                </a:lnTo>
                <a:lnTo>
                  <a:pt x="119451" y="193040"/>
                </a:lnTo>
                <a:lnTo>
                  <a:pt x="117458" y="191770"/>
                </a:lnTo>
                <a:lnTo>
                  <a:pt x="116911" y="190500"/>
                </a:lnTo>
                <a:close/>
              </a:path>
              <a:path w="325754" h="326389">
                <a:moveTo>
                  <a:pt x="150224" y="223520"/>
                </a:moveTo>
                <a:lnTo>
                  <a:pt x="145436" y="223520"/>
                </a:lnTo>
                <a:lnTo>
                  <a:pt x="144902" y="228600"/>
                </a:lnTo>
                <a:lnTo>
                  <a:pt x="144204" y="232410"/>
                </a:lnTo>
                <a:lnTo>
                  <a:pt x="143594" y="233680"/>
                </a:lnTo>
                <a:lnTo>
                  <a:pt x="141829" y="238760"/>
                </a:lnTo>
                <a:lnTo>
                  <a:pt x="140394" y="240030"/>
                </a:lnTo>
                <a:lnTo>
                  <a:pt x="136292" y="243840"/>
                </a:lnTo>
                <a:lnTo>
                  <a:pt x="134044" y="246380"/>
                </a:lnTo>
                <a:lnTo>
                  <a:pt x="129281" y="247650"/>
                </a:lnTo>
                <a:lnTo>
                  <a:pt x="147899" y="247650"/>
                </a:lnTo>
                <a:lnTo>
                  <a:pt x="150363" y="243840"/>
                </a:lnTo>
                <a:lnTo>
                  <a:pt x="151379" y="242570"/>
                </a:lnTo>
                <a:lnTo>
                  <a:pt x="152992" y="238760"/>
                </a:lnTo>
                <a:lnTo>
                  <a:pt x="153589" y="236220"/>
                </a:lnTo>
                <a:lnTo>
                  <a:pt x="154402" y="233680"/>
                </a:lnTo>
                <a:lnTo>
                  <a:pt x="154605" y="232410"/>
                </a:lnTo>
                <a:lnTo>
                  <a:pt x="154554" y="229870"/>
                </a:lnTo>
                <a:lnTo>
                  <a:pt x="154338" y="228600"/>
                </a:lnTo>
                <a:lnTo>
                  <a:pt x="154186" y="228600"/>
                </a:lnTo>
                <a:lnTo>
                  <a:pt x="153767" y="227330"/>
                </a:lnTo>
                <a:lnTo>
                  <a:pt x="153056" y="227330"/>
                </a:lnTo>
                <a:lnTo>
                  <a:pt x="152154" y="226060"/>
                </a:lnTo>
                <a:lnTo>
                  <a:pt x="151557" y="224790"/>
                </a:lnTo>
                <a:lnTo>
                  <a:pt x="150846" y="224790"/>
                </a:lnTo>
                <a:lnTo>
                  <a:pt x="150224" y="223520"/>
                </a:lnTo>
                <a:close/>
              </a:path>
              <a:path w="325754" h="326389">
                <a:moveTo>
                  <a:pt x="148585" y="222250"/>
                </a:moveTo>
                <a:lnTo>
                  <a:pt x="146375" y="222250"/>
                </a:lnTo>
                <a:lnTo>
                  <a:pt x="145715" y="223520"/>
                </a:lnTo>
                <a:lnTo>
                  <a:pt x="149093" y="223520"/>
                </a:lnTo>
                <a:lnTo>
                  <a:pt x="148585" y="222250"/>
                </a:lnTo>
                <a:close/>
              </a:path>
              <a:path w="325754" h="326389">
                <a:moveTo>
                  <a:pt x="120480" y="149860"/>
                </a:moveTo>
                <a:lnTo>
                  <a:pt x="118118" y="149860"/>
                </a:lnTo>
                <a:lnTo>
                  <a:pt x="117572" y="151130"/>
                </a:lnTo>
                <a:lnTo>
                  <a:pt x="116302" y="151130"/>
                </a:lnTo>
                <a:lnTo>
                  <a:pt x="115553" y="152400"/>
                </a:lnTo>
                <a:lnTo>
                  <a:pt x="113838" y="153670"/>
                </a:lnTo>
                <a:lnTo>
                  <a:pt x="113165" y="154940"/>
                </a:lnTo>
                <a:lnTo>
                  <a:pt x="112187" y="156210"/>
                </a:lnTo>
                <a:lnTo>
                  <a:pt x="111844" y="156210"/>
                </a:lnTo>
                <a:lnTo>
                  <a:pt x="111501" y="157480"/>
                </a:lnTo>
                <a:lnTo>
                  <a:pt x="111628" y="158750"/>
                </a:lnTo>
                <a:lnTo>
                  <a:pt x="111793" y="158750"/>
                </a:lnTo>
                <a:lnTo>
                  <a:pt x="123300" y="170180"/>
                </a:lnTo>
                <a:lnTo>
                  <a:pt x="116442" y="177800"/>
                </a:lnTo>
                <a:lnTo>
                  <a:pt x="130513" y="177800"/>
                </a:lnTo>
                <a:lnTo>
                  <a:pt x="160930" y="208280"/>
                </a:lnTo>
                <a:lnTo>
                  <a:pt x="163559" y="209550"/>
                </a:lnTo>
                <a:lnTo>
                  <a:pt x="168613" y="213360"/>
                </a:lnTo>
                <a:lnTo>
                  <a:pt x="171090" y="214630"/>
                </a:lnTo>
                <a:lnTo>
                  <a:pt x="175966" y="214630"/>
                </a:lnTo>
                <a:lnTo>
                  <a:pt x="178392" y="213360"/>
                </a:lnTo>
                <a:lnTo>
                  <a:pt x="183193" y="212090"/>
                </a:lnTo>
                <a:lnTo>
                  <a:pt x="185618" y="209550"/>
                </a:lnTo>
                <a:lnTo>
                  <a:pt x="188882" y="207010"/>
                </a:lnTo>
                <a:lnTo>
                  <a:pt x="189644" y="205740"/>
                </a:lnTo>
                <a:lnTo>
                  <a:pt x="191041" y="204470"/>
                </a:lnTo>
                <a:lnTo>
                  <a:pt x="191676" y="203200"/>
                </a:lnTo>
                <a:lnTo>
                  <a:pt x="192794" y="201930"/>
                </a:lnTo>
                <a:lnTo>
                  <a:pt x="177084" y="201930"/>
                </a:lnTo>
                <a:lnTo>
                  <a:pt x="171814" y="200660"/>
                </a:lnTo>
                <a:lnTo>
                  <a:pt x="168867" y="198120"/>
                </a:lnTo>
                <a:lnTo>
                  <a:pt x="139200" y="168910"/>
                </a:lnTo>
                <a:lnTo>
                  <a:pt x="146805" y="161290"/>
                </a:lnTo>
                <a:lnTo>
                  <a:pt x="131986" y="161290"/>
                </a:lnTo>
                <a:lnTo>
                  <a:pt x="120480" y="149860"/>
                </a:lnTo>
                <a:close/>
              </a:path>
              <a:path w="325754" h="326389">
                <a:moveTo>
                  <a:pt x="191130" y="193040"/>
                </a:moveTo>
                <a:lnTo>
                  <a:pt x="185555" y="193040"/>
                </a:lnTo>
                <a:lnTo>
                  <a:pt x="184920" y="194310"/>
                </a:lnTo>
                <a:lnTo>
                  <a:pt x="184526" y="195580"/>
                </a:lnTo>
                <a:lnTo>
                  <a:pt x="183574" y="196850"/>
                </a:lnTo>
                <a:lnTo>
                  <a:pt x="182939" y="198120"/>
                </a:lnTo>
                <a:lnTo>
                  <a:pt x="179637" y="200660"/>
                </a:lnTo>
                <a:lnTo>
                  <a:pt x="177084" y="201930"/>
                </a:lnTo>
                <a:lnTo>
                  <a:pt x="192794" y="201930"/>
                </a:lnTo>
                <a:lnTo>
                  <a:pt x="193238" y="200660"/>
                </a:lnTo>
                <a:lnTo>
                  <a:pt x="193861" y="199390"/>
                </a:lnTo>
                <a:lnTo>
                  <a:pt x="194026" y="198120"/>
                </a:lnTo>
                <a:lnTo>
                  <a:pt x="194026" y="196850"/>
                </a:lnTo>
                <a:lnTo>
                  <a:pt x="193797" y="196850"/>
                </a:lnTo>
                <a:lnTo>
                  <a:pt x="192883" y="195580"/>
                </a:lnTo>
                <a:lnTo>
                  <a:pt x="192146" y="194310"/>
                </a:lnTo>
                <a:lnTo>
                  <a:pt x="191130" y="193040"/>
                </a:lnTo>
                <a:close/>
              </a:path>
              <a:path w="325754" h="326389">
                <a:moveTo>
                  <a:pt x="189936" y="191770"/>
                </a:moveTo>
                <a:lnTo>
                  <a:pt x="186190" y="191770"/>
                </a:lnTo>
                <a:lnTo>
                  <a:pt x="185809" y="193040"/>
                </a:lnTo>
                <a:lnTo>
                  <a:pt x="190495" y="193040"/>
                </a:lnTo>
                <a:lnTo>
                  <a:pt x="189936" y="191770"/>
                </a:lnTo>
                <a:close/>
              </a:path>
              <a:path w="325754" h="326389">
                <a:moveTo>
                  <a:pt x="188539" y="190500"/>
                </a:moveTo>
                <a:lnTo>
                  <a:pt x="186888" y="190500"/>
                </a:lnTo>
                <a:lnTo>
                  <a:pt x="186431" y="191770"/>
                </a:lnTo>
                <a:lnTo>
                  <a:pt x="188959" y="191770"/>
                </a:lnTo>
                <a:lnTo>
                  <a:pt x="188539" y="190500"/>
                </a:lnTo>
                <a:close/>
              </a:path>
              <a:path w="325754" h="326389">
                <a:moveTo>
                  <a:pt x="114676" y="189230"/>
                </a:moveTo>
                <a:lnTo>
                  <a:pt x="109952" y="189230"/>
                </a:lnTo>
                <a:lnTo>
                  <a:pt x="106904" y="190500"/>
                </a:lnTo>
                <a:lnTo>
                  <a:pt x="115553" y="190500"/>
                </a:lnTo>
                <a:lnTo>
                  <a:pt x="114676" y="189230"/>
                </a:lnTo>
                <a:close/>
              </a:path>
              <a:path w="325754" h="326389">
                <a:moveTo>
                  <a:pt x="130513" y="177800"/>
                </a:moveTo>
                <a:lnTo>
                  <a:pt x="116048" y="177800"/>
                </a:lnTo>
                <a:lnTo>
                  <a:pt x="116073" y="179070"/>
                </a:lnTo>
                <a:lnTo>
                  <a:pt x="116391" y="179070"/>
                </a:lnTo>
                <a:lnTo>
                  <a:pt x="116645" y="180340"/>
                </a:lnTo>
                <a:lnTo>
                  <a:pt x="117381" y="181610"/>
                </a:lnTo>
                <a:lnTo>
                  <a:pt x="117902" y="181610"/>
                </a:lnTo>
                <a:lnTo>
                  <a:pt x="119832" y="184150"/>
                </a:lnTo>
                <a:lnTo>
                  <a:pt x="120899" y="184150"/>
                </a:lnTo>
                <a:lnTo>
                  <a:pt x="122652" y="185420"/>
                </a:lnTo>
                <a:lnTo>
                  <a:pt x="123363" y="184150"/>
                </a:lnTo>
                <a:lnTo>
                  <a:pt x="130513" y="177800"/>
                </a:lnTo>
                <a:close/>
              </a:path>
              <a:path w="325754" h="326389">
                <a:moveTo>
                  <a:pt x="200312" y="135890"/>
                </a:moveTo>
                <a:lnTo>
                  <a:pt x="197531" y="135890"/>
                </a:lnTo>
                <a:lnTo>
                  <a:pt x="174620" y="158750"/>
                </a:lnTo>
                <a:lnTo>
                  <a:pt x="174417" y="160020"/>
                </a:lnTo>
                <a:lnTo>
                  <a:pt x="174836" y="161290"/>
                </a:lnTo>
                <a:lnTo>
                  <a:pt x="175611" y="162560"/>
                </a:lnTo>
                <a:lnTo>
                  <a:pt x="178278" y="165100"/>
                </a:lnTo>
                <a:lnTo>
                  <a:pt x="179370" y="166370"/>
                </a:lnTo>
                <a:lnTo>
                  <a:pt x="181834" y="166370"/>
                </a:lnTo>
                <a:lnTo>
                  <a:pt x="205049" y="142240"/>
                </a:lnTo>
                <a:lnTo>
                  <a:pt x="205253" y="142240"/>
                </a:lnTo>
                <a:lnTo>
                  <a:pt x="204821" y="140970"/>
                </a:lnTo>
                <a:lnTo>
                  <a:pt x="204033" y="139700"/>
                </a:lnTo>
                <a:lnTo>
                  <a:pt x="202675" y="138430"/>
                </a:lnTo>
                <a:lnTo>
                  <a:pt x="202001" y="137160"/>
                </a:lnTo>
                <a:lnTo>
                  <a:pt x="201405" y="137160"/>
                </a:lnTo>
                <a:lnTo>
                  <a:pt x="200312" y="135890"/>
                </a:lnTo>
                <a:close/>
              </a:path>
              <a:path w="325754" h="326389">
                <a:moveTo>
                  <a:pt x="145791" y="148590"/>
                </a:moveTo>
                <a:lnTo>
                  <a:pt x="144724" y="148590"/>
                </a:lnTo>
                <a:lnTo>
                  <a:pt x="144420" y="149860"/>
                </a:lnTo>
                <a:lnTo>
                  <a:pt x="131986" y="161290"/>
                </a:lnTo>
                <a:lnTo>
                  <a:pt x="146805" y="161290"/>
                </a:lnTo>
                <a:lnTo>
                  <a:pt x="151875" y="156210"/>
                </a:lnTo>
                <a:lnTo>
                  <a:pt x="152014" y="154940"/>
                </a:lnTo>
                <a:lnTo>
                  <a:pt x="151532" y="153670"/>
                </a:lnTo>
                <a:lnTo>
                  <a:pt x="150770" y="152400"/>
                </a:lnTo>
                <a:lnTo>
                  <a:pt x="148839" y="151130"/>
                </a:lnTo>
                <a:lnTo>
                  <a:pt x="148242" y="149860"/>
                </a:lnTo>
                <a:lnTo>
                  <a:pt x="146706" y="149860"/>
                </a:lnTo>
                <a:lnTo>
                  <a:pt x="145791" y="148590"/>
                </a:lnTo>
                <a:close/>
              </a:path>
              <a:path w="325754" h="326389">
                <a:moveTo>
                  <a:pt x="231348" y="69850"/>
                </a:moveTo>
                <a:lnTo>
                  <a:pt x="205748" y="69850"/>
                </a:lnTo>
                <a:lnTo>
                  <a:pt x="209710" y="71120"/>
                </a:lnTo>
                <a:lnTo>
                  <a:pt x="211628" y="71120"/>
                </a:lnTo>
                <a:lnTo>
                  <a:pt x="215336" y="72390"/>
                </a:lnTo>
                <a:lnTo>
                  <a:pt x="217026" y="73660"/>
                </a:lnTo>
                <a:lnTo>
                  <a:pt x="220035" y="77470"/>
                </a:lnTo>
                <a:lnTo>
                  <a:pt x="221483" y="78740"/>
                </a:lnTo>
                <a:lnTo>
                  <a:pt x="230716" y="144780"/>
                </a:lnTo>
                <a:lnTo>
                  <a:pt x="231059" y="147320"/>
                </a:lnTo>
                <a:lnTo>
                  <a:pt x="231237" y="147320"/>
                </a:lnTo>
                <a:lnTo>
                  <a:pt x="231681" y="148590"/>
                </a:lnTo>
                <a:lnTo>
                  <a:pt x="232024" y="148590"/>
                </a:lnTo>
                <a:lnTo>
                  <a:pt x="232977" y="149860"/>
                </a:lnTo>
                <a:lnTo>
                  <a:pt x="233561" y="151130"/>
                </a:lnTo>
                <a:lnTo>
                  <a:pt x="235034" y="152400"/>
                </a:lnTo>
                <a:lnTo>
                  <a:pt x="235745" y="152400"/>
                </a:lnTo>
                <a:lnTo>
                  <a:pt x="237041" y="153670"/>
                </a:lnTo>
                <a:lnTo>
                  <a:pt x="240711" y="153670"/>
                </a:lnTo>
                <a:lnTo>
                  <a:pt x="256827" y="137160"/>
                </a:lnTo>
                <a:lnTo>
                  <a:pt x="241473" y="137160"/>
                </a:lnTo>
                <a:lnTo>
                  <a:pt x="241003" y="114300"/>
                </a:lnTo>
                <a:lnTo>
                  <a:pt x="234005" y="73660"/>
                </a:lnTo>
                <a:lnTo>
                  <a:pt x="231348" y="69850"/>
                </a:lnTo>
                <a:close/>
              </a:path>
              <a:path w="325754" h="326389">
                <a:moveTo>
                  <a:pt x="274582" y="106680"/>
                </a:moveTo>
                <a:lnTo>
                  <a:pt x="271382" y="106680"/>
                </a:lnTo>
                <a:lnTo>
                  <a:pt x="241473" y="137160"/>
                </a:lnTo>
                <a:lnTo>
                  <a:pt x="256827" y="137160"/>
                </a:lnTo>
                <a:lnTo>
                  <a:pt x="279141" y="114300"/>
                </a:lnTo>
                <a:lnTo>
                  <a:pt x="279357" y="114300"/>
                </a:lnTo>
                <a:lnTo>
                  <a:pt x="279560" y="113030"/>
                </a:lnTo>
                <a:lnTo>
                  <a:pt x="279179" y="111760"/>
                </a:lnTo>
                <a:lnTo>
                  <a:pt x="278887" y="111760"/>
                </a:lnTo>
                <a:lnTo>
                  <a:pt x="278087" y="110490"/>
                </a:lnTo>
                <a:lnTo>
                  <a:pt x="277566" y="109220"/>
                </a:lnTo>
                <a:lnTo>
                  <a:pt x="276931" y="109220"/>
                </a:lnTo>
                <a:lnTo>
                  <a:pt x="276309" y="107950"/>
                </a:lnTo>
                <a:lnTo>
                  <a:pt x="275712" y="107950"/>
                </a:lnTo>
                <a:lnTo>
                  <a:pt x="274582" y="106680"/>
                </a:lnTo>
                <a:close/>
              </a:path>
              <a:path w="325754" h="326389">
                <a:moveTo>
                  <a:pt x="186076" y="96520"/>
                </a:moveTo>
                <a:lnTo>
                  <a:pt x="182609" y="96520"/>
                </a:lnTo>
                <a:lnTo>
                  <a:pt x="183129" y="97790"/>
                </a:lnTo>
                <a:lnTo>
                  <a:pt x="185390" y="97790"/>
                </a:lnTo>
                <a:lnTo>
                  <a:pt x="186076" y="96520"/>
                </a:lnTo>
                <a:close/>
              </a:path>
              <a:path w="325754" h="326389">
                <a:moveTo>
                  <a:pt x="215324" y="57150"/>
                </a:moveTo>
                <a:lnTo>
                  <a:pt x="205735" y="57150"/>
                </a:lnTo>
                <a:lnTo>
                  <a:pt x="195601" y="60960"/>
                </a:lnTo>
                <a:lnTo>
                  <a:pt x="192261" y="63500"/>
                </a:lnTo>
                <a:lnTo>
                  <a:pt x="186888" y="68580"/>
                </a:lnTo>
                <a:lnTo>
                  <a:pt x="185123" y="71120"/>
                </a:lnTo>
                <a:lnTo>
                  <a:pt x="182215" y="74930"/>
                </a:lnTo>
                <a:lnTo>
                  <a:pt x="181008" y="77470"/>
                </a:lnTo>
                <a:lnTo>
                  <a:pt x="179116" y="82550"/>
                </a:lnTo>
                <a:lnTo>
                  <a:pt x="178443" y="83820"/>
                </a:lnTo>
                <a:lnTo>
                  <a:pt x="177630" y="87630"/>
                </a:lnTo>
                <a:lnTo>
                  <a:pt x="177402" y="88900"/>
                </a:lnTo>
                <a:lnTo>
                  <a:pt x="177300" y="90170"/>
                </a:lnTo>
                <a:lnTo>
                  <a:pt x="177541" y="91440"/>
                </a:lnTo>
                <a:lnTo>
                  <a:pt x="177694" y="91440"/>
                </a:lnTo>
                <a:lnTo>
                  <a:pt x="178075" y="92710"/>
                </a:lnTo>
                <a:lnTo>
                  <a:pt x="178341" y="92710"/>
                </a:lnTo>
                <a:lnTo>
                  <a:pt x="178697" y="93980"/>
                </a:lnTo>
                <a:lnTo>
                  <a:pt x="179484" y="93980"/>
                </a:lnTo>
                <a:lnTo>
                  <a:pt x="180754" y="95250"/>
                </a:lnTo>
                <a:lnTo>
                  <a:pt x="181415" y="96520"/>
                </a:lnTo>
                <a:lnTo>
                  <a:pt x="186431" y="96520"/>
                </a:lnTo>
                <a:lnTo>
                  <a:pt x="187015" y="92710"/>
                </a:lnTo>
                <a:lnTo>
                  <a:pt x="187473" y="91440"/>
                </a:lnTo>
                <a:lnTo>
                  <a:pt x="203741" y="71120"/>
                </a:lnTo>
                <a:lnTo>
                  <a:pt x="205748" y="69850"/>
                </a:lnTo>
                <a:lnTo>
                  <a:pt x="231348" y="69850"/>
                </a:lnTo>
                <a:lnTo>
                  <a:pt x="230462" y="68580"/>
                </a:lnTo>
                <a:lnTo>
                  <a:pt x="228494" y="67310"/>
                </a:lnTo>
                <a:lnTo>
                  <a:pt x="223896" y="62230"/>
                </a:lnTo>
                <a:lnTo>
                  <a:pt x="221217" y="60960"/>
                </a:lnTo>
                <a:lnTo>
                  <a:pt x="215324" y="57150"/>
                </a:lnTo>
                <a:close/>
              </a:path>
              <a:path w="325754" h="326389">
                <a:moveTo>
                  <a:pt x="268283" y="0"/>
                </a:moveTo>
                <a:lnTo>
                  <a:pt x="263685" y="0"/>
                </a:lnTo>
                <a:lnTo>
                  <a:pt x="254770" y="2540"/>
                </a:lnTo>
                <a:lnTo>
                  <a:pt x="235783" y="33020"/>
                </a:lnTo>
                <a:lnTo>
                  <a:pt x="238209" y="43180"/>
                </a:lnTo>
                <a:lnTo>
                  <a:pt x="262682" y="74930"/>
                </a:lnTo>
                <a:lnTo>
                  <a:pt x="268029" y="78740"/>
                </a:lnTo>
                <a:lnTo>
                  <a:pt x="278201" y="86360"/>
                </a:lnTo>
                <a:lnTo>
                  <a:pt x="283129" y="88900"/>
                </a:lnTo>
                <a:lnTo>
                  <a:pt x="292629" y="91440"/>
                </a:lnTo>
                <a:lnTo>
                  <a:pt x="297239" y="91440"/>
                </a:lnTo>
                <a:lnTo>
                  <a:pt x="306141" y="87630"/>
                </a:lnTo>
                <a:lnTo>
                  <a:pt x="310510" y="85090"/>
                </a:lnTo>
                <a:lnTo>
                  <a:pt x="316806" y="78740"/>
                </a:lnTo>
                <a:lnTo>
                  <a:pt x="294051" y="78740"/>
                </a:lnTo>
                <a:lnTo>
                  <a:pt x="287282" y="76200"/>
                </a:lnTo>
                <a:lnTo>
                  <a:pt x="283548" y="73660"/>
                </a:lnTo>
                <a:lnTo>
                  <a:pt x="275369" y="68580"/>
                </a:lnTo>
                <a:lnTo>
                  <a:pt x="270785" y="64770"/>
                </a:lnTo>
                <a:lnTo>
                  <a:pt x="247823" y="33020"/>
                </a:lnTo>
                <a:lnTo>
                  <a:pt x="247353" y="30480"/>
                </a:lnTo>
                <a:lnTo>
                  <a:pt x="248268" y="24130"/>
                </a:lnTo>
                <a:lnTo>
                  <a:pt x="249982" y="20320"/>
                </a:lnTo>
                <a:lnTo>
                  <a:pt x="254656" y="15240"/>
                </a:lnTo>
                <a:lnTo>
                  <a:pt x="256383" y="13970"/>
                </a:lnTo>
                <a:lnTo>
                  <a:pt x="259964" y="12700"/>
                </a:lnTo>
                <a:lnTo>
                  <a:pt x="261869" y="12700"/>
                </a:lnTo>
                <a:lnTo>
                  <a:pt x="265908" y="11430"/>
                </a:lnTo>
                <a:lnTo>
                  <a:pt x="292883" y="11430"/>
                </a:lnTo>
                <a:lnTo>
                  <a:pt x="282710" y="3810"/>
                </a:lnTo>
                <a:lnTo>
                  <a:pt x="277795" y="1270"/>
                </a:lnTo>
                <a:lnTo>
                  <a:pt x="268283" y="0"/>
                </a:lnTo>
                <a:close/>
              </a:path>
              <a:path w="325754" h="326389">
                <a:moveTo>
                  <a:pt x="292883" y="11430"/>
                </a:moveTo>
                <a:lnTo>
                  <a:pt x="265908" y="11430"/>
                </a:lnTo>
                <a:lnTo>
                  <a:pt x="268029" y="12700"/>
                </a:lnTo>
                <a:lnTo>
                  <a:pt x="272525" y="13970"/>
                </a:lnTo>
                <a:lnTo>
                  <a:pt x="274912" y="15240"/>
                </a:lnTo>
                <a:lnTo>
                  <a:pt x="280005" y="17780"/>
                </a:lnTo>
                <a:lnTo>
                  <a:pt x="282748" y="20320"/>
                </a:lnTo>
                <a:lnTo>
                  <a:pt x="288641" y="25400"/>
                </a:lnTo>
                <a:lnTo>
                  <a:pt x="291816" y="27940"/>
                </a:lnTo>
                <a:lnTo>
                  <a:pt x="295219" y="31750"/>
                </a:lnTo>
                <a:lnTo>
                  <a:pt x="297747" y="34290"/>
                </a:lnTo>
                <a:lnTo>
                  <a:pt x="300096" y="36830"/>
                </a:lnTo>
                <a:lnTo>
                  <a:pt x="304440" y="41910"/>
                </a:lnTo>
                <a:lnTo>
                  <a:pt x="306319" y="44450"/>
                </a:lnTo>
                <a:lnTo>
                  <a:pt x="309482" y="48260"/>
                </a:lnTo>
                <a:lnTo>
                  <a:pt x="310739" y="50800"/>
                </a:lnTo>
                <a:lnTo>
                  <a:pt x="312631" y="55880"/>
                </a:lnTo>
                <a:lnTo>
                  <a:pt x="313165" y="58420"/>
                </a:lnTo>
                <a:lnTo>
                  <a:pt x="313368" y="62230"/>
                </a:lnTo>
                <a:lnTo>
                  <a:pt x="312999" y="64770"/>
                </a:lnTo>
                <a:lnTo>
                  <a:pt x="297137" y="78740"/>
                </a:lnTo>
                <a:lnTo>
                  <a:pt x="316806" y="78740"/>
                </a:lnTo>
                <a:lnTo>
                  <a:pt x="319324" y="76200"/>
                </a:lnTo>
                <a:lnTo>
                  <a:pt x="322270" y="72390"/>
                </a:lnTo>
                <a:lnTo>
                  <a:pt x="325052" y="62230"/>
                </a:lnTo>
                <a:lnTo>
                  <a:pt x="325141" y="57150"/>
                </a:lnTo>
                <a:lnTo>
                  <a:pt x="322753" y="46990"/>
                </a:lnTo>
                <a:lnTo>
                  <a:pt x="298242" y="16510"/>
                </a:lnTo>
                <a:lnTo>
                  <a:pt x="292883" y="11430"/>
                </a:lnTo>
                <a:close/>
              </a:path>
            </a:pathLst>
          </a:custGeom>
          <a:solidFill>
            <a:srgbClr val="929292"/>
          </a:solidFill>
        </p:spPr>
        <p:txBody>
          <a:bodyPr wrap="square" lIns="0" tIns="0" rIns="0" bIns="0" rtlCol="0"/>
          <a:lstStyle/>
          <a:p/>
        </p:txBody>
      </p:sp>
      <p:sp>
        <p:nvSpPr>
          <p:cNvPr id="44" name="object 44"/>
          <p:cNvSpPr/>
          <p:nvPr/>
        </p:nvSpPr>
        <p:spPr>
          <a:xfrm>
            <a:off x="8824584" y="3348800"/>
            <a:ext cx="351790" cy="339090"/>
          </a:xfrm>
          <a:custGeom>
            <a:avLst/>
            <a:gdLst/>
            <a:ahLst/>
            <a:cxnLst/>
            <a:rect l="l" t="t" r="r" b="b"/>
            <a:pathLst>
              <a:path w="351790" h="339089">
                <a:moveTo>
                  <a:pt x="33997" y="237490"/>
                </a:moveTo>
                <a:lnTo>
                  <a:pt x="32829" y="237490"/>
                </a:lnTo>
                <a:lnTo>
                  <a:pt x="32524" y="238760"/>
                </a:lnTo>
                <a:lnTo>
                  <a:pt x="850" y="269240"/>
                </a:lnTo>
                <a:lnTo>
                  <a:pt x="355" y="270510"/>
                </a:lnTo>
                <a:lnTo>
                  <a:pt x="0" y="273050"/>
                </a:lnTo>
                <a:lnTo>
                  <a:pt x="596" y="274320"/>
                </a:lnTo>
                <a:lnTo>
                  <a:pt x="65252" y="339090"/>
                </a:lnTo>
                <a:lnTo>
                  <a:pt x="68237" y="339090"/>
                </a:lnTo>
                <a:lnTo>
                  <a:pt x="69608" y="337820"/>
                </a:lnTo>
                <a:lnTo>
                  <a:pt x="70370" y="336550"/>
                </a:lnTo>
                <a:lnTo>
                  <a:pt x="72123" y="335280"/>
                </a:lnTo>
                <a:lnTo>
                  <a:pt x="72821" y="334010"/>
                </a:lnTo>
                <a:lnTo>
                  <a:pt x="73761" y="332740"/>
                </a:lnTo>
                <a:lnTo>
                  <a:pt x="74117" y="332740"/>
                </a:lnTo>
                <a:lnTo>
                  <a:pt x="74574" y="331470"/>
                </a:lnTo>
                <a:lnTo>
                  <a:pt x="74472" y="330200"/>
                </a:lnTo>
                <a:lnTo>
                  <a:pt x="74307" y="330200"/>
                </a:lnTo>
                <a:lnTo>
                  <a:pt x="45694" y="302260"/>
                </a:lnTo>
                <a:lnTo>
                  <a:pt x="53218" y="294640"/>
                </a:lnTo>
                <a:lnTo>
                  <a:pt x="38176" y="294640"/>
                </a:lnTo>
                <a:lnTo>
                  <a:pt x="15024" y="270510"/>
                </a:lnTo>
                <a:lnTo>
                  <a:pt x="40208" y="246380"/>
                </a:lnTo>
                <a:lnTo>
                  <a:pt x="40373" y="245110"/>
                </a:lnTo>
                <a:lnTo>
                  <a:pt x="40551" y="245110"/>
                </a:lnTo>
                <a:lnTo>
                  <a:pt x="40525" y="243840"/>
                </a:lnTo>
                <a:lnTo>
                  <a:pt x="40284" y="243840"/>
                </a:lnTo>
                <a:lnTo>
                  <a:pt x="40017" y="242570"/>
                </a:lnTo>
                <a:lnTo>
                  <a:pt x="39166" y="241300"/>
                </a:lnTo>
                <a:lnTo>
                  <a:pt x="38620" y="241300"/>
                </a:lnTo>
                <a:lnTo>
                  <a:pt x="37960" y="240030"/>
                </a:lnTo>
                <a:lnTo>
                  <a:pt x="37299" y="240030"/>
                </a:lnTo>
                <a:lnTo>
                  <a:pt x="36664" y="238760"/>
                </a:lnTo>
                <a:lnTo>
                  <a:pt x="34975" y="238760"/>
                </a:lnTo>
                <a:lnTo>
                  <a:pt x="33997" y="237490"/>
                </a:lnTo>
                <a:close/>
              </a:path>
              <a:path w="351790" h="339089">
                <a:moveTo>
                  <a:pt x="64808" y="270510"/>
                </a:moveTo>
                <a:lnTo>
                  <a:pt x="61988" y="270510"/>
                </a:lnTo>
                <a:lnTo>
                  <a:pt x="38176" y="294640"/>
                </a:lnTo>
                <a:lnTo>
                  <a:pt x="53218" y="294640"/>
                </a:lnTo>
                <a:lnTo>
                  <a:pt x="69519" y="278130"/>
                </a:lnTo>
                <a:lnTo>
                  <a:pt x="69672" y="278130"/>
                </a:lnTo>
                <a:lnTo>
                  <a:pt x="69786" y="276860"/>
                </a:lnTo>
                <a:lnTo>
                  <a:pt x="69278" y="274320"/>
                </a:lnTo>
                <a:lnTo>
                  <a:pt x="68465" y="274320"/>
                </a:lnTo>
                <a:lnTo>
                  <a:pt x="67932" y="273050"/>
                </a:lnTo>
                <a:lnTo>
                  <a:pt x="66535" y="271780"/>
                </a:lnTo>
                <a:lnTo>
                  <a:pt x="65887" y="271780"/>
                </a:lnTo>
                <a:lnTo>
                  <a:pt x="64808" y="270510"/>
                </a:lnTo>
                <a:close/>
              </a:path>
              <a:path w="351790" h="339089">
                <a:moveTo>
                  <a:pt x="109728" y="212090"/>
                </a:moveTo>
                <a:lnTo>
                  <a:pt x="98577" y="212090"/>
                </a:lnTo>
                <a:lnTo>
                  <a:pt x="90957" y="214630"/>
                </a:lnTo>
                <a:lnTo>
                  <a:pt x="73715" y="242570"/>
                </a:lnTo>
                <a:lnTo>
                  <a:pt x="74180" y="248920"/>
                </a:lnTo>
                <a:lnTo>
                  <a:pt x="104038" y="281940"/>
                </a:lnTo>
                <a:lnTo>
                  <a:pt x="108229" y="283210"/>
                </a:lnTo>
                <a:lnTo>
                  <a:pt x="120586" y="283210"/>
                </a:lnTo>
                <a:lnTo>
                  <a:pt x="128612" y="279400"/>
                </a:lnTo>
                <a:lnTo>
                  <a:pt x="132575" y="276860"/>
                </a:lnTo>
                <a:lnTo>
                  <a:pt x="137482" y="271780"/>
                </a:lnTo>
                <a:lnTo>
                  <a:pt x="110744" y="271780"/>
                </a:lnTo>
                <a:lnTo>
                  <a:pt x="102793" y="267970"/>
                </a:lnTo>
                <a:lnTo>
                  <a:pt x="97523" y="262890"/>
                </a:lnTo>
                <a:lnTo>
                  <a:pt x="103939" y="256540"/>
                </a:lnTo>
                <a:lnTo>
                  <a:pt x="91160" y="256540"/>
                </a:lnTo>
                <a:lnTo>
                  <a:pt x="89306" y="254000"/>
                </a:lnTo>
                <a:lnTo>
                  <a:pt x="87782" y="252730"/>
                </a:lnTo>
                <a:lnTo>
                  <a:pt x="85445" y="247650"/>
                </a:lnTo>
                <a:lnTo>
                  <a:pt x="84734" y="245110"/>
                </a:lnTo>
                <a:lnTo>
                  <a:pt x="84264" y="240030"/>
                </a:lnTo>
                <a:lnTo>
                  <a:pt x="84556" y="237490"/>
                </a:lnTo>
                <a:lnTo>
                  <a:pt x="86182" y="232410"/>
                </a:lnTo>
                <a:lnTo>
                  <a:pt x="87668" y="231140"/>
                </a:lnTo>
                <a:lnTo>
                  <a:pt x="94018" y="224790"/>
                </a:lnTo>
                <a:lnTo>
                  <a:pt x="98488" y="222250"/>
                </a:lnTo>
                <a:lnTo>
                  <a:pt x="125977" y="222250"/>
                </a:lnTo>
                <a:lnTo>
                  <a:pt x="123647" y="219710"/>
                </a:lnTo>
                <a:lnTo>
                  <a:pt x="120345" y="217170"/>
                </a:lnTo>
                <a:lnTo>
                  <a:pt x="113334" y="213360"/>
                </a:lnTo>
                <a:lnTo>
                  <a:pt x="109728" y="212090"/>
                </a:lnTo>
                <a:close/>
              </a:path>
              <a:path w="351790" h="339089">
                <a:moveTo>
                  <a:pt x="144919" y="245110"/>
                </a:moveTo>
                <a:lnTo>
                  <a:pt x="141871" y="245110"/>
                </a:lnTo>
                <a:lnTo>
                  <a:pt x="141439" y="246380"/>
                </a:lnTo>
                <a:lnTo>
                  <a:pt x="140512" y="248920"/>
                </a:lnTo>
                <a:lnTo>
                  <a:pt x="139865" y="250190"/>
                </a:lnTo>
                <a:lnTo>
                  <a:pt x="138214" y="254000"/>
                </a:lnTo>
                <a:lnTo>
                  <a:pt x="137096" y="255270"/>
                </a:lnTo>
                <a:lnTo>
                  <a:pt x="134302" y="260350"/>
                </a:lnTo>
                <a:lnTo>
                  <a:pt x="132486" y="262890"/>
                </a:lnTo>
                <a:lnTo>
                  <a:pt x="127368" y="267970"/>
                </a:lnTo>
                <a:lnTo>
                  <a:pt x="118986" y="271780"/>
                </a:lnTo>
                <a:lnTo>
                  <a:pt x="137482" y="271780"/>
                </a:lnTo>
                <a:lnTo>
                  <a:pt x="138709" y="270510"/>
                </a:lnTo>
                <a:lnTo>
                  <a:pt x="140652" y="267970"/>
                </a:lnTo>
                <a:lnTo>
                  <a:pt x="143954" y="262890"/>
                </a:lnTo>
                <a:lnTo>
                  <a:pt x="145326" y="261620"/>
                </a:lnTo>
                <a:lnTo>
                  <a:pt x="147497" y="257810"/>
                </a:lnTo>
                <a:lnTo>
                  <a:pt x="148297" y="255270"/>
                </a:lnTo>
                <a:lnTo>
                  <a:pt x="149313" y="252730"/>
                </a:lnTo>
                <a:lnTo>
                  <a:pt x="149567" y="251460"/>
                </a:lnTo>
                <a:lnTo>
                  <a:pt x="149529" y="250190"/>
                </a:lnTo>
                <a:lnTo>
                  <a:pt x="149199" y="250190"/>
                </a:lnTo>
                <a:lnTo>
                  <a:pt x="148780" y="248920"/>
                </a:lnTo>
                <a:lnTo>
                  <a:pt x="148526" y="248920"/>
                </a:lnTo>
                <a:lnTo>
                  <a:pt x="147929" y="247650"/>
                </a:lnTo>
                <a:lnTo>
                  <a:pt x="146469" y="246380"/>
                </a:lnTo>
                <a:lnTo>
                  <a:pt x="145897" y="246380"/>
                </a:lnTo>
                <a:lnTo>
                  <a:pt x="144919" y="245110"/>
                </a:lnTo>
                <a:close/>
              </a:path>
              <a:path w="351790" h="339089">
                <a:moveTo>
                  <a:pt x="125977" y="222250"/>
                </a:moveTo>
                <a:lnTo>
                  <a:pt x="98488" y="222250"/>
                </a:lnTo>
                <a:lnTo>
                  <a:pt x="107950" y="223520"/>
                </a:lnTo>
                <a:lnTo>
                  <a:pt x="112547" y="226060"/>
                </a:lnTo>
                <a:lnTo>
                  <a:pt x="116992" y="231140"/>
                </a:lnTo>
                <a:lnTo>
                  <a:pt x="91160" y="256540"/>
                </a:lnTo>
                <a:lnTo>
                  <a:pt x="103939" y="256540"/>
                </a:lnTo>
                <a:lnTo>
                  <a:pt x="129603" y="231140"/>
                </a:lnTo>
                <a:lnTo>
                  <a:pt x="130098" y="229870"/>
                </a:lnTo>
                <a:lnTo>
                  <a:pt x="130314" y="227330"/>
                </a:lnTo>
                <a:lnTo>
                  <a:pt x="129679" y="226060"/>
                </a:lnTo>
                <a:lnTo>
                  <a:pt x="128308" y="224790"/>
                </a:lnTo>
                <a:lnTo>
                  <a:pt x="125977" y="222250"/>
                </a:lnTo>
                <a:close/>
              </a:path>
              <a:path w="351790" h="339089">
                <a:moveTo>
                  <a:pt x="104533" y="158750"/>
                </a:moveTo>
                <a:lnTo>
                  <a:pt x="101663" y="158750"/>
                </a:lnTo>
                <a:lnTo>
                  <a:pt x="100393" y="160020"/>
                </a:lnTo>
                <a:lnTo>
                  <a:pt x="99644" y="160020"/>
                </a:lnTo>
                <a:lnTo>
                  <a:pt x="97929" y="162560"/>
                </a:lnTo>
                <a:lnTo>
                  <a:pt x="97256" y="162560"/>
                </a:lnTo>
                <a:lnTo>
                  <a:pt x="96278" y="163830"/>
                </a:lnTo>
                <a:lnTo>
                  <a:pt x="95935" y="165100"/>
                </a:lnTo>
                <a:lnTo>
                  <a:pt x="95542" y="166370"/>
                </a:lnTo>
                <a:lnTo>
                  <a:pt x="95669" y="166370"/>
                </a:lnTo>
                <a:lnTo>
                  <a:pt x="95859" y="167640"/>
                </a:lnTo>
                <a:lnTo>
                  <a:pt x="166712" y="237490"/>
                </a:lnTo>
                <a:lnTo>
                  <a:pt x="167017" y="238760"/>
                </a:lnTo>
                <a:lnTo>
                  <a:pt x="168021" y="238760"/>
                </a:lnTo>
                <a:lnTo>
                  <a:pt x="168897" y="237490"/>
                </a:lnTo>
                <a:lnTo>
                  <a:pt x="170522" y="237490"/>
                </a:lnTo>
                <a:lnTo>
                  <a:pt x="171157" y="236220"/>
                </a:lnTo>
                <a:lnTo>
                  <a:pt x="172593" y="234950"/>
                </a:lnTo>
                <a:lnTo>
                  <a:pt x="173164" y="233680"/>
                </a:lnTo>
                <a:lnTo>
                  <a:pt x="173964" y="233680"/>
                </a:lnTo>
                <a:lnTo>
                  <a:pt x="174269" y="232410"/>
                </a:lnTo>
                <a:lnTo>
                  <a:pt x="174650" y="232410"/>
                </a:lnTo>
                <a:lnTo>
                  <a:pt x="174713" y="231140"/>
                </a:lnTo>
                <a:lnTo>
                  <a:pt x="174574" y="231140"/>
                </a:lnTo>
                <a:lnTo>
                  <a:pt x="174396" y="229870"/>
                </a:lnTo>
                <a:lnTo>
                  <a:pt x="168325" y="224790"/>
                </a:lnTo>
                <a:lnTo>
                  <a:pt x="173659" y="224790"/>
                </a:lnTo>
                <a:lnTo>
                  <a:pt x="178155" y="223520"/>
                </a:lnTo>
                <a:lnTo>
                  <a:pt x="180225" y="223520"/>
                </a:lnTo>
                <a:lnTo>
                  <a:pt x="184010" y="222250"/>
                </a:lnTo>
                <a:lnTo>
                  <a:pt x="185750" y="222250"/>
                </a:lnTo>
                <a:lnTo>
                  <a:pt x="190449" y="218440"/>
                </a:lnTo>
                <a:lnTo>
                  <a:pt x="192830" y="215900"/>
                </a:lnTo>
                <a:lnTo>
                  <a:pt x="166331" y="215900"/>
                </a:lnTo>
                <a:lnTo>
                  <a:pt x="161010" y="214630"/>
                </a:lnTo>
                <a:lnTo>
                  <a:pt x="142125" y="195580"/>
                </a:lnTo>
                <a:lnTo>
                  <a:pt x="141744" y="193040"/>
                </a:lnTo>
                <a:lnTo>
                  <a:pt x="141668" y="191770"/>
                </a:lnTo>
                <a:lnTo>
                  <a:pt x="141678" y="186690"/>
                </a:lnTo>
                <a:lnTo>
                  <a:pt x="133184" y="186690"/>
                </a:lnTo>
                <a:lnTo>
                  <a:pt x="104533" y="158750"/>
                </a:lnTo>
                <a:close/>
              </a:path>
              <a:path w="351790" h="339089">
                <a:moveTo>
                  <a:pt x="184552" y="168910"/>
                </a:moveTo>
                <a:lnTo>
                  <a:pt x="159435" y="168910"/>
                </a:lnTo>
                <a:lnTo>
                  <a:pt x="164769" y="170180"/>
                </a:lnTo>
                <a:lnTo>
                  <a:pt x="167436" y="171450"/>
                </a:lnTo>
                <a:lnTo>
                  <a:pt x="172732" y="175260"/>
                </a:lnTo>
                <a:lnTo>
                  <a:pt x="175272" y="177800"/>
                </a:lnTo>
                <a:lnTo>
                  <a:pt x="177698" y="180340"/>
                </a:lnTo>
                <a:lnTo>
                  <a:pt x="179908" y="181610"/>
                </a:lnTo>
                <a:lnTo>
                  <a:pt x="188201" y="200660"/>
                </a:lnTo>
                <a:lnTo>
                  <a:pt x="187210" y="205740"/>
                </a:lnTo>
                <a:lnTo>
                  <a:pt x="185864" y="208280"/>
                </a:lnTo>
                <a:lnTo>
                  <a:pt x="178269" y="214630"/>
                </a:lnTo>
                <a:lnTo>
                  <a:pt x="170840" y="215900"/>
                </a:lnTo>
                <a:lnTo>
                  <a:pt x="192830" y="215900"/>
                </a:lnTo>
                <a:lnTo>
                  <a:pt x="195211" y="213360"/>
                </a:lnTo>
                <a:lnTo>
                  <a:pt x="197497" y="209550"/>
                </a:lnTo>
                <a:lnTo>
                  <a:pt x="200088" y="203200"/>
                </a:lnTo>
                <a:lnTo>
                  <a:pt x="200456" y="198120"/>
                </a:lnTo>
                <a:lnTo>
                  <a:pt x="199288" y="190500"/>
                </a:lnTo>
                <a:lnTo>
                  <a:pt x="197815" y="186690"/>
                </a:lnTo>
                <a:lnTo>
                  <a:pt x="193040" y="177800"/>
                </a:lnTo>
                <a:lnTo>
                  <a:pt x="189801" y="173990"/>
                </a:lnTo>
                <a:lnTo>
                  <a:pt x="185699" y="170180"/>
                </a:lnTo>
                <a:lnTo>
                  <a:pt x="184552" y="168910"/>
                </a:lnTo>
                <a:close/>
              </a:path>
              <a:path w="351790" h="339089">
                <a:moveTo>
                  <a:pt x="159613" y="156210"/>
                </a:moveTo>
                <a:lnTo>
                  <a:pt x="155790" y="156210"/>
                </a:lnTo>
                <a:lnTo>
                  <a:pt x="148183" y="157480"/>
                </a:lnTo>
                <a:lnTo>
                  <a:pt x="144564" y="160020"/>
                </a:lnTo>
                <a:lnTo>
                  <a:pt x="138531" y="166370"/>
                </a:lnTo>
                <a:lnTo>
                  <a:pt x="136563" y="170180"/>
                </a:lnTo>
                <a:lnTo>
                  <a:pt x="135750" y="171450"/>
                </a:lnTo>
                <a:lnTo>
                  <a:pt x="134454" y="175260"/>
                </a:lnTo>
                <a:lnTo>
                  <a:pt x="133959" y="177800"/>
                </a:lnTo>
                <a:lnTo>
                  <a:pt x="133299" y="181610"/>
                </a:lnTo>
                <a:lnTo>
                  <a:pt x="133184" y="186690"/>
                </a:lnTo>
                <a:lnTo>
                  <a:pt x="141678" y="186690"/>
                </a:lnTo>
                <a:lnTo>
                  <a:pt x="141706" y="185420"/>
                </a:lnTo>
                <a:lnTo>
                  <a:pt x="141935" y="182880"/>
                </a:lnTo>
                <a:lnTo>
                  <a:pt x="151625" y="168910"/>
                </a:lnTo>
                <a:lnTo>
                  <a:pt x="184552" y="168910"/>
                </a:lnTo>
                <a:lnTo>
                  <a:pt x="182257" y="166370"/>
                </a:lnTo>
                <a:lnTo>
                  <a:pt x="178638" y="163830"/>
                </a:lnTo>
                <a:lnTo>
                  <a:pt x="171069" y="158750"/>
                </a:lnTo>
                <a:lnTo>
                  <a:pt x="167259" y="157480"/>
                </a:lnTo>
                <a:lnTo>
                  <a:pt x="159613" y="156210"/>
                </a:lnTo>
                <a:close/>
              </a:path>
              <a:path w="351790" h="339089">
                <a:moveTo>
                  <a:pt x="217246" y="132080"/>
                </a:moveTo>
                <a:lnTo>
                  <a:pt x="214464" y="132080"/>
                </a:lnTo>
                <a:lnTo>
                  <a:pt x="191554" y="154940"/>
                </a:lnTo>
                <a:lnTo>
                  <a:pt x="191350" y="156210"/>
                </a:lnTo>
                <a:lnTo>
                  <a:pt x="191770" y="157480"/>
                </a:lnTo>
                <a:lnTo>
                  <a:pt x="192544" y="158750"/>
                </a:lnTo>
                <a:lnTo>
                  <a:pt x="195199" y="161290"/>
                </a:lnTo>
                <a:lnTo>
                  <a:pt x="196303" y="162560"/>
                </a:lnTo>
                <a:lnTo>
                  <a:pt x="198767" y="162560"/>
                </a:lnTo>
                <a:lnTo>
                  <a:pt x="221983" y="138430"/>
                </a:lnTo>
                <a:lnTo>
                  <a:pt x="222186" y="138430"/>
                </a:lnTo>
                <a:lnTo>
                  <a:pt x="221754" y="137160"/>
                </a:lnTo>
                <a:lnTo>
                  <a:pt x="220967" y="135890"/>
                </a:lnTo>
                <a:lnTo>
                  <a:pt x="219608" y="134620"/>
                </a:lnTo>
                <a:lnTo>
                  <a:pt x="218935" y="133350"/>
                </a:lnTo>
                <a:lnTo>
                  <a:pt x="218325" y="133350"/>
                </a:lnTo>
                <a:lnTo>
                  <a:pt x="217246" y="132080"/>
                </a:lnTo>
                <a:close/>
              </a:path>
              <a:path w="351790" h="339089">
                <a:moveTo>
                  <a:pt x="248281" y="66040"/>
                </a:moveTo>
                <a:lnTo>
                  <a:pt x="222681" y="66040"/>
                </a:lnTo>
                <a:lnTo>
                  <a:pt x="226644" y="67310"/>
                </a:lnTo>
                <a:lnTo>
                  <a:pt x="228561" y="67310"/>
                </a:lnTo>
                <a:lnTo>
                  <a:pt x="232270" y="68580"/>
                </a:lnTo>
                <a:lnTo>
                  <a:pt x="233946" y="69850"/>
                </a:lnTo>
                <a:lnTo>
                  <a:pt x="236969" y="73660"/>
                </a:lnTo>
                <a:lnTo>
                  <a:pt x="238417" y="74930"/>
                </a:lnTo>
                <a:lnTo>
                  <a:pt x="247650" y="140970"/>
                </a:lnTo>
                <a:lnTo>
                  <a:pt x="247992" y="143510"/>
                </a:lnTo>
                <a:lnTo>
                  <a:pt x="248170" y="143510"/>
                </a:lnTo>
                <a:lnTo>
                  <a:pt x="248615" y="144780"/>
                </a:lnTo>
                <a:lnTo>
                  <a:pt x="248958" y="144780"/>
                </a:lnTo>
                <a:lnTo>
                  <a:pt x="249910" y="146050"/>
                </a:lnTo>
                <a:lnTo>
                  <a:pt x="250494" y="147320"/>
                </a:lnTo>
                <a:lnTo>
                  <a:pt x="251968" y="148590"/>
                </a:lnTo>
                <a:lnTo>
                  <a:pt x="252679" y="148590"/>
                </a:lnTo>
                <a:lnTo>
                  <a:pt x="253974" y="149860"/>
                </a:lnTo>
                <a:lnTo>
                  <a:pt x="257162" y="149860"/>
                </a:lnTo>
                <a:lnTo>
                  <a:pt x="257644" y="148590"/>
                </a:lnTo>
                <a:lnTo>
                  <a:pt x="273016" y="133350"/>
                </a:lnTo>
                <a:lnTo>
                  <a:pt x="258406" y="133350"/>
                </a:lnTo>
                <a:lnTo>
                  <a:pt x="257924" y="110490"/>
                </a:lnTo>
                <a:lnTo>
                  <a:pt x="257822" y="102870"/>
                </a:lnTo>
                <a:lnTo>
                  <a:pt x="257416" y="96520"/>
                </a:lnTo>
                <a:lnTo>
                  <a:pt x="255968" y="85090"/>
                </a:lnTo>
                <a:lnTo>
                  <a:pt x="254977" y="81280"/>
                </a:lnTo>
                <a:lnTo>
                  <a:pt x="252463" y="73660"/>
                </a:lnTo>
                <a:lnTo>
                  <a:pt x="250939" y="69850"/>
                </a:lnTo>
                <a:lnTo>
                  <a:pt x="248281" y="66040"/>
                </a:lnTo>
                <a:close/>
              </a:path>
              <a:path w="351790" h="339089">
                <a:moveTo>
                  <a:pt x="291515" y="102870"/>
                </a:moveTo>
                <a:lnTo>
                  <a:pt x="288302" y="102870"/>
                </a:lnTo>
                <a:lnTo>
                  <a:pt x="258406" y="133350"/>
                </a:lnTo>
                <a:lnTo>
                  <a:pt x="273016" y="133350"/>
                </a:lnTo>
                <a:lnTo>
                  <a:pt x="296075" y="110490"/>
                </a:lnTo>
                <a:lnTo>
                  <a:pt x="296291" y="110490"/>
                </a:lnTo>
                <a:lnTo>
                  <a:pt x="296494" y="109220"/>
                </a:lnTo>
                <a:lnTo>
                  <a:pt x="296113" y="107950"/>
                </a:lnTo>
                <a:lnTo>
                  <a:pt x="295821" y="107950"/>
                </a:lnTo>
                <a:lnTo>
                  <a:pt x="295021" y="106680"/>
                </a:lnTo>
                <a:lnTo>
                  <a:pt x="294500" y="105410"/>
                </a:lnTo>
                <a:lnTo>
                  <a:pt x="293865" y="105410"/>
                </a:lnTo>
                <a:lnTo>
                  <a:pt x="293243" y="104140"/>
                </a:lnTo>
                <a:lnTo>
                  <a:pt x="292646" y="104140"/>
                </a:lnTo>
                <a:lnTo>
                  <a:pt x="291515" y="102870"/>
                </a:lnTo>
                <a:close/>
              </a:path>
              <a:path w="351790" h="339089">
                <a:moveTo>
                  <a:pt x="203009" y="92710"/>
                </a:moveTo>
                <a:lnTo>
                  <a:pt x="199542" y="92710"/>
                </a:lnTo>
                <a:lnTo>
                  <a:pt x="200063" y="93980"/>
                </a:lnTo>
                <a:lnTo>
                  <a:pt x="202323" y="93980"/>
                </a:lnTo>
                <a:lnTo>
                  <a:pt x="203009" y="92710"/>
                </a:lnTo>
                <a:close/>
              </a:path>
              <a:path w="351790" h="339089">
                <a:moveTo>
                  <a:pt x="232257" y="53340"/>
                </a:moveTo>
                <a:lnTo>
                  <a:pt x="222669" y="53340"/>
                </a:lnTo>
                <a:lnTo>
                  <a:pt x="212534" y="57150"/>
                </a:lnTo>
                <a:lnTo>
                  <a:pt x="209181" y="59690"/>
                </a:lnTo>
                <a:lnTo>
                  <a:pt x="203822" y="64770"/>
                </a:lnTo>
                <a:lnTo>
                  <a:pt x="202057" y="67310"/>
                </a:lnTo>
                <a:lnTo>
                  <a:pt x="199148" y="71120"/>
                </a:lnTo>
                <a:lnTo>
                  <a:pt x="197942" y="73660"/>
                </a:lnTo>
                <a:lnTo>
                  <a:pt x="196049" y="78740"/>
                </a:lnTo>
                <a:lnTo>
                  <a:pt x="195376" y="80010"/>
                </a:lnTo>
                <a:lnTo>
                  <a:pt x="194564" y="83820"/>
                </a:lnTo>
                <a:lnTo>
                  <a:pt x="194335" y="85090"/>
                </a:lnTo>
                <a:lnTo>
                  <a:pt x="194233" y="86360"/>
                </a:lnTo>
                <a:lnTo>
                  <a:pt x="194475" y="87630"/>
                </a:lnTo>
                <a:lnTo>
                  <a:pt x="194614" y="87630"/>
                </a:lnTo>
                <a:lnTo>
                  <a:pt x="195008" y="88900"/>
                </a:lnTo>
                <a:lnTo>
                  <a:pt x="195275" y="88900"/>
                </a:lnTo>
                <a:lnTo>
                  <a:pt x="195986" y="90170"/>
                </a:lnTo>
                <a:lnTo>
                  <a:pt x="196418" y="90170"/>
                </a:lnTo>
                <a:lnTo>
                  <a:pt x="197675" y="91440"/>
                </a:lnTo>
                <a:lnTo>
                  <a:pt x="198348" y="92710"/>
                </a:lnTo>
                <a:lnTo>
                  <a:pt x="203365" y="92710"/>
                </a:lnTo>
                <a:lnTo>
                  <a:pt x="203949" y="88900"/>
                </a:lnTo>
                <a:lnTo>
                  <a:pt x="204406" y="87630"/>
                </a:lnTo>
                <a:lnTo>
                  <a:pt x="220675" y="67310"/>
                </a:lnTo>
                <a:lnTo>
                  <a:pt x="222681" y="66040"/>
                </a:lnTo>
                <a:lnTo>
                  <a:pt x="248281" y="66040"/>
                </a:lnTo>
                <a:lnTo>
                  <a:pt x="247396" y="64770"/>
                </a:lnTo>
                <a:lnTo>
                  <a:pt x="245427" y="63500"/>
                </a:lnTo>
                <a:lnTo>
                  <a:pt x="240830" y="58420"/>
                </a:lnTo>
                <a:lnTo>
                  <a:pt x="238150" y="55880"/>
                </a:lnTo>
                <a:lnTo>
                  <a:pt x="232257" y="53340"/>
                </a:lnTo>
                <a:close/>
              </a:path>
              <a:path w="351790" h="339089">
                <a:moveTo>
                  <a:pt x="287978" y="17780"/>
                </a:moveTo>
                <a:lnTo>
                  <a:pt x="270586" y="17780"/>
                </a:lnTo>
                <a:lnTo>
                  <a:pt x="322364" y="69850"/>
                </a:lnTo>
                <a:lnTo>
                  <a:pt x="307873" y="85090"/>
                </a:lnTo>
                <a:lnTo>
                  <a:pt x="307555" y="85090"/>
                </a:lnTo>
                <a:lnTo>
                  <a:pt x="307594" y="86360"/>
                </a:lnTo>
                <a:lnTo>
                  <a:pt x="307873" y="86360"/>
                </a:lnTo>
                <a:lnTo>
                  <a:pt x="308114" y="87630"/>
                </a:lnTo>
                <a:lnTo>
                  <a:pt x="308825" y="88900"/>
                </a:lnTo>
                <a:lnTo>
                  <a:pt x="309308" y="88900"/>
                </a:lnTo>
                <a:lnTo>
                  <a:pt x="310603" y="90170"/>
                </a:lnTo>
                <a:lnTo>
                  <a:pt x="311226" y="91440"/>
                </a:lnTo>
                <a:lnTo>
                  <a:pt x="315163" y="91440"/>
                </a:lnTo>
                <a:lnTo>
                  <a:pt x="346078" y="60960"/>
                </a:lnTo>
                <a:lnTo>
                  <a:pt x="331406" y="60960"/>
                </a:lnTo>
                <a:lnTo>
                  <a:pt x="287978" y="17780"/>
                </a:lnTo>
                <a:close/>
              </a:path>
              <a:path w="351790" h="339089">
                <a:moveTo>
                  <a:pt x="346989" y="48260"/>
                </a:moveTo>
                <a:lnTo>
                  <a:pt x="344004" y="48260"/>
                </a:lnTo>
                <a:lnTo>
                  <a:pt x="331406" y="60960"/>
                </a:lnTo>
                <a:lnTo>
                  <a:pt x="346078" y="60960"/>
                </a:lnTo>
                <a:lnTo>
                  <a:pt x="351231" y="55880"/>
                </a:lnTo>
                <a:lnTo>
                  <a:pt x="351409" y="55880"/>
                </a:lnTo>
                <a:lnTo>
                  <a:pt x="351612" y="54610"/>
                </a:lnTo>
                <a:lnTo>
                  <a:pt x="351409" y="53340"/>
                </a:lnTo>
                <a:lnTo>
                  <a:pt x="351180" y="53340"/>
                </a:lnTo>
                <a:lnTo>
                  <a:pt x="350481" y="52070"/>
                </a:lnTo>
                <a:lnTo>
                  <a:pt x="349973" y="50800"/>
                </a:lnTo>
                <a:lnTo>
                  <a:pt x="349300" y="50800"/>
                </a:lnTo>
                <a:lnTo>
                  <a:pt x="348665" y="49530"/>
                </a:lnTo>
                <a:lnTo>
                  <a:pt x="348081" y="49530"/>
                </a:lnTo>
                <a:lnTo>
                  <a:pt x="346989" y="48260"/>
                </a:lnTo>
                <a:close/>
              </a:path>
              <a:path w="351790" h="339089">
                <a:moveTo>
                  <a:pt x="264629" y="40640"/>
                </a:moveTo>
                <a:lnTo>
                  <a:pt x="260845" y="40640"/>
                </a:lnTo>
                <a:lnTo>
                  <a:pt x="262064" y="41910"/>
                </a:lnTo>
                <a:lnTo>
                  <a:pt x="263956" y="41910"/>
                </a:lnTo>
                <a:lnTo>
                  <a:pt x="264629" y="40640"/>
                </a:lnTo>
                <a:close/>
              </a:path>
              <a:path w="351790" h="339089">
                <a:moveTo>
                  <a:pt x="271373" y="1270"/>
                </a:moveTo>
                <a:lnTo>
                  <a:pt x="268744" y="1270"/>
                </a:lnTo>
                <a:lnTo>
                  <a:pt x="267474" y="2540"/>
                </a:lnTo>
                <a:lnTo>
                  <a:pt x="266738" y="2540"/>
                </a:lnTo>
                <a:lnTo>
                  <a:pt x="265264" y="5080"/>
                </a:lnTo>
                <a:lnTo>
                  <a:pt x="263944" y="6350"/>
                </a:lnTo>
                <a:lnTo>
                  <a:pt x="263613" y="6350"/>
                </a:lnTo>
                <a:lnTo>
                  <a:pt x="263131" y="7620"/>
                </a:lnTo>
                <a:lnTo>
                  <a:pt x="262572" y="7620"/>
                </a:lnTo>
                <a:lnTo>
                  <a:pt x="262534" y="8890"/>
                </a:lnTo>
                <a:lnTo>
                  <a:pt x="256794" y="34290"/>
                </a:lnTo>
                <a:lnTo>
                  <a:pt x="256755" y="35560"/>
                </a:lnTo>
                <a:lnTo>
                  <a:pt x="256882" y="36830"/>
                </a:lnTo>
                <a:lnTo>
                  <a:pt x="257238" y="36830"/>
                </a:lnTo>
                <a:lnTo>
                  <a:pt x="257505" y="38100"/>
                </a:lnTo>
                <a:lnTo>
                  <a:pt x="258241" y="38100"/>
                </a:lnTo>
                <a:lnTo>
                  <a:pt x="258724" y="39370"/>
                </a:lnTo>
                <a:lnTo>
                  <a:pt x="260134" y="40640"/>
                </a:lnTo>
                <a:lnTo>
                  <a:pt x="264947" y="40640"/>
                </a:lnTo>
                <a:lnTo>
                  <a:pt x="270586" y="17780"/>
                </a:lnTo>
                <a:lnTo>
                  <a:pt x="287978" y="17780"/>
                </a:lnTo>
                <a:lnTo>
                  <a:pt x="271373" y="1270"/>
                </a:lnTo>
                <a:close/>
              </a:path>
              <a:path w="351790" h="339089">
                <a:moveTo>
                  <a:pt x="270522" y="0"/>
                </a:moveTo>
                <a:lnTo>
                  <a:pt x="270154" y="0"/>
                </a:lnTo>
                <a:lnTo>
                  <a:pt x="269278" y="1270"/>
                </a:lnTo>
                <a:lnTo>
                  <a:pt x="271119" y="1270"/>
                </a:lnTo>
                <a:lnTo>
                  <a:pt x="270522" y="0"/>
                </a:lnTo>
                <a:close/>
              </a:path>
            </a:pathLst>
          </a:custGeom>
          <a:solidFill>
            <a:srgbClr val="929292"/>
          </a:solidFill>
        </p:spPr>
        <p:txBody>
          <a:bodyPr wrap="square" lIns="0" tIns="0" rIns="0" bIns="0" rtlCol="0"/>
          <a:lstStyle/>
          <a:p/>
        </p:txBody>
      </p:sp>
      <p:sp>
        <p:nvSpPr>
          <p:cNvPr id="45" name="object 45"/>
          <p:cNvSpPr/>
          <p:nvPr/>
        </p:nvSpPr>
        <p:spPr>
          <a:xfrm>
            <a:off x="9323964" y="3348676"/>
            <a:ext cx="333375" cy="334010"/>
          </a:xfrm>
          <a:custGeom>
            <a:avLst/>
            <a:gdLst/>
            <a:ahLst/>
            <a:cxnLst/>
            <a:rect l="l" t="t" r="r" b="b"/>
            <a:pathLst>
              <a:path w="333375" h="334010">
                <a:moveTo>
                  <a:pt x="9347" y="245110"/>
                </a:moveTo>
                <a:lnTo>
                  <a:pt x="6362" y="245110"/>
                </a:lnTo>
                <a:lnTo>
                  <a:pt x="5029" y="246380"/>
                </a:lnTo>
                <a:lnTo>
                  <a:pt x="4267" y="247650"/>
                </a:lnTo>
                <a:lnTo>
                  <a:pt x="2552" y="248920"/>
                </a:lnTo>
                <a:lnTo>
                  <a:pt x="1866" y="250190"/>
                </a:lnTo>
                <a:lnTo>
                  <a:pt x="850" y="251460"/>
                </a:lnTo>
                <a:lnTo>
                  <a:pt x="482" y="251460"/>
                </a:lnTo>
                <a:lnTo>
                  <a:pt x="63" y="252730"/>
                </a:lnTo>
                <a:lnTo>
                  <a:pt x="139" y="254000"/>
                </a:lnTo>
                <a:lnTo>
                  <a:pt x="292" y="254000"/>
                </a:lnTo>
                <a:lnTo>
                  <a:pt x="51536" y="304800"/>
                </a:lnTo>
                <a:lnTo>
                  <a:pt x="53251" y="307340"/>
                </a:lnTo>
                <a:lnTo>
                  <a:pt x="55537" y="311150"/>
                </a:lnTo>
                <a:lnTo>
                  <a:pt x="56222" y="312420"/>
                </a:lnTo>
                <a:lnTo>
                  <a:pt x="56718" y="314960"/>
                </a:lnTo>
                <a:lnTo>
                  <a:pt x="56565" y="316230"/>
                </a:lnTo>
                <a:lnTo>
                  <a:pt x="55486" y="318770"/>
                </a:lnTo>
                <a:lnTo>
                  <a:pt x="54610" y="320040"/>
                </a:lnTo>
                <a:lnTo>
                  <a:pt x="52336" y="322580"/>
                </a:lnTo>
                <a:lnTo>
                  <a:pt x="51257" y="322580"/>
                </a:lnTo>
                <a:lnTo>
                  <a:pt x="49110" y="323850"/>
                </a:lnTo>
                <a:lnTo>
                  <a:pt x="48120" y="323850"/>
                </a:lnTo>
                <a:lnTo>
                  <a:pt x="45440" y="325120"/>
                </a:lnTo>
                <a:lnTo>
                  <a:pt x="44030" y="325120"/>
                </a:lnTo>
                <a:lnTo>
                  <a:pt x="43548" y="326390"/>
                </a:lnTo>
                <a:lnTo>
                  <a:pt x="42811" y="326390"/>
                </a:lnTo>
                <a:lnTo>
                  <a:pt x="42672" y="327660"/>
                </a:lnTo>
                <a:lnTo>
                  <a:pt x="43027" y="328930"/>
                </a:lnTo>
                <a:lnTo>
                  <a:pt x="43332" y="328930"/>
                </a:lnTo>
                <a:lnTo>
                  <a:pt x="44246" y="330200"/>
                </a:lnTo>
                <a:lnTo>
                  <a:pt x="44856" y="330200"/>
                </a:lnTo>
                <a:lnTo>
                  <a:pt x="46812" y="332740"/>
                </a:lnTo>
                <a:lnTo>
                  <a:pt x="47764" y="334010"/>
                </a:lnTo>
                <a:lnTo>
                  <a:pt x="54584" y="334010"/>
                </a:lnTo>
                <a:lnTo>
                  <a:pt x="56730" y="332740"/>
                </a:lnTo>
                <a:lnTo>
                  <a:pt x="57823" y="331470"/>
                </a:lnTo>
                <a:lnTo>
                  <a:pt x="60071" y="330200"/>
                </a:lnTo>
                <a:lnTo>
                  <a:pt x="61125" y="328930"/>
                </a:lnTo>
                <a:lnTo>
                  <a:pt x="64973" y="325120"/>
                </a:lnTo>
                <a:lnTo>
                  <a:pt x="66954" y="322580"/>
                </a:lnTo>
                <a:lnTo>
                  <a:pt x="69138" y="317500"/>
                </a:lnTo>
                <a:lnTo>
                  <a:pt x="69481" y="313690"/>
                </a:lnTo>
                <a:lnTo>
                  <a:pt x="68719" y="308610"/>
                </a:lnTo>
                <a:lnTo>
                  <a:pt x="67640" y="306070"/>
                </a:lnTo>
                <a:lnTo>
                  <a:pt x="64135" y="300990"/>
                </a:lnTo>
                <a:lnTo>
                  <a:pt x="61912" y="297180"/>
                </a:lnTo>
                <a:lnTo>
                  <a:pt x="59207" y="294640"/>
                </a:lnTo>
                <a:lnTo>
                  <a:pt x="9347" y="245110"/>
                </a:lnTo>
                <a:close/>
              </a:path>
              <a:path w="333375" h="334010">
                <a:moveTo>
                  <a:pt x="52946" y="237490"/>
                </a:moveTo>
                <a:lnTo>
                  <a:pt x="50025" y="237490"/>
                </a:lnTo>
                <a:lnTo>
                  <a:pt x="48793" y="238760"/>
                </a:lnTo>
                <a:lnTo>
                  <a:pt x="48069" y="240030"/>
                </a:lnTo>
                <a:lnTo>
                  <a:pt x="46393" y="241300"/>
                </a:lnTo>
                <a:lnTo>
                  <a:pt x="45707" y="242570"/>
                </a:lnTo>
                <a:lnTo>
                  <a:pt x="44691" y="243840"/>
                </a:lnTo>
                <a:lnTo>
                  <a:pt x="44348" y="243840"/>
                </a:lnTo>
                <a:lnTo>
                  <a:pt x="43954" y="245110"/>
                </a:lnTo>
                <a:lnTo>
                  <a:pt x="44030" y="246380"/>
                </a:lnTo>
                <a:lnTo>
                  <a:pt x="44208" y="246380"/>
                </a:lnTo>
                <a:lnTo>
                  <a:pt x="76657" y="279400"/>
                </a:lnTo>
                <a:lnTo>
                  <a:pt x="79870" y="281940"/>
                </a:lnTo>
                <a:lnTo>
                  <a:pt x="85839" y="284480"/>
                </a:lnTo>
                <a:lnTo>
                  <a:pt x="88900" y="285750"/>
                </a:lnTo>
                <a:lnTo>
                  <a:pt x="95173" y="287020"/>
                </a:lnTo>
                <a:lnTo>
                  <a:pt x="98348" y="287020"/>
                </a:lnTo>
                <a:lnTo>
                  <a:pt x="104762" y="284480"/>
                </a:lnTo>
                <a:lnTo>
                  <a:pt x="107950" y="281940"/>
                </a:lnTo>
                <a:lnTo>
                  <a:pt x="113804" y="276860"/>
                </a:lnTo>
                <a:lnTo>
                  <a:pt x="115125" y="274320"/>
                </a:lnTo>
                <a:lnTo>
                  <a:pt x="96164" y="274320"/>
                </a:lnTo>
                <a:lnTo>
                  <a:pt x="92163" y="273050"/>
                </a:lnTo>
                <a:lnTo>
                  <a:pt x="90131" y="273050"/>
                </a:lnTo>
                <a:lnTo>
                  <a:pt x="85991" y="270510"/>
                </a:lnTo>
                <a:lnTo>
                  <a:pt x="83566" y="267970"/>
                </a:lnTo>
                <a:lnTo>
                  <a:pt x="52946" y="237490"/>
                </a:lnTo>
                <a:close/>
              </a:path>
              <a:path w="333375" h="334010">
                <a:moveTo>
                  <a:pt x="85039" y="205740"/>
                </a:moveTo>
                <a:lnTo>
                  <a:pt x="82130" y="205740"/>
                </a:lnTo>
                <a:lnTo>
                  <a:pt x="80899" y="207010"/>
                </a:lnTo>
                <a:lnTo>
                  <a:pt x="80175" y="208280"/>
                </a:lnTo>
                <a:lnTo>
                  <a:pt x="78447" y="209550"/>
                </a:lnTo>
                <a:lnTo>
                  <a:pt x="77762" y="209550"/>
                </a:lnTo>
                <a:lnTo>
                  <a:pt x="76784" y="210820"/>
                </a:lnTo>
                <a:lnTo>
                  <a:pt x="76441" y="212090"/>
                </a:lnTo>
                <a:lnTo>
                  <a:pt x="76060" y="213360"/>
                </a:lnTo>
                <a:lnTo>
                  <a:pt x="76314" y="214630"/>
                </a:lnTo>
                <a:lnTo>
                  <a:pt x="109689" y="247650"/>
                </a:lnTo>
                <a:lnTo>
                  <a:pt x="110109" y="251460"/>
                </a:lnTo>
                <a:lnTo>
                  <a:pt x="110223" y="257810"/>
                </a:lnTo>
                <a:lnTo>
                  <a:pt x="108991" y="265430"/>
                </a:lnTo>
                <a:lnTo>
                  <a:pt x="107594" y="267970"/>
                </a:lnTo>
                <a:lnTo>
                  <a:pt x="103746" y="271780"/>
                </a:lnTo>
                <a:lnTo>
                  <a:pt x="101942" y="273050"/>
                </a:lnTo>
                <a:lnTo>
                  <a:pt x="98120" y="274320"/>
                </a:lnTo>
                <a:lnTo>
                  <a:pt x="115125" y="274320"/>
                </a:lnTo>
                <a:lnTo>
                  <a:pt x="115785" y="273050"/>
                </a:lnTo>
                <a:lnTo>
                  <a:pt x="118313" y="265430"/>
                </a:lnTo>
                <a:lnTo>
                  <a:pt x="118684" y="261620"/>
                </a:lnTo>
                <a:lnTo>
                  <a:pt x="118598" y="256540"/>
                </a:lnTo>
                <a:lnTo>
                  <a:pt x="118529" y="255270"/>
                </a:lnTo>
                <a:lnTo>
                  <a:pt x="133223" y="255270"/>
                </a:lnTo>
                <a:lnTo>
                  <a:pt x="133273" y="254000"/>
                </a:lnTo>
                <a:lnTo>
                  <a:pt x="132956" y="254000"/>
                </a:lnTo>
                <a:lnTo>
                  <a:pt x="132676" y="252730"/>
                </a:lnTo>
                <a:lnTo>
                  <a:pt x="85039" y="205740"/>
                </a:lnTo>
                <a:close/>
              </a:path>
              <a:path w="333375" h="334010">
                <a:moveTo>
                  <a:pt x="132880" y="255270"/>
                </a:moveTo>
                <a:lnTo>
                  <a:pt x="118529" y="255270"/>
                </a:lnTo>
                <a:lnTo>
                  <a:pt x="125069" y="261620"/>
                </a:lnTo>
                <a:lnTo>
                  <a:pt x="127711" y="261620"/>
                </a:lnTo>
                <a:lnTo>
                  <a:pt x="128866" y="260350"/>
                </a:lnTo>
                <a:lnTo>
                  <a:pt x="129565" y="259080"/>
                </a:lnTo>
                <a:lnTo>
                  <a:pt x="131102" y="257810"/>
                </a:lnTo>
                <a:lnTo>
                  <a:pt x="131686" y="257810"/>
                </a:lnTo>
                <a:lnTo>
                  <a:pt x="132562" y="256540"/>
                </a:lnTo>
                <a:lnTo>
                  <a:pt x="132880" y="255270"/>
                </a:lnTo>
                <a:close/>
              </a:path>
              <a:path w="333375" h="334010">
                <a:moveTo>
                  <a:pt x="150698" y="237490"/>
                </a:moveTo>
                <a:lnTo>
                  <a:pt x="148729" y="237490"/>
                </a:lnTo>
                <a:lnTo>
                  <a:pt x="149364" y="238760"/>
                </a:lnTo>
                <a:lnTo>
                  <a:pt x="149758" y="238760"/>
                </a:lnTo>
                <a:lnTo>
                  <a:pt x="150698" y="237490"/>
                </a:lnTo>
                <a:close/>
              </a:path>
              <a:path w="333375" h="334010">
                <a:moveTo>
                  <a:pt x="138239" y="156210"/>
                </a:moveTo>
                <a:lnTo>
                  <a:pt x="135064" y="156210"/>
                </a:lnTo>
                <a:lnTo>
                  <a:pt x="128612" y="158750"/>
                </a:lnTo>
                <a:lnTo>
                  <a:pt x="114642" y="184150"/>
                </a:lnTo>
                <a:lnTo>
                  <a:pt x="114896" y="189230"/>
                </a:lnTo>
                <a:lnTo>
                  <a:pt x="100330" y="189230"/>
                </a:lnTo>
                <a:lnTo>
                  <a:pt x="100507" y="190500"/>
                </a:lnTo>
                <a:lnTo>
                  <a:pt x="148424" y="237490"/>
                </a:lnTo>
                <a:lnTo>
                  <a:pt x="151257" y="237490"/>
                </a:lnTo>
                <a:lnTo>
                  <a:pt x="152514" y="236220"/>
                </a:lnTo>
                <a:lnTo>
                  <a:pt x="153250" y="236220"/>
                </a:lnTo>
                <a:lnTo>
                  <a:pt x="154978" y="233680"/>
                </a:lnTo>
                <a:lnTo>
                  <a:pt x="155651" y="233680"/>
                </a:lnTo>
                <a:lnTo>
                  <a:pt x="156641" y="232410"/>
                </a:lnTo>
                <a:lnTo>
                  <a:pt x="156972" y="231140"/>
                </a:lnTo>
                <a:lnTo>
                  <a:pt x="157327" y="231140"/>
                </a:lnTo>
                <a:lnTo>
                  <a:pt x="157378" y="229870"/>
                </a:lnTo>
                <a:lnTo>
                  <a:pt x="157111" y="229870"/>
                </a:lnTo>
                <a:lnTo>
                  <a:pt x="123736" y="195580"/>
                </a:lnTo>
                <a:lnTo>
                  <a:pt x="123139" y="190500"/>
                </a:lnTo>
                <a:lnTo>
                  <a:pt x="123151" y="185420"/>
                </a:lnTo>
                <a:lnTo>
                  <a:pt x="135305" y="168910"/>
                </a:lnTo>
                <a:lnTo>
                  <a:pt x="160549" y="168910"/>
                </a:lnTo>
                <a:lnTo>
                  <a:pt x="156679" y="165100"/>
                </a:lnTo>
                <a:lnTo>
                  <a:pt x="153504" y="162560"/>
                </a:lnTo>
                <a:lnTo>
                  <a:pt x="147535" y="158750"/>
                </a:lnTo>
                <a:lnTo>
                  <a:pt x="144487" y="157480"/>
                </a:lnTo>
                <a:lnTo>
                  <a:pt x="138239" y="156210"/>
                </a:lnTo>
                <a:close/>
              </a:path>
              <a:path w="333375" h="334010">
                <a:moveTo>
                  <a:pt x="160549" y="168910"/>
                </a:moveTo>
                <a:lnTo>
                  <a:pt x="137261" y="168910"/>
                </a:lnTo>
                <a:lnTo>
                  <a:pt x="141262" y="170180"/>
                </a:lnTo>
                <a:lnTo>
                  <a:pt x="143294" y="170180"/>
                </a:lnTo>
                <a:lnTo>
                  <a:pt x="147434" y="172720"/>
                </a:lnTo>
                <a:lnTo>
                  <a:pt x="149821" y="175260"/>
                </a:lnTo>
                <a:lnTo>
                  <a:pt x="180530" y="205740"/>
                </a:lnTo>
                <a:lnTo>
                  <a:pt x="183349" y="205740"/>
                </a:lnTo>
                <a:lnTo>
                  <a:pt x="184619" y="204470"/>
                </a:lnTo>
                <a:lnTo>
                  <a:pt x="185369" y="203200"/>
                </a:lnTo>
                <a:lnTo>
                  <a:pt x="187083" y="201930"/>
                </a:lnTo>
                <a:lnTo>
                  <a:pt x="187756" y="200660"/>
                </a:lnTo>
                <a:lnTo>
                  <a:pt x="188734" y="199390"/>
                </a:lnTo>
                <a:lnTo>
                  <a:pt x="189064" y="199390"/>
                </a:lnTo>
                <a:lnTo>
                  <a:pt x="189420" y="198120"/>
                </a:lnTo>
                <a:lnTo>
                  <a:pt x="189382" y="196850"/>
                </a:lnTo>
                <a:lnTo>
                  <a:pt x="188925" y="196850"/>
                </a:lnTo>
                <a:lnTo>
                  <a:pt x="160549" y="168910"/>
                </a:lnTo>
                <a:close/>
              </a:path>
              <a:path w="333375" h="334010">
                <a:moveTo>
                  <a:pt x="108356" y="181610"/>
                </a:moveTo>
                <a:lnTo>
                  <a:pt x="106172" y="181610"/>
                </a:lnTo>
                <a:lnTo>
                  <a:pt x="105664" y="182880"/>
                </a:lnTo>
                <a:lnTo>
                  <a:pt x="104546" y="182880"/>
                </a:lnTo>
                <a:lnTo>
                  <a:pt x="103886" y="184150"/>
                </a:lnTo>
                <a:lnTo>
                  <a:pt x="102298" y="185420"/>
                </a:lnTo>
                <a:lnTo>
                  <a:pt x="101676" y="186690"/>
                </a:lnTo>
                <a:lnTo>
                  <a:pt x="100799" y="186690"/>
                </a:lnTo>
                <a:lnTo>
                  <a:pt x="100190" y="189230"/>
                </a:lnTo>
                <a:lnTo>
                  <a:pt x="114896" y="189230"/>
                </a:lnTo>
                <a:lnTo>
                  <a:pt x="108356" y="181610"/>
                </a:lnTo>
                <a:close/>
              </a:path>
              <a:path w="333375" h="334010">
                <a:moveTo>
                  <a:pt x="198958" y="132080"/>
                </a:moveTo>
                <a:lnTo>
                  <a:pt x="196176" y="132080"/>
                </a:lnTo>
                <a:lnTo>
                  <a:pt x="173278" y="154940"/>
                </a:lnTo>
                <a:lnTo>
                  <a:pt x="173062" y="156210"/>
                </a:lnTo>
                <a:lnTo>
                  <a:pt x="173482" y="157480"/>
                </a:lnTo>
                <a:lnTo>
                  <a:pt x="174256" y="158750"/>
                </a:lnTo>
                <a:lnTo>
                  <a:pt x="176923" y="161290"/>
                </a:lnTo>
                <a:lnTo>
                  <a:pt x="178015" y="161290"/>
                </a:lnTo>
                <a:lnTo>
                  <a:pt x="179730" y="162560"/>
                </a:lnTo>
                <a:lnTo>
                  <a:pt x="180479" y="162560"/>
                </a:lnTo>
                <a:lnTo>
                  <a:pt x="203708" y="138430"/>
                </a:lnTo>
                <a:lnTo>
                  <a:pt x="203898" y="138430"/>
                </a:lnTo>
                <a:lnTo>
                  <a:pt x="203479" y="135890"/>
                </a:lnTo>
                <a:lnTo>
                  <a:pt x="202692" y="135890"/>
                </a:lnTo>
                <a:lnTo>
                  <a:pt x="201320" y="133350"/>
                </a:lnTo>
                <a:lnTo>
                  <a:pt x="200050" y="133350"/>
                </a:lnTo>
                <a:lnTo>
                  <a:pt x="198958" y="132080"/>
                </a:lnTo>
                <a:close/>
              </a:path>
              <a:path w="333375" h="334010">
                <a:moveTo>
                  <a:pt x="229993" y="66039"/>
                </a:moveTo>
                <a:lnTo>
                  <a:pt x="208356" y="66039"/>
                </a:lnTo>
                <a:lnTo>
                  <a:pt x="210273" y="67310"/>
                </a:lnTo>
                <a:lnTo>
                  <a:pt x="213982" y="68580"/>
                </a:lnTo>
                <a:lnTo>
                  <a:pt x="215671" y="69850"/>
                </a:lnTo>
                <a:lnTo>
                  <a:pt x="218681" y="72389"/>
                </a:lnTo>
                <a:lnTo>
                  <a:pt x="220141" y="74930"/>
                </a:lnTo>
                <a:lnTo>
                  <a:pt x="222923" y="78739"/>
                </a:lnTo>
                <a:lnTo>
                  <a:pt x="229362" y="140970"/>
                </a:lnTo>
                <a:lnTo>
                  <a:pt x="229704" y="142240"/>
                </a:lnTo>
                <a:lnTo>
                  <a:pt x="229882" y="143510"/>
                </a:lnTo>
                <a:lnTo>
                  <a:pt x="230327" y="144780"/>
                </a:lnTo>
                <a:lnTo>
                  <a:pt x="230682" y="144780"/>
                </a:lnTo>
                <a:lnTo>
                  <a:pt x="231622" y="146050"/>
                </a:lnTo>
                <a:lnTo>
                  <a:pt x="232206" y="147320"/>
                </a:lnTo>
                <a:lnTo>
                  <a:pt x="233680" y="148590"/>
                </a:lnTo>
                <a:lnTo>
                  <a:pt x="234391" y="148590"/>
                </a:lnTo>
                <a:lnTo>
                  <a:pt x="235686" y="149860"/>
                </a:lnTo>
                <a:lnTo>
                  <a:pt x="238874" y="149860"/>
                </a:lnTo>
                <a:lnTo>
                  <a:pt x="239369" y="148590"/>
                </a:lnTo>
                <a:lnTo>
                  <a:pt x="254741" y="133350"/>
                </a:lnTo>
                <a:lnTo>
                  <a:pt x="240118" y="133350"/>
                </a:lnTo>
                <a:lnTo>
                  <a:pt x="239649" y="110489"/>
                </a:lnTo>
                <a:lnTo>
                  <a:pt x="239534" y="102870"/>
                </a:lnTo>
                <a:lnTo>
                  <a:pt x="239128" y="96520"/>
                </a:lnTo>
                <a:lnTo>
                  <a:pt x="237693" y="85089"/>
                </a:lnTo>
                <a:lnTo>
                  <a:pt x="236702" y="81280"/>
                </a:lnTo>
                <a:lnTo>
                  <a:pt x="234175" y="73660"/>
                </a:lnTo>
                <a:lnTo>
                  <a:pt x="232651" y="69850"/>
                </a:lnTo>
                <a:lnTo>
                  <a:pt x="229993" y="66039"/>
                </a:lnTo>
                <a:close/>
              </a:path>
              <a:path w="333375" h="334010">
                <a:moveTo>
                  <a:pt x="273227" y="102870"/>
                </a:moveTo>
                <a:lnTo>
                  <a:pt x="270027" y="102870"/>
                </a:lnTo>
                <a:lnTo>
                  <a:pt x="240118" y="133350"/>
                </a:lnTo>
                <a:lnTo>
                  <a:pt x="254741" y="133350"/>
                </a:lnTo>
                <a:lnTo>
                  <a:pt x="277799" y="110489"/>
                </a:lnTo>
                <a:lnTo>
                  <a:pt x="278003" y="110489"/>
                </a:lnTo>
                <a:lnTo>
                  <a:pt x="278218" y="109220"/>
                </a:lnTo>
                <a:lnTo>
                  <a:pt x="277825" y="107950"/>
                </a:lnTo>
                <a:lnTo>
                  <a:pt x="277545" y="107950"/>
                </a:lnTo>
                <a:lnTo>
                  <a:pt x="276733" y="106680"/>
                </a:lnTo>
                <a:lnTo>
                  <a:pt x="276212" y="105410"/>
                </a:lnTo>
                <a:lnTo>
                  <a:pt x="275590" y="105410"/>
                </a:lnTo>
                <a:lnTo>
                  <a:pt x="274955" y="104139"/>
                </a:lnTo>
                <a:lnTo>
                  <a:pt x="274358" y="104139"/>
                </a:lnTo>
                <a:lnTo>
                  <a:pt x="273227" y="102870"/>
                </a:lnTo>
                <a:close/>
              </a:path>
              <a:path w="333375" h="334010">
                <a:moveTo>
                  <a:pt x="213969" y="53339"/>
                </a:moveTo>
                <a:lnTo>
                  <a:pt x="201053" y="53339"/>
                </a:lnTo>
                <a:lnTo>
                  <a:pt x="194259" y="57150"/>
                </a:lnTo>
                <a:lnTo>
                  <a:pt x="190906" y="59689"/>
                </a:lnTo>
                <a:lnTo>
                  <a:pt x="185534" y="64770"/>
                </a:lnTo>
                <a:lnTo>
                  <a:pt x="183769" y="67310"/>
                </a:lnTo>
                <a:lnTo>
                  <a:pt x="180860" y="71120"/>
                </a:lnTo>
                <a:lnTo>
                  <a:pt x="179654" y="73660"/>
                </a:lnTo>
                <a:lnTo>
                  <a:pt x="177761" y="77470"/>
                </a:lnTo>
                <a:lnTo>
                  <a:pt x="177088" y="80010"/>
                </a:lnTo>
                <a:lnTo>
                  <a:pt x="176288" y="83820"/>
                </a:lnTo>
                <a:lnTo>
                  <a:pt x="176060" y="85089"/>
                </a:lnTo>
                <a:lnTo>
                  <a:pt x="175945" y="86360"/>
                </a:lnTo>
                <a:lnTo>
                  <a:pt x="176187" y="87630"/>
                </a:lnTo>
                <a:lnTo>
                  <a:pt x="176339" y="87630"/>
                </a:lnTo>
                <a:lnTo>
                  <a:pt x="176720" y="88900"/>
                </a:lnTo>
                <a:lnTo>
                  <a:pt x="176999" y="88900"/>
                </a:lnTo>
                <a:lnTo>
                  <a:pt x="178130" y="90170"/>
                </a:lnTo>
                <a:lnTo>
                  <a:pt x="179400" y="91439"/>
                </a:lnTo>
                <a:lnTo>
                  <a:pt x="180060" y="92710"/>
                </a:lnTo>
                <a:lnTo>
                  <a:pt x="181267" y="92710"/>
                </a:lnTo>
                <a:lnTo>
                  <a:pt x="181787" y="93980"/>
                </a:lnTo>
                <a:lnTo>
                  <a:pt x="184035" y="93980"/>
                </a:lnTo>
                <a:lnTo>
                  <a:pt x="184721" y="92710"/>
                </a:lnTo>
                <a:lnTo>
                  <a:pt x="185077" y="91439"/>
                </a:lnTo>
                <a:lnTo>
                  <a:pt x="185661" y="88900"/>
                </a:lnTo>
                <a:lnTo>
                  <a:pt x="186118" y="87630"/>
                </a:lnTo>
                <a:lnTo>
                  <a:pt x="187363" y="82550"/>
                </a:lnTo>
                <a:lnTo>
                  <a:pt x="188252" y="81280"/>
                </a:lnTo>
                <a:lnTo>
                  <a:pt x="190563" y="76200"/>
                </a:lnTo>
                <a:lnTo>
                  <a:pt x="192252" y="73660"/>
                </a:lnTo>
                <a:lnTo>
                  <a:pt x="196342" y="69850"/>
                </a:lnTo>
                <a:lnTo>
                  <a:pt x="198297" y="68580"/>
                </a:lnTo>
                <a:lnTo>
                  <a:pt x="202387" y="67310"/>
                </a:lnTo>
                <a:lnTo>
                  <a:pt x="204406" y="66039"/>
                </a:lnTo>
                <a:lnTo>
                  <a:pt x="229993" y="66039"/>
                </a:lnTo>
                <a:lnTo>
                  <a:pt x="229108" y="64770"/>
                </a:lnTo>
                <a:lnTo>
                  <a:pt x="227139" y="62230"/>
                </a:lnTo>
                <a:lnTo>
                  <a:pt x="222542" y="58420"/>
                </a:lnTo>
                <a:lnTo>
                  <a:pt x="219862" y="55880"/>
                </a:lnTo>
                <a:lnTo>
                  <a:pt x="213969" y="53339"/>
                </a:lnTo>
                <a:close/>
              </a:path>
              <a:path w="333375" h="334010">
                <a:moveTo>
                  <a:pt x="269693" y="17780"/>
                </a:moveTo>
                <a:lnTo>
                  <a:pt x="252298" y="17780"/>
                </a:lnTo>
                <a:lnTo>
                  <a:pt x="304076" y="69850"/>
                </a:lnTo>
                <a:lnTo>
                  <a:pt x="289585" y="83820"/>
                </a:lnTo>
                <a:lnTo>
                  <a:pt x="289407" y="85089"/>
                </a:lnTo>
                <a:lnTo>
                  <a:pt x="289306" y="86360"/>
                </a:lnTo>
                <a:lnTo>
                  <a:pt x="289585" y="86360"/>
                </a:lnTo>
                <a:lnTo>
                  <a:pt x="289839" y="87630"/>
                </a:lnTo>
                <a:lnTo>
                  <a:pt x="290537" y="88900"/>
                </a:lnTo>
                <a:lnTo>
                  <a:pt x="291020" y="88900"/>
                </a:lnTo>
                <a:lnTo>
                  <a:pt x="292328" y="90170"/>
                </a:lnTo>
                <a:lnTo>
                  <a:pt x="292938" y="90170"/>
                </a:lnTo>
                <a:lnTo>
                  <a:pt x="294055" y="91439"/>
                </a:lnTo>
                <a:lnTo>
                  <a:pt x="296887" y="91439"/>
                </a:lnTo>
                <a:lnTo>
                  <a:pt x="327792" y="60960"/>
                </a:lnTo>
                <a:lnTo>
                  <a:pt x="313131" y="60960"/>
                </a:lnTo>
                <a:lnTo>
                  <a:pt x="269693" y="17780"/>
                </a:lnTo>
                <a:close/>
              </a:path>
              <a:path w="333375" h="334010">
                <a:moveTo>
                  <a:pt x="329260" y="48260"/>
                </a:moveTo>
                <a:lnTo>
                  <a:pt x="325716" y="48260"/>
                </a:lnTo>
                <a:lnTo>
                  <a:pt x="313131" y="60960"/>
                </a:lnTo>
                <a:lnTo>
                  <a:pt x="327792" y="60960"/>
                </a:lnTo>
                <a:lnTo>
                  <a:pt x="332943" y="55880"/>
                </a:lnTo>
                <a:lnTo>
                  <a:pt x="333121" y="54610"/>
                </a:lnTo>
                <a:lnTo>
                  <a:pt x="333336" y="54610"/>
                </a:lnTo>
                <a:lnTo>
                  <a:pt x="332892" y="52070"/>
                </a:lnTo>
                <a:lnTo>
                  <a:pt x="332193" y="52070"/>
                </a:lnTo>
                <a:lnTo>
                  <a:pt x="331685" y="50800"/>
                </a:lnTo>
                <a:lnTo>
                  <a:pt x="331012" y="50800"/>
                </a:lnTo>
                <a:lnTo>
                  <a:pt x="330390" y="49530"/>
                </a:lnTo>
                <a:lnTo>
                  <a:pt x="329793" y="49530"/>
                </a:lnTo>
                <a:lnTo>
                  <a:pt x="329260" y="48260"/>
                </a:lnTo>
                <a:close/>
              </a:path>
              <a:path w="333375" h="334010">
                <a:moveTo>
                  <a:pt x="246341" y="40639"/>
                </a:moveTo>
                <a:lnTo>
                  <a:pt x="242557" y="40639"/>
                </a:lnTo>
                <a:lnTo>
                  <a:pt x="243789" y="41910"/>
                </a:lnTo>
                <a:lnTo>
                  <a:pt x="245681" y="41910"/>
                </a:lnTo>
                <a:lnTo>
                  <a:pt x="246341" y="40639"/>
                </a:lnTo>
                <a:close/>
              </a:path>
              <a:path w="333375" h="334010">
                <a:moveTo>
                  <a:pt x="252831" y="0"/>
                </a:moveTo>
                <a:lnTo>
                  <a:pt x="251866" y="0"/>
                </a:lnTo>
                <a:lnTo>
                  <a:pt x="250990" y="1270"/>
                </a:lnTo>
                <a:lnTo>
                  <a:pt x="250456" y="1270"/>
                </a:lnTo>
                <a:lnTo>
                  <a:pt x="249199" y="2539"/>
                </a:lnTo>
                <a:lnTo>
                  <a:pt x="248462" y="2539"/>
                </a:lnTo>
                <a:lnTo>
                  <a:pt x="247611" y="3810"/>
                </a:lnTo>
                <a:lnTo>
                  <a:pt x="245656" y="6350"/>
                </a:lnTo>
                <a:lnTo>
                  <a:pt x="245338" y="6350"/>
                </a:lnTo>
                <a:lnTo>
                  <a:pt x="244652" y="7620"/>
                </a:lnTo>
                <a:lnTo>
                  <a:pt x="244284" y="7620"/>
                </a:lnTo>
                <a:lnTo>
                  <a:pt x="244246" y="8889"/>
                </a:lnTo>
                <a:lnTo>
                  <a:pt x="238620" y="34289"/>
                </a:lnTo>
                <a:lnTo>
                  <a:pt x="238467" y="35560"/>
                </a:lnTo>
                <a:lnTo>
                  <a:pt x="238594" y="36830"/>
                </a:lnTo>
                <a:lnTo>
                  <a:pt x="239217" y="36830"/>
                </a:lnTo>
                <a:lnTo>
                  <a:pt x="239953" y="38100"/>
                </a:lnTo>
                <a:lnTo>
                  <a:pt x="240449" y="39370"/>
                </a:lnTo>
                <a:lnTo>
                  <a:pt x="241846" y="40639"/>
                </a:lnTo>
                <a:lnTo>
                  <a:pt x="246672" y="40639"/>
                </a:lnTo>
                <a:lnTo>
                  <a:pt x="252298" y="17780"/>
                </a:lnTo>
                <a:lnTo>
                  <a:pt x="269693" y="17780"/>
                </a:lnTo>
                <a:lnTo>
                  <a:pt x="253085" y="1270"/>
                </a:lnTo>
                <a:lnTo>
                  <a:pt x="252831" y="0"/>
                </a:lnTo>
                <a:close/>
              </a:path>
            </a:pathLst>
          </a:custGeom>
          <a:solidFill>
            <a:srgbClr val="929292"/>
          </a:solidFill>
        </p:spPr>
        <p:txBody>
          <a:bodyPr wrap="square" lIns="0" tIns="0" rIns="0" bIns="0" rtlCol="0"/>
          <a:lstStyle/>
          <a:p/>
        </p:txBody>
      </p:sp>
      <p:sp>
        <p:nvSpPr>
          <p:cNvPr id="46" name="object 46"/>
          <p:cNvSpPr txBox="1"/>
          <p:nvPr/>
        </p:nvSpPr>
        <p:spPr>
          <a:xfrm>
            <a:off x="4214575" y="2241341"/>
            <a:ext cx="175260" cy="611505"/>
          </a:xfrm>
          <a:prstGeom prst="rect">
            <a:avLst/>
          </a:prstGeom>
        </p:spPr>
        <p:txBody>
          <a:bodyPr wrap="square" lIns="0" tIns="635" rIns="0" bIns="0" rtlCol="0" vert="vert270">
            <a:spAutoFit/>
          </a:bodyPr>
          <a:lstStyle/>
          <a:p>
            <a:pPr marL="12700">
              <a:lnSpc>
                <a:spcPct val="100000"/>
              </a:lnSpc>
              <a:spcBef>
                <a:spcPts val="5"/>
              </a:spcBef>
            </a:pPr>
            <a:r>
              <a:rPr dirty="0" sz="1050">
                <a:solidFill>
                  <a:srgbClr val="929292"/>
                </a:solidFill>
                <a:latin typeface="Arial"/>
                <a:cs typeface="Arial"/>
              </a:rPr>
              <a:t>HbA1C</a:t>
            </a:r>
            <a:r>
              <a:rPr dirty="0" sz="1050" spc="-90">
                <a:solidFill>
                  <a:srgbClr val="929292"/>
                </a:solidFill>
                <a:latin typeface="Arial"/>
                <a:cs typeface="Arial"/>
              </a:rPr>
              <a:t> </a:t>
            </a:r>
            <a:r>
              <a:rPr dirty="0" sz="1050" spc="5">
                <a:solidFill>
                  <a:srgbClr val="929292"/>
                </a:solidFill>
                <a:latin typeface="Arial"/>
                <a:cs typeface="Arial"/>
              </a:rPr>
              <a:t>%</a:t>
            </a:r>
            <a:endParaRPr sz="1050">
              <a:latin typeface="Arial"/>
              <a:cs typeface="Arial"/>
            </a:endParaRPr>
          </a:p>
        </p:txBody>
      </p:sp>
      <p:grpSp>
        <p:nvGrpSpPr>
          <p:cNvPr id="47" name="object 47"/>
          <p:cNvGrpSpPr/>
          <p:nvPr/>
        </p:nvGrpSpPr>
        <p:grpSpPr>
          <a:xfrm>
            <a:off x="4236890" y="4725958"/>
            <a:ext cx="2211070" cy="1517650"/>
            <a:chOff x="4236890" y="4725958"/>
            <a:chExt cx="2211070" cy="1517650"/>
          </a:xfrm>
        </p:grpSpPr>
        <p:sp>
          <p:nvSpPr>
            <p:cNvPr id="48" name="object 48"/>
            <p:cNvSpPr/>
            <p:nvPr/>
          </p:nvSpPr>
          <p:spPr>
            <a:xfrm>
              <a:off x="4243240" y="4732308"/>
              <a:ext cx="1925320" cy="1504950"/>
            </a:xfrm>
            <a:custGeom>
              <a:avLst/>
              <a:gdLst/>
              <a:ahLst/>
              <a:cxnLst/>
              <a:rect l="l" t="t" r="r" b="b"/>
              <a:pathLst>
                <a:path w="1925320" h="1504950">
                  <a:moveTo>
                    <a:pt x="174728" y="495490"/>
                  </a:moveTo>
                  <a:lnTo>
                    <a:pt x="171971" y="448169"/>
                  </a:lnTo>
                  <a:lnTo>
                    <a:pt x="175638" y="402092"/>
                  </a:lnTo>
                  <a:lnTo>
                    <a:pt x="185333" y="357816"/>
                  </a:lnTo>
                  <a:lnTo>
                    <a:pt x="200657" y="315898"/>
                  </a:lnTo>
                  <a:lnTo>
                    <a:pt x="221213" y="276894"/>
                  </a:lnTo>
                  <a:lnTo>
                    <a:pt x="246601" y="241363"/>
                  </a:lnTo>
                  <a:lnTo>
                    <a:pt x="276424" y="209862"/>
                  </a:lnTo>
                  <a:lnTo>
                    <a:pt x="310285" y="182947"/>
                  </a:lnTo>
                  <a:lnTo>
                    <a:pt x="347784" y="161175"/>
                  </a:lnTo>
                  <a:lnTo>
                    <a:pt x="388524" y="145105"/>
                  </a:lnTo>
                  <a:lnTo>
                    <a:pt x="432106" y="135292"/>
                  </a:lnTo>
                  <a:lnTo>
                    <a:pt x="482150" y="132532"/>
                  </a:lnTo>
                  <a:lnTo>
                    <a:pt x="531593" y="138586"/>
                  </a:lnTo>
                  <a:lnTo>
                    <a:pt x="579419" y="153239"/>
                  </a:lnTo>
                  <a:lnTo>
                    <a:pt x="624613" y="176275"/>
                  </a:lnTo>
                  <a:lnTo>
                    <a:pt x="651321" y="133650"/>
                  </a:lnTo>
                  <a:lnTo>
                    <a:pt x="684447" y="98620"/>
                  </a:lnTo>
                  <a:lnTo>
                    <a:pt x="722700" y="71605"/>
                  </a:lnTo>
                  <a:lnTo>
                    <a:pt x="764788" y="53028"/>
                  </a:lnTo>
                  <a:lnTo>
                    <a:pt x="809421" y="43309"/>
                  </a:lnTo>
                  <a:lnTo>
                    <a:pt x="855308" y="42869"/>
                  </a:lnTo>
                  <a:lnTo>
                    <a:pt x="901158" y="52130"/>
                  </a:lnTo>
                  <a:lnTo>
                    <a:pt x="945682" y="71513"/>
                  </a:lnTo>
                  <a:lnTo>
                    <a:pt x="988182" y="102281"/>
                  </a:lnTo>
                  <a:lnTo>
                    <a:pt x="1000850" y="114642"/>
                  </a:lnTo>
                  <a:lnTo>
                    <a:pt x="1025332" y="74611"/>
                  </a:lnTo>
                  <a:lnTo>
                    <a:pt x="1056673" y="42574"/>
                  </a:lnTo>
                  <a:lnTo>
                    <a:pt x="1093308" y="19088"/>
                  </a:lnTo>
                  <a:lnTo>
                    <a:pt x="1133672" y="4711"/>
                  </a:lnTo>
                  <a:lnTo>
                    <a:pt x="1176201" y="0"/>
                  </a:lnTo>
                  <a:lnTo>
                    <a:pt x="1219329" y="5512"/>
                  </a:lnTo>
                  <a:lnTo>
                    <a:pt x="1261493" y="21805"/>
                  </a:lnTo>
                  <a:lnTo>
                    <a:pt x="1298597" y="47524"/>
                  </a:lnTo>
                  <a:lnTo>
                    <a:pt x="1329272" y="81520"/>
                  </a:lnTo>
                  <a:lnTo>
                    <a:pt x="1360805" y="49232"/>
                  </a:lnTo>
                  <a:lnTo>
                    <a:pt x="1396664" y="25002"/>
                  </a:lnTo>
                  <a:lnTo>
                    <a:pt x="1435624" y="8935"/>
                  </a:lnTo>
                  <a:lnTo>
                    <a:pt x="1476459" y="1141"/>
                  </a:lnTo>
                  <a:lnTo>
                    <a:pt x="1517945" y="1725"/>
                  </a:lnTo>
                  <a:lnTo>
                    <a:pt x="1558855" y="10795"/>
                  </a:lnTo>
                  <a:lnTo>
                    <a:pt x="1597964" y="28460"/>
                  </a:lnTo>
                  <a:lnTo>
                    <a:pt x="1634047" y="54825"/>
                  </a:lnTo>
                  <a:lnTo>
                    <a:pt x="1660355" y="82999"/>
                  </a:lnTo>
                  <a:lnTo>
                    <a:pt x="1681566" y="115310"/>
                  </a:lnTo>
                  <a:lnTo>
                    <a:pt x="1697264" y="150996"/>
                  </a:lnTo>
                  <a:lnTo>
                    <a:pt x="1707034" y="189293"/>
                  </a:lnTo>
                  <a:lnTo>
                    <a:pt x="1751939" y="207664"/>
                  </a:lnTo>
                  <a:lnTo>
                    <a:pt x="1791308" y="234389"/>
                  </a:lnTo>
                  <a:lnTo>
                    <a:pt x="1824472" y="268217"/>
                  </a:lnTo>
                  <a:lnTo>
                    <a:pt x="1850760" y="307899"/>
                  </a:lnTo>
                  <a:lnTo>
                    <a:pt x="1869502" y="352185"/>
                  </a:lnTo>
                  <a:lnTo>
                    <a:pt x="1880027" y="399824"/>
                  </a:lnTo>
                  <a:lnTo>
                    <a:pt x="1881665" y="449567"/>
                  </a:lnTo>
                  <a:lnTo>
                    <a:pt x="1873747" y="500163"/>
                  </a:lnTo>
                  <a:lnTo>
                    <a:pt x="1871437" y="508627"/>
                  </a:lnTo>
                  <a:lnTo>
                    <a:pt x="1868854" y="517000"/>
                  </a:lnTo>
                  <a:lnTo>
                    <a:pt x="1865999" y="525273"/>
                  </a:lnTo>
                  <a:lnTo>
                    <a:pt x="1862876" y="533437"/>
                  </a:lnTo>
                  <a:lnTo>
                    <a:pt x="1887433" y="573181"/>
                  </a:lnTo>
                  <a:lnTo>
                    <a:pt x="1905812" y="615249"/>
                  </a:lnTo>
                  <a:lnTo>
                    <a:pt x="1918099" y="658946"/>
                  </a:lnTo>
                  <a:lnTo>
                    <a:pt x="1924381" y="703575"/>
                  </a:lnTo>
                  <a:lnTo>
                    <a:pt x="1924742" y="748440"/>
                  </a:lnTo>
                  <a:lnTo>
                    <a:pt x="1919269" y="792844"/>
                  </a:lnTo>
                  <a:lnTo>
                    <a:pt x="1908047" y="836092"/>
                  </a:lnTo>
                  <a:lnTo>
                    <a:pt x="1891162" y="877486"/>
                  </a:lnTo>
                  <a:lnTo>
                    <a:pt x="1868700" y="916331"/>
                  </a:lnTo>
                  <a:lnTo>
                    <a:pt x="1840747" y="951931"/>
                  </a:lnTo>
                  <a:lnTo>
                    <a:pt x="1807389" y="983589"/>
                  </a:lnTo>
                  <a:lnTo>
                    <a:pt x="1775223" y="1006547"/>
                  </a:lnTo>
                  <a:lnTo>
                    <a:pt x="1740702" y="1024864"/>
                  </a:lnTo>
                  <a:lnTo>
                    <a:pt x="1704266" y="1038342"/>
                  </a:lnTo>
                  <a:lnTo>
                    <a:pt x="1666356" y="1046784"/>
                  </a:lnTo>
                  <a:lnTo>
                    <a:pt x="1661838" y="1095986"/>
                  </a:lnTo>
                  <a:lnTo>
                    <a:pt x="1649527" y="1142225"/>
                  </a:lnTo>
                  <a:lnTo>
                    <a:pt x="1630156" y="1184734"/>
                  </a:lnTo>
                  <a:lnTo>
                    <a:pt x="1604459" y="1222746"/>
                  </a:lnTo>
                  <a:lnTo>
                    <a:pt x="1573169" y="1255493"/>
                  </a:lnTo>
                  <a:lnTo>
                    <a:pt x="1537020" y="1282210"/>
                  </a:lnTo>
                  <a:lnTo>
                    <a:pt x="1496746" y="1302128"/>
                  </a:lnTo>
                  <a:lnTo>
                    <a:pt x="1453080" y="1314481"/>
                  </a:lnTo>
                  <a:lnTo>
                    <a:pt x="1406755" y="1318500"/>
                  </a:lnTo>
                  <a:lnTo>
                    <a:pt x="1371386" y="1315601"/>
                  </a:lnTo>
                  <a:lnTo>
                    <a:pt x="1336886" y="1307610"/>
                  </a:lnTo>
                  <a:lnTo>
                    <a:pt x="1303739" y="1294676"/>
                  </a:lnTo>
                  <a:lnTo>
                    <a:pt x="1272427" y="1276946"/>
                  </a:lnTo>
                  <a:lnTo>
                    <a:pt x="1256436" y="1321316"/>
                  </a:lnTo>
                  <a:lnTo>
                    <a:pt x="1235088" y="1361700"/>
                  </a:lnTo>
                  <a:lnTo>
                    <a:pt x="1208964" y="1397764"/>
                  </a:lnTo>
                  <a:lnTo>
                    <a:pt x="1178643" y="1429179"/>
                  </a:lnTo>
                  <a:lnTo>
                    <a:pt x="1144706" y="1455613"/>
                  </a:lnTo>
                  <a:lnTo>
                    <a:pt x="1107733" y="1476734"/>
                  </a:lnTo>
                  <a:lnTo>
                    <a:pt x="1068303" y="1492212"/>
                  </a:lnTo>
                  <a:lnTo>
                    <a:pt x="1026996" y="1501714"/>
                  </a:lnTo>
                  <a:lnTo>
                    <a:pt x="984391" y="1504910"/>
                  </a:lnTo>
                  <a:lnTo>
                    <a:pt x="941070" y="1501467"/>
                  </a:lnTo>
                  <a:lnTo>
                    <a:pt x="897612" y="1491055"/>
                  </a:lnTo>
                  <a:lnTo>
                    <a:pt x="849522" y="1470541"/>
                  </a:lnTo>
                  <a:lnTo>
                    <a:pt x="805745" y="1441755"/>
                  </a:lnTo>
                  <a:lnTo>
                    <a:pt x="767205" y="1405429"/>
                  </a:lnTo>
                  <a:lnTo>
                    <a:pt x="734824" y="1362290"/>
                  </a:lnTo>
                  <a:lnTo>
                    <a:pt x="693233" y="1385080"/>
                  </a:lnTo>
                  <a:lnTo>
                    <a:pt x="650184" y="1401326"/>
                  </a:lnTo>
                  <a:lnTo>
                    <a:pt x="606241" y="1411178"/>
                  </a:lnTo>
                  <a:lnTo>
                    <a:pt x="561963" y="1414786"/>
                  </a:lnTo>
                  <a:lnTo>
                    <a:pt x="517915" y="1412299"/>
                  </a:lnTo>
                  <a:lnTo>
                    <a:pt x="474656" y="1403867"/>
                  </a:lnTo>
                  <a:lnTo>
                    <a:pt x="432750" y="1389638"/>
                  </a:lnTo>
                  <a:lnTo>
                    <a:pt x="392758" y="1369763"/>
                  </a:lnTo>
                  <a:lnTo>
                    <a:pt x="355242" y="1344391"/>
                  </a:lnTo>
                  <a:lnTo>
                    <a:pt x="320764" y="1313672"/>
                  </a:lnTo>
                  <a:lnTo>
                    <a:pt x="289887" y="1277755"/>
                  </a:lnTo>
                  <a:lnTo>
                    <a:pt x="263171" y="1236789"/>
                  </a:lnTo>
                  <a:lnTo>
                    <a:pt x="259539" y="1230172"/>
                  </a:lnTo>
                  <a:lnTo>
                    <a:pt x="214736" y="1230276"/>
                  </a:lnTo>
                  <a:lnTo>
                    <a:pt x="172454" y="1219937"/>
                  </a:lnTo>
                  <a:lnTo>
                    <a:pt x="133987" y="1200239"/>
                  </a:lnTo>
                  <a:lnTo>
                    <a:pt x="100627" y="1172266"/>
                  </a:lnTo>
                  <a:lnTo>
                    <a:pt x="73667" y="1137102"/>
                  </a:lnTo>
                  <a:lnTo>
                    <a:pt x="54401" y="1095832"/>
                  </a:lnTo>
                  <a:lnTo>
                    <a:pt x="44121" y="1049540"/>
                  </a:lnTo>
                  <a:lnTo>
                    <a:pt x="43803" y="1004595"/>
                  </a:lnTo>
                  <a:lnTo>
                    <a:pt x="52519" y="961137"/>
                  </a:lnTo>
                  <a:lnTo>
                    <a:pt x="69803" y="920672"/>
                  </a:lnTo>
                  <a:lnTo>
                    <a:pt x="95188" y="884706"/>
                  </a:lnTo>
                  <a:lnTo>
                    <a:pt x="59496" y="856004"/>
                  </a:lnTo>
                  <a:lnTo>
                    <a:pt x="31716" y="820547"/>
                  </a:lnTo>
                  <a:lnTo>
                    <a:pt x="12264" y="780038"/>
                  </a:lnTo>
                  <a:lnTo>
                    <a:pt x="1553" y="736175"/>
                  </a:lnTo>
                  <a:lnTo>
                    <a:pt x="0" y="690660"/>
                  </a:lnTo>
                  <a:lnTo>
                    <a:pt x="8018" y="645192"/>
                  </a:lnTo>
                  <a:lnTo>
                    <a:pt x="26024" y="601471"/>
                  </a:lnTo>
                  <a:lnTo>
                    <a:pt x="53527" y="562587"/>
                  </a:lnTo>
                  <a:lnTo>
                    <a:pt x="88257" y="532021"/>
                  </a:lnTo>
                  <a:lnTo>
                    <a:pt x="128640" y="510856"/>
                  </a:lnTo>
                  <a:lnTo>
                    <a:pt x="173103" y="500176"/>
                  </a:lnTo>
                  <a:lnTo>
                    <a:pt x="174728" y="495490"/>
                  </a:lnTo>
                  <a:close/>
                </a:path>
              </a:pathLst>
            </a:custGeom>
            <a:ln w="12700">
              <a:solidFill>
                <a:srgbClr val="4D4D4D"/>
              </a:solidFill>
            </a:ln>
          </p:spPr>
          <p:txBody>
            <a:bodyPr wrap="square" lIns="0" tIns="0" rIns="0" bIns="0" rtlCol="0"/>
            <a:lstStyle/>
            <a:p/>
          </p:txBody>
        </p:sp>
        <p:sp>
          <p:nvSpPr>
            <p:cNvPr id="49" name="object 49"/>
            <p:cNvSpPr/>
            <p:nvPr/>
          </p:nvSpPr>
          <p:spPr>
            <a:xfrm>
              <a:off x="6190351" y="4849530"/>
              <a:ext cx="250825" cy="250825"/>
            </a:xfrm>
            <a:custGeom>
              <a:avLst/>
              <a:gdLst/>
              <a:ahLst/>
              <a:cxnLst/>
              <a:rect l="l" t="t" r="r" b="b"/>
              <a:pathLst>
                <a:path w="250825" h="250825">
                  <a:moveTo>
                    <a:pt x="250698" y="125349"/>
                  </a:moveTo>
                  <a:lnTo>
                    <a:pt x="240847" y="174140"/>
                  </a:lnTo>
                  <a:lnTo>
                    <a:pt x="213983" y="213983"/>
                  </a:lnTo>
                  <a:lnTo>
                    <a:pt x="174140" y="240847"/>
                  </a:lnTo>
                  <a:lnTo>
                    <a:pt x="125349" y="250698"/>
                  </a:lnTo>
                  <a:lnTo>
                    <a:pt x="76557" y="240847"/>
                  </a:lnTo>
                  <a:lnTo>
                    <a:pt x="36714" y="213983"/>
                  </a:lnTo>
                  <a:lnTo>
                    <a:pt x="9850" y="174140"/>
                  </a:lnTo>
                  <a:lnTo>
                    <a:pt x="0" y="125349"/>
                  </a:lnTo>
                  <a:lnTo>
                    <a:pt x="9850" y="76557"/>
                  </a:lnTo>
                  <a:lnTo>
                    <a:pt x="36714" y="36714"/>
                  </a:lnTo>
                  <a:lnTo>
                    <a:pt x="76557" y="9850"/>
                  </a:lnTo>
                  <a:lnTo>
                    <a:pt x="125349" y="0"/>
                  </a:lnTo>
                  <a:lnTo>
                    <a:pt x="174140" y="9850"/>
                  </a:lnTo>
                  <a:lnTo>
                    <a:pt x="213983" y="36714"/>
                  </a:lnTo>
                  <a:lnTo>
                    <a:pt x="240847" y="76557"/>
                  </a:lnTo>
                  <a:lnTo>
                    <a:pt x="250698" y="125349"/>
                  </a:lnTo>
                  <a:close/>
                </a:path>
              </a:pathLst>
            </a:custGeom>
            <a:ln w="12700">
              <a:solidFill>
                <a:srgbClr val="4D4D4D"/>
              </a:solidFill>
            </a:ln>
          </p:spPr>
          <p:txBody>
            <a:bodyPr wrap="square" lIns="0" tIns="0" rIns="0" bIns="0" rtlCol="0"/>
            <a:lstStyle/>
            <a:p/>
          </p:txBody>
        </p:sp>
        <p:sp>
          <p:nvSpPr>
            <p:cNvPr id="50" name="object 50"/>
            <p:cNvSpPr/>
            <p:nvPr/>
          </p:nvSpPr>
          <p:spPr>
            <a:xfrm>
              <a:off x="4340500" y="4808938"/>
              <a:ext cx="1765300" cy="1280160"/>
            </a:xfrm>
            <a:custGeom>
              <a:avLst/>
              <a:gdLst/>
              <a:ahLst/>
              <a:cxnLst/>
              <a:rect l="l" t="t" r="r" b="b"/>
              <a:pathLst>
                <a:path w="1765300" h="1280160">
                  <a:moveTo>
                    <a:pt x="112775" y="829970"/>
                  </a:moveTo>
                  <a:lnTo>
                    <a:pt x="83340" y="830019"/>
                  </a:lnTo>
                  <a:lnTo>
                    <a:pt x="54402" y="825330"/>
                  </a:lnTo>
                  <a:lnTo>
                    <a:pt x="26456" y="816024"/>
                  </a:lnTo>
                  <a:lnTo>
                    <a:pt x="0" y="802220"/>
                  </a:lnTo>
                </a:path>
                <a:path w="1765300" h="1280160">
                  <a:moveTo>
                    <a:pt x="212280" y="1133665"/>
                  </a:moveTo>
                  <a:lnTo>
                    <a:pt x="200274" y="1138273"/>
                  </a:lnTo>
                  <a:lnTo>
                    <a:pt x="188020" y="1142031"/>
                  </a:lnTo>
                  <a:lnTo>
                    <a:pt x="175561" y="1144927"/>
                  </a:lnTo>
                  <a:lnTo>
                    <a:pt x="162940" y="1146949"/>
                  </a:lnTo>
                </a:path>
                <a:path w="1765300" h="1280160">
                  <a:moveTo>
                    <a:pt x="637451" y="1279588"/>
                  </a:moveTo>
                  <a:lnTo>
                    <a:pt x="628890" y="1265097"/>
                  </a:lnTo>
                  <a:lnTo>
                    <a:pt x="621071" y="1250146"/>
                  </a:lnTo>
                  <a:lnTo>
                    <a:pt x="614008" y="1234772"/>
                  </a:lnTo>
                  <a:lnTo>
                    <a:pt x="607720" y="1219009"/>
                  </a:lnTo>
                </a:path>
                <a:path w="1765300" h="1280160">
                  <a:moveTo>
                    <a:pt x="1187234" y="1128509"/>
                  </a:moveTo>
                  <a:lnTo>
                    <a:pt x="1185503" y="1145362"/>
                  </a:lnTo>
                  <a:lnTo>
                    <a:pt x="1182944" y="1162084"/>
                  </a:lnTo>
                  <a:lnTo>
                    <a:pt x="1179561" y="1178640"/>
                  </a:lnTo>
                  <a:lnTo>
                    <a:pt x="1175359" y="1194993"/>
                  </a:lnTo>
                </a:path>
                <a:path w="1765300" h="1280160">
                  <a:moveTo>
                    <a:pt x="1423289" y="717753"/>
                  </a:moveTo>
                  <a:lnTo>
                    <a:pt x="1465048" y="744877"/>
                  </a:lnTo>
                  <a:lnTo>
                    <a:pt x="1500650" y="779253"/>
                  </a:lnTo>
                  <a:lnTo>
                    <a:pt x="1529422" y="819727"/>
                  </a:lnTo>
                  <a:lnTo>
                    <a:pt x="1550693" y="865146"/>
                  </a:lnTo>
                  <a:lnTo>
                    <a:pt x="1563790" y="914356"/>
                  </a:lnTo>
                  <a:lnTo>
                    <a:pt x="1568043" y="966203"/>
                  </a:lnTo>
                </a:path>
                <a:path w="1765300" h="1280160">
                  <a:moveTo>
                    <a:pt x="1764715" y="453123"/>
                  </a:moveTo>
                  <a:lnTo>
                    <a:pt x="1752476" y="479280"/>
                  </a:lnTo>
                  <a:lnTo>
                    <a:pt x="1737545" y="503683"/>
                  </a:lnTo>
                  <a:lnTo>
                    <a:pt x="1720083" y="526098"/>
                  </a:lnTo>
                  <a:lnTo>
                    <a:pt x="1700250" y="546290"/>
                  </a:lnTo>
                </a:path>
                <a:path w="1765300" h="1280160">
                  <a:moveTo>
                    <a:pt x="1610042" y="107441"/>
                  </a:moveTo>
                  <a:lnTo>
                    <a:pt x="1611642" y="118366"/>
                  </a:lnTo>
                  <a:lnTo>
                    <a:pt x="1612744" y="129352"/>
                  </a:lnTo>
                  <a:lnTo>
                    <a:pt x="1613346" y="140381"/>
                  </a:lnTo>
                  <a:lnTo>
                    <a:pt x="1613446" y="151434"/>
                  </a:lnTo>
                </a:path>
                <a:path w="1765300" h="1280160">
                  <a:moveTo>
                    <a:pt x="1198410" y="56108"/>
                  </a:moveTo>
                  <a:lnTo>
                    <a:pt x="1205212" y="41158"/>
                  </a:lnTo>
                  <a:lnTo>
                    <a:pt x="1213005" y="26787"/>
                  </a:lnTo>
                  <a:lnTo>
                    <a:pt x="1221755" y="13049"/>
                  </a:lnTo>
                  <a:lnTo>
                    <a:pt x="1231430" y="0"/>
                  </a:lnTo>
                </a:path>
                <a:path w="1765300" h="1280160">
                  <a:moveTo>
                    <a:pt x="889571" y="82854"/>
                  </a:moveTo>
                  <a:lnTo>
                    <a:pt x="892505" y="70375"/>
                  </a:lnTo>
                  <a:lnTo>
                    <a:pt x="896156" y="58127"/>
                  </a:lnTo>
                  <a:lnTo>
                    <a:pt x="900512" y="46146"/>
                  </a:lnTo>
                  <a:lnTo>
                    <a:pt x="905560" y="34467"/>
                  </a:lnTo>
                </a:path>
                <a:path w="1765300" h="1280160">
                  <a:moveTo>
                    <a:pt x="527126" y="99288"/>
                  </a:moveTo>
                  <a:lnTo>
                    <a:pt x="542578" y="109605"/>
                  </a:lnTo>
                  <a:lnTo>
                    <a:pt x="557401" y="120892"/>
                  </a:lnTo>
                  <a:lnTo>
                    <a:pt x="571554" y="133116"/>
                  </a:lnTo>
                  <a:lnTo>
                    <a:pt x="585000" y="146240"/>
                  </a:lnTo>
                </a:path>
                <a:path w="1765300" h="1280160">
                  <a:moveTo>
                    <a:pt x="87579" y="468274"/>
                  </a:moveTo>
                  <a:lnTo>
                    <a:pt x="84367" y="456086"/>
                  </a:lnTo>
                  <a:lnTo>
                    <a:pt x="81611" y="443782"/>
                  </a:lnTo>
                  <a:lnTo>
                    <a:pt x="79315" y="431373"/>
                  </a:lnTo>
                  <a:lnTo>
                    <a:pt x="77482" y="418871"/>
                  </a:lnTo>
                </a:path>
              </a:pathLst>
            </a:custGeom>
            <a:ln w="12700">
              <a:solidFill>
                <a:srgbClr val="4D4D4D"/>
              </a:solidFill>
            </a:ln>
          </p:spPr>
          <p:txBody>
            <a:bodyPr wrap="square" lIns="0" tIns="0" rIns="0" bIns="0" rtlCol="0"/>
            <a:lstStyle/>
            <a:p/>
          </p:txBody>
        </p:sp>
      </p:grpSp>
      <p:pic>
        <p:nvPicPr>
          <p:cNvPr id="51" name="object 51"/>
          <p:cNvPicPr/>
          <p:nvPr/>
        </p:nvPicPr>
        <p:blipFill>
          <a:blip r:embed="rId6" cstate="print"/>
          <a:stretch>
            <a:fillRect/>
          </a:stretch>
        </p:blipFill>
        <p:spPr>
          <a:xfrm>
            <a:off x="6900426" y="4638942"/>
            <a:ext cx="96266" cy="96265"/>
          </a:xfrm>
          <a:prstGeom prst="rect">
            <a:avLst/>
          </a:prstGeom>
        </p:spPr>
      </p:pic>
      <p:pic>
        <p:nvPicPr>
          <p:cNvPr id="52" name="object 52"/>
          <p:cNvPicPr/>
          <p:nvPr/>
        </p:nvPicPr>
        <p:blipFill>
          <a:blip r:embed="rId7" cstate="print"/>
          <a:stretch>
            <a:fillRect/>
          </a:stretch>
        </p:blipFill>
        <p:spPr>
          <a:xfrm>
            <a:off x="6580248" y="4723765"/>
            <a:ext cx="179831" cy="179832"/>
          </a:xfrm>
          <a:prstGeom prst="rect">
            <a:avLst/>
          </a:prstGeom>
        </p:spPr>
      </p:pic>
      <p:sp>
        <p:nvSpPr>
          <p:cNvPr id="53" name="object 53"/>
          <p:cNvSpPr txBox="1"/>
          <p:nvPr/>
        </p:nvSpPr>
        <p:spPr>
          <a:xfrm>
            <a:off x="4734704" y="5005350"/>
            <a:ext cx="803910" cy="848360"/>
          </a:xfrm>
          <a:prstGeom prst="rect">
            <a:avLst/>
          </a:prstGeom>
        </p:spPr>
        <p:txBody>
          <a:bodyPr wrap="square" lIns="0" tIns="12700" rIns="0" bIns="0" rtlCol="0" vert="horz">
            <a:spAutoFit/>
          </a:bodyPr>
          <a:lstStyle/>
          <a:p>
            <a:pPr algn="ctr" marL="12700" marR="5080">
              <a:lnSpc>
                <a:spcPct val="100000"/>
              </a:lnSpc>
              <a:spcBef>
                <a:spcPts val="100"/>
              </a:spcBef>
            </a:pPr>
            <a:r>
              <a:rPr dirty="0" sz="1800">
                <a:solidFill>
                  <a:srgbClr val="4D4D4D"/>
                </a:solidFill>
                <a:latin typeface="Calibri"/>
                <a:cs typeface="Calibri"/>
              </a:rPr>
              <a:t>In</a:t>
            </a:r>
            <a:r>
              <a:rPr dirty="0" sz="1800" spc="-10">
                <a:solidFill>
                  <a:srgbClr val="4D4D4D"/>
                </a:solidFill>
                <a:latin typeface="Calibri"/>
                <a:cs typeface="Calibri"/>
              </a:rPr>
              <a:t>c</a:t>
            </a:r>
            <a:r>
              <a:rPr dirty="0" sz="1800" spc="-30">
                <a:solidFill>
                  <a:srgbClr val="4D4D4D"/>
                </a:solidFill>
                <a:latin typeface="Calibri"/>
                <a:cs typeface="Calibri"/>
              </a:rPr>
              <a:t>r</a:t>
            </a:r>
            <a:r>
              <a:rPr dirty="0" sz="1800">
                <a:solidFill>
                  <a:srgbClr val="4D4D4D"/>
                </a:solidFill>
                <a:latin typeface="Calibri"/>
                <a:cs typeface="Calibri"/>
              </a:rPr>
              <a:t>ease  basal  </a:t>
            </a:r>
            <a:r>
              <a:rPr dirty="0" sz="1800" spc="-5">
                <a:solidFill>
                  <a:srgbClr val="4D4D4D"/>
                </a:solidFill>
                <a:latin typeface="Calibri"/>
                <a:cs typeface="Calibri"/>
              </a:rPr>
              <a:t>insulin?</a:t>
            </a:r>
            <a:endParaRPr sz="1800">
              <a:latin typeface="Calibri"/>
              <a:cs typeface="Calibri"/>
            </a:endParaRPr>
          </a:p>
        </p:txBody>
      </p:sp>
      <p:grpSp>
        <p:nvGrpSpPr>
          <p:cNvPr id="54" name="object 54"/>
          <p:cNvGrpSpPr/>
          <p:nvPr/>
        </p:nvGrpSpPr>
        <p:grpSpPr>
          <a:xfrm>
            <a:off x="10226709" y="4921429"/>
            <a:ext cx="1937385" cy="1068705"/>
            <a:chOff x="10226709" y="4921429"/>
            <a:chExt cx="1937385" cy="1068705"/>
          </a:xfrm>
        </p:grpSpPr>
        <p:sp>
          <p:nvSpPr>
            <p:cNvPr id="55" name="object 55"/>
            <p:cNvSpPr/>
            <p:nvPr/>
          </p:nvSpPr>
          <p:spPr>
            <a:xfrm>
              <a:off x="10233059" y="5024962"/>
              <a:ext cx="1924685" cy="958850"/>
            </a:xfrm>
            <a:custGeom>
              <a:avLst/>
              <a:gdLst/>
              <a:ahLst/>
              <a:cxnLst/>
              <a:rect l="l" t="t" r="r" b="b"/>
              <a:pathLst>
                <a:path w="1924684" h="958850">
                  <a:moveTo>
                    <a:pt x="174231" y="315483"/>
                  </a:moveTo>
                  <a:lnTo>
                    <a:pt x="178730" y="243259"/>
                  </a:lnTo>
                  <a:lnTo>
                    <a:pt x="218186" y="178835"/>
                  </a:lnTo>
                  <a:lnTo>
                    <a:pt x="249206" y="151168"/>
                  </a:lnTo>
                  <a:lnTo>
                    <a:pt x="286785" y="127396"/>
                  </a:lnTo>
                  <a:lnTo>
                    <a:pt x="330197" y="108168"/>
                  </a:lnTo>
                  <a:lnTo>
                    <a:pt x="378714" y="94130"/>
                  </a:lnTo>
                  <a:lnTo>
                    <a:pt x="431609" y="85931"/>
                  </a:lnTo>
                  <a:lnTo>
                    <a:pt x="481654" y="84175"/>
                  </a:lnTo>
                  <a:lnTo>
                    <a:pt x="531096" y="88034"/>
                  </a:lnTo>
                  <a:lnTo>
                    <a:pt x="578922" y="97373"/>
                  </a:lnTo>
                  <a:lnTo>
                    <a:pt x="624116" y="112055"/>
                  </a:lnTo>
                  <a:lnTo>
                    <a:pt x="655194" y="81399"/>
                  </a:lnTo>
                  <a:lnTo>
                    <a:pt x="694413" y="57114"/>
                  </a:lnTo>
                  <a:lnTo>
                    <a:pt x="739846" y="39602"/>
                  </a:lnTo>
                  <a:lnTo>
                    <a:pt x="789566" y="29262"/>
                  </a:lnTo>
                  <a:lnTo>
                    <a:pt x="841648" y="26496"/>
                  </a:lnTo>
                  <a:lnTo>
                    <a:pt x="894163" y="31706"/>
                  </a:lnTo>
                  <a:lnTo>
                    <a:pt x="945185" y="45291"/>
                  </a:lnTo>
                  <a:lnTo>
                    <a:pt x="987685" y="64899"/>
                  </a:lnTo>
                  <a:lnTo>
                    <a:pt x="1000354" y="72774"/>
                  </a:lnTo>
                  <a:lnTo>
                    <a:pt x="1029625" y="43498"/>
                  </a:lnTo>
                  <a:lnTo>
                    <a:pt x="1067877" y="21236"/>
                  </a:lnTo>
                  <a:lnTo>
                    <a:pt x="1112625" y="6553"/>
                  </a:lnTo>
                  <a:lnTo>
                    <a:pt x="1161384" y="12"/>
                  </a:lnTo>
                  <a:lnTo>
                    <a:pt x="1211669" y="2179"/>
                  </a:lnTo>
                  <a:lnTo>
                    <a:pt x="1260996" y="13617"/>
                  </a:lnTo>
                  <a:lnTo>
                    <a:pt x="1298100" y="30003"/>
                  </a:lnTo>
                  <a:lnTo>
                    <a:pt x="1328776" y="51666"/>
                  </a:lnTo>
                  <a:lnTo>
                    <a:pt x="1365194" y="28568"/>
                  </a:lnTo>
                  <a:lnTo>
                    <a:pt x="1407035" y="12189"/>
                  </a:lnTo>
                  <a:lnTo>
                    <a:pt x="1452469" y="2632"/>
                  </a:lnTo>
                  <a:lnTo>
                    <a:pt x="1499667" y="0"/>
                  </a:lnTo>
                  <a:lnTo>
                    <a:pt x="1546799" y="4392"/>
                  </a:lnTo>
                  <a:lnTo>
                    <a:pt x="1592037" y="15912"/>
                  </a:lnTo>
                  <a:lnTo>
                    <a:pt x="1633550" y="34661"/>
                  </a:lnTo>
                  <a:lnTo>
                    <a:pt x="1681069" y="73204"/>
                  </a:lnTo>
                  <a:lnTo>
                    <a:pt x="1706537" y="120348"/>
                  </a:lnTo>
                  <a:lnTo>
                    <a:pt x="1757420" y="134183"/>
                  </a:lnTo>
                  <a:lnTo>
                    <a:pt x="1800949" y="154822"/>
                  </a:lnTo>
                  <a:lnTo>
                    <a:pt x="1836122" y="181077"/>
                  </a:lnTo>
                  <a:lnTo>
                    <a:pt x="1861940" y="211758"/>
                  </a:lnTo>
                  <a:lnTo>
                    <a:pt x="1881504" y="281642"/>
                  </a:lnTo>
                  <a:lnTo>
                    <a:pt x="1873250" y="318468"/>
                  </a:lnTo>
                  <a:lnTo>
                    <a:pt x="1870354" y="325694"/>
                  </a:lnTo>
                  <a:lnTo>
                    <a:pt x="1866722" y="332781"/>
                  </a:lnTo>
                  <a:lnTo>
                    <a:pt x="1862379" y="339664"/>
                  </a:lnTo>
                  <a:lnTo>
                    <a:pt x="1894547" y="374896"/>
                  </a:lnTo>
                  <a:lnTo>
                    <a:pt x="1915097" y="412614"/>
                  </a:lnTo>
                  <a:lnTo>
                    <a:pt x="1924251" y="451665"/>
                  </a:lnTo>
                  <a:lnTo>
                    <a:pt x="1922232" y="490896"/>
                  </a:lnTo>
                  <a:lnTo>
                    <a:pt x="1909264" y="529152"/>
                  </a:lnTo>
                  <a:lnTo>
                    <a:pt x="1885569" y="565282"/>
                  </a:lnTo>
                  <a:lnTo>
                    <a:pt x="1851371" y="598130"/>
                  </a:lnTo>
                  <a:lnTo>
                    <a:pt x="1806892" y="626545"/>
                  </a:lnTo>
                  <a:lnTo>
                    <a:pt x="1740205" y="652848"/>
                  </a:lnTo>
                  <a:lnTo>
                    <a:pt x="1665859" y="666816"/>
                  </a:lnTo>
                  <a:lnTo>
                    <a:pt x="1658583" y="706804"/>
                  </a:lnTo>
                  <a:lnTo>
                    <a:pt x="1638772" y="743439"/>
                  </a:lnTo>
                  <a:lnTo>
                    <a:pt x="1607987" y="775685"/>
                  </a:lnTo>
                  <a:lnTo>
                    <a:pt x="1567784" y="802501"/>
                  </a:lnTo>
                  <a:lnTo>
                    <a:pt x="1519723" y="822848"/>
                  </a:lnTo>
                  <a:lnTo>
                    <a:pt x="1465361" y="835688"/>
                  </a:lnTo>
                  <a:lnTo>
                    <a:pt x="1406258" y="839981"/>
                  </a:lnTo>
                  <a:lnTo>
                    <a:pt x="1370889" y="838129"/>
                  </a:lnTo>
                  <a:lnTo>
                    <a:pt x="1336389" y="833035"/>
                  </a:lnTo>
                  <a:lnTo>
                    <a:pt x="1303242" y="824791"/>
                  </a:lnTo>
                  <a:lnTo>
                    <a:pt x="1271930" y="813489"/>
                  </a:lnTo>
                  <a:lnTo>
                    <a:pt x="1251637" y="847713"/>
                  </a:lnTo>
                  <a:lnTo>
                    <a:pt x="1223535" y="878071"/>
                  </a:lnTo>
                  <a:lnTo>
                    <a:pt x="1188684" y="904177"/>
                  </a:lnTo>
                  <a:lnTo>
                    <a:pt x="1148141" y="925645"/>
                  </a:lnTo>
                  <a:lnTo>
                    <a:pt x="1102966" y="942090"/>
                  </a:lnTo>
                  <a:lnTo>
                    <a:pt x="1054217" y="953127"/>
                  </a:lnTo>
                  <a:lnTo>
                    <a:pt x="1002953" y="958371"/>
                  </a:lnTo>
                  <a:lnTo>
                    <a:pt x="950233" y="957436"/>
                  </a:lnTo>
                  <a:lnTo>
                    <a:pt x="897115" y="949937"/>
                  </a:lnTo>
                  <a:lnTo>
                    <a:pt x="849025" y="936868"/>
                  </a:lnTo>
                  <a:lnTo>
                    <a:pt x="805248" y="918525"/>
                  </a:lnTo>
                  <a:lnTo>
                    <a:pt x="766708" y="895375"/>
                  </a:lnTo>
                  <a:lnTo>
                    <a:pt x="734327" y="867883"/>
                  </a:lnTo>
                  <a:lnTo>
                    <a:pt x="688874" y="883518"/>
                  </a:lnTo>
                  <a:lnTo>
                    <a:pt x="641748" y="894202"/>
                  </a:lnTo>
                  <a:lnTo>
                    <a:pt x="593677" y="900057"/>
                  </a:lnTo>
                  <a:lnTo>
                    <a:pt x="545393" y="901206"/>
                  </a:lnTo>
                  <a:lnTo>
                    <a:pt x="497623" y="897775"/>
                  </a:lnTo>
                  <a:lnTo>
                    <a:pt x="451098" y="889885"/>
                  </a:lnTo>
                  <a:lnTo>
                    <a:pt x="406547" y="877662"/>
                  </a:lnTo>
                  <a:lnTo>
                    <a:pt x="364699" y="861228"/>
                  </a:lnTo>
                  <a:lnTo>
                    <a:pt x="326285" y="840707"/>
                  </a:lnTo>
                  <a:lnTo>
                    <a:pt x="292033" y="816222"/>
                  </a:lnTo>
                  <a:lnTo>
                    <a:pt x="262674" y="787898"/>
                  </a:lnTo>
                  <a:lnTo>
                    <a:pt x="259042" y="783682"/>
                  </a:lnTo>
                  <a:lnTo>
                    <a:pt x="206982" y="783094"/>
                  </a:lnTo>
                  <a:lnTo>
                    <a:pt x="158647" y="773604"/>
                  </a:lnTo>
                  <a:lnTo>
                    <a:pt x="116091" y="756310"/>
                  </a:lnTo>
                  <a:lnTo>
                    <a:pt x="81366" y="732308"/>
                  </a:lnTo>
                  <a:lnTo>
                    <a:pt x="56526" y="702695"/>
                  </a:lnTo>
                  <a:lnTo>
                    <a:pt x="43306" y="639928"/>
                  </a:lnTo>
                  <a:lnTo>
                    <a:pt x="52022" y="612233"/>
                  </a:lnTo>
                  <a:lnTo>
                    <a:pt x="69306" y="586446"/>
                  </a:lnTo>
                  <a:lnTo>
                    <a:pt x="94691" y="563527"/>
                  </a:lnTo>
                  <a:lnTo>
                    <a:pt x="46915" y="536653"/>
                  </a:lnTo>
                  <a:lnTo>
                    <a:pt x="14971" y="502193"/>
                  </a:lnTo>
                  <a:lnTo>
                    <a:pt x="0" y="463120"/>
                  </a:lnTo>
                  <a:lnTo>
                    <a:pt x="3139" y="422405"/>
                  </a:lnTo>
                  <a:lnTo>
                    <a:pt x="25527" y="383022"/>
                  </a:lnTo>
                  <a:lnTo>
                    <a:pt x="87760" y="338767"/>
                  </a:lnTo>
                  <a:lnTo>
                    <a:pt x="128143" y="325277"/>
                  </a:lnTo>
                  <a:lnTo>
                    <a:pt x="172606" y="318468"/>
                  </a:lnTo>
                  <a:lnTo>
                    <a:pt x="174231" y="315483"/>
                  </a:lnTo>
                  <a:close/>
                </a:path>
              </a:pathLst>
            </a:custGeom>
            <a:ln w="12700">
              <a:solidFill>
                <a:srgbClr val="4D4D4D"/>
              </a:solidFill>
            </a:ln>
          </p:spPr>
          <p:txBody>
            <a:bodyPr wrap="square" lIns="0" tIns="0" rIns="0" bIns="0" rtlCol="0"/>
            <a:lstStyle/>
            <a:p/>
          </p:txBody>
        </p:sp>
        <p:pic>
          <p:nvPicPr>
            <p:cNvPr id="56" name="object 56"/>
            <p:cNvPicPr/>
            <p:nvPr/>
          </p:nvPicPr>
          <p:blipFill>
            <a:blip r:embed="rId8" cstate="print"/>
            <a:stretch>
              <a:fillRect/>
            </a:stretch>
          </p:blipFill>
          <p:spPr>
            <a:xfrm>
              <a:off x="10239880" y="4921429"/>
              <a:ext cx="172466" cy="172465"/>
            </a:xfrm>
            <a:prstGeom prst="rect">
              <a:avLst/>
            </a:prstGeom>
          </p:spPr>
        </p:pic>
        <p:sp>
          <p:nvSpPr>
            <p:cNvPr id="57" name="object 57"/>
            <p:cNvSpPr/>
            <p:nvPr/>
          </p:nvSpPr>
          <p:spPr>
            <a:xfrm>
              <a:off x="10329819" y="5073510"/>
              <a:ext cx="1765300" cy="815975"/>
            </a:xfrm>
            <a:custGeom>
              <a:avLst/>
              <a:gdLst/>
              <a:ahLst/>
              <a:cxnLst/>
              <a:rect l="l" t="t" r="r" b="b"/>
              <a:pathLst>
                <a:path w="1765300" h="815975">
                  <a:moveTo>
                    <a:pt x="112775" y="528929"/>
                  </a:moveTo>
                  <a:lnTo>
                    <a:pt x="83340" y="528963"/>
                  </a:lnTo>
                  <a:lnTo>
                    <a:pt x="54402" y="525975"/>
                  </a:lnTo>
                  <a:lnTo>
                    <a:pt x="26456" y="520040"/>
                  </a:lnTo>
                  <a:lnTo>
                    <a:pt x="0" y="511238"/>
                  </a:lnTo>
                </a:path>
                <a:path w="1765300" h="815975">
                  <a:moveTo>
                    <a:pt x="212280" y="722464"/>
                  </a:moveTo>
                  <a:lnTo>
                    <a:pt x="200274" y="725404"/>
                  </a:lnTo>
                  <a:lnTo>
                    <a:pt x="188020" y="727800"/>
                  </a:lnTo>
                  <a:lnTo>
                    <a:pt x="175561" y="729646"/>
                  </a:lnTo>
                  <a:lnTo>
                    <a:pt x="162940" y="730935"/>
                  </a:lnTo>
                </a:path>
                <a:path w="1765300" h="815975">
                  <a:moveTo>
                    <a:pt x="637451" y="815466"/>
                  </a:moveTo>
                  <a:lnTo>
                    <a:pt x="628890" y="806228"/>
                  </a:lnTo>
                  <a:lnTo>
                    <a:pt x="621071" y="796701"/>
                  </a:lnTo>
                  <a:lnTo>
                    <a:pt x="614008" y="786904"/>
                  </a:lnTo>
                  <a:lnTo>
                    <a:pt x="607720" y="776858"/>
                  </a:lnTo>
                </a:path>
                <a:path w="1765300" h="815975">
                  <a:moveTo>
                    <a:pt x="1187234" y="719188"/>
                  </a:moveTo>
                  <a:lnTo>
                    <a:pt x="1185503" y="729926"/>
                  </a:lnTo>
                  <a:lnTo>
                    <a:pt x="1182944" y="740581"/>
                  </a:lnTo>
                  <a:lnTo>
                    <a:pt x="1179561" y="751131"/>
                  </a:lnTo>
                  <a:lnTo>
                    <a:pt x="1175359" y="761555"/>
                  </a:lnTo>
                </a:path>
                <a:path w="1765300" h="815975">
                  <a:moveTo>
                    <a:pt x="1423289" y="457415"/>
                  </a:moveTo>
                  <a:lnTo>
                    <a:pt x="1472683" y="478738"/>
                  </a:lnTo>
                  <a:lnTo>
                    <a:pt x="1513016" y="506502"/>
                  </a:lnTo>
                  <a:lnTo>
                    <a:pt x="1543128" y="539438"/>
                  </a:lnTo>
                  <a:lnTo>
                    <a:pt x="1561857" y="576276"/>
                  </a:lnTo>
                  <a:lnTo>
                    <a:pt x="1568043" y="615746"/>
                  </a:lnTo>
                </a:path>
                <a:path w="1765300" h="815975">
                  <a:moveTo>
                    <a:pt x="1764715" y="288772"/>
                  </a:moveTo>
                  <a:lnTo>
                    <a:pt x="1752476" y="305445"/>
                  </a:lnTo>
                  <a:lnTo>
                    <a:pt x="1737545" y="320997"/>
                  </a:lnTo>
                  <a:lnTo>
                    <a:pt x="1720083" y="335280"/>
                  </a:lnTo>
                  <a:lnTo>
                    <a:pt x="1700250" y="348145"/>
                  </a:lnTo>
                </a:path>
                <a:path w="1765300" h="815975">
                  <a:moveTo>
                    <a:pt x="1610042" y="68465"/>
                  </a:moveTo>
                  <a:lnTo>
                    <a:pt x="1611642" y="75431"/>
                  </a:lnTo>
                  <a:lnTo>
                    <a:pt x="1612744" y="82434"/>
                  </a:lnTo>
                  <a:lnTo>
                    <a:pt x="1613346" y="89462"/>
                  </a:lnTo>
                  <a:lnTo>
                    <a:pt x="1613446" y="96507"/>
                  </a:lnTo>
                </a:path>
                <a:path w="1765300" h="815975">
                  <a:moveTo>
                    <a:pt x="1198410" y="35763"/>
                  </a:moveTo>
                  <a:lnTo>
                    <a:pt x="1205212" y="26231"/>
                  </a:lnTo>
                  <a:lnTo>
                    <a:pt x="1213005" y="17071"/>
                  </a:lnTo>
                  <a:lnTo>
                    <a:pt x="1221755" y="8316"/>
                  </a:lnTo>
                  <a:lnTo>
                    <a:pt x="1231430" y="0"/>
                  </a:lnTo>
                </a:path>
                <a:path w="1765300" h="815975">
                  <a:moveTo>
                    <a:pt x="889571" y="52806"/>
                  </a:moveTo>
                  <a:lnTo>
                    <a:pt x="892505" y="44852"/>
                  </a:lnTo>
                  <a:lnTo>
                    <a:pt x="896156" y="37044"/>
                  </a:lnTo>
                  <a:lnTo>
                    <a:pt x="900512" y="29405"/>
                  </a:lnTo>
                  <a:lnTo>
                    <a:pt x="905560" y="21958"/>
                  </a:lnTo>
                </a:path>
                <a:path w="1765300" h="815975">
                  <a:moveTo>
                    <a:pt x="527126" y="63284"/>
                  </a:moveTo>
                  <a:lnTo>
                    <a:pt x="542578" y="69857"/>
                  </a:lnTo>
                  <a:lnTo>
                    <a:pt x="557401" y="77047"/>
                  </a:lnTo>
                  <a:lnTo>
                    <a:pt x="571554" y="84833"/>
                  </a:lnTo>
                  <a:lnTo>
                    <a:pt x="585000" y="93192"/>
                  </a:lnTo>
                </a:path>
                <a:path w="1765300" h="815975">
                  <a:moveTo>
                    <a:pt x="87579" y="298424"/>
                  </a:moveTo>
                  <a:lnTo>
                    <a:pt x="84367" y="290658"/>
                  </a:lnTo>
                  <a:lnTo>
                    <a:pt x="81611" y="282816"/>
                  </a:lnTo>
                  <a:lnTo>
                    <a:pt x="79315" y="274907"/>
                  </a:lnTo>
                  <a:lnTo>
                    <a:pt x="77482" y="266941"/>
                  </a:lnTo>
                </a:path>
              </a:pathLst>
            </a:custGeom>
            <a:ln w="12700">
              <a:solidFill>
                <a:srgbClr val="4D4D4D"/>
              </a:solidFill>
            </a:ln>
          </p:spPr>
          <p:txBody>
            <a:bodyPr wrap="square" lIns="0" tIns="0" rIns="0" bIns="0" rtlCol="0"/>
            <a:lstStyle/>
            <a:p/>
          </p:txBody>
        </p:sp>
      </p:grpSp>
      <p:pic>
        <p:nvPicPr>
          <p:cNvPr id="58" name="object 58"/>
          <p:cNvPicPr/>
          <p:nvPr/>
        </p:nvPicPr>
        <p:blipFill>
          <a:blip r:embed="rId9" cstate="print"/>
          <a:stretch>
            <a:fillRect/>
          </a:stretch>
        </p:blipFill>
        <p:spPr>
          <a:xfrm>
            <a:off x="9777679" y="4682183"/>
            <a:ext cx="65951" cy="65963"/>
          </a:xfrm>
          <a:prstGeom prst="rect">
            <a:avLst/>
          </a:prstGeom>
        </p:spPr>
      </p:pic>
      <p:pic>
        <p:nvPicPr>
          <p:cNvPr id="59" name="object 59"/>
          <p:cNvPicPr/>
          <p:nvPr/>
        </p:nvPicPr>
        <p:blipFill>
          <a:blip r:embed="rId10" cstate="print"/>
          <a:stretch>
            <a:fillRect/>
          </a:stretch>
        </p:blipFill>
        <p:spPr>
          <a:xfrm>
            <a:off x="9985613" y="4788669"/>
            <a:ext cx="119214" cy="119202"/>
          </a:xfrm>
          <a:prstGeom prst="rect">
            <a:avLst/>
          </a:prstGeom>
        </p:spPr>
      </p:pic>
      <p:sp>
        <p:nvSpPr>
          <p:cNvPr id="60" name="object 60"/>
          <p:cNvSpPr txBox="1"/>
          <p:nvPr/>
        </p:nvSpPr>
        <p:spPr>
          <a:xfrm>
            <a:off x="10663318" y="5176523"/>
            <a:ext cx="927735" cy="574040"/>
          </a:xfrm>
          <a:prstGeom prst="rect">
            <a:avLst/>
          </a:prstGeom>
        </p:spPr>
        <p:txBody>
          <a:bodyPr wrap="square" lIns="0" tIns="12700" rIns="0" bIns="0" rtlCol="0" vert="horz">
            <a:spAutoFit/>
          </a:bodyPr>
          <a:lstStyle/>
          <a:p>
            <a:pPr marL="106680" marR="5080" indent="-94615">
              <a:lnSpc>
                <a:spcPct val="100000"/>
              </a:lnSpc>
              <a:spcBef>
                <a:spcPts val="100"/>
              </a:spcBef>
            </a:pPr>
            <a:r>
              <a:rPr dirty="0" sz="1800">
                <a:solidFill>
                  <a:srgbClr val="4D4D4D"/>
                </a:solidFill>
                <a:latin typeface="Calibri"/>
                <a:cs typeface="Calibri"/>
              </a:rPr>
              <a:t>Add</a:t>
            </a:r>
            <a:r>
              <a:rPr dirty="0" sz="1800" spc="-95">
                <a:solidFill>
                  <a:srgbClr val="4D4D4D"/>
                </a:solidFill>
                <a:latin typeface="Calibri"/>
                <a:cs typeface="Calibri"/>
              </a:rPr>
              <a:t> </a:t>
            </a:r>
            <a:r>
              <a:rPr dirty="0" sz="1800" spc="-10">
                <a:solidFill>
                  <a:srgbClr val="4D4D4D"/>
                </a:solidFill>
                <a:latin typeface="Calibri"/>
                <a:cs typeface="Calibri"/>
              </a:rPr>
              <a:t>rapid  </a:t>
            </a:r>
            <a:r>
              <a:rPr dirty="0" sz="1800" spc="-5">
                <a:solidFill>
                  <a:srgbClr val="4D4D4D"/>
                </a:solidFill>
                <a:latin typeface="Calibri"/>
                <a:cs typeface="Calibri"/>
              </a:rPr>
              <a:t>insulin?</a:t>
            </a:r>
            <a:endParaRPr sz="1800">
              <a:latin typeface="Calibri"/>
              <a:cs typeface="Calibri"/>
            </a:endParaRPr>
          </a:p>
        </p:txBody>
      </p:sp>
      <p:grpSp>
        <p:nvGrpSpPr>
          <p:cNvPr id="61" name="object 61"/>
          <p:cNvGrpSpPr/>
          <p:nvPr/>
        </p:nvGrpSpPr>
        <p:grpSpPr>
          <a:xfrm>
            <a:off x="10225766" y="3452782"/>
            <a:ext cx="1844039" cy="1210310"/>
            <a:chOff x="10225766" y="3452782"/>
            <a:chExt cx="1844039" cy="1210310"/>
          </a:xfrm>
        </p:grpSpPr>
        <p:sp>
          <p:nvSpPr>
            <p:cNvPr id="62" name="object 62"/>
            <p:cNvSpPr/>
            <p:nvPr/>
          </p:nvSpPr>
          <p:spPr>
            <a:xfrm>
              <a:off x="10232116" y="3459132"/>
              <a:ext cx="1831339" cy="1197610"/>
            </a:xfrm>
            <a:custGeom>
              <a:avLst/>
              <a:gdLst/>
              <a:ahLst/>
              <a:cxnLst/>
              <a:rect l="l" t="t" r="r" b="b"/>
              <a:pathLst>
                <a:path w="1831340" h="1197610">
                  <a:moveTo>
                    <a:pt x="166643" y="394231"/>
                  </a:moveTo>
                  <a:lnTo>
                    <a:pt x="164279" y="348292"/>
                  </a:lnTo>
                  <a:lnTo>
                    <a:pt x="170918" y="303979"/>
                  </a:lnTo>
                  <a:lnTo>
                    <a:pt x="185867" y="262102"/>
                  </a:lnTo>
                  <a:lnTo>
                    <a:pt x="208436" y="223472"/>
                  </a:lnTo>
                  <a:lnTo>
                    <a:pt x="237934" y="188900"/>
                  </a:lnTo>
                  <a:lnTo>
                    <a:pt x="273669" y="159195"/>
                  </a:lnTo>
                  <a:lnTo>
                    <a:pt x="314950" y="135168"/>
                  </a:lnTo>
                  <a:lnTo>
                    <a:pt x="361085" y="117629"/>
                  </a:lnTo>
                  <a:lnTo>
                    <a:pt x="411384" y="107389"/>
                  </a:lnTo>
                  <a:lnTo>
                    <a:pt x="458963" y="105191"/>
                  </a:lnTo>
                  <a:lnTo>
                    <a:pt x="505974" y="110010"/>
                  </a:lnTo>
                  <a:lnTo>
                    <a:pt x="551452" y="121675"/>
                  </a:lnTo>
                  <a:lnTo>
                    <a:pt x="594430" y="140015"/>
                  </a:lnTo>
                  <a:lnTo>
                    <a:pt x="623977" y="101712"/>
                  </a:lnTo>
                  <a:lnTo>
                    <a:pt x="661267" y="71369"/>
                  </a:lnTo>
                  <a:lnTo>
                    <a:pt x="704467" y="49487"/>
                  </a:lnTo>
                  <a:lnTo>
                    <a:pt x="751745" y="36568"/>
                  </a:lnTo>
                  <a:lnTo>
                    <a:pt x="801267" y="33111"/>
                  </a:lnTo>
                  <a:lnTo>
                    <a:pt x="851201" y="39618"/>
                  </a:lnTo>
                  <a:lnTo>
                    <a:pt x="899712" y="56589"/>
                  </a:lnTo>
                  <a:lnTo>
                    <a:pt x="940133" y="81099"/>
                  </a:lnTo>
                  <a:lnTo>
                    <a:pt x="952176" y="90943"/>
                  </a:lnTo>
                  <a:lnTo>
                    <a:pt x="980010" y="54356"/>
                  </a:lnTo>
                  <a:lnTo>
                    <a:pt x="1016383" y="26536"/>
                  </a:lnTo>
                  <a:lnTo>
                    <a:pt x="1058932" y="8188"/>
                  </a:lnTo>
                  <a:lnTo>
                    <a:pt x="1105296" y="15"/>
                  </a:lnTo>
                  <a:lnTo>
                    <a:pt x="1153111" y="2723"/>
                  </a:lnTo>
                  <a:lnTo>
                    <a:pt x="1200016" y="17016"/>
                  </a:lnTo>
                  <a:lnTo>
                    <a:pt x="1235295" y="37490"/>
                  </a:lnTo>
                  <a:lnTo>
                    <a:pt x="1264469" y="64565"/>
                  </a:lnTo>
                  <a:lnTo>
                    <a:pt x="1299097" y="35703"/>
                  </a:lnTo>
                  <a:lnTo>
                    <a:pt x="1338882" y="15236"/>
                  </a:lnTo>
                  <a:lnTo>
                    <a:pt x="1382083" y="3293"/>
                  </a:lnTo>
                  <a:lnTo>
                    <a:pt x="1426962" y="0"/>
                  </a:lnTo>
                  <a:lnTo>
                    <a:pt x="1471779" y="5485"/>
                  </a:lnTo>
                  <a:lnTo>
                    <a:pt x="1514795" y="19878"/>
                  </a:lnTo>
                  <a:lnTo>
                    <a:pt x="1554270" y="43305"/>
                  </a:lnTo>
                  <a:lnTo>
                    <a:pt x="1599455" y="91476"/>
                  </a:lnTo>
                  <a:lnTo>
                    <a:pt x="1623676" y="150391"/>
                  </a:lnTo>
                  <a:lnTo>
                    <a:pt x="1672057" y="167678"/>
                  </a:lnTo>
                  <a:lnTo>
                    <a:pt x="1713445" y="193468"/>
                  </a:lnTo>
                  <a:lnTo>
                    <a:pt x="1746888" y="226274"/>
                  </a:lnTo>
                  <a:lnTo>
                    <a:pt x="1771437" y="264612"/>
                  </a:lnTo>
                  <a:lnTo>
                    <a:pt x="1786139" y="306994"/>
                  </a:lnTo>
                  <a:lnTo>
                    <a:pt x="1790043" y="351936"/>
                  </a:lnTo>
                  <a:lnTo>
                    <a:pt x="1782197" y="397952"/>
                  </a:lnTo>
                  <a:lnTo>
                    <a:pt x="1780000" y="404697"/>
                  </a:lnTo>
                  <a:lnTo>
                    <a:pt x="1777543" y="411365"/>
                  </a:lnTo>
                  <a:lnTo>
                    <a:pt x="1774828" y="417950"/>
                  </a:lnTo>
                  <a:lnTo>
                    <a:pt x="1771859" y="424445"/>
                  </a:lnTo>
                  <a:lnTo>
                    <a:pt x="1799596" y="463398"/>
                  </a:lnTo>
                  <a:lnTo>
                    <a:pt x="1818586" y="504934"/>
                  </a:lnTo>
                  <a:lnTo>
                    <a:pt x="1828977" y="548040"/>
                  </a:lnTo>
                  <a:lnTo>
                    <a:pt x="1830919" y="591702"/>
                  </a:lnTo>
                  <a:lnTo>
                    <a:pt x="1824560" y="634908"/>
                  </a:lnTo>
                  <a:lnTo>
                    <a:pt x="1810051" y="676647"/>
                  </a:lnTo>
                  <a:lnTo>
                    <a:pt x="1787538" y="715905"/>
                  </a:lnTo>
                  <a:lnTo>
                    <a:pt x="1757173" y="751669"/>
                  </a:lnTo>
                  <a:lnTo>
                    <a:pt x="1719103" y="782927"/>
                  </a:lnTo>
                  <a:lnTo>
                    <a:pt x="1655686" y="815798"/>
                  </a:lnTo>
                  <a:lnTo>
                    <a:pt x="1584991" y="833258"/>
                  </a:lnTo>
                  <a:lnTo>
                    <a:pt x="1579622" y="877184"/>
                  </a:lnTo>
                  <a:lnTo>
                    <a:pt x="1564984" y="918027"/>
                  </a:lnTo>
                  <a:lnTo>
                    <a:pt x="1542072" y="954919"/>
                  </a:lnTo>
                  <a:lnTo>
                    <a:pt x="1511878" y="986988"/>
                  </a:lnTo>
                  <a:lnTo>
                    <a:pt x="1475394" y="1013365"/>
                  </a:lnTo>
                  <a:lnTo>
                    <a:pt x="1433615" y="1033179"/>
                  </a:lnTo>
                  <a:lnTo>
                    <a:pt x="1387533" y="1045561"/>
                  </a:lnTo>
                  <a:lnTo>
                    <a:pt x="1338142" y="1049640"/>
                  </a:lnTo>
                  <a:lnTo>
                    <a:pt x="1304512" y="1047328"/>
                  </a:lnTo>
                  <a:lnTo>
                    <a:pt x="1271708" y="1040964"/>
                  </a:lnTo>
                  <a:lnTo>
                    <a:pt x="1240190" y="1030665"/>
                  </a:lnTo>
                  <a:lnTo>
                    <a:pt x="1210418" y="1016544"/>
                  </a:lnTo>
                  <a:lnTo>
                    <a:pt x="1191121" y="1059310"/>
                  </a:lnTo>
                  <a:lnTo>
                    <a:pt x="1164399" y="1097245"/>
                  </a:lnTo>
                  <a:lnTo>
                    <a:pt x="1131260" y="1129867"/>
                  </a:lnTo>
                  <a:lnTo>
                    <a:pt x="1092708" y="1156694"/>
                  </a:lnTo>
                  <a:lnTo>
                    <a:pt x="1049752" y="1177244"/>
                  </a:lnTo>
                  <a:lnTo>
                    <a:pt x="1003398" y="1191037"/>
                  </a:lnTo>
                  <a:lnTo>
                    <a:pt x="954653" y="1197591"/>
                  </a:lnTo>
                  <a:lnTo>
                    <a:pt x="904524" y="1196424"/>
                  </a:lnTo>
                  <a:lnTo>
                    <a:pt x="854018" y="1187054"/>
                  </a:lnTo>
                  <a:lnTo>
                    <a:pt x="808286" y="1170718"/>
                  </a:lnTo>
                  <a:lnTo>
                    <a:pt x="766659" y="1147794"/>
                  </a:lnTo>
                  <a:lnTo>
                    <a:pt x="730011" y="1118862"/>
                  </a:lnTo>
                  <a:lnTo>
                    <a:pt x="699217" y="1084502"/>
                  </a:lnTo>
                  <a:lnTo>
                    <a:pt x="656000" y="1104043"/>
                  </a:lnTo>
                  <a:lnTo>
                    <a:pt x="611190" y="1117394"/>
                  </a:lnTo>
                  <a:lnTo>
                    <a:pt x="565483" y="1124712"/>
                  </a:lnTo>
                  <a:lnTo>
                    <a:pt x="519572" y="1126150"/>
                  </a:lnTo>
                  <a:lnTo>
                    <a:pt x="474149" y="1121862"/>
                  </a:lnTo>
                  <a:lnTo>
                    <a:pt x="429911" y="1112004"/>
                  </a:lnTo>
                  <a:lnTo>
                    <a:pt x="387548" y="1096730"/>
                  </a:lnTo>
                  <a:lnTo>
                    <a:pt x="347757" y="1076195"/>
                  </a:lnTo>
                  <a:lnTo>
                    <a:pt x="311229" y="1050553"/>
                  </a:lnTo>
                  <a:lnTo>
                    <a:pt x="278660" y="1019958"/>
                  </a:lnTo>
                  <a:lnTo>
                    <a:pt x="250742" y="984565"/>
                  </a:lnTo>
                  <a:lnTo>
                    <a:pt x="247288" y="979295"/>
                  </a:lnTo>
                  <a:lnTo>
                    <a:pt x="197786" y="978559"/>
                  </a:lnTo>
                  <a:lnTo>
                    <a:pt x="151826" y="966700"/>
                  </a:lnTo>
                  <a:lnTo>
                    <a:pt x="111360" y="945089"/>
                  </a:lnTo>
                  <a:lnTo>
                    <a:pt x="78340" y="915097"/>
                  </a:lnTo>
                  <a:lnTo>
                    <a:pt x="54719" y="878095"/>
                  </a:lnTo>
                  <a:lnTo>
                    <a:pt x="42449" y="835455"/>
                  </a:lnTo>
                  <a:lnTo>
                    <a:pt x="42149" y="799662"/>
                  </a:lnTo>
                  <a:lnTo>
                    <a:pt x="50439" y="765054"/>
                  </a:lnTo>
                  <a:lnTo>
                    <a:pt x="66876" y="732829"/>
                  </a:lnTo>
                  <a:lnTo>
                    <a:pt x="91014" y="704187"/>
                  </a:lnTo>
                  <a:lnTo>
                    <a:pt x="52141" y="676959"/>
                  </a:lnTo>
                  <a:lnTo>
                    <a:pt x="23597" y="642719"/>
                  </a:lnTo>
                  <a:lnTo>
                    <a:pt x="6007" y="603618"/>
                  </a:lnTo>
                  <a:lnTo>
                    <a:pt x="0" y="561804"/>
                  </a:lnTo>
                  <a:lnTo>
                    <a:pt x="6202" y="519426"/>
                  </a:lnTo>
                  <a:lnTo>
                    <a:pt x="25241" y="478635"/>
                  </a:lnTo>
                  <a:lnTo>
                    <a:pt x="51390" y="447666"/>
                  </a:lnTo>
                  <a:lnTo>
                    <a:pt x="84415" y="423322"/>
                  </a:lnTo>
                  <a:lnTo>
                    <a:pt x="122819" y="406468"/>
                  </a:lnTo>
                  <a:lnTo>
                    <a:pt x="165106" y="397965"/>
                  </a:lnTo>
                  <a:lnTo>
                    <a:pt x="166643" y="394231"/>
                  </a:lnTo>
                  <a:close/>
                </a:path>
              </a:pathLst>
            </a:custGeom>
            <a:ln w="12700">
              <a:solidFill>
                <a:srgbClr val="4D4D4D"/>
              </a:solidFill>
            </a:ln>
          </p:spPr>
          <p:txBody>
            <a:bodyPr wrap="square" lIns="0" tIns="0" rIns="0" bIns="0" rtlCol="0"/>
            <a:lstStyle/>
            <a:p/>
          </p:txBody>
        </p:sp>
        <p:sp>
          <p:nvSpPr>
            <p:cNvPr id="63" name="object 63"/>
            <p:cNvSpPr/>
            <p:nvPr/>
          </p:nvSpPr>
          <p:spPr>
            <a:xfrm>
              <a:off x="10325090" y="3519806"/>
              <a:ext cx="1678305" cy="1019175"/>
            </a:xfrm>
            <a:custGeom>
              <a:avLst/>
              <a:gdLst/>
              <a:ahLst/>
              <a:cxnLst/>
              <a:rect l="l" t="t" r="r" b="b"/>
              <a:pathLst>
                <a:path w="1678304" h="1019175">
                  <a:moveTo>
                    <a:pt x="107238" y="660946"/>
                  </a:moveTo>
                  <a:lnTo>
                    <a:pt x="79249" y="660986"/>
                  </a:lnTo>
                  <a:lnTo>
                    <a:pt x="51733" y="657250"/>
                  </a:lnTo>
                  <a:lnTo>
                    <a:pt x="25160" y="649837"/>
                  </a:lnTo>
                  <a:lnTo>
                    <a:pt x="0" y="638848"/>
                  </a:lnTo>
                </a:path>
                <a:path w="1678304" h="1019175">
                  <a:moveTo>
                    <a:pt x="201853" y="902792"/>
                  </a:moveTo>
                  <a:lnTo>
                    <a:pt x="190437" y="906465"/>
                  </a:lnTo>
                  <a:lnTo>
                    <a:pt x="178787" y="909458"/>
                  </a:lnTo>
                  <a:lnTo>
                    <a:pt x="166942" y="911762"/>
                  </a:lnTo>
                  <a:lnTo>
                    <a:pt x="154939" y="913371"/>
                  </a:lnTo>
                </a:path>
                <a:path w="1678304" h="1019175">
                  <a:moveTo>
                    <a:pt x="606132" y="1018997"/>
                  </a:moveTo>
                  <a:lnTo>
                    <a:pt x="597993" y="1007459"/>
                  </a:lnTo>
                  <a:lnTo>
                    <a:pt x="590559" y="995554"/>
                  </a:lnTo>
                  <a:lnTo>
                    <a:pt x="583844" y="983308"/>
                  </a:lnTo>
                  <a:lnTo>
                    <a:pt x="577862" y="970749"/>
                  </a:lnTo>
                </a:path>
                <a:path w="1678304" h="1019175">
                  <a:moveTo>
                    <a:pt x="1128915" y="898690"/>
                  </a:moveTo>
                  <a:lnTo>
                    <a:pt x="1127271" y="912113"/>
                  </a:lnTo>
                  <a:lnTo>
                    <a:pt x="1124837" y="925428"/>
                  </a:lnTo>
                  <a:lnTo>
                    <a:pt x="1121620" y="938607"/>
                  </a:lnTo>
                  <a:lnTo>
                    <a:pt x="1117625" y="951623"/>
                  </a:lnTo>
                </a:path>
                <a:path w="1678304" h="1019175">
                  <a:moveTo>
                    <a:pt x="1353362" y="571576"/>
                  </a:moveTo>
                  <a:lnTo>
                    <a:pt x="1400332" y="598221"/>
                  </a:lnTo>
                  <a:lnTo>
                    <a:pt x="1438687" y="632916"/>
                  </a:lnTo>
                  <a:lnTo>
                    <a:pt x="1467320" y="674076"/>
                  </a:lnTo>
                  <a:lnTo>
                    <a:pt x="1485128" y="720114"/>
                  </a:lnTo>
                  <a:lnTo>
                    <a:pt x="1491005" y="769442"/>
                  </a:lnTo>
                </a:path>
                <a:path w="1678304" h="1019175">
                  <a:moveTo>
                    <a:pt x="1678012" y="360845"/>
                  </a:moveTo>
                  <a:lnTo>
                    <a:pt x="1666377" y="381676"/>
                  </a:lnTo>
                  <a:lnTo>
                    <a:pt x="1652182" y="401108"/>
                  </a:lnTo>
                  <a:lnTo>
                    <a:pt x="1635580" y="418957"/>
                  </a:lnTo>
                  <a:lnTo>
                    <a:pt x="1616722" y="435038"/>
                  </a:lnTo>
                </a:path>
                <a:path w="1678304" h="1019175">
                  <a:moveTo>
                    <a:pt x="1530946" y="85559"/>
                  </a:moveTo>
                  <a:lnTo>
                    <a:pt x="1532470" y="94258"/>
                  </a:lnTo>
                  <a:lnTo>
                    <a:pt x="1533518" y="103008"/>
                  </a:lnTo>
                  <a:lnTo>
                    <a:pt x="1534090" y="111793"/>
                  </a:lnTo>
                  <a:lnTo>
                    <a:pt x="1534185" y="120599"/>
                  </a:lnTo>
                </a:path>
                <a:path w="1678304" h="1019175">
                  <a:moveTo>
                    <a:pt x="1139532" y="44678"/>
                  </a:moveTo>
                  <a:lnTo>
                    <a:pt x="1146004" y="32775"/>
                  </a:lnTo>
                  <a:lnTo>
                    <a:pt x="1153417" y="21329"/>
                  </a:lnTo>
                  <a:lnTo>
                    <a:pt x="1161739" y="10388"/>
                  </a:lnTo>
                  <a:lnTo>
                    <a:pt x="1170939" y="0"/>
                  </a:lnTo>
                </a:path>
                <a:path w="1678304" h="1019175">
                  <a:moveTo>
                    <a:pt x="845870" y="65976"/>
                  </a:moveTo>
                  <a:lnTo>
                    <a:pt x="848662" y="56039"/>
                  </a:lnTo>
                  <a:lnTo>
                    <a:pt x="852133" y="46286"/>
                  </a:lnTo>
                  <a:lnTo>
                    <a:pt x="856273" y="36746"/>
                  </a:lnTo>
                  <a:lnTo>
                    <a:pt x="861072" y="27444"/>
                  </a:lnTo>
                </a:path>
                <a:path w="1678304" h="1019175">
                  <a:moveTo>
                    <a:pt x="501230" y="79070"/>
                  </a:moveTo>
                  <a:lnTo>
                    <a:pt x="515926" y="87285"/>
                  </a:lnTo>
                  <a:lnTo>
                    <a:pt x="530021" y="96273"/>
                  </a:lnTo>
                  <a:lnTo>
                    <a:pt x="543479" y="106007"/>
                  </a:lnTo>
                  <a:lnTo>
                    <a:pt x="556259" y="116458"/>
                  </a:lnTo>
                </a:path>
                <a:path w="1678304" h="1019175">
                  <a:moveTo>
                    <a:pt x="83273" y="372910"/>
                  </a:moveTo>
                  <a:lnTo>
                    <a:pt x="80221" y="363203"/>
                  </a:lnTo>
                  <a:lnTo>
                    <a:pt x="77601" y="353404"/>
                  </a:lnTo>
                  <a:lnTo>
                    <a:pt x="75417" y="343522"/>
                  </a:lnTo>
                  <a:lnTo>
                    <a:pt x="73672" y="333565"/>
                  </a:lnTo>
                </a:path>
              </a:pathLst>
            </a:custGeom>
            <a:ln w="12700">
              <a:solidFill>
                <a:srgbClr val="4D4D4D"/>
              </a:solidFill>
            </a:ln>
          </p:spPr>
          <p:txBody>
            <a:bodyPr wrap="square" lIns="0" tIns="0" rIns="0" bIns="0" rtlCol="0"/>
            <a:lstStyle/>
            <a:p/>
          </p:txBody>
        </p:sp>
      </p:grpSp>
      <p:pic>
        <p:nvPicPr>
          <p:cNvPr id="64" name="object 64"/>
          <p:cNvPicPr/>
          <p:nvPr/>
        </p:nvPicPr>
        <p:blipFill>
          <a:blip r:embed="rId11" cstate="print"/>
          <a:stretch>
            <a:fillRect/>
          </a:stretch>
        </p:blipFill>
        <p:spPr>
          <a:xfrm>
            <a:off x="9549731" y="4276836"/>
            <a:ext cx="79248" cy="79248"/>
          </a:xfrm>
          <a:prstGeom prst="rect">
            <a:avLst/>
          </a:prstGeom>
        </p:spPr>
      </p:pic>
      <p:pic>
        <p:nvPicPr>
          <p:cNvPr id="65" name="object 65"/>
          <p:cNvPicPr/>
          <p:nvPr/>
        </p:nvPicPr>
        <p:blipFill>
          <a:blip r:embed="rId12" cstate="print"/>
          <a:stretch>
            <a:fillRect/>
          </a:stretch>
        </p:blipFill>
        <p:spPr>
          <a:xfrm>
            <a:off x="9718959" y="4209441"/>
            <a:ext cx="145796" cy="145796"/>
          </a:xfrm>
          <a:prstGeom prst="rect">
            <a:avLst/>
          </a:prstGeom>
        </p:spPr>
      </p:pic>
      <p:pic>
        <p:nvPicPr>
          <p:cNvPr id="66" name="object 66"/>
          <p:cNvPicPr/>
          <p:nvPr/>
        </p:nvPicPr>
        <p:blipFill>
          <a:blip r:embed="rId13" cstate="print"/>
          <a:stretch>
            <a:fillRect/>
          </a:stretch>
        </p:blipFill>
        <p:spPr>
          <a:xfrm>
            <a:off x="9953814" y="4130993"/>
            <a:ext cx="212344" cy="212344"/>
          </a:xfrm>
          <a:prstGeom prst="rect">
            <a:avLst/>
          </a:prstGeom>
        </p:spPr>
      </p:pic>
      <p:sp>
        <p:nvSpPr>
          <p:cNvPr id="67" name="object 67"/>
          <p:cNvSpPr txBox="1"/>
          <p:nvPr/>
        </p:nvSpPr>
        <p:spPr>
          <a:xfrm>
            <a:off x="10638678" y="3724455"/>
            <a:ext cx="889000" cy="574040"/>
          </a:xfrm>
          <a:prstGeom prst="rect">
            <a:avLst/>
          </a:prstGeom>
        </p:spPr>
        <p:txBody>
          <a:bodyPr wrap="square" lIns="0" tIns="12700" rIns="0" bIns="0" rtlCol="0" vert="horz">
            <a:spAutoFit/>
          </a:bodyPr>
          <a:lstStyle/>
          <a:p>
            <a:pPr marL="12700" marR="5080" indent="51435">
              <a:lnSpc>
                <a:spcPct val="100000"/>
              </a:lnSpc>
              <a:spcBef>
                <a:spcPts val="100"/>
              </a:spcBef>
            </a:pPr>
            <a:r>
              <a:rPr dirty="0" sz="1800" spc="-15">
                <a:solidFill>
                  <a:srgbClr val="4D4D4D"/>
                </a:solidFill>
                <a:latin typeface="Calibri"/>
                <a:cs typeface="Calibri"/>
              </a:rPr>
              <a:t>Lifestyle  </a:t>
            </a:r>
            <a:r>
              <a:rPr dirty="0" sz="1800" spc="-10">
                <a:solidFill>
                  <a:srgbClr val="4D4D4D"/>
                </a:solidFill>
                <a:latin typeface="Calibri"/>
                <a:cs typeface="Calibri"/>
              </a:rPr>
              <a:t>c</a:t>
            </a:r>
            <a:r>
              <a:rPr dirty="0" sz="1800">
                <a:solidFill>
                  <a:srgbClr val="4D4D4D"/>
                </a:solidFill>
                <a:latin typeface="Calibri"/>
                <a:cs typeface="Calibri"/>
              </a:rPr>
              <a:t>han</a:t>
            </a:r>
            <a:r>
              <a:rPr dirty="0" sz="1800" spc="-10">
                <a:solidFill>
                  <a:srgbClr val="4D4D4D"/>
                </a:solidFill>
                <a:latin typeface="Calibri"/>
                <a:cs typeface="Calibri"/>
              </a:rPr>
              <a:t>g</a:t>
            </a:r>
            <a:r>
              <a:rPr dirty="0" sz="1800">
                <a:solidFill>
                  <a:srgbClr val="4D4D4D"/>
                </a:solidFill>
                <a:latin typeface="Calibri"/>
                <a:cs typeface="Calibri"/>
              </a:rPr>
              <a:t>es?</a:t>
            </a:r>
            <a:endParaRPr sz="1800">
              <a:latin typeface="Calibri"/>
              <a:cs typeface="Calibri"/>
            </a:endParaRPr>
          </a:p>
        </p:txBody>
      </p:sp>
      <p:grpSp>
        <p:nvGrpSpPr>
          <p:cNvPr id="68" name="object 68"/>
          <p:cNvGrpSpPr/>
          <p:nvPr/>
        </p:nvGrpSpPr>
        <p:grpSpPr>
          <a:xfrm>
            <a:off x="8422401" y="5549928"/>
            <a:ext cx="1592580" cy="1099820"/>
            <a:chOff x="8422401" y="5549928"/>
            <a:chExt cx="1592580" cy="1099820"/>
          </a:xfrm>
        </p:grpSpPr>
        <p:sp>
          <p:nvSpPr>
            <p:cNvPr id="69" name="object 69"/>
            <p:cNvSpPr/>
            <p:nvPr/>
          </p:nvSpPr>
          <p:spPr>
            <a:xfrm>
              <a:off x="8428751" y="5556278"/>
              <a:ext cx="1579880" cy="1087120"/>
            </a:xfrm>
            <a:custGeom>
              <a:avLst/>
              <a:gdLst/>
              <a:ahLst/>
              <a:cxnLst/>
              <a:rect l="l" t="t" r="r" b="b"/>
              <a:pathLst>
                <a:path w="1579879" h="1087120">
                  <a:moveTo>
                    <a:pt x="143028" y="357609"/>
                  </a:moveTo>
                  <a:lnTo>
                    <a:pt x="141291" y="310748"/>
                  </a:lnTo>
                  <a:lnTo>
                    <a:pt x="149296" y="265875"/>
                  </a:lnTo>
                  <a:lnTo>
                    <a:pt x="166193" y="224038"/>
                  </a:lnTo>
                  <a:lnTo>
                    <a:pt x="191132" y="186283"/>
                  </a:lnTo>
                  <a:lnTo>
                    <a:pt x="223264" y="153659"/>
                  </a:lnTo>
                  <a:lnTo>
                    <a:pt x="261739" y="127213"/>
                  </a:lnTo>
                  <a:lnTo>
                    <a:pt x="305707" y="107992"/>
                  </a:lnTo>
                  <a:lnTo>
                    <a:pt x="354318" y="97043"/>
                  </a:lnTo>
                  <a:lnTo>
                    <a:pt x="395395" y="95046"/>
                  </a:lnTo>
                  <a:lnTo>
                    <a:pt x="435984" y="99425"/>
                  </a:lnTo>
                  <a:lnTo>
                    <a:pt x="475245" y="110024"/>
                  </a:lnTo>
                  <a:lnTo>
                    <a:pt x="512344" y="126685"/>
                  </a:lnTo>
                  <a:lnTo>
                    <a:pt x="537858" y="91886"/>
                  </a:lnTo>
                  <a:lnTo>
                    <a:pt x="570055" y="64320"/>
                  </a:lnTo>
                  <a:lnTo>
                    <a:pt x="607353" y="44441"/>
                  </a:lnTo>
                  <a:lnTo>
                    <a:pt x="648170" y="32705"/>
                  </a:lnTo>
                  <a:lnTo>
                    <a:pt x="690924" y="29566"/>
                  </a:lnTo>
                  <a:lnTo>
                    <a:pt x="734035" y="35481"/>
                  </a:lnTo>
                  <a:lnTo>
                    <a:pt x="775920" y="50904"/>
                  </a:lnTo>
                  <a:lnTo>
                    <a:pt x="810812" y="73157"/>
                  </a:lnTo>
                  <a:lnTo>
                    <a:pt x="821208" y="82095"/>
                  </a:lnTo>
                  <a:lnTo>
                    <a:pt x="850995" y="43151"/>
                  </a:lnTo>
                  <a:lnTo>
                    <a:pt x="890810" y="15859"/>
                  </a:lnTo>
                  <a:lnTo>
                    <a:pt x="937128" y="1324"/>
                  </a:lnTo>
                  <a:lnTo>
                    <a:pt x="986425" y="653"/>
                  </a:lnTo>
                  <a:lnTo>
                    <a:pt x="1035178" y="14951"/>
                  </a:lnTo>
                  <a:lnTo>
                    <a:pt x="1050997" y="23448"/>
                  </a:lnTo>
                  <a:lnTo>
                    <a:pt x="1065635" y="33551"/>
                  </a:lnTo>
                  <a:lnTo>
                    <a:pt x="1078954" y="45153"/>
                  </a:lnTo>
                  <a:lnTo>
                    <a:pt x="1090816" y="58143"/>
                  </a:lnTo>
                  <a:lnTo>
                    <a:pt x="1126169" y="28292"/>
                  </a:lnTo>
                  <a:lnTo>
                    <a:pt x="1167240" y="8849"/>
                  </a:lnTo>
                  <a:lnTo>
                    <a:pt x="1211644" y="0"/>
                  </a:lnTo>
                  <a:lnTo>
                    <a:pt x="1256996" y="1926"/>
                  </a:lnTo>
                  <a:lnTo>
                    <a:pt x="1300912" y="14811"/>
                  </a:lnTo>
                  <a:lnTo>
                    <a:pt x="1341006" y="38839"/>
                  </a:lnTo>
                  <a:lnTo>
                    <a:pt x="1380016" y="82588"/>
                  </a:lnTo>
                  <a:lnTo>
                    <a:pt x="1400938" y="136109"/>
                  </a:lnTo>
                  <a:lnTo>
                    <a:pt x="1449101" y="155217"/>
                  </a:lnTo>
                  <a:lnTo>
                    <a:pt x="1488861" y="184533"/>
                  </a:lnTo>
                  <a:lnTo>
                    <a:pt x="1518914" y="221911"/>
                  </a:lnTo>
                  <a:lnTo>
                    <a:pt x="1537956" y="265209"/>
                  </a:lnTo>
                  <a:lnTo>
                    <a:pt x="1544684" y="312283"/>
                  </a:lnTo>
                  <a:lnTo>
                    <a:pt x="1537793" y="360987"/>
                  </a:lnTo>
                  <a:lnTo>
                    <a:pt x="1535892" y="367116"/>
                  </a:lnTo>
                  <a:lnTo>
                    <a:pt x="1533772" y="373173"/>
                  </a:lnTo>
                  <a:lnTo>
                    <a:pt x="1531429" y="379154"/>
                  </a:lnTo>
                  <a:lnTo>
                    <a:pt x="1528865" y="385054"/>
                  </a:lnTo>
                  <a:lnTo>
                    <a:pt x="1555272" y="425049"/>
                  </a:lnTo>
                  <a:lnTo>
                    <a:pt x="1572140" y="467866"/>
                  </a:lnTo>
                  <a:lnTo>
                    <a:pt x="1579654" y="512196"/>
                  </a:lnTo>
                  <a:lnTo>
                    <a:pt x="1577996" y="556728"/>
                  </a:lnTo>
                  <a:lnTo>
                    <a:pt x="1567349" y="600153"/>
                  </a:lnTo>
                  <a:lnTo>
                    <a:pt x="1547897" y="641163"/>
                  </a:lnTo>
                  <a:lnTo>
                    <a:pt x="1519823" y="678446"/>
                  </a:lnTo>
                  <a:lnTo>
                    <a:pt x="1483310" y="710695"/>
                  </a:lnTo>
                  <a:lnTo>
                    <a:pt x="1428566" y="740556"/>
                  </a:lnTo>
                  <a:lnTo>
                    <a:pt x="1367537" y="756415"/>
                  </a:lnTo>
                  <a:lnTo>
                    <a:pt x="1361563" y="801807"/>
                  </a:lnTo>
                  <a:lnTo>
                    <a:pt x="1345300" y="843396"/>
                  </a:lnTo>
                  <a:lnTo>
                    <a:pt x="1320027" y="880001"/>
                  </a:lnTo>
                  <a:lnTo>
                    <a:pt x="1287023" y="910441"/>
                  </a:lnTo>
                  <a:lnTo>
                    <a:pt x="1247567" y="933537"/>
                  </a:lnTo>
                  <a:lnTo>
                    <a:pt x="1202939" y="948107"/>
                  </a:lnTo>
                  <a:lnTo>
                    <a:pt x="1154418" y="952973"/>
                  </a:lnTo>
                  <a:lnTo>
                    <a:pt x="1125383" y="950876"/>
                  </a:lnTo>
                  <a:lnTo>
                    <a:pt x="1097063" y="945097"/>
                  </a:lnTo>
                  <a:lnTo>
                    <a:pt x="1069855" y="935744"/>
                  </a:lnTo>
                  <a:lnTo>
                    <a:pt x="1044156" y="922924"/>
                  </a:lnTo>
                  <a:lnTo>
                    <a:pt x="1024945" y="966327"/>
                  </a:lnTo>
                  <a:lnTo>
                    <a:pt x="997760" y="1004106"/>
                  </a:lnTo>
                  <a:lnTo>
                    <a:pt x="963836" y="1035639"/>
                  </a:lnTo>
                  <a:lnTo>
                    <a:pt x="924413" y="1060303"/>
                  </a:lnTo>
                  <a:lnTo>
                    <a:pt x="880726" y="1077475"/>
                  </a:lnTo>
                  <a:lnTo>
                    <a:pt x="834014" y="1086531"/>
                  </a:lnTo>
                  <a:lnTo>
                    <a:pt x="785513" y="1086847"/>
                  </a:lnTo>
                  <a:lnTo>
                    <a:pt x="736461" y="1077801"/>
                  </a:lnTo>
                  <a:lnTo>
                    <a:pt x="696977" y="1062963"/>
                  </a:lnTo>
                  <a:lnTo>
                    <a:pt x="661039" y="1042139"/>
                  </a:lnTo>
                  <a:lnTo>
                    <a:pt x="629401" y="1015857"/>
                  </a:lnTo>
                  <a:lnTo>
                    <a:pt x="602819" y="984646"/>
                  </a:lnTo>
                  <a:lnTo>
                    <a:pt x="557009" y="1005574"/>
                  </a:lnTo>
                  <a:lnTo>
                    <a:pt x="509345" y="1018149"/>
                  </a:lnTo>
                  <a:lnTo>
                    <a:pt x="460920" y="1022630"/>
                  </a:lnTo>
                  <a:lnTo>
                    <a:pt x="412827" y="1019271"/>
                  </a:lnTo>
                  <a:lnTo>
                    <a:pt x="366161" y="1008330"/>
                  </a:lnTo>
                  <a:lnTo>
                    <a:pt x="322015" y="990063"/>
                  </a:lnTo>
                  <a:lnTo>
                    <a:pt x="281483" y="964726"/>
                  </a:lnTo>
                  <a:lnTo>
                    <a:pt x="245658" y="932575"/>
                  </a:lnTo>
                  <a:lnTo>
                    <a:pt x="215634" y="893867"/>
                  </a:lnTo>
                  <a:lnTo>
                    <a:pt x="212649" y="889079"/>
                  </a:lnTo>
                  <a:lnTo>
                    <a:pt x="161681" y="887025"/>
                  </a:lnTo>
                  <a:lnTo>
                    <a:pt x="115601" y="870778"/>
                  </a:lnTo>
                  <a:lnTo>
                    <a:pt x="77322" y="842491"/>
                  </a:lnTo>
                  <a:lnTo>
                    <a:pt x="49755" y="804317"/>
                  </a:lnTo>
                  <a:lnTo>
                    <a:pt x="35815" y="758409"/>
                  </a:lnTo>
                  <a:lnTo>
                    <a:pt x="35548" y="725901"/>
                  </a:lnTo>
                  <a:lnTo>
                    <a:pt x="42703" y="694464"/>
                  </a:lnTo>
                  <a:lnTo>
                    <a:pt x="56894" y="665190"/>
                  </a:lnTo>
                  <a:lnTo>
                    <a:pt x="77737" y="639168"/>
                  </a:lnTo>
                  <a:lnTo>
                    <a:pt x="38516" y="608661"/>
                  </a:lnTo>
                  <a:lnTo>
                    <a:pt x="12292" y="569544"/>
                  </a:lnTo>
                  <a:lnTo>
                    <a:pt x="0" y="525191"/>
                  </a:lnTo>
                  <a:lnTo>
                    <a:pt x="2576" y="478978"/>
                  </a:lnTo>
                  <a:lnTo>
                    <a:pt x="20956" y="434279"/>
                  </a:lnTo>
                  <a:lnTo>
                    <a:pt x="72038" y="384033"/>
                  </a:lnTo>
                  <a:lnTo>
                    <a:pt x="141694" y="361000"/>
                  </a:lnTo>
                  <a:lnTo>
                    <a:pt x="143028" y="357609"/>
                  </a:lnTo>
                  <a:close/>
                </a:path>
              </a:pathLst>
            </a:custGeom>
            <a:ln w="12700">
              <a:solidFill>
                <a:srgbClr val="4D4D4D"/>
              </a:solidFill>
            </a:ln>
          </p:spPr>
          <p:txBody>
            <a:bodyPr wrap="square" lIns="0" tIns="0" rIns="0" bIns="0" rtlCol="0"/>
            <a:lstStyle/>
            <a:p/>
          </p:txBody>
        </p:sp>
        <p:sp>
          <p:nvSpPr>
            <p:cNvPr id="70" name="object 70"/>
            <p:cNvSpPr/>
            <p:nvPr/>
          </p:nvSpPr>
          <p:spPr>
            <a:xfrm>
              <a:off x="8508176" y="5610881"/>
              <a:ext cx="1449070" cy="925830"/>
            </a:xfrm>
            <a:custGeom>
              <a:avLst/>
              <a:gdLst/>
              <a:ahLst/>
              <a:cxnLst/>
              <a:rect l="l" t="t" r="r" b="b"/>
              <a:pathLst>
                <a:path w="1449070" h="925829">
                  <a:moveTo>
                    <a:pt x="92582" y="600405"/>
                  </a:moveTo>
                  <a:lnTo>
                    <a:pt x="68419" y="600441"/>
                  </a:lnTo>
                  <a:lnTo>
                    <a:pt x="44662" y="597047"/>
                  </a:lnTo>
                  <a:lnTo>
                    <a:pt x="21720" y="590312"/>
                  </a:lnTo>
                  <a:lnTo>
                    <a:pt x="0" y="580326"/>
                  </a:lnTo>
                </a:path>
                <a:path w="1449070" h="925829">
                  <a:moveTo>
                    <a:pt x="174269" y="820102"/>
                  </a:moveTo>
                  <a:lnTo>
                    <a:pt x="164412" y="823435"/>
                  </a:lnTo>
                  <a:lnTo>
                    <a:pt x="154351" y="826150"/>
                  </a:lnTo>
                  <a:lnTo>
                    <a:pt x="144120" y="828242"/>
                  </a:lnTo>
                  <a:lnTo>
                    <a:pt x="133756" y="829703"/>
                  </a:lnTo>
                </a:path>
                <a:path w="1449070" h="925829">
                  <a:moveTo>
                    <a:pt x="523303" y="925664"/>
                  </a:moveTo>
                  <a:lnTo>
                    <a:pt x="516271" y="915177"/>
                  </a:lnTo>
                  <a:lnTo>
                    <a:pt x="509851" y="904360"/>
                  </a:lnTo>
                  <a:lnTo>
                    <a:pt x="504054" y="893239"/>
                  </a:lnTo>
                  <a:lnTo>
                    <a:pt x="498894" y="881837"/>
                  </a:lnTo>
                </a:path>
                <a:path w="1449070" h="925829">
                  <a:moveTo>
                    <a:pt x="974623" y="816368"/>
                  </a:moveTo>
                  <a:lnTo>
                    <a:pt x="973204" y="828560"/>
                  </a:lnTo>
                  <a:lnTo>
                    <a:pt x="971105" y="840659"/>
                  </a:lnTo>
                  <a:lnTo>
                    <a:pt x="968329" y="852635"/>
                  </a:lnTo>
                  <a:lnTo>
                    <a:pt x="964882" y="864463"/>
                  </a:lnTo>
                </a:path>
                <a:path w="1449070" h="925829">
                  <a:moveTo>
                    <a:pt x="1168399" y="519226"/>
                  </a:moveTo>
                  <a:lnTo>
                    <a:pt x="1208951" y="543428"/>
                  </a:lnTo>
                  <a:lnTo>
                    <a:pt x="1242065" y="574944"/>
                  </a:lnTo>
                  <a:lnTo>
                    <a:pt x="1266786" y="612332"/>
                  </a:lnTo>
                  <a:lnTo>
                    <a:pt x="1282161" y="654151"/>
                  </a:lnTo>
                  <a:lnTo>
                    <a:pt x="1287233" y="698957"/>
                  </a:lnTo>
                </a:path>
                <a:path w="1449070" h="925829">
                  <a:moveTo>
                    <a:pt x="1448688" y="327787"/>
                  </a:moveTo>
                  <a:lnTo>
                    <a:pt x="1438643" y="346713"/>
                  </a:lnTo>
                  <a:lnTo>
                    <a:pt x="1426387" y="364367"/>
                  </a:lnTo>
                  <a:lnTo>
                    <a:pt x="1412055" y="380581"/>
                  </a:lnTo>
                  <a:lnTo>
                    <a:pt x="1395780" y="395185"/>
                  </a:lnTo>
                </a:path>
                <a:path w="1449070" h="925829">
                  <a:moveTo>
                    <a:pt x="1321727" y="77724"/>
                  </a:moveTo>
                  <a:lnTo>
                    <a:pt x="1323036" y="85627"/>
                  </a:lnTo>
                  <a:lnTo>
                    <a:pt x="1323938" y="93575"/>
                  </a:lnTo>
                  <a:lnTo>
                    <a:pt x="1324432" y="101553"/>
                  </a:lnTo>
                  <a:lnTo>
                    <a:pt x="1324521" y="109550"/>
                  </a:lnTo>
                </a:path>
                <a:path w="1449070" h="925829">
                  <a:moveTo>
                    <a:pt x="983805" y="40589"/>
                  </a:moveTo>
                  <a:lnTo>
                    <a:pt x="989384" y="29775"/>
                  </a:lnTo>
                  <a:lnTo>
                    <a:pt x="995780" y="19380"/>
                  </a:lnTo>
                  <a:lnTo>
                    <a:pt x="1002963" y="9442"/>
                  </a:lnTo>
                  <a:lnTo>
                    <a:pt x="1010907" y="0"/>
                  </a:lnTo>
                </a:path>
                <a:path w="1449070" h="925829">
                  <a:moveTo>
                    <a:pt x="730262" y="59944"/>
                  </a:moveTo>
                  <a:lnTo>
                    <a:pt x="732673" y="50913"/>
                  </a:lnTo>
                  <a:lnTo>
                    <a:pt x="735671" y="42051"/>
                  </a:lnTo>
                  <a:lnTo>
                    <a:pt x="739247" y="33381"/>
                  </a:lnTo>
                  <a:lnTo>
                    <a:pt x="743394" y="24930"/>
                  </a:lnTo>
                </a:path>
                <a:path w="1449070" h="925829">
                  <a:moveTo>
                    <a:pt x="432727" y="71831"/>
                  </a:moveTo>
                  <a:lnTo>
                    <a:pt x="445413" y="79294"/>
                  </a:lnTo>
                  <a:lnTo>
                    <a:pt x="457582" y="87458"/>
                  </a:lnTo>
                  <a:lnTo>
                    <a:pt x="469201" y="96298"/>
                  </a:lnTo>
                  <a:lnTo>
                    <a:pt x="480237" y="105791"/>
                  </a:lnTo>
                </a:path>
                <a:path w="1449070" h="925829">
                  <a:moveTo>
                    <a:pt x="71894" y="338747"/>
                  </a:moveTo>
                  <a:lnTo>
                    <a:pt x="69261" y="329935"/>
                  </a:lnTo>
                  <a:lnTo>
                    <a:pt x="67000" y="321035"/>
                  </a:lnTo>
                  <a:lnTo>
                    <a:pt x="65113" y="312056"/>
                  </a:lnTo>
                  <a:lnTo>
                    <a:pt x="63601" y="303009"/>
                  </a:lnTo>
                </a:path>
              </a:pathLst>
            </a:custGeom>
            <a:ln w="12700">
              <a:solidFill>
                <a:srgbClr val="4D4D4D"/>
              </a:solidFill>
            </a:ln>
          </p:spPr>
          <p:txBody>
            <a:bodyPr wrap="square" lIns="0" tIns="0" rIns="0" bIns="0" rtlCol="0"/>
            <a:lstStyle/>
            <a:p/>
          </p:txBody>
        </p:sp>
      </p:grpSp>
      <p:pic>
        <p:nvPicPr>
          <p:cNvPr id="71" name="object 71"/>
          <p:cNvPicPr/>
          <p:nvPr/>
        </p:nvPicPr>
        <p:blipFill>
          <a:blip r:embed="rId14" cstate="print"/>
          <a:stretch>
            <a:fillRect/>
          </a:stretch>
        </p:blipFill>
        <p:spPr>
          <a:xfrm>
            <a:off x="8732010" y="4744650"/>
            <a:ext cx="73151" cy="73151"/>
          </a:xfrm>
          <a:prstGeom prst="rect">
            <a:avLst/>
          </a:prstGeom>
        </p:spPr>
      </p:pic>
      <p:pic>
        <p:nvPicPr>
          <p:cNvPr id="72" name="object 72"/>
          <p:cNvPicPr/>
          <p:nvPr/>
        </p:nvPicPr>
        <p:blipFill>
          <a:blip r:embed="rId15" cstate="print"/>
          <a:stretch>
            <a:fillRect/>
          </a:stretch>
        </p:blipFill>
        <p:spPr>
          <a:xfrm>
            <a:off x="8784863" y="4957108"/>
            <a:ext cx="133603" cy="133603"/>
          </a:xfrm>
          <a:prstGeom prst="rect">
            <a:avLst/>
          </a:prstGeom>
        </p:spPr>
      </p:pic>
      <p:pic>
        <p:nvPicPr>
          <p:cNvPr id="73" name="object 73"/>
          <p:cNvPicPr/>
          <p:nvPr/>
        </p:nvPicPr>
        <p:blipFill>
          <a:blip r:embed="rId16" cstate="print"/>
          <a:stretch>
            <a:fillRect/>
          </a:stretch>
        </p:blipFill>
        <p:spPr>
          <a:xfrm>
            <a:off x="8857293" y="5226758"/>
            <a:ext cx="194055" cy="194056"/>
          </a:xfrm>
          <a:prstGeom prst="rect">
            <a:avLst/>
          </a:prstGeom>
        </p:spPr>
      </p:pic>
      <p:sp>
        <p:nvSpPr>
          <p:cNvPr id="74" name="object 74"/>
          <p:cNvSpPr txBox="1"/>
          <p:nvPr/>
        </p:nvSpPr>
        <p:spPr>
          <a:xfrm>
            <a:off x="8788754" y="5768619"/>
            <a:ext cx="747395" cy="574040"/>
          </a:xfrm>
          <a:prstGeom prst="rect">
            <a:avLst/>
          </a:prstGeom>
        </p:spPr>
        <p:txBody>
          <a:bodyPr wrap="square" lIns="0" tIns="12700" rIns="0" bIns="0" rtlCol="0" vert="horz">
            <a:spAutoFit/>
          </a:bodyPr>
          <a:lstStyle/>
          <a:p>
            <a:pPr marL="12700" marR="5080" indent="138430">
              <a:lnSpc>
                <a:spcPct val="100000"/>
              </a:lnSpc>
              <a:spcBef>
                <a:spcPts val="100"/>
              </a:spcBef>
            </a:pPr>
            <a:r>
              <a:rPr dirty="0" sz="1800" spc="-10">
                <a:latin typeface="Calibri"/>
                <a:cs typeface="Calibri"/>
              </a:rPr>
              <a:t>Start  </a:t>
            </a:r>
            <a:r>
              <a:rPr dirty="0" sz="1800" spc="-5">
                <a:latin typeface="Calibri"/>
                <a:cs typeface="Calibri"/>
              </a:rPr>
              <a:t>rt</a:t>
            </a:r>
            <a:r>
              <a:rPr dirty="0" sz="1800" spc="-15">
                <a:latin typeface="Calibri"/>
                <a:cs typeface="Calibri"/>
              </a:rPr>
              <a:t>C</a:t>
            </a:r>
            <a:r>
              <a:rPr dirty="0" sz="1800">
                <a:latin typeface="Calibri"/>
                <a:cs typeface="Calibri"/>
              </a:rPr>
              <a:t>G</a:t>
            </a:r>
            <a:r>
              <a:rPr dirty="0" sz="1800" spc="-5">
                <a:latin typeface="Calibri"/>
                <a:cs typeface="Calibri"/>
              </a:rPr>
              <a:t>M</a:t>
            </a:r>
            <a:r>
              <a:rPr dirty="0" sz="1800" b="1">
                <a:latin typeface="Calibri"/>
                <a:cs typeface="Calibri"/>
              </a:rPr>
              <a:t>?</a:t>
            </a:r>
            <a:endParaRPr sz="1800">
              <a:latin typeface="Calibri"/>
              <a:cs typeface="Calibri"/>
            </a:endParaRPr>
          </a:p>
        </p:txBody>
      </p:sp>
      <p:sp>
        <p:nvSpPr>
          <p:cNvPr id="75" name="object 75"/>
          <p:cNvSpPr txBox="1"/>
          <p:nvPr/>
        </p:nvSpPr>
        <p:spPr>
          <a:xfrm>
            <a:off x="303696" y="6559050"/>
            <a:ext cx="5078095"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44536A"/>
                </a:solidFill>
                <a:latin typeface="Arial"/>
                <a:cs typeface="Arial"/>
              </a:rPr>
              <a:t>GLP-1 RA, glucagon-like </a:t>
            </a:r>
            <a:r>
              <a:rPr dirty="0" sz="1000" spc="-10">
                <a:solidFill>
                  <a:srgbClr val="44536A"/>
                </a:solidFill>
                <a:latin typeface="Arial"/>
                <a:cs typeface="Arial"/>
              </a:rPr>
              <a:t>peptide </a:t>
            </a:r>
            <a:r>
              <a:rPr dirty="0" sz="1000" spc="-5">
                <a:solidFill>
                  <a:srgbClr val="44536A"/>
                </a:solidFill>
                <a:latin typeface="Arial"/>
                <a:cs typeface="Arial"/>
              </a:rPr>
              <a:t>1 receptor </a:t>
            </a:r>
            <a:r>
              <a:rPr dirty="0" sz="1000" spc="-10">
                <a:solidFill>
                  <a:srgbClr val="44536A"/>
                </a:solidFill>
                <a:latin typeface="Arial"/>
                <a:cs typeface="Arial"/>
              </a:rPr>
              <a:t>agonist; </a:t>
            </a:r>
            <a:r>
              <a:rPr dirty="0" sz="1000" spc="-5">
                <a:solidFill>
                  <a:srgbClr val="44536A"/>
                </a:solidFill>
                <a:latin typeface="Arial"/>
                <a:cs typeface="Arial"/>
              </a:rPr>
              <a:t>CGM, </a:t>
            </a:r>
            <a:r>
              <a:rPr dirty="0" sz="1000" spc="-10">
                <a:solidFill>
                  <a:srgbClr val="44536A"/>
                </a:solidFill>
                <a:latin typeface="Arial"/>
                <a:cs typeface="Arial"/>
              </a:rPr>
              <a:t>Continuous </a:t>
            </a:r>
            <a:r>
              <a:rPr dirty="0" sz="1000" spc="-5">
                <a:solidFill>
                  <a:srgbClr val="44536A"/>
                </a:solidFill>
                <a:latin typeface="Arial"/>
                <a:cs typeface="Arial"/>
              </a:rPr>
              <a:t>glucose</a:t>
            </a:r>
            <a:r>
              <a:rPr dirty="0" sz="1000" spc="5">
                <a:solidFill>
                  <a:srgbClr val="44536A"/>
                </a:solidFill>
                <a:latin typeface="Arial"/>
                <a:cs typeface="Arial"/>
              </a:rPr>
              <a:t> </a:t>
            </a:r>
            <a:r>
              <a:rPr dirty="0" sz="1000" spc="-5">
                <a:solidFill>
                  <a:srgbClr val="44536A"/>
                </a:solidFill>
                <a:latin typeface="Arial"/>
                <a:cs typeface="Arial"/>
              </a:rPr>
              <a:t>monitoring</a:t>
            </a:r>
            <a:endParaRPr sz="1000">
              <a:latin typeface="Arial"/>
              <a:cs typeface="Arial"/>
            </a:endParaRPr>
          </a:p>
        </p:txBody>
      </p:sp>
      <p:grpSp>
        <p:nvGrpSpPr>
          <p:cNvPr id="76" name="object 76"/>
          <p:cNvGrpSpPr/>
          <p:nvPr/>
        </p:nvGrpSpPr>
        <p:grpSpPr>
          <a:xfrm>
            <a:off x="6087904" y="4728698"/>
            <a:ext cx="2085339" cy="1922780"/>
            <a:chOff x="6087904" y="4728698"/>
            <a:chExt cx="2085339" cy="1922780"/>
          </a:xfrm>
        </p:grpSpPr>
        <p:sp>
          <p:nvSpPr>
            <p:cNvPr id="77" name="object 77"/>
            <p:cNvSpPr/>
            <p:nvPr/>
          </p:nvSpPr>
          <p:spPr>
            <a:xfrm>
              <a:off x="6094254" y="5395950"/>
              <a:ext cx="2072639" cy="1249045"/>
            </a:xfrm>
            <a:custGeom>
              <a:avLst/>
              <a:gdLst/>
              <a:ahLst/>
              <a:cxnLst/>
              <a:rect l="l" t="t" r="r" b="b"/>
              <a:pathLst>
                <a:path w="2072640" h="1249045">
                  <a:moveTo>
                    <a:pt x="188584" y="411147"/>
                  </a:moveTo>
                  <a:lnTo>
                    <a:pt x="185707" y="368004"/>
                  </a:lnTo>
                  <a:lnTo>
                    <a:pt x="191144" y="326165"/>
                  </a:lnTo>
                  <a:lnTo>
                    <a:pt x="204326" y="286246"/>
                  </a:lnTo>
                  <a:lnTo>
                    <a:pt x="224681" y="248862"/>
                  </a:lnTo>
                  <a:lnTo>
                    <a:pt x="251641" y="214629"/>
                  </a:lnTo>
                  <a:lnTo>
                    <a:pt x="284634" y="184162"/>
                  </a:lnTo>
                  <a:lnTo>
                    <a:pt x="323091" y="158077"/>
                  </a:lnTo>
                  <a:lnTo>
                    <a:pt x="366442" y="136989"/>
                  </a:lnTo>
                  <a:lnTo>
                    <a:pt x="414117" y="121513"/>
                  </a:lnTo>
                  <a:lnTo>
                    <a:pt x="465545" y="112265"/>
                  </a:lnTo>
                  <a:lnTo>
                    <a:pt x="519394" y="109973"/>
                  </a:lnTo>
                  <a:lnTo>
                    <a:pt x="572597" y="114996"/>
                  </a:lnTo>
                  <a:lnTo>
                    <a:pt x="624062" y="127153"/>
                  </a:lnTo>
                  <a:lnTo>
                    <a:pt x="672695" y="146263"/>
                  </a:lnTo>
                  <a:lnTo>
                    <a:pt x="701433" y="110893"/>
                  </a:lnTo>
                  <a:lnTo>
                    <a:pt x="737077" y="81826"/>
                  </a:lnTo>
                  <a:lnTo>
                    <a:pt x="778238" y="59410"/>
                  </a:lnTo>
                  <a:lnTo>
                    <a:pt x="823527" y="43995"/>
                  </a:lnTo>
                  <a:lnTo>
                    <a:pt x="871553" y="35931"/>
                  </a:lnTo>
                  <a:lnTo>
                    <a:pt x="920930" y="35566"/>
                  </a:lnTo>
                  <a:lnTo>
                    <a:pt x="970266" y="43250"/>
                  </a:lnTo>
                  <a:lnTo>
                    <a:pt x="1018173" y="59332"/>
                  </a:lnTo>
                  <a:lnTo>
                    <a:pt x="1063918" y="84865"/>
                  </a:lnTo>
                  <a:lnTo>
                    <a:pt x="1077546" y="95120"/>
                  </a:lnTo>
                  <a:lnTo>
                    <a:pt x="1103894" y="61904"/>
                  </a:lnTo>
                  <a:lnTo>
                    <a:pt x="1137621" y="35321"/>
                  </a:lnTo>
                  <a:lnTo>
                    <a:pt x="1177043" y="15835"/>
                  </a:lnTo>
                  <a:lnTo>
                    <a:pt x="1220478" y="3907"/>
                  </a:lnTo>
                  <a:lnTo>
                    <a:pt x="1266241" y="0"/>
                  </a:lnTo>
                  <a:lnTo>
                    <a:pt x="1312652" y="4575"/>
                  </a:lnTo>
                  <a:lnTo>
                    <a:pt x="1358025" y="18095"/>
                  </a:lnTo>
                  <a:lnTo>
                    <a:pt x="1397951" y="39433"/>
                  </a:lnTo>
                  <a:lnTo>
                    <a:pt x="1430961" y="67638"/>
                  </a:lnTo>
                  <a:lnTo>
                    <a:pt x="1464890" y="40847"/>
                  </a:lnTo>
                  <a:lnTo>
                    <a:pt x="1503474" y="20741"/>
                  </a:lnTo>
                  <a:lnTo>
                    <a:pt x="1545396" y="7410"/>
                  </a:lnTo>
                  <a:lnTo>
                    <a:pt x="1589337" y="942"/>
                  </a:lnTo>
                  <a:lnTo>
                    <a:pt x="1633977" y="1427"/>
                  </a:lnTo>
                  <a:lnTo>
                    <a:pt x="1677999" y="8954"/>
                  </a:lnTo>
                  <a:lnTo>
                    <a:pt x="1720084" y="23611"/>
                  </a:lnTo>
                  <a:lnTo>
                    <a:pt x="1758913" y="45489"/>
                  </a:lnTo>
                  <a:lnTo>
                    <a:pt x="1810047" y="95679"/>
                  </a:lnTo>
                  <a:lnTo>
                    <a:pt x="1837463" y="157071"/>
                  </a:lnTo>
                  <a:lnTo>
                    <a:pt x="1885780" y="172313"/>
                  </a:lnTo>
                  <a:lnTo>
                    <a:pt x="1928141" y="194488"/>
                  </a:lnTo>
                  <a:lnTo>
                    <a:pt x="1963826" y="222558"/>
                  </a:lnTo>
                  <a:lnTo>
                    <a:pt x="1992112" y="255487"/>
                  </a:lnTo>
                  <a:lnTo>
                    <a:pt x="2012279" y="292236"/>
                  </a:lnTo>
                  <a:lnTo>
                    <a:pt x="2023606" y="331768"/>
                  </a:lnTo>
                  <a:lnTo>
                    <a:pt x="2025370" y="373046"/>
                  </a:lnTo>
                  <a:lnTo>
                    <a:pt x="2016850" y="415033"/>
                  </a:lnTo>
                  <a:lnTo>
                    <a:pt x="2014367" y="422055"/>
                  </a:lnTo>
                  <a:lnTo>
                    <a:pt x="2011588" y="428999"/>
                  </a:lnTo>
                  <a:lnTo>
                    <a:pt x="2008515" y="435859"/>
                  </a:lnTo>
                  <a:lnTo>
                    <a:pt x="2005154" y="442631"/>
                  </a:lnTo>
                  <a:lnTo>
                    <a:pt x="2033851" y="479022"/>
                  </a:lnTo>
                  <a:lnTo>
                    <a:pt x="2054517" y="517678"/>
                  </a:lnTo>
                  <a:lnTo>
                    <a:pt x="2067274" y="557831"/>
                  </a:lnTo>
                  <a:lnTo>
                    <a:pt x="2072244" y="598709"/>
                  </a:lnTo>
                  <a:lnTo>
                    <a:pt x="2069552" y="639546"/>
                  </a:lnTo>
                  <a:lnTo>
                    <a:pt x="2059320" y="679570"/>
                  </a:lnTo>
                  <a:lnTo>
                    <a:pt x="2041671" y="718013"/>
                  </a:lnTo>
                  <a:lnTo>
                    <a:pt x="2016727" y="754106"/>
                  </a:lnTo>
                  <a:lnTo>
                    <a:pt x="1984613" y="787079"/>
                  </a:lnTo>
                  <a:lnTo>
                    <a:pt x="1945451" y="816163"/>
                  </a:lnTo>
                  <a:lnTo>
                    <a:pt x="1910833" y="835217"/>
                  </a:lnTo>
                  <a:lnTo>
                    <a:pt x="1873683" y="850416"/>
                  </a:lnTo>
                  <a:lnTo>
                    <a:pt x="1834476" y="861599"/>
                  </a:lnTo>
                  <a:lnTo>
                    <a:pt x="1793686" y="868601"/>
                  </a:lnTo>
                  <a:lnTo>
                    <a:pt x="1788820" y="909427"/>
                  </a:lnTo>
                  <a:lnTo>
                    <a:pt x="1775570" y="947796"/>
                  </a:lnTo>
                  <a:lnTo>
                    <a:pt x="1754725" y="983070"/>
                  </a:lnTo>
                  <a:lnTo>
                    <a:pt x="1727073" y="1014613"/>
                  </a:lnTo>
                  <a:lnTo>
                    <a:pt x="1693403" y="1041788"/>
                  </a:lnTo>
                  <a:lnTo>
                    <a:pt x="1654504" y="1063957"/>
                  </a:lnTo>
                  <a:lnTo>
                    <a:pt x="1611166" y="1080485"/>
                  </a:lnTo>
                  <a:lnTo>
                    <a:pt x="1564176" y="1090733"/>
                  </a:lnTo>
                  <a:lnTo>
                    <a:pt x="1514324" y="1094064"/>
                  </a:lnTo>
                  <a:lnTo>
                    <a:pt x="1476270" y="1091661"/>
                  </a:lnTo>
                  <a:lnTo>
                    <a:pt x="1439150" y="1085030"/>
                  </a:lnTo>
                  <a:lnTo>
                    <a:pt x="1403482" y="1074296"/>
                  </a:lnTo>
                  <a:lnTo>
                    <a:pt x="1369785" y="1059584"/>
                  </a:lnTo>
                  <a:lnTo>
                    <a:pt x="1350530" y="1099909"/>
                  </a:lnTo>
                  <a:lnTo>
                    <a:pt x="1324376" y="1136197"/>
                  </a:lnTo>
                  <a:lnTo>
                    <a:pt x="1292154" y="1168081"/>
                  </a:lnTo>
                  <a:lnTo>
                    <a:pt x="1254694" y="1195196"/>
                  </a:lnTo>
                  <a:lnTo>
                    <a:pt x="1212828" y="1217177"/>
                  </a:lnTo>
                  <a:lnTo>
                    <a:pt x="1167385" y="1233656"/>
                  </a:lnTo>
                  <a:lnTo>
                    <a:pt x="1119196" y="1244270"/>
                  </a:lnTo>
                  <a:lnTo>
                    <a:pt x="1069092" y="1248652"/>
                  </a:lnTo>
                  <a:lnTo>
                    <a:pt x="1017902" y="1246436"/>
                  </a:lnTo>
                  <a:lnTo>
                    <a:pt x="966459" y="1237257"/>
                  </a:lnTo>
                  <a:lnTo>
                    <a:pt x="914710" y="1220232"/>
                  </a:lnTo>
                  <a:lnTo>
                    <a:pt x="867603" y="1196344"/>
                  </a:lnTo>
                  <a:lnTo>
                    <a:pt x="826129" y="1166198"/>
                  </a:lnTo>
                  <a:lnTo>
                    <a:pt x="791275" y="1130399"/>
                  </a:lnTo>
                  <a:lnTo>
                    <a:pt x="746525" y="1149312"/>
                  </a:lnTo>
                  <a:lnTo>
                    <a:pt x="700205" y="1162795"/>
                  </a:lnTo>
                  <a:lnTo>
                    <a:pt x="652921" y="1170972"/>
                  </a:lnTo>
                  <a:lnTo>
                    <a:pt x="605278" y="1173967"/>
                  </a:lnTo>
                  <a:lnTo>
                    <a:pt x="557880" y="1171904"/>
                  </a:lnTo>
                  <a:lnTo>
                    <a:pt x="511332" y="1164907"/>
                  </a:lnTo>
                  <a:lnTo>
                    <a:pt x="466238" y="1153100"/>
                  </a:lnTo>
                  <a:lnTo>
                    <a:pt x="423204" y="1136607"/>
                  </a:lnTo>
                  <a:lnTo>
                    <a:pt x="382835" y="1115553"/>
                  </a:lnTo>
                  <a:lnTo>
                    <a:pt x="345734" y="1090060"/>
                  </a:lnTo>
                  <a:lnTo>
                    <a:pt x="312506" y="1060255"/>
                  </a:lnTo>
                  <a:lnTo>
                    <a:pt x="283757" y="1026259"/>
                  </a:lnTo>
                  <a:lnTo>
                    <a:pt x="279846" y="1020785"/>
                  </a:lnTo>
                  <a:lnTo>
                    <a:pt x="231634" y="1020867"/>
                  </a:lnTo>
                  <a:lnTo>
                    <a:pt x="186136" y="1012284"/>
                  </a:lnTo>
                  <a:lnTo>
                    <a:pt x="144744" y="995936"/>
                  </a:lnTo>
                  <a:lnTo>
                    <a:pt x="108848" y="972723"/>
                  </a:lnTo>
                  <a:lnTo>
                    <a:pt x="79839" y="943544"/>
                  </a:lnTo>
                  <a:lnTo>
                    <a:pt x="59108" y="909299"/>
                  </a:lnTo>
                  <a:lnTo>
                    <a:pt x="48045" y="870887"/>
                  </a:lnTo>
                  <a:lnTo>
                    <a:pt x="47702" y="833596"/>
                  </a:lnTo>
                  <a:lnTo>
                    <a:pt x="57082" y="797535"/>
                  </a:lnTo>
                  <a:lnTo>
                    <a:pt x="75681" y="763956"/>
                  </a:lnTo>
                  <a:lnTo>
                    <a:pt x="102998" y="734108"/>
                  </a:lnTo>
                  <a:lnTo>
                    <a:pt x="59006" y="705743"/>
                  </a:lnTo>
                  <a:lnTo>
                    <a:pt x="26703" y="670069"/>
                  </a:lnTo>
                  <a:lnTo>
                    <a:pt x="6797" y="629327"/>
                  </a:lnTo>
                  <a:lnTo>
                    <a:pt x="0" y="585757"/>
                  </a:lnTo>
                  <a:lnTo>
                    <a:pt x="7018" y="541600"/>
                  </a:lnTo>
                  <a:lnTo>
                    <a:pt x="28564" y="499095"/>
                  </a:lnTo>
                  <a:lnTo>
                    <a:pt x="58156" y="466824"/>
                  </a:lnTo>
                  <a:lnTo>
                    <a:pt x="95531" y="441457"/>
                  </a:lnTo>
                  <a:lnTo>
                    <a:pt x="138992" y="423894"/>
                  </a:lnTo>
                  <a:lnTo>
                    <a:pt x="186844" y="415033"/>
                  </a:lnTo>
                  <a:lnTo>
                    <a:pt x="188584" y="411147"/>
                  </a:lnTo>
                  <a:close/>
                </a:path>
              </a:pathLst>
            </a:custGeom>
            <a:ln w="12700">
              <a:solidFill>
                <a:srgbClr val="4D4D4D"/>
              </a:solidFill>
            </a:ln>
          </p:spPr>
          <p:txBody>
            <a:bodyPr wrap="square" lIns="0" tIns="0" rIns="0" bIns="0" rtlCol="0"/>
            <a:lstStyle/>
            <a:p/>
          </p:txBody>
        </p:sp>
        <p:pic>
          <p:nvPicPr>
            <p:cNvPr id="78" name="object 78"/>
            <p:cNvPicPr/>
            <p:nvPr/>
          </p:nvPicPr>
          <p:blipFill>
            <a:blip r:embed="rId17" cstate="print"/>
            <a:stretch>
              <a:fillRect/>
            </a:stretch>
          </p:blipFill>
          <p:spPr>
            <a:xfrm>
              <a:off x="7280794" y="4880512"/>
              <a:ext cx="151383" cy="151384"/>
            </a:xfrm>
            <a:prstGeom prst="rect">
              <a:avLst/>
            </a:prstGeom>
          </p:spPr>
        </p:pic>
        <p:pic>
          <p:nvPicPr>
            <p:cNvPr id="79" name="object 79"/>
            <p:cNvPicPr/>
            <p:nvPr/>
          </p:nvPicPr>
          <p:blipFill>
            <a:blip r:embed="rId18" cstate="print"/>
            <a:stretch>
              <a:fillRect/>
            </a:stretch>
          </p:blipFill>
          <p:spPr>
            <a:xfrm>
              <a:off x="7355179" y="4728698"/>
              <a:ext cx="82042" cy="82041"/>
            </a:xfrm>
            <a:prstGeom prst="rect">
              <a:avLst/>
            </a:prstGeom>
          </p:spPr>
        </p:pic>
        <p:pic>
          <p:nvPicPr>
            <p:cNvPr id="80" name="object 80"/>
            <p:cNvPicPr/>
            <p:nvPr/>
          </p:nvPicPr>
          <p:blipFill>
            <a:blip r:embed="rId19" cstate="print"/>
            <a:stretch>
              <a:fillRect/>
            </a:stretch>
          </p:blipFill>
          <p:spPr>
            <a:xfrm>
              <a:off x="7191966" y="5100147"/>
              <a:ext cx="220725" cy="220725"/>
            </a:xfrm>
            <a:prstGeom prst="rect">
              <a:avLst/>
            </a:prstGeom>
          </p:spPr>
        </p:pic>
        <p:sp>
          <p:nvSpPr>
            <p:cNvPr id="81" name="object 81"/>
            <p:cNvSpPr/>
            <p:nvPr/>
          </p:nvSpPr>
          <p:spPr>
            <a:xfrm>
              <a:off x="6199479" y="6125206"/>
              <a:ext cx="1277620" cy="396240"/>
            </a:xfrm>
            <a:custGeom>
              <a:avLst/>
              <a:gdLst/>
              <a:ahLst/>
              <a:cxnLst/>
              <a:rect l="l" t="t" r="r" b="b"/>
              <a:pathLst>
                <a:path w="1277620" h="396240">
                  <a:moveTo>
                    <a:pt x="121348" y="23025"/>
                  </a:moveTo>
                  <a:lnTo>
                    <a:pt x="89673" y="23065"/>
                  </a:lnTo>
                  <a:lnTo>
                    <a:pt x="58535" y="19175"/>
                  </a:lnTo>
                  <a:lnTo>
                    <a:pt x="28467" y="11454"/>
                  </a:lnTo>
                  <a:lnTo>
                    <a:pt x="0" y="0"/>
                  </a:lnTo>
                </a:path>
                <a:path w="1277620" h="396240">
                  <a:moveTo>
                    <a:pt x="228422" y="275031"/>
                  </a:moveTo>
                  <a:lnTo>
                    <a:pt x="215501" y="278853"/>
                  </a:lnTo>
                  <a:lnTo>
                    <a:pt x="202315" y="281970"/>
                  </a:lnTo>
                  <a:lnTo>
                    <a:pt x="188908" y="284369"/>
                  </a:lnTo>
                  <a:lnTo>
                    <a:pt x="175323" y="286042"/>
                  </a:lnTo>
                </a:path>
                <a:path w="1277620" h="396240">
                  <a:moveTo>
                    <a:pt x="685939" y="396113"/>
                  </a:moveTo>
                  <a:lnTo>
                    <a:pt x="676724" y="384085"/>
                  </a:lnTo>
                  <a:lnTo>
                    <a:pt x="668310" y="371679"/>
                  </a:lnTo>
                  <a:lnTo>
                    <a:pt x="660713" y="358924"/>
                  </a:lnTo>
                  <a:lnTo>
                    <a:pt x="653948" y="345846"/>
                  </a:lnTo>
                </a:path>
                <a:path w="1277620" h="396240">
                  <a:moveTo>
                    <a:pt x="1277543" y="270751"/>
                  </a:moveTo>
                  <a:lnTo>
                    <a:pt x="1275677" y="284736"/>
                  </a:lnTo>
                  <a:lnTo>
                    <a:pt x="1272922" y="298610"/>
                  </a:lnTo>
                  <a:lnTo>
                    <a:pt x="1269283" y="312343"/>
                  </a:lnTo>
                  <a:lnTo>
                    <a:pt x="1264767" y="325907"/>
                  </a:lnTo>
                </a:path>
              </a:pathLst>
            </a:custGeom>
            <a:ln w="12700">
              <a:solidFill>
                <a:srgbClr val="4D4D4D"/>
              </a:solidFill>
            </a:ln>
          </p:spPr>
          <p:txBody>
            <a:bodyPr wrap="square" lIns="0" tIns="0" rIns="0" bIns="0" rtlCol="0"/>
            <a:lstStyle/>
            <a:p/>
          </p:txBody>
        </p:sp>
        <p:pic>
          <p:nvPicPr>
            <p:cNvPr id="82" name="object 82"/>
            <p:cNvPicPr/>
            <p:nvPr/>
          </p:nvPicPr>
          <p:blipFill>
            <a:blip r:embed="rId20" cstate="print"/>
            <a:stretch>
              <a:fillRect/>
            </a:stretch>
          </p:blipFill>
          <p:spPr>
            <a:xfrm>
              <a:off x="7724673" y="6048764"/>
              <a:ext cx="168465" cy="214101"/>
            </a:xfrm>
            <a:prstGeom prst="rect">
              <a:avLst/>
            </a:prstGeom>
          </p:spPr>
        </p:pic>
        <p:sp>
          <p:nvSpPr>
            <p:cNvPr id="83" name="object 83"/>
            <p:cNvSpPr/>
            <p:nvPr/>
          </p:nvSpPr>
          <p:spPr>
            <a:xfrm>
              <a:off x="6282842" y="5459535"/>
              <a:ext cx="1816100" cy="453390"/>
            </a:xfrm>
            <a:custGeom>
              <a:avLst/>
              <a:gdLst/>
              <a:ahLst/>
              <a:cxnLst/>
              <a:rect l="l" t="t" r="r" b="b"/>
              <a:pathLst>
                <a:path w="1816100" h="453389">
                  <a:moveTo>
                    <a:pt x="1815579" y="375996"/>
                  </a:moveTo>
                  <a:lnTo>
                    <a:pt x="1802413" y="397699"/>
                  </a:lnTo>
                  <a:lnTo>
                    <a:pt x="1786350" y="417949"/>
                  </a:lnTo>
                  <a:lnTo>
                    <a:pt x="1767562" y="436548"/>
                  </a:lnTo>
                  <a:lnTo>
                    <a:pt x="1746224" y="453301"/>
                  </a:lnTo>
                </a:path>
                <a:path w="1816100" h="453389">
                  <a:moveTo>
                    <a:pt x="1649158" y="89141"/>
                  </a:moveTo>
                  <a:lnTo>
                    <a:pt x="1650874" y="98211"/>
                  </a:lnTo>
                  <a:lnTo>
                    <a:pt x="1652058" y="107330"/>
                  </a:lnTo>
                  <a:lnTo>
                    <a:pt x="1652707" y="116484"/>
                  </a:lnTo>
                  <a:lnTo>
                    <a:pt x="1652816" y="125653"/>
                  </a:lnTo>
                </a:path>
                <a:path w="1816100" h="453389">
                  <a:moveTo>
                    <a:pt x="1206207" y="46558"/>
                  </a:moveTo>
                  <a:lnTo>
                    <a:pt x="1213526" y="34152"/>
                  </a:lnTo>
                  <a:lnTo>
                    <a:pt x="1221911" y="22226"/>
                  </a:lnTo>
                  <a:lnTo>
                    <a:pt x="1231325" y="10826"/>
                  </a:lnTo>
                  <a:lnTo>
                    <a:pt x="1241729" y="0"/>
                  </a:lnTo>
                </a:path>
                <a:path w="1816100" h="453389">
                  <a:moveTo>
                    <a:pt x="873874" y="68745"/>
                  </a:moveTo>
                  <a:lnTo>
                    <a:pt x="877027" y="58391"/>
                  </a:lnTo>
                  <a:lnTo>
                    <a:pt x="880954" y="48228"/>
                  </a:lnTo>
                  <a:lnTo>
                    <a:pt x="885643" y="38284"/>
                  </a:lnTo>
                  <a:lnTo>
                    <a:pt x="891082" y="28587"/>
                  </a:lnTo>
                </a:path>
                <a:path w="1816100" h="453389">
                  <a:moveTo>
                    <a:pt x="483857" y="82384"/>
                  </a:moveTo>
                  <a:lnTo>
                    <a:pt x="500485" y="90948"/>
                  </a:lnTo>
                  <a:lnTo>
                    <a:pt x="516434" y="100314"/>
                  </a:lnTo>
                  <a:lnTo>
                    <a:pt x="531661" y="110456"/>
                  </a:lnTo>
                  <a:lnTo>
                    <a:pt x="546125" y="121348"/>
                  </a:lnTo>
                </a:path>
                <a:path w="1816100" h="453389">
                  <a:moveTo>
                    <a:pt x="10871" y="388556"/>
                  </a:moveTo>
                  <a:lnTo>
                    <a:pt x="7411" y="378452"/>
                  </a:lnTo>
                  <a:lnTo>
                    <a:pt x="4444" y="368246"/>
                  </a:lnTo>
                  <a:lnTo>
                    <a:pt x="1973" y="357949"/>
                  </a:lnTo>
                  <a:lnTo>
                    <a:pt x="0" y="347573"/>
                  </a:lnTo>
                </a:path>
              </a:pathLst>
            </a:custGeom>
            <a:ln w="12700">
              <a:solidFill>
                <a:srgbClr val="4D4D4D"/>
              </a:solidFill>
            </a:ln>
          </p:spPr>
          <p:txBody>
            <a:bodyPr wrap="square" lIns="0" tIns="0" rIns="0" bIns="0" rtlCol="0"/>
            <a:lstStyle/>
            <a:p/>
          </p:txBody>
        </p:sp>
      </p:grpSp>
      <p:sp>
        <p:nvSpPr>
          <p:cNvPr id="84" name="object 84"/>
          <p:cNvSpPr txBox="1"/>
          <p:nvPr/>
        </p:nvSpPr>
        <p:spPr>
          <a:xfrm>
            <a:off x="6564100" y="5547598"/>
            <a:ext cx="986155" cy="848360"/>
          </a:xfrm>
          <a:prstGeom prst="rect">
            <a:avLst/>
          </a:prstGeom>
        </p:spPr>
        <p:txBody>
          <a:bodyPr wrap="square" lIns="0" tIns="12700" rIns="0" bIns="0" rtlCol="0" vert="horz">
            <a:spAutoFit/>
          </a:bodyPr>
          <a:lstStyle/>
          <a:p>
            <a:pPr algn="ctr">
              <a:lnSpc>
                <a:spcPct val="100000"/>
              </a:lnSpc>
              <a:spcBef>
                <a:spcPts val="100"/>
              </a:spcBef>
            </a:pPr>
            <a:r>
              <a:rPr dirty="0" sz="1800" spc="-35">
                <a:solidFill>
                  <a:srgbClr val="4D4D4D"/>
                </a:solidFill>
                <a:latin typeface="Calibri"/>
                <a:cs typeface="Calibri"/>
              </a:rPr>
              <a:t>Try</a:t>
            </a:r>
            <a:r>
              <a:rPr dirty="0" sz="1800" spc="-60">
                <a:solidFill>
                  <a:srgbClr val="4D4D4D"/>
                </a:solidFill>
                <a:latin typeface="Calibri"/>
                <a:cs typeface="Calibri"/>
              </a:rPr>
              <a:t> </a:t>
            </a:r>
            <a:r>
              <a:rPr dirty="0" sz="1800" spc="-25">
                <a:solidFill>
                  <a:srgbClr val="4D4D4D"/>
                </a:solidFill>
                <a:latin typeface="Calibri"/>
                <a:cs typeface="Calibri"/>
              </a:rPr>
              <a:t>SGLT-2</a:t>
            </a:r>
            <a:endParaRPr sz="1800">
              <a:latin typeface="Calibri"/>
              <a:cs typeface="Calibri"/>
            </a:endParaRPr>
          </a:p>
          <a:p>
            <a:pPr algn="ctr" marL="97790" marR="88265">
              <a:lnSpc>
                <a:spcPct val="100000"/>
              </a:lnSpc>
            </a:pPr>
            <a:r>
              <a:rPr dirty="0" sz="1800" spc="-5">
                <a:solidFill>
                  <a:srgbClr val="4D4D4D"/>
                </a:solidFill>
                <a:latin typeface="Calibri"/>
                <a:cs typeface="Calibri"/>
              </a:rPr>
              <a:t>i</a:t>
            </a:r>
            <a:r>
              <a:rPr dirty="0" sz="1800">
                <a:solidFill>
                  <a:srgbClr val="4D4D4D"/>
                </a:solidFill>
                <a:latin typeface="Calibri"/>
                <a:cs typeface="Calibri"/>
              </a:rPr>
              <a:t>nh</a:t>
            </a:r>
            <a:r>
              <a:rPr dirty="0" sz="1800" spc="-5">
                <a:solidFill>
                  <a:srgbClr val="4D4D4D"/>
                </a:solidFill>
                <a:latin typeface="Calibri"/>
                <a:cs typeface="Calibri"/>
              </a:rPr>
              <a:t>i</a:t>
            </a:r>
            <a:r>
              <a:rPr dirty="0" sz="1800">
                <a:solidFill>
                  <a:srgbClr val="4D4D4D"/>
                </a:solidFill>
                <a:latin typeface="Calibri"/>
                <a:cs typeface="Calibri"/>
              </a:rPr>
              <a:t>b</a:t>
            </a:r>
            <a:r>
              <a:rPr dirty="0" sz="1800" spc="-10">
                <a:solidFill>
                  <a:srgbClr val="4D4D4D"/>
                </a:solidFill>
                <a:latin typeface="Calibri"/>
                <a:cs typeface="Calibri"/>
              </a:rPr>
              <a:t>i</a:t>
            </a:r>
            <a:r>
              <a:rPr dirty="0" sz="1800" spc="-15">
                <a:solidFill>
                  <a:srgbClr val="4D4D4D"/>
                </a:solidFill>
                <a:latin typeface="Calibri"/>
                <a:cs typeface="Calibri"/>
              </a:rPr>
              <a:t>t</a:t>
            </a:r>
            <a:r>
              <a:rPr dirty="0" sz="1800" spc="-5">
                <a:solidFill>
                  <a:srgbClr val="4D4D4D"/>
                </a:solidFill>
                <a:latin typeface="Calibri"/>
                <a:cs typeface="Calibri"/>
              </a:rPr>
              <a:t>o</a:t>
            </a:r>
            <a:r>
              <a:rPr dirty="0" sz="1800">
                <a:solidFill>
                  <a:srgbClr val="4D4D4D"/>
                </a:solidFill>
                <a:latin typeface="Calibri"/>
                <a:cs typeface="Calibri"/>
              </a:rPr>
              <a:t>r  </a:t>
            </a:r>
            <a:r>
              <a:rPr dirty="0" sz="1800" spc="-10">
                <a:solidFill>
                  <a:srgbClr val="4D4D4D"/>
                </a:solidFill>
                <a:latin typeface="Calibri"/>
                <a:cs typeface="Calibri"/>
              </a:rPr>
              <a:t>again?</a:t>
            </a:r>
            <a:endParaRPr sz="1800">
              <a:latin typeface="Calibri"/>
              <a:cs typeface="Calibri"/>
            </a:endParaRPr>
          </a:p>
        </p:txBody>
      </p:sp>
      <p:sp>
        <p:nvSpPr>
          <p:cNvPr id="85" name="object 85"/>
          <p:cNvSpPr txBox="1"/>
          <p:nvPr/>
        </p:nvSpPr>
        <p:spPr>
          <a:xfrm>
            <a:off x="11284268" y="25399"/>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LBL022299</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740" y="204625"/>
            <a:ext cx="5661660" cy="635000"/>
          </a:xfrm>
          <a:prstGeom prst="rect"/>
        </p:spPr>
        <p:txBody>
          <a:bodyPr wrap="square" lIns="0" tIns="12065" rIns="0" bIns="0" rtlCol="0" vert="horz">
            <a:spAutoFit/>
          </a:bodyPr>
          <a:lstStyle/>
          <a:p>
            <a:pPr marL="12700">
              <a:lnSpc>
                <a:spcPct val="100000"/>
              </a:lnSpc>
              <a:spcBef>
                <a:spcPts val="95"/>
              </a:spcBef>
            </a:pPr>
            <a:r>
              <a:rPr dirty="0" sz="4000" spc="-20">
                <a:solidFill>
                  <a:srgbClr val="76ACB9"/>
                </a:solidFill>
              </a:rPr>
              <a:t>Sam </a:t>
            </a:r>
            <a:r>
              <a:rPr dirty="0" sz="4000" spc="-35">
                <a:solidFill>
                  <a:srgbClr val="76ACB9"/>
                </a:solidFill>
              </a:rPr>
              <a:t>Starts </a:t>
            </a:r>
            <a:r>
              <a:rPr dirty="0" sz="4000" spc="-5">
                <a:solidFill>
                  <a:srgbClr val="76ACB9"/>
                </a:solidFill>
              </a:rPr>
              <a:t>a </a:t>
            </a:r>
            <a:r>
              <a:rPr dirty="0" sz="4000" spc="-35">
                <a:solidFill>
                  <a:srgbClr val="76ACB9"/>
                </a:solidFill>
              </a:rPr>
              <a:t>Glucose</a:t>
            </a:r>
            <a:r>
              <a:rPr dirty="0" sz="4000" spc="-295">
                <a:solidFill>
                  <a:srgbClr val="76ACB9"/>
                </a:solidFill>
              </a:rPr>
              <a:t> </a:t>
            </a:r>
            <a:r>
              <a:rPr dirty="0" sz="4000" spc="-30">
                <a:solidFill>
                  <a:srgbClr val="76ACB9"/>
                </a:solidFill>
              </a:rPr>
              <a:t>Sensor</a:t>
            </a:r>
            <a:endParaRPr sz="4000"/>
          </a:p>
        </p:txBody>
      </p:sp>
      <p:sp>
        <p:nvSpPr>
          <p:cNvPr id="3" name="object 3"/>
          <p:cNvSpPr txBox="1"/>
          <p:nvPr/>
        </p:nvSpPr>
        <p:spPr>
          <a:xfrm>
            <a:off x="501883" y="1208105"/>
            <a:ext cx="3662045" cy="1049655"/>
          </a:xfrm>
          <a:prstGeom prst="rect">
            <a:avLst/>
          </a:prstGeom>
        </p:spPr>
        <p:txBody>
          <a:bodyPr wrap="square" lIns="0" tIns="53975" rIns="0" bIns="0" rtlCol="0" vert="horz">
            <a:spAutoFit/>
          </a:bodyPr>
          <a:lstStyle/>
          <a:p>
            <a:pPr marL="12700" marR="5080">
              <a:lnSpc>
                <a:spcPts val="2590"/>
              </a:lnSpc>
              <a:spcBef>
                <a:spcPts val="425"/>
              </a:spcBef>
            </a:pPr>
            <a:r>
              <a:rPr dirty="0" sz="2400">
                <a:solidFill>
                  <a:srgbClr val="585858"/>
                </a:solidFill>
                <a:latin typeface="Calibri"/>
                <a:cs typeface="Calibri"/>
              </a:rPr>
              <a:t>Sam </a:t>
            </a:r>
            <a:r>
              <a:rPr dirty="0" sz="2400" spc="-10">
                <a:solidFill>
                  <a:srgbClr val="585858"/>
                </a:solidFill>
                <a:latin typeface="Calibri"/>
                <a:cs typeface="Calibri"/>
              </a:rPr>
              <a:t>can </a:t>
            </a:r>
            <a:r>
              <a:rPr dirty="0" sz="2400">
                <a:solidFill>
                  <a:srgbClr val="585858"/>
                </a:solidFill>
                <a:latin typeface="Calibri"/>
                <a:cs typeface="Calibri"/>
              </a:rPr>
              <a:t>see the </a:t>
            </a:r>
            <a:r>
              <a:rPr dirty="0" sz="2400" spc="-10">
                <a:solidFill>
                  <a:srgbClr val="585858"/>
                </a:solidFill>
                <a:latin typeface="Calibri"/>
                <a:cs typeface="Calibri"/>
              </a:rPr>
              <a:t>results </a:t>
            </a:r>
            <a:r>
              <a:rPr dirty="0" sz="2400" spc="-5">
                <a:solidFill>
                  <a:srgbClr val="585858"/>
                </a:solidFill>
                <a:latin typeface="Calibri"/>
                <a:cs typeface="Calibri"/>
              </a:rPr>
              <a:t>of</a:t>
            </a:r>
            <a:r>
              <a:rPr dirty="0" sz="2400" spc="-75">
                <a:solidFill>
                  <a:srgbClr val="585858"/>
                </a:solidFill>
                <a:latin typeface="Calibri"/>
                <a:cs typeface="Calibri"/>
              </a:rPr>
              <a:t> </a:t>
            </a:r>
            <a:r>
              <a:rPr dirty="0" sz="2400" spc="-5">
                <a:solidFill>
                  <a:srgbClr val="585858"/>
                </a:solidFill>
                <a:latin typeface="Calibri"/>
                <a:cs typeface="Calibri"/>
              </a:rPr>
              <a:t>his  </a:t>
            </a:r>
            <a:r>
              <a:rPr dirty="0" sz="2400" spc="-15">
                <a:solidFill>
                  <a:srgbClr val="585858"/>
                </a:solidFill>
                <a:latin typeface="Calibri"/>
                <a:cs typeface="Calibri"/>
              </a:rPr>
              <a:t>efforts </a:t>
            </a:r>
            <a:r>
              <a:rPr dirty="0" sz="2400" spc="-5">
                <a:solidFill>
                  <a:srgbClr val="585858"/>
                </a:solidFill>
                <a:latin typeface="Calibri"/>
                <a:cs typeface="Calibri"/>
              </a:rPr>
              <a:t>and </a:t>
            </a:r>
            <a:r>
              <a:rPr dirty="0" sz="2400" spc="-25">
                <a:solidFill>
                  <a:srgbClr val="585858"/>
                </a:solidFill>
                <a:latin typeface="Calibri"/>
                <a:cs typeface="Calibri"/>
              </a:rPr>
              <a:t>take </a:t>
            </a:r>
            <a:r>
              <a:rPr dirty="0" sz="2400" spc="-5">
                <a:solidFill>
                  <a:srgbClr val="585858"/>
                </a:solidFill>
                <a:latin typeface="Calibri"/>
                <a:cs typeface="Calibri"/>
              </a:rPr>
              <a:t>action  between health </a:t>
            </a:r>
            <a:r>
              <a:rPr dirty="0" sz="2400" spc="-15">
                <a:solidFill>
                  <a:srgbClr val="585858"/>
                </a:solidFill>
                <a:latin typeface="Calibri"/>
                <a:cs typeface="Calibri"/>
              </a:rPr>
              <a:t>care</a:t>
            </a:r>
            <a:r>
              <a:rPr dirty="0" sz="2400" spc="-25">
                <a:solidFill>
                  <a:srgbClr val="585858"/>
                </a:solidFill>
                <a:latin typeface="Calibri"/>
                <a:cs typeface="Calibri"/>
              </a:rPr>
              <a:t> </a:t>
            </a:r>
            <a:r>
              <a:rPr dirty="0" sz="2400" spc="-5">
                <a:solidFill>
                  <a:srgbClr val="585858"/>
                </a:solidFill>
                <a:latin typeface="Calibri"/>
                <a:cs typeface="Calibri"/>
              </a:rPr>
              <a:t>visits</a:t>
            </a:r>
            <a:endParaRPr sz="2400">
              <a:latin typeface="Calibri"/>
              <a:cs typeface="Calibri"/>
            </a:endParaRPr>
          </a:p>
        </p:txBody>
      </p:sp>
      <p:pic>
        <p:nvPicPr>
          <p:cNvPr id="4" name="object 4"/>
          <p:cNvPicPr/>
          <p:nvPr/>
        </p:nvPicPr>
        <p:blipFill>
          <a:blip r:embed="rId2" cstate="print"/>
          <a:stretch>
            <a:fillRect/>
          </a:stretch>
        </p:blipFill>
        <p:spPr>
          <a:xfrm>
            <a:off x="335279" y="2249423"/>
            <a:ext cx="3809999" cy="3809999"/>
          </a:xfrm>
          <a:prstGeom prst="rect">
            <a:avLst/>
          </a:prstGeom>
        </p:spPr>
      </p:pic>
      <p:pic>
        <p:nvPicPr>
          <p:cNvPr id="5" name="object 5"/>
          <p:cNvPicPr/>
          <p:nvPr/>
        </p:nvPicPr>
        <p:blipFill>
          <a:blip r:embed="rId3" cstate="print"/>
          <a:stretch>
            <a:fillRect/>
          </a:stretch>
        </p:blipFill>
        <p:spPr>
          <a:xfrm>
            <a:off x="7202424" y="1092708"/>
            <a:ext cx="2296667" cy="4641802"/>
          </a:xfrm>
          <a:prstGeom prst="rect">
            <a:avLst/>
          </a:prstGeom>
        </p:spPr>
      </p:pic>
      <p:pic>
        <p:nvPicPr>
          <p:cNvPr id="6" name="object 6"/>
          <p:cNvPicPr/>
          <p:nvPr/>
        </p:nvPicPr>
        <p:blipFill>
          <a:blip r:embed="rId4" cstate="print"/>
          <a:stretch>
            <a:fillRect/>
          </a:stretch>
        </p:blipFill>
        <p:spPr>
          <a:xfrm>
            <a:off x="4797552" y="1098804"/>
            <a:ext cx="2299715" cy="4641802"/>
          </a:xfrm>
          <a:prstGeom prst="rect">
            <a:avLst/>
          </a:prstGeom>
        </p:spPr>
      </p:pic>
      <p:grpSp>
        <p:nvGrpSpPr>
          <p:cNvPr id="7" name="object 7"/>
          <p:cNvGrpSpPr/>
          <p:nvPr/>
        </p:nvGrpSpPr>
        <p:grpSpPr>
          <a:xfrm>
            <a:off x="9604248" y="1092708"/>
            <a:ext cx="2298700" cy="4641850"/>
            <a:chOff x="9604248" y="1092708"/>
            <a:chExt cx="2298700" cy="4641850"/>
          </a:xfrm>
        </p:grpSpPr>
        <p:pic>
          <p:nvPicPr>
            <p:cNvPr id="8" name="object 8"/>
            <p:cNvPicPr/>
            <p:nvPr/>
          </p:nvPicPr>
          <p:blipFill>
            <a:blip r:embed="rId3" cstate="print"/>
            <a:stretch>
              <a:fillRect/>
            </a:stretch>
          </p:blipFill>
          <p:spPr>
            <a:xfrm>
              <a:off x="9604248" y="1092708"/>
              <a:ext cx="2298178" cy="4641802"/>
            </a:xfrm>
            <a:prstGeom prst="rect">
              <a:avLst/>
            </a:prstGeom>
          </p:spPr>
        </p:pic>
        <p:pic>
          <p:nvPicPr>
            <p:cNvPr id="9" name="object 9"/>
            <p:cNvPicPr/>
            <p:nvPr/>
          </p:nvPicPr>
          <p:blipFill>
            <a:blip r:embed="rId5" cstate="print"/>
            <a:stretch>
              <a:fillRect/>
            </a:stretch>
          </p:blipFill>
          <p:spPr>
            <a:xfrm>
              <a:off x="9761220" y="2141219"/>
              <a:ext cx="1996439" cy="2508504"/>
            </a:xfrm>
            <a:prstGeom prst="rect">
              <a:avLst/>
            </a:prstGeom>
          </p:spPr>
        </p:pic>
      </p:grpSp>
      <p:sp>
        <p:nvSpPr>
          <p:cNvPr id="10" name="object 10"/>
          <p:cNvSpPr txBox="1"/>
          <p:nvPr/>
        </p:nvSpPr>
        <p:spPr>
          <a:xfrm>
            <a:off x="78739" y="6222184"/>
            <a:ext cx="11426190" cy="574040"/>
          </a:xfrm>
          <a:prstGeom prst="rect">
            <a:avLst/>
          </a:prstGeom>
        </p:spPr>
        <p:txBody>
          <a:bodyPr wrap="square" lIns="0" tIns="12700" rIns="0" bIns="0" rtlCol="0" vert="horz">
            <a:spAutoFit/>
          </a:bodyPr>
          <a:lstStyle/>
          <a:p>
            <a:pPr marL="12700">
              <a:lnSpc>
                <a:spcPct val="100000"/>
              </a:lnSpc>
              <a:spcBef>
                <a:spcPts val="100"/>
              </a:spcBef>
            </a:pPr>
            <a:r>
              <a:rPr dirty="0" sz="1200" spc="-5">
                <a:latin typeface="Arial"/>
                <a:cs typeface="Arial"/>
              </a:rPr>
              <a:t>Images provided </a:t>
            </a:r>
            <a:r>
              <a:rPr dirty="0" sz="1200">
                <a:latin typeface="Arial"/>
                <a:cs typeface="Arial"/>
              </a:rPr>
              <a:t>for </a:t>
            </a:r>
            <a:r>
              <a:rPr dirty="0" sz="1200" spc="-5">
                <a:latin typeface="Arial"/>
                <a:cs typeface="Arial"/>
              </a:rPr>
              <a:t>illustration purposes </a:t>
            </a:r>
            <a:r>
              <a:rPr dirty="0" sz="1200" spc="-25">
                <a:latin typeface="Arial"/>
                <a:cs typeface="Arial"/>
              </a:rPr>
              <a:t>only. </a:t>
            </a:r>
            <a:r>
              <a:rPr dirty="0" sz="1200" spc="-5">
                <a:latin typeface="Arial"/>
                <a:cs typeface="Arial"/>
              </a:rPr>
              <a:t>List </a:t>
            </a:r>
            <a:r>
              <a:rPr dirty="0" sz="1200">
                <a:latin typeface="Arial"/>
                <a:cs typeface="Arial"/>
              </a:rPr>
              <a:t>of </a:t>
            </a:r>
            <a:r>
              <a:rPr dirty="0" sz="1200" spc="-5">
                <a:latin typeface="Arial"/>
                <a:cs typeface="Arial"/>
              </a:rPr>
              <a:t>compatible devices available </a:t>
            </a:r>
            <a:r>
              <a:rPr dirty="0" sz="1200">
                <a:latin typeface="Arial"/>
                <a:cs typeface="Arial"/>
              </a:rPr>
              <a:t>at</a:t>
            </a:r>
            <a:r>
              <a:rPr dirty="0" sz="1200" spc="-145">
                <a:latin typeface="Arial"/>
                <a:cs typeface="Arial"/>
              </a:rPr>
              <a:t> </a:t>
            </a:r>
            <a:r>
              <a:rPr dirty="0" u="sng" sz="1200" spc="-10">
                <a:solidFill>
                  <a:srgbClr val="76ACB9"/>
                </a:solidFill>
                <a:uFill>
                  <a:solidFill>
                    <a:srgbClr val="76ACB9"/>
                  </a:solidFill>
                </a:uFill>
                <a:latin typeface="Arial"/>
                <a:cs typeface="Arial"/>
                <a:hlinkClick r:id="rId6"/>
              </a:rPr>
              <a:t>https://www.dexcom.com/en-CA/compatibility</a:t>
            </a:r>
            <a:r>
              <a:rPr dirty="0" sz="1200" spc="-10">
                <a:solidFill>
                  <a:srgbClr val="585858"/>
                </a:solidFill>
                <a:latin typeface="Arial"/>
                <a:cs typeface="Arial"/>
              </a:rPr>
              <a:t>.</a:t>
            </a:r>
            <a:endParaRPr sz="1200">
              <a:latin typeface="Arial"/>
              <a:cs typeface="Arial"/>
            </a:endParaRPr>
          </a:p>
          <a:p>
            <a:pPr marL="12700">
              <a:lnSpc>
                <a:spcPct val="100000"/>
              </a:lnSpc>
            </a:pPr>
            <a:r>
              <a:rPr dirty="0" sz="1200">
                <a:latin typeface="Arial"/>
                <a:cs typeface="Arial"/>
              </a:rPr>
              <a:t>CLARITY </a:t>
            </a:r>
            <a:r>
              <a:rPr dirty="0" sz="1200" spc="-5">
                <a:latin typeface="Arial"/>
                <a:cs typeface="Arial"/>
              </a:rPr>
              <a:t>is available in over </a:t>
            </a:r>
            <a:r>
              <a:rPr dirty="0" sz="1200">
                <a:latin typeface="Arial"/>
                <a:cs typeface="Arial"/>
              </a:rPr>
              <a:t>20 </a:t>
            </a:r>
            <a:r>
              <a:rPr dirty="0" sz="1200" spc="-5">
                <a:latin typeface="Arial"/>
                <a:cs typeface="Arial"/>
              </a:rPr>
              <a:t>l</a:t>
            </a:r>
            <a:r>
              <a:rPr dirty="0" sz="1200" spc="-5">
                <a:solidFill>
                  <a:srgbClr val="585858"/>
                </a:solidFill>
                <a:latin typeface="Arial"/>
                <a:cs typeface="Arial"/>
              </a:rPr>
              <a:t>anguages: Dansk, Deutsch, English, Español, Français, Français (CA), Italiano, </a:t>
            </a:r>
            <a:r>
              <a:rPr dirty="0" sz="1200" spc="-15">
                <a:solidFill>
                  <a:srgbClr val="585858"/>
                </a:solidFill>
                <a:latin typeface="Arial"/>
                <a:cs typeface="Arial"/>
              </a:rPr>
              <a:t>Magyar, </a:t>
            </a:r>
            <a:r>
              <a:rPr dirty="0" sz="1200" spc="-5">
                <a:solidFill>
                  <a:srgbClr val="585858"/>
                </a:solidFill>
                <a:latin typeface="Arial"/>
                <a:cs typeface="Arial"/>
              </a:rPr>
              <a:t>Nederlands, Norsk (bokmål), Polski,</a:t>
            </a:r>
            <a:r>
              <a:rPr dirty="0" sz="1200" spc="30">
                <a:solidFill>
                  <a:srgbClr val="585858"/>
                </a:solidFill>
                <a:latin typeface="Arial"/>
                <a:cs typeface="Arial"/>
              </a:rPr>
              <a:t> </a:t>
            </a:r>
            <a:r>
              <a:rPr dirty="0" sz="1200" spc="-5">
                <a:solidFill>
                  <a:srgbClr val="585858"/>
                </a:solidFill>
                <a:latin typeface="Arial"/>
                <a:cs typeface="Arial"/>
              </a:rPr>
              <a:t>Português,</a:t>
            </a:r>
            <a:endParaRPr sz="1200">
              <a:latin typeface="Arial"/>
              <a:cs typeface="Arial"/>
            </a:endParaRPr>
          </a:p>
          <a:p>
            <a:pPr marL="12700">
              <a:lnSpc>
                <a:spcPct val="100000"/>
              </a:lnSpc>
            </a:pPr>
            <a:r>
              <a:rPr dirty="0" sz="1200" spc="-5">
                <a:solidFill>
                  <a:srgbClr val="585858"/>
                </a:solidFill>
                <a:latin typeface="Arial"/>
                <a:cs typeface="Arial"/>
              </a:rPr>
              <a:t>Slovenčina, Slovenščina, </a:t>
            </a:r>
            <a:r>
              <a:rPr dirty="0" sz="1200">
                <a:solidFill>
                  <a:srgbClr val="585858"/>
                </a:solidFill>
                <a:latin typeface="Arial"/>
                <a:cs typeface="Arial"/>
              </a:rPr>
              <a:t>Suomi, </a:t>
            </a:r>
            <a:r>
              <a:rPr dirty="0" sz="1200" spc="-5">
                <a:solidFill>
                  <a:srgbClr val="585858"/>
                </a:solidFill>
                <a:latin typeface="Arial"/>
                <a:cs typeface="Arial"/>
              </a:rPr>
              <a:t>Svenska, </a:t>
            </a:r>
            <a:r>
              <a:rPr dirty="0" sz="1200">
                <a:solidFill>
                  <a:srgbClr val="585858"/>
                </a:solidFill>
                <a:latin typeface="Arial"/>
                <a:cs typeface="Arial"/>
              </a:rPr>
              <a:t>Türkçe, </a:t>
            </a:r>
            <a:r>
              <a:rPr dirty="0" sz="1200" spc="-5">
                <a:solidFill>
                  <a:srgbClr val="585858"/>
                </a:solidFill>
                <a:latin typeface="Arial"/>
                <a:cs typeface="Arial"/>
              </a:rPr>
              <a:t>Čeština, תירבע, </a:t>
            </a:r>
            <a:r>
              <a:rPr dirty="0" sz="1200">
                <a:solidFill>
                  <a:srgbClr val="585858"/>
                </a:solidFill>
                <a:latin typeface="Arial"/>
                <a:cs typeface="Arial"/>
              </a:rPr>
              <a:t>ﺔﯾﺑرﻌﻟا,</a:t>
            </a:r>
            <a:r>
              <a:rPr dirty="0" sz="1200" spc="-120">
                <a:solidFill>
                  <a:srgbClr val="585858"/>
                </a:solidFill>
                <a:latin typeface="Arial"/>
                <a:cs typeface="Arial"/>
              </a:rPr>
              <a:t> </a:t>
            </a:r>
            <a:r>
              <a:rPr dirty="0" sz="1200">
                <a:solidFill>
                  <a:srgbClr val="585858"/>
                </a:solidFill>
                <a:latin typeface="Malgun Gothic"/>
                <a:cs typeface="Malgun Gothic"/>
              </a:rPr>
              <a:t>한국어</a:t>
            </a:r>
            <a:r>
              <a:rPr dirty="0" sz="1200">
                <a:solidFill>
                  <a:srgbClr val="585858"/>
                </a:solidFill>
                <a:latin typeface="Arial"/>
                <a:cs typeface="Arial"/>
              </a:rPr>
              <a:t>.</a:t>
            </a:r>
            <a:endParaRPr sz="1200">
              <a:latin typeface="Arial"/>
              <a:cs typeface="Arial"/>
            </a:endParaRPr>
          </a:p>
        </p:txBody>
      </p:sp>
      <p:sp>
        <p:nvSpPr>
          <p:cNvPr id="11" name="object 11"/>
          <p:cNvSpPr txBox="1"/>
          <p:nvPr/>
        </p:nvSpPr>
        <p:spPr>
          <a:xfrm>
            <a:off x="5948171" y="2615183"/>
            <a:ext cx="547370" cy="307975"/>
          </a:xfrm>
          <a:prstGeom prst="rect">
            <a:avLst/>
          </a:prstGeom>
          <a:solidFill>
            <a:srgbClr val="FFFFFF"/>
          </a:solidFill>
        </p:spPr>
        <p:txBody>
          <a:bodyPr wrap="square" lIns="0" tIns="33020" rIns="0" bIns="0" rtlCol="0" vert="horz">
            <a:spAutoFit/>
          </a:bodyPr>
          <a:lstStyle/>
          <a:p>
            <a:pPr marL="90805">
              <a:lnSpc>
                <a:spcPct val="100000"/>
              </a:lnSpc>
              <a:spcBef>
                <a:spcPts val="260"/>
              </a:spcBef>
            </a:pPr>
            <a:r>
              <a:rPr dirty="0" sz="1400" spc="-5" b="1">
                <a:solidFill>
                  <a:srgbClr val="585858"/>
                </a:solidFill>
                <a:latin typeface="Calibri"/>
                <a:cs typeface="Calibri"/>
              </a:rPr>
              <a:t>7.6%</a:t>
            </a:r>
            <a:endParaRPr sz="1400">
              <a:latin typeface="Calibri"/>
              <a:cs typeface="Calibri"/>
            </a:endParaRPr>
          </a:p>
        </p:txBody>
      </p:sp>
      <p:sp>
        <p:nvSpPr>
          <p:cNvPr id="12" name="object 12"/>
          <p:cNvSpPr txBox="1"/>
          <p:nvPr/>
        </p:nvSpPr>
        <p:spPr>
          <a:xfrm>
            <a:off x="4977384" y="2186939"/>
            <a:ext cx="1323340" cy="307975"/>
          </a:xfrm>
          <a:prstGeom prst="rect">
            <a:avLst/>
          </a:prstGeom>
          <a:solidFill>
            <a:srgbClr val="FFFFFF"/>
          </a:solidFill>
        </p:spPr>
        <p:txBody>
          <a:bodyPr wrap="square" lIns="0" tIns="34290" rIns="0" bIns="0" rtlCol="0" vert="horz">
            <a:spAutoFit/>
          </a:bodyPr>
          <a:lstStyle/>
          <a:p>
            <a:pPr marL="90170">
              <a:lnSpc>
                <a:spcPct val="100000"/>
              </a:lnSpc>
              <a:spcBef>
                <a:spcPts val="270"/>
              </a:spcBef>
            </a:pPr>
            <a:r>
              <a:rPr dirty="0" sz="1400" spc="-5" b="1">
                <a:solidFill>
                  <a:srgbClr val="585858"/>
                </a:solidFill>
                <a:latin typeface="Calibri"/>
                <a:cs typeface="Calibri"/>
              </a:rPr>
              <a:t>9.3 </a:t>
            </a:r>
            <a:r>
              <a:rPr dirty="0" sz="600" spc="-5" b="1">
                <a:solidFill>
                  <a:srgbClr val="585858"/>
                </a:solidFill>
                <a:latin typeface="Calibri"/>
                <a:cs typeface="Calibri"/>
              </a:rPr>
              <a:t>mmol/L</a:t>
            </a:r>
            <a:endParaRPr sz="600">
              <a:latin typeface="Calibri"/>
              <a:cs typeface="Calibri"/>
            </a:endParaRPr>
          </a:p>
        </p:txBody>
      </p:sp>
      <p:sp>
        <p:nvSpPr>
          <p:cNvPr id="13" name="object 13"/>
          <p:cNvSpPr txBox="1"/>
          <p:nvPr/>
        </p:nvSpPr>
        <p:spPr>
          <a:xfrm>
            <a:off x="11280544" y="42471"/>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LBL022299</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3523488" y="0"/>
              <a:ext cx="8668512" cy="6857999"/>
            </a:xfrm>
            <a:prstGeom prst="rect">
              <a:avLst/>
            </a:prstGeom>
          </p:spPr>
        </p:pic>
        <p:pic>
          <p:nvPicPr>
            <p:cNvPr id="4" name="object 4"/>
            <p:cNvPicPr/>
            <p:nvPr/>
          </p:nvPicPr>
          <p:blipFill>
            <a:blip r:embed="rId3" cstate="print"/>
            <a:stretch>
              <a:fillRect/>
            </a:stretch>
          </p:blipFill>
          <p:spPr>
            <a:xfrm>
              <a:off x="0" y="0"/>
              <a:ext cx="9339072" cy="6858000"/>
            </a:xfrm>
            <a:prstGeom prst="rect">
              <a:avLst/>
            </a:prstGeom>
          </p:spPr>
        </p:pic>
      </p:grpSp>
      <p:sp>
        <p:nvSpPr>
          <p:cNvPr id="5" name="object 5"/>
          <p:cNvSpPr txBox="1">
            <a:spLocks noGrp="1"/>
          </p:cNvSpPr>
          <p:nvPr>
            <p:ph type="title"/>
          </p:nvPr>
        </p:nvSpPr>
        <p:spPr>
          <a:xfrm>
            <a:off x="556721" y="2838564"/>
            <a:ext cx="2295525" cy="1415415"/>
          </a:xfrm>
          <a:prstGeom prst="rect"/>
        </p:spPr>
        <p:txBody>
          <a:bodyPr wrap="square" lIns="0" tIns="95885" rIns="0" bIns="0" rtlCol="0" vert="horz">
            <a:spAutoFit/>
          </a:bodyPr>
          <a:lstStyle/>
          <a:p>
            <a:pPr marL="12700" marR="5080">
              <a:lnSpc>
                <a:spcPts val="5180"/>
              </a:lnSpc>
              <a:spcBef>
                <a:spcPts val="755"/>
              </a:spcBef>
            </a:pPr>
            <a:r>
              <a:rPr dirty="0" sz="4800" spc="-15">
                <a:solidFill>
                  <a:srgbClr val="FFFFFF"/>
                </a:solidFill>
              </a:rPr>
              <a:t>What </a:t>
            </a:r>
            <a:r>
              <a:rPr dirty="0" sz="4800" spc="-5">
                <a:solidFill>
                  <a:srgbClr val="FFFFFF"/>
                </a:solidFill>
              </a:rPr>
              <a:t>is</a:t>
            </a:r>
            <a:r>
              <a:rPr dirty="0" sz="4800" spc="-60">
                <a:solidFill>
                  <a:srgbClr val="FFFFFF"/>
                </a:solidFill>
              </a:rPr>
              <a:t> </a:t>
            </a:r>
            <a:r>
              <a:rPr dirty="0" sz="4800">
                <a:solidFill>
                  <a:srgbClr val="FFFFFF"/>
                </a:solidFill>
              </a:rPr>
              <a:t>a  </a:t>
            </a:r>
            <a:r>
              <a:rPr dirty="0" sz="4800" spc="-20">
                <a:solidFill>
                  <a:srgbClr val="FFFFFF"/>
                </a:solidFill>
              </a:rPr>
              <a:t>CGM?</a:t>
            </a:r>
            <a:endParaRPr sz="4800"/>
          </a:p>
        </p:txBody>
      </p:sp>
      <p:grpSp>
        <p:nvGrpSpPr>
          <p:cNvPr id="6" name="object 6"/>
          <p:cNvGrpSpPr/>
          <p:nvPr/>
        </p:nvGrpSpPr>
        <p:grpSpPr>
          <a:xfrm>
            <a:off x="481583" y="626363"/>
            <a:ext cx="3977640" cy="3939540"/>
            <a:chOff x="481583" y="626363"/>
            <a:chExt cx="3977640" cy="3939540"/>
          </a:xfrm>
        </p:grpSpPr>
        <p:sp>
          <p:nvSpPr>
            <p:cNvPr id="7" name="object 7"/>
            <p:cNvSpPr/>
            <p:nvPr/>
          </p:nvSpPr>
          <p:spPr>
            <a:xfrm>
              <a:off x="481583" y="626363"/>
              <a:ext cx="704215" cy="146685"/>
            </a:xfrm>
            <a:custGeom>
              <a:avLst/>
              <a:gdLst/>
              <a:ahLst/>
              <a:cxnLst/>
              <a:rect l="l" t="t" r="r" b="b"/>
              <a:pathLst>
                <a:path w="704215" h="146684">
                  <a:moveTo>
                    <a:pt x="704088" y="0"/>
                  </a:moveTo>
                  <a:lnTo>
                    <a:pt x="0" y="0"/>
                  </a:lnTo>
                  <a:lnTo>
                    <a:pt x="0" y="146303"/>
                  </a:lnTo>
                  <a:lnTo>
                    <a:pt x="704088" y="146303"/>
                  </a:lnTo>
                  <a:lnTo>
                    <a:pt x="704088" y="0"/>
                  </a:lnTo>
                  <a:close/>
                </a:path>
              </a:pathLst>
            </a:custGeom>
            <a:solidFill>
              <a:srgbClr val="00AF50"/>
            </a:solidFill>
          </p:spPr>
          <p:txBody>
            <a:bodyPr wrap="square" lIns="0" tIns="0" rIns="0" bIns="0" rtlCol="0"/>
            <a:lstStyle/>
            <a:p/>
          </p:txBody>
        </p:sp>
        <p:sp>
          <p:nvSpPr>
            <p:cNvPr id="8" name="object 8"/>
            <p:cNvSpPr/>
            <p:nvPr/>
          </p:nvSpPr>
          <p:spPr>
            <a:xfrm>
              <a:off x="481583" y="4547616"/>
              <a:ext cx="3977640" cy="18415"/>
            </a:xfrm>
            <a:custGeom>
              <a:avLst/>
              <a:gdLst/>
              <a:ahLst/>
              <a:cxnLst/>
              <a:rect l="l" t="t" r="r" b="b"/>
              <a:pathLst>
                <a:path w="3977640" h="18414">
                  <a:moveTo>
                    <a:pt x="3977640" y="0"/>
                  </a:moveTo>
                  <a:lnTo>
                    <a:pt x="0" y="0"/>
                  </a:lnTo>
                  <a:lnTo>
                    <a:pt x="0" y="18287"/>
                  </a:lnTo>
                  <a:lnTo>
                    <a:pt x="3977640" y="18287"/>
                  </a:lnTo>
                  <a:lnTo>
                    <a:pt x="3977640" y="0"/>
                  </a:lnTo>
                  <a:close/>
                </a:path>
              </a:pathLst>
            </a:custGeom>
            <a:solidFill>
              <a:srgbClr val="FFFFFF"/>
            </a:solidFill>
          </p:spPr>
          <p:txBody>
            <a:bodyPr wrap="square" lIns="0" tIns="0" rIns="0" bIns="0" rtlCol="0"/>
            <a:lstStyle/>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517" y="157218"/>
            <a:ext cx="6601459" cy="574040"/>
          </a:xfrm>
          <a:prstGeom prst="rect"/>
        </p:spPr>
        <p:txBody>
          <a:bodyPr wrap="square" lIns="0" tIns="12700" rIns="0" bIns="0" rtlCol="0" vert="horz">
            <a:spAutoFit/>
          </a:bodyPr>
          <a:lstStyle/>
          <a:p>
            <a:pPr marL="12700">
              <a:lnSpc>
                <a:spcPct val="100000"/>
              </a:lnSpc>
              <a:spcBef>
                <a:spcPts val="100"/>
              </a:spcBef>
            </a:pPr>
            <a:r>
              <a:rPr dirty="0" spc="-15">
                <a:solidFill>
                  <a:srgbClr val="585858"/>
                </a:solidFill>
              </a:rPr>
              <a:t>THE </a:t>
            </a:r>
            <a:r>
              <a:rPr dirty="0" spc="-40">
                <a:solidFill>
                  <a:srgbClr val="585858"/>
                </a:solidFill>
              </a:rPr>
              <a:t>EVOLUTION </a:t>
            </a:r>
            <a:r>
              <a:rPr dirty="0" spc="-15">
                <a:solidFill>
                  <a:srgbClr val="585858"/>
                </a:solidFill>
              </a:rPr>
              <a:t>OF </a:t>
            </a:r>
            <a:r>
              <a:rPr dirty="0" spc="-30">
                <a:solidFill>
                  <a:srgbClr val="585858"/>
                </a:solidFill>
              </a:rPr>
              <a:t>DIABETES</a:t>
            </a:r>
            <a:r>
              <a:rPr dirty="0" spc="-320">
                <a:solidFill>
                  <a:srgbClr val="585858"/>
                </a:solidFill>
              </a:rPr>
              <a:t> </a:t>
            </a:r>
            <a:r>
              <a:rPr dirty="0" spc="-25">
                <a:solidFill>
                  <a:srgbClr val="585858"/>
                </a:solidFill>
              </a:rPr>
              <a:t>VISITS</a:t>
            </a:r>
          </a:p>
        </p:txBody>
      </p:sp>
      <p:grpSp>
        <p:nvGrpSpPr>
          <p:cNvPr id="3" name="object 3"/>
          <p:cNvGrpSpPr/>
          <p:nvPr/>
        </p:nvGrpSpPr>
        <p:grpSpPr>
          <a:xfrm>
            <a:off x="275843" y="914780"/>
            <a:ext cx="5596255" cy="5796915"/>
            <a:chOff x="275843" y="914780"/>
            <a:chExt cx="5596255" cy="5796915"/>
          </a:xfrm>
        </p:grpSpPr>
        <p:pic>
          <p:nvPicPr>
            <p:cNvPr id="4" name="object 4"/>
            <p:cNvPicPr/>
            <p:nvPr/>
          </p:nvPicPr>
          <p:blipFill>
            <a:blip r:embed="rId2" cstate="print"/>
            <a:stretch>
              <a:fillRect/>
            </a:stretch>
          </p:blipFill>
          <p:spPr>
            <a:xfrm>
              <a:off x="275843" y="1767852"/>
              <a:ext cx="5596115" cy="4011155"/>
            </a:xfrm>
            <a:prstGeom prst="rect">
              <a:avLst/>
            </a:prstGeom>
          </p:spPr>
        </p:pic>
        <p:pic>
          <p:nvPicPr>
            <p:cNvPr id="5" name="object 5"/>
            <p:cNvPicPr/>
            <p:nvPr/>
          </p:nvPicPr>
          <p:blipFill>
            <a:blip r:embed="rId3" cstate="print"/>
            <a:stretch>
              <a:fillRect/>
            </a:stretch>
          </p:blipFill>
          <p:spPr>
            <a:xfrm>
              <a:off x="470915" y="1962913"/>
              <a:ext cx="4928019" cy="3422902"/>
            </a:xfrm>
            <a:prstGeom prst="rect">
              <a:avLst/>
            </a:prstGeom>
          </p:spPr>
        </p:pic>
        <p:sp>
          <p:nvSpPr>
            <p:cNvPr id="6" name="object 6"/>
            <p:cNvSpPr/>
            <p:nvPr/>
          </p:nvSpPr>
          <p:spPr>
            <a:xfrm>
              <a:off x="4597146" y="2710433"/>
              <a:ext cx="562610" cy="268605"/>
            </a:xfrm>
            <a:custGeom>
              <a:avLst/>
              <a:gdLst/>
              <a:ahLst/>
              <a:cxnLst/>
              <a:rect l="l" t="t" r="r" b="b"/>
              <a:pathLst>
                <a:path w="562610" h="268605">
                  <a:moveTo>
                    <a:pt x="0" y="134112"/>
                  </a:moveTo>
                  <a:lnTo>
                    <a:pt x="28578" y="75133"/>
                  </a:lnTo>
                  <a:lnTo>
                    <a:pt x="61769" y="50232"/>
                  </a:lnTo>
                  <a:lnTo>
                    <a:pt x="105313" y="29463"/>
                  </a:lnTo>
                  <a:lnTo>
                    <a:pt x="157520" y="13631"/>
                  </a:lnTo>
                  <a:lnTo>
                    <a:pt x="216704" y="3542"/>
                  </a:lnTo>
                  <a:lnTo>
                    <a:pt x="281178" y="0"/>
                  </a:lnTo>
                  <a:lnTo>
                    <a:pt x="345651" y="3542"/>
                  </a:lnTo>
                  <a:lnTo>
                    <a:pt x="404835" y="13631"/>
                  </a:lnTo>
                  <a:lnTo>
                    <a:pt x="457042" y="29463"/>
                  </a:lnTo>
                  <a:lnTo>
                    <a:pt x="500586" y="50232"/>
                  </a:lnTo>
                  <a:lnTo>
                    <a:pt x="533777" y="75133"/>
                  </a:lnTo>
                  <a:lnTo>
                    <a:pt x="562356" y="134112"/>
                  </a:lnTo>
                  <a:lnTo>
                    <a:pt x="554930" y="164862"/>
                  </a:lnTo>
                  <a:lnTo>
                    <a:pt x="500586" y="217991"/>
                  </a:lnTo>
                  <a:lnTo>
                    <a:pt x="457042" y="238760"/>
                  </a:lnTo>
                  <a:lnTo>
                    <a:pt x="404835" y="254592"/>
                  </a:lnTo>
                  <a:lnTo>
                    <a:pt x="345651" y="264681"/>
                  </a:lnTo>
                  <a:lnTo>
                    <a:pt x="281178" y="268224"/>
                  </a:lnTo>
                  <a:lnTo>
                    <a:pt x="216704" y="264681"/>
                  </a:lnTo>
                  <a:lnTo>
                    <a:pt x="157520" y="254592"/>
                  </a:lnTo>
                  <a:lnTo>
                    <a:pt x="105313" y="238760"/>
                  </a:lnTo>
                  <a:lnTo>
                    <a:pt x="61769" y="217991"/>
                  </a:lnTo>
                  <a:lnTo>
                    <a:pt x="28578" y="193090"/>
                  </a:lnTo>
                  <a:lnTo>
                    <a:pt x="0" y="134112"/>
                  </a:lnTo>
                  <a:close/>
                </a:path>
              </a:pathLst>
            </a:custGeom>
            <a:ln w="19050">
              <a:solidFill>
                <a:srgbClr val="AB5F00"/>
              </a:solidFill>
            </a:ln>
          </p:spPr>
          <p:txBody>
            <a:bodyPr wrap="square" lIns="0" tIns="0" rIns="0" bIns="0" rtlCol="0"/>
            <a:lstStyle/>
            <a:p/>
          </p:txBody>
        </p:sp>
        <p:sp>
          <p:nvSpPr>
            <p:cNvPr id="7" name="object 7"/>
            <p:cNvSpPr/>
            <p:nvPr/>
          </p:nvSpPr>
          <p:spPr>
            <a:xfrm>
              <a:off x="3544061" y="4161282"/>
              <a:ext cx="562610" cy="268605"/>
            </a:xfrm>
            <a:custGeom>
              <a:avLst/>
              <a:gdLst/>
              <a:ahLst/>
              <a:cxnLst/>
              <a:rect l="l" t="t" r="r" b="b"/>
              <a:pathLst>
                <a:path w="562610" h="268604">
                  <a:moveTo>
                    <a:pt x="0" y="134112"/>
                  </a:moveTo>
                  <a:lnTo>
                    <a:pt x="28578" y="75133"/>
                  </a:lnTo>
                  <a:lnTo>
                    <a:pt x="61769" y="50232"/>
                  </a:lnTo>
                  <a:lnTo>
                    <a:pt x="105313" y="29463"/>
                  </a:lnTo>
                  <a:lnTo>
                    <a:pt x="157520" y="13631"/>
                  </a:lnTo>
                  <a:lnTo>
                    <a:pt x="216704" y="3542"/>
                  </a:lnTo>
                  <a:lnTo>
                    <a:pt x="281178" y="0"/>
                  </a:lnTo>
                  <a:lnTo>
                    <a:pt x="345651" y="3542"/>
                  </a:lnTo>
                  <a:lnTo>
                    <a:pt x="404835" y="13631"/>
                  </a:lnTo>
                  <a:lnTo>
                    <a:pt x="457042" y="29463"/>
                  </a:lnTo>
                  <a:lnTo>
                    <a:pt x="500586" y="50232"/>
                  </a:lnTo>
                  <a:lnTo>
                    <a:pt x="533777" y="75133"/>
                  </a:lnTo>
                  <a:lnTo>
                    <a:pt x="562356" y="134112"/>
                  </a:lnTo>
                  <a:lnTo>
                    <a:pt x="554930" y="164862"/>
                  </a:lnTo>
                  <a:lnTo>
                    <a:pt x="500586" y="217991"/>
                  </a:lnTo>
                  <a:lnTo>
                    <a:pt x="457042" y="238760"/>
                  </a:lnTo>
                  <a:lnTo>
                    <a:pt x="404835" y="254592"/>
                  </a:lnTo>
                  <a:lnTo>
                    <a:pt x="345651" y="264681"/>
                  </a:lnTo>
                  <a:lnTo>
                    <a:pt x="281178" y="268224"/>
                  </a:lnTo>
                  <a:lnTo>
                    <a:pt x="216704" y="264681"/>
                  </a:lnTo>
                  <a:lnTo>
                    <a:pt x="157520" y="254592"/>
                  </a:lnTo>
                  <a:lnTo>
                    <a:pt x="105313" y="238760"/>
                  </a:lnTo>
                  <a:lnTo>
                    <a:pt x="61769" y="217991"/>
                  </a:lnTo>
                  <a:lnTo>
                    <a:pt x="28578" y="193090"/>
                  </a:lnTo>
                  <a:lnTo>
                    <a:pt x="0" y="134112"/>
                  </a:lnTo>
                  <a:close/>
                </a:path>
              </a:pathLst>
            </a:custGeom>
            <a:ln w="19050">
              <a:solidFill>
                <a:srgbClr val="AB5F00"/>
              </a:solidFill>
            </a:ln>
          </p:spPr>
          <p:txBody>
            <a:bodyPr wrap="square" lIns="0" tIns="0" rIns="0" bIns="0" rtlCol="0"/>
            <a:lstStyle/>
            <a:p/>
          </p:txBody>
        </p:sp>
        <p:sp>
          <p:nvSpPr>
            <p:cNvPr id="8" name="object 8"/>
            <p:cNvSpPr/>
            <p:nvPr/>
          </p:nvSpPr>
          <p:spPr>
            <a:xfrm>
              <a:off x="4034790" y="4860797"/>
              <a:ext cx="562610" cy="268605"/>
            </a:xfrm>
            <a:custGeom>
              <a:avLst/>
              <a:gdLst/>
              <a:ahLst/>
              <a:cxnLst/>
              <a:rect l="l" t="t" r="r" b="b"/>
              <a:pathLst>
                <a:path w="562610" h="268604">
                  <a:moveTo>
                    <a:pt x="0" y="134112"/>
                  </a:moveTo>
                  <a:lnTo>
                    <a:pt x="28578" y="75133"/>
                  </a:lnTo>
                  <a:lnTo>
                    <a:pt x="61769" y="50232"/>
                  </a:lnTo>
                  <a:lnTo>
                    <a:pt x="105313" y="29463"/>
                  </a:lnTo>
                  <a:lnTo>
                    <a:pt x="157520" y="13631"/>
                  </a:lnTo>
                  <a:lnTo>
                    <a:pt x="216704" y="3542"/>
                  </a:lnTo>
                  <a:lnTo>
                    <a:pt x="281178" y="0"/>
                  </a:lnTo>
                  <a:lnTo>
                    <a:pt x="345651" y="3542"/>
                  </a:lnTo>
                  <a:lnTo>
                    <a:pt x="404835" y="13631"/>
                  </a:lnTo>
                  <a:lnTo>
                    <a:pt x="457042" y="29463"/>
                  </a:lnTo>
                  <a:lnTo>
                    <a:pt x="500586" y="50232"/>
                  </a:lnTo>
                  <a:lnTo>
                    <a:pt x="533777" y="75133"/>
                  </a:lnTo>
                  <a:lnTo>
                    <a:pt x="562356" y="134112"/>
                  </a:lnTo>
                  <a:lnTo>
                    <a:pt x="554930" y="164862"/>
                  </a:lnTo>
                  <a:lnTo>
                    <a:pt x="500586" y="217991"/>
                  </a:lnTo>
                  <a:lnTo>
                    <a:pt x="457042" y="238760"/>
                  </a:lnTo>
                  <a:lnTo>
                    <a:pt x="404835" y="254592"/>
                  </a:lnTo>
                  <a:lnTo>
                    <a:pt x="345651" y="264681"/>
                  </a:lnTo>
                  <a:lnTo>
                    <a:pt x="281178" y="268224"/>
                  </a:lnTo>
                  <a:lnTo>
                    <a:pt x="216704" y="264681"/>
                  </a:lnTo>
                  <a:lnTo>
                    <a:pt x="157520" y="254592"/>
                  </a:lnTo>
                  <a:lnTo>
                    <a:pt x="105313" y="238760"/>
                  </a:lnTo>
                  <a:lnTo>
                    <a:pt x="61769" y="217991"/>
                  </a:lnTo>
                  <a:lnTo>
                    <a:pt x="28578" y="193090"/>
                  </a:lnTo>
                  <a:lnTo>
                    <a:pt x="0" y="134112"/>
                  </a:lnTo>
                  <a:close/>
                </a:path>
              </a:pathLst>
            </a:custGeom>
            <a:ln w="19050">
              <a:solidFill>
                <a:srgbClr val="AB5F00"/>
              </a:solidFill>
            </a:ln>
          </p:spPr>
          <p:txBody>
            <a:bodyPr wrap="square" lIns="0" tIns="0" rIns="0" bIns="0" rtlCol="0"/>
            <a:lstStyle/>
            <a:p/>
          </p:txBody>
        </p:sp>
        <p:sp>
          <p:nvSpPr>
            <p:cNvPr id="9" name="object 9"/>
            <p:cNvSpPr/>
            <p:nvPr/>
          </p:nvSpPr>
          <p:spPr>
            <a:xfrm>
              <a:off x="1229105" y="3070098"/>
              <a:ext cx="562610" cy="269875"/>
            </a:xfrm>
            <a:custGeom>
              <a:avLst/>
              <a:gdLst/>
              <a:ahLst/>
              <a:cxnLst/>
              <a:rect l="l" t="t" r="r" b="b"/>
              <a:pathLst>
                <a:path w="562610" h="269875">
                  <a:moveTo>
                    <a:pt x="0" y="134874"/>
                  </a:moveTo>
                  <a:lnTo>
                    <a:pt x="28578" y="75561"/>
                  </a:lnTo>
                  <a:lnTo>
                    <a:pt x="61769" y="50518"/>
                  </a:lnTo>
                  <a:lnTo>
                    <a:pt x="105313" y="29631"/>
                  </a:lnTo>
                  <a:lnTo>
                    <a:pt x="157520" y="13709"/>
                  </a:lnTo>
                  <a:lnTo>
                    <a:pt x="216704" y="3562"/>
                  </a:lnTo>
                  <a:lnTo>
                    <a:pt x="281178" y="0"/>
                  </a:lnTo>
                  <a:lnTo>
                    <a:pt x="345651" y="3562"/>
                  </a:lnTo>
                  <a:lnTo>
                    <a:pt x="404835" y="13709"/>
                  </a:lnTo>
                  <a:lnTo>
                    <a:pt x="457042" y="29631"/>
                  </a:lnTo>
                  <a:lnTo>
                    <a:pt x="500586" y="50518"/>
                  </a:lnTo>
                  <a:lnTo>
                    <a:pt x="533777" y="75561"/>
                  </a:lnTo>
                  <a:lnTo>
                    <a:pt x="562356" y="134874"/>
                  </a:lnTo>
                  <a:lnTo>
                    <a:pt x="554930" y="165798"/>
                  </a:lnTo>
                  <a:lnTo>
                    <a:pt x="500586" y="219229"/>
                  </a:lnTo>
                  <a:lnTo>
                    <a:pt x="457042" y="240116"/>
                  </a:lnTo>
                  <a:lnTo>
                    <a:pt x="404835" y="256038"/>
                  </a:lnTo>
                  <a:lnTo>
                    <a:pt x="345651" y="266185"/>
                  </a:lnTo>
                  <a:lnTo>
                    <a:pt x="281178" y="269748"/>
                  </a:lnTo>
                  <a:lnTo>
                    <a:pt x="216704" y="266185"/>
                  </a:lnTo>
                  <a:lnTo>
                    <a:pt x="157520" y="256038"/>
                  </a:lnTo>
                  <a:lnTo>
                    <a:pt x="105313" y="240116"/>
                  </a:lnTo>
                  <a:lnTo>
                    <a:pt x="61769" y="219229"/>
                  </a:lnTo>
                  <a:lnTo>
                    <a:pt x="28578" y="194186"/>
                  </a:lnTo>
                  <a:lnTo>
                    <a:pt x="0" y="134874"/>
                  </a:lnTo>
                  <a:close/>
                </a:path>
              </a:pathLst>
            </a:custGeom>
            <a:ln w="19050">
              <a:solidFill>
                <a:srgbClr val="AB5F00"/>
              </a:solidFill>
            </a:ln>
          </p:spPr>
          <p:txBody>
            <a:bodyPr wrap="square" lIns="0" tIns="0" rIns="0" bIns="0" rtlCol="0"/>
            <a:lstStyle/>
            <a:p/>
          </p:txBody>
        </p:sp>
        <p:sp>
          <p:nvSpPr>
            <p:cNvPr id="10" name="object 10"/>
            <p:cNvSpPr/>
            <p:nvPr/>
          </p:nvSpPr>
          <p:spPr>
            <a:xfrm>
              <a:off x="2359914" y="3396233"/>
              <a:ext cx="562610" cy="269875"/>
            </a:xfrm>
            <a:custGeom>
              <a:avLst/>
              <a:gdLst/>
              <a:ahLst/>
              <a:cxnLst/>
              <a:rect l="l" t="t" r="r" b="b"/>
              <a:pathLst>
                <a:path w="562610" h="269875">
                  <a:moveTo>
                    <a:pt x="0" y="134874"/>
                  </a:moveTo>
                  <a:lnTo>
                    <a:pt x="28578" y="75561"/>
                  </a:lnTo>
                  <a:lnTo>
                    <a:pt x="61769" y="50518"/>
                  </a:lnTo>
                  <a:lnTo>
                    <a:pt x="105313" y="29631"/>
                  </a:lnTo>
                  <a:lnTo>
                    <a:pt x="157520" y="13709"/>
                  </a:lnTo>
                  <a:lnTo>
                    <a:pt x="216704" y="3562"/>
                  </a:lnTo>
                  <a:lnTo>
                    <a:pt x="281178" y="0"/>
                  </a:lnTo>
                  <a:lnTo>
                    <a:pt x="345651" y="3562"/>
                  </a:lnTo>
                  <a:lnTo>
                    <a:pt x="404835" y="13709"/>
                  </a:lnTo>
                  <a:lnTo>
                    <a:pt x="457042" y="29631"/>
                  </a:lnTo>
                  <a:lnTo>
                    <a:pt x="500586" y="50518"/>
                  </a:lnTo>
                  <a:lnTo>
                    <a:pt x="533777" y="75561"/>
                  </a:lnTo>
                  <a:lnTo>
                    <a:pt x="562356" y="134874"/>
                  </a:lnTo>
                  <a:lnTo>
                    <a:pt x="554930" y="165798"/>
                  </a:lnTo>
                  <a:lnTo>
                    <a:pt x="500586" y="219229"/>
                  </a:lnTo>
                  <a:lnTo>
                    <a:pt x="457042" y="240116"/>
                  </a:lnTo>
                  <a:lnTo>
                    <a:pt x="404835" y="256038"/>
                  </a:lnTo>
                  <a:lnTo>
                    <a:pt x="345651" y="266185"/>
                  </a:lnTo>
                  <a:lnTo>
                    <a:pt x="281178" y="269748"/>
                  </a:lnTo>
                  <a:lnTo>
                    <a:pt x="216704" y="266185"/>
                  </a:lnTo>
                  <a:lnTo>
                    <a:pt x="157520" y="256038"/>
                  </a:lnTo>
                  <a:lnTo>
                    <a:pt x="105313" y="240116"/>
                  </a:lnTo>
                  <a:lnTo>
                    <a:pt x="61769" y="219229"/>
                  </a:lnTo>
                  <a:lnTo>
                    <a:pt x="28578" y="194186"/>
                  </a:lnTo>
                  <a:lnTo>
                    <a:pt x="0" y="134874"/>
                  </a:lnTo>
                  <a:close/>
                </a:path>
              </a:pathLst>
            </a:custGeom>
            <a:ln w="19050">
              <a:solidFill>
                <a:srgbClr val="AB5F00"/>
              </a:solidFill>
            </a:ln>
          </p:spPr>
          <p:txBody>
            <a:bodyPr wrap="square" lIns="0" tIns="0" rIns="0" bIns="0" rtlCol="0"/>
            <a:lstStyle/>
            <a:p/>
          </p:txBody>
        </p:sp>
        <p:sp>
          <p:nvSpPr>
            <p:cNvPr id="11" name="object 11"/>
            <p:cNvSpPr/>
            <p:nvPr/>
          </p:nvSpPr>
          <p:spPr>
            <a:xfrm>
              <a:off x="5714235" y="924305"/>
              <a:ext cx="23495" cy="5777865"/>
            </a:xfrm>
            <a:custGeom>
              <a:avLst/>
              <a:gdLst/>
              <a:ahLst/>
              <a:cxnLst/>
              <a:rect l="l" t="t" r="r" b="b"/>
              <a:pathLst>
                <a:path w="23495" h="5777865">
                  <a:moveTo>
                    <a:pt x="23418" y="0"/>
                  </a:moveTo>
                  <a:lnTo>
                    <a:pt x="0" y="5777826"/>
                  </a:lnTo>
                </a:path>
              </a:pathLst>
            </a:custGeom>
            <a:ln w="19050">
              <a:solidFill>
                <a:srgbClr val="76ACB9"/>
              </a:solidFill>
            </a:ln>
          </p:spPr>
          <p:txBody>
            <a:bodyPr wrap="square" lIns="0" tIns="0" rIns="0" bIns="0" rtlCol="0"/>
            <a:lstStyle/>
            <a:p/>
          </p:txBody>
        </p:sp>
      </p:grpSp>
      <p:sp>
        <p:nvSpPr>
          <p:cNvPr id="12" name="object 12"/>
          <p:cNvSpPr txBox="1"/>
          <p:nvPr/>
        </p:nvSpPr>
        <p:spPr>
          <a:xfrm>
            <a:off x="2224361" y="997822"/>
            <a:ext cx="1293495" cy="391160"/>
          </a:xfrm>
          <a:prstGeom prst="rect">
            <a:avLst/>
          </a:prstGeom>
        </p:spPr>
        <p:txBody>
          <a:bodyPr wrap="square" lIns="0" tIns="12700" rIns="0" bIns="0" rtlCol="0" vert="horz">
            <a:spAutoFit/>
          </a:bodyPr>
          <a:lstStyle/>
          <a:p>
            <a:pPr marL="12700">
              <a:lnSpc>
                <a:spcPct val="100000"/>
              </a:lnSpc>
              <a:spcBef>
                <a:spcPts val="100"/>
              </a:spcBef>
            </a:pPr>
            <a:r>
              <a:rPr dirty="0" sz="2400" spc="-10" b="1">
                <a:solidFill>
                  <a:srgbClr val="4D4D4D"/>
                </a:solidFill>
                <a:latin typeface="Arial"/>
                <a:cs typeface="Arial"/>
              </a:rPr>
              <a:t>BEFORE</a:t>
            </a:r>
            <a:endParaRPr sz="2400">
              <a:latin typeface="Arial"/>
              <a:cs typeface="Arial"/>
            </a:endParaRPr>
          </a:p>
        </p:txBody>
      </p:sp>
      <p:pic>
        <p:nvPicPr>
          <p:cNvPr id="13" name="object 13"/>
          <p:cNvPicPr/>
          <p:nvPr/>
        </p:nvPicPr>
        <p:blipFill>
          <a:blip r:embed="rId4" cstate="print"/>
          <a:stretch>
            <a:fillRect/>
          </a:stretch>
        </p:blipFill>
        <p:spPr>
          <a:xfrm>
            <a:off x="6205758" y="1462032"/>
            <a:ext cx="5468051" cy="3886663"/>
          </a:xfrm>
          <a:prstGeom prst="rect">
            <a:avLst/>
          </a:prstGeom>
        </p:spPr>
      </p:pic>
      <p:pic>
        <p:nvPicPr>
          <p:cNvPr id="14" name="object 14"/>
          <p:cNvPicPr/>
          <p:nvPr/>
        </p:nvPicPr>
        <p:blipFill>
          <a:blip r:embed="rId5" cstate="print"/>
          <a:stretch>
            <a:fillRect/>
          </a:stretch>
        </p:blipFill>
        <p:spPr>
          <a:xfrm>
            <a:off x="6011736" y="5574939"/>
            <a:ext cx="5867587" cy="1161877"/>
          </a:xfrm>
          <a:prstGeom prst="rect">
            <a:avLst/>
          </a:prstGeom>
        </p:spPr>
      </p:pic>
      <p:sp>
        <p:nvSpPr>
          <p:cNvPr id="15" name="object 15"/>
          <p:cNvSpPr txBox="1"/>
          <p:nvPr/>
        </p:nvSpPr>
        <p:spPr>
          <a:xfrm>
            <a:off x="8518645" y="997821"/>
            <a:ext cx="770255" cy="391160"/>
          </a:xfrm>
          <a:prstGeom prst="rect">
            <a:avLst/>
          </a:prstGeom>
        </p:spPr>
        <p:txBody>
          <a:bodyPr wrap="square" lIns="0" tIns="12700" rIns="0" bIns="0" rtlCol="0" vert="horz">
            <a:spAutoFit/>
          </a:bodyPr>
          <a:lstStyle/>
          <a:p>
            <a:pPr marL="12700">
              <a:lnSpc>
                <a:spcPct val="100000"/>
              </a:lnSpc>
              <a:spcBef>
                <a:spcPts val="100"/>
              </a:spcBef>
            </a:pPr>
            <a:r>
              <a:rPr dirty="0" sz="2400" spc="-10" b="1">
                <a:solidFill>
                  <a:srgbClr val="4D4D4D"/>
                </a:solidFill>
                <a:latin typeface="Arial"/>
                <a:cs typeface="Arial"/>
              </a:rPr>
              <a:t>N</a:t>
            </a:r>
            <a:r>
              <a:rPr dirty="0" sz="2400" b="1">
                <a:solidFill>
                  <a:srgbClr val="4D4D4D"/>
                </a:solidFill>
                <a:latin typeface="Arial"/>
                <a:cs typeface="Arial"/>
              </a:rPr>
              <a:t>OW</a:t>
            </a:r>
            <a:endParaRPr sz="2400">
              <a:latin typeface="Arial"/>
              <a:cs typeface="Arial"/>
            </a:endParaRPr>
          </a:p>
        </p:txBody>
      </p:sp>
      <p:sp>
        <p:nvSpPr>
          <p:cNvPr id="16" name="object 16"/>
          <p:cNvSpPr txBox="1"/>
          <p:nvPr/>
        </p:nvSpPr>
        <p:spPr>
          <a:xfrm>
            <a:off x="345045" y="6453128"/>
            <a:ext cx="3114040" cy="208279"/>
          </a:xfrm>
          <a:prstGeom prst="rect">
            <a:avLst/>
          </a:prstGeom>
        </p:spPr>
        <p:txBody>
          <a:bodyPr wrap="square" lIns="0" tIns="12700" rIns="0" bIns="0" rtlCol="0" vert="horz">
            <a:spAutoFit/>
          </a:bodyPr>
          <a:lstStyle/>
          <a:p>
            <a:pPr marL="12700">
              <a:lnSpc>
                <a:spcPct val="100000"/>
              </a:lnSpc>
              <a:spcBef>
                <a:spcPts val="100"/>
              </a:spcBef>
            </a:pPr>
            <a:r>
              <a:rPr dirty="0" sz="1200" spc="-5">
                <a:latin typeface="Arial"/>
                <a:cs typeface="Arial"/>
              </a:rPr>
              <a:t>Images provided </a:t>
            </a:r>
            <a:r>
              <a:rPr dirty="0" sz="1200">
                <a:latin typeface="Arial"/>
                <a:cs typeface="Arial"/>
              </a:rPr>
              <a:t>for </a:t>
            </a:r>
            <a:r>
              <a:rPr dirty="0" sz="1200" spc="-5">
                <a:latin typeface="Arial"/>
                <a:cs typeface="Arial"/>
              </a:rPr>
              <a:t>illustration purposes</a:t>
            </a:r>
            <a:r>
              <a:rPr dirty="0" sz="1200" spc="-100">
                <a:latin typeface="Arial"/>
                <a:cs typeface="Arial"/>
              </a:rPr>
              <a:t> </a:t>
            </a:r>
            <a:r>
              <a:rPr dirty="0" sz="1200" spc="-25">
                <a:latin typeface="Arial"/>
                <a:cs typeface="Arial"/>
              </a:rPr>
              <a:t>only.</a:t>
            </a:r>
            <a:endParaRPr sz="1200">
              <a:latin typeface="Arial"/>
              <a:cs typeface="Arial"/>
            </a:endParaRPr>
          </a:p>
        </p:txBody>
      </p:sp>
      <p:sp>
        <p:nvSpPr>
          <p:cNvPr id="17" name="object 17"/>
          <p:cNvSpPr txBox="1"/>
          <p:nvPr/>
        </p:nvSpPr>
        <p:spPr>
          <a:xfrm>
            <a:off x="11231753" y="25399"/>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LBL022299</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822"/>
            <a:ext cx="5956300" cy="696595"/>
          </a:xfrm>
          <a:prstGeom prst="rect"/>
        </p:spPr>
        <p:txBody>
          <a:bodyPr wrap="square" lIns="0" tIns="13335" rIns="0" bIns="0" rtlCol="0" vert="horz">
            <a:spAutoFit/>
          </a:bodyPr>
          <a:lstStyle/>
          <a:p>
            <a:pPr marL="12700">
              <a:lnSpc>
                <a:spcPct val="100000"/>
              </a:lnSpc>
              <a:spcBef>
                <a:spcPts val="105"/>
              </a:spcBef>
            </a:pPr>
            <a:r>
              <a:rPr dirty="0" sz="4400" spc="-35">
                <a:solidFill>
                  <a:srgbClr val="585858"/>
                </a:solidFill>
              </a:rPr>
              <a:t>Dexcom </a:t>
            </a:r>
            <a:r>
              <a:rPr dirty="0" sz="4400" spc="-15">
                <a:solidFill>
                  <a:srgbClr val="585858"/>
                </a:solidFill>
              </a:rPr>
              <a:t>Reports </a:t>
            </a:r>
            <a:r>
              <a:rPr dirty="0" sz="4400" spc="-5">
                <a:solidFill>
                  <a:srgbClr val="585858"/>
                </a:solidFill>
              </a:rPr>
              <a:t>on </a:t>
            </a:r>
            <a:r>
              <a:rPr dirty="0" sz="4400">
                <a:solidFill>
                  <a:srgbClr val="585858"/>
                </a:solidFill>
              </a:rPr>
              <a:t>Clairty</a:t>
            </a:r>
            <a:endParaRPr sz="4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518382"/>
            <a:ext cx="7161530" cy="848360"/>
          </a:xfrm>
          <a:prstGeom prst="rect"/>
        </p:spPr>
        <p:txBody>
          <a:bodyPr wrap="square" lIns="0" tIns="12700" rIns="0" bIns="0" rtlCol="0" vert="horz">
            <a:spAutoFit/>
          </a:bodyPr>
          <a:lstStyle/>
          <a:p>
            <a:pPr marL="12700">
              <a:lnSpc>
                <a:spcPct val="100000"/>
              </a:lnSpc>
              <a:spcBef>
                <a:spcPts val="100"/>
              </a:spcBef>
            </a:pPr>
            <a:r>
              <a:rPr dirty="0" sz="5400" spc="-10">
                <a:solidFill>
                  <a:srgbClr val="585858"/>
                </a:solidFill>
              </a:rPr>
              <a:t>How </a:t>
            </a:r>
            <a:r>
              <a:rPr dirty="0" sz="5400" spc="-20">
                <a:solidFill>
                  <a:srgbClr val="585858"/>
                </a:solidFill>
              </a:rPr>
              <a:t>can </a:t>
            </a:r>
            <a:r>
              <a:rPr dirty="0" sz="5400" spc="-25">
                <a:solidFill>
                  <a:srgbClr val="585858"/>
                </a:solidFill>
              </a:rPr>
              <a:t>you </a:t>
            </a:r>
            <a:r>
              <a:rPr dirty="0" sz="5400" spc="-5">
                <a:solidFill>
                  <a:srgbClr val="585858"/>
                </a:solidFill>
              </a:rPr>
              <a:t>help</a:t>
            </a:r>
            <a:r>
              <a:rPr dirty="0" sz="5400" spc="-55">
                <a:solidFill>
                  <a:srgbClr val="585858"/>
                </a:solidFill>
              </a:rPr>
              <a:t> </a:t>
            </a:r>
            <a:r>
              <a:rPr dirty="0" sz="5400" spc="-15">
                <a:solidFill>
                  <a:srgbClr val="585858"/>
                </a:solidFill>
              </a:rPr>
              <a:t>clients?</a:t>
            </a:r>
            <a:endParaRPr sz="5400"/>
          </a:p>
        </p:txBody>
      </p:sp>
      <p:grpSp>
        <p:nvGrpSpPr>
          <p:cNvPr id="3" name="object 3"/>
          <p:cNvGrpSpPr/>
          <p:nvPr/>
        </p:nvGrpSpPr>
        <p:grpSpPr>
          <a:xfrm>
            <a:off x="818146" y="1828904"/>
            <a:ext cx="10466070" cy="96520"/>
            <a:chOff x="818146" y="1828904"/>
            <a:chExt cx="10466070" cy="96520"/>
          </a:xfrm>
        </p:grpSpPr>
        <p:sp>
          <p:nvSpPr>
            <p:cNvPr id="4" name="object 4"/>
            <p:cNvSpPr/>
            <p:nvPr/>
          </p:nvSpPr>
          <p:spPr>
            <a:xfrm>
              <a:off x="838370" y="1847106"/>
              <a:ext cx="10424795" cy="55880"/>
            </a:xfrm>
            <a:custGeom>
              <a:avLst/>
              <a:gdLst/>
              <a:ahLst/>
              <a:cxnLst/>
              <a:rect l="l" t="t" r="r" b="b"/>
              <a:pathLst>
                <a:path w="10424795" h="55880">
                  <a:moveTo>
                    <a:pt x="9672608" y="32131"/>
                  </a:moveTo>
                  <a:lnTo>
                    <a:pt x="8664593" y="32131"/>
                  </a:lnTo>
                  <a:lnTo>
                    <a:pt x="8704408" y="32512"/>
                  </a:lnTo>
                  <a:lnTo>
                    <a:pt x="8991521" y="39116"/>
                  </a:lnTo>
                  <a:lnTo>
                    <a:pt x="9046649" y="41402"/>
                  </a:lnTo>
                  <a:lnTo>
                    <a:pt x="9271050" y="53848"/>
                  </a:lnTo>
                  <a:lnTo>
                    <a:pt x="9312753" y="54991"/>
                  </a:lnTo>
                  <a:lnTo>
                    <a:pt x="9355753" y="55372"/>
                  </a:lnTo>
                  <a:lnTo>
                    <a:pt x="9401061" y="54737"/>
                  </a:lnTo>
                  <a:lnTo>
                    <a:pt x="9449686" y="52832"/>
                  </a:lnTo>
                  <a:lnTo>
                    <a:pt x="9502639" y="49403"/>
                  </a:lnTo>
                  <a:lnTo>
                    <a:pt x="9560929" y="44323"/>
                  </a:lnTo>
                  <a:lnTo>
                    <a:pt x="9672608" y="32131"/>
                  </a:lnTo>
                  <a:close/>
                </a:path>
                <a:path w="10424795" h="55880">
                  <a:moveTo>
                    <a:pt x="4143886" y="0"/>
                  </a:moveTo>
                  <a:lnTo>
                    <a:pt x="4088627" y="2159"/>
                  </a:lnTo>
                  <a:lnTo>
                    <a:pt x="4028173" y="8255"/>
                  </a:lnTo>
                  <a:lnTo>
                    <a:pt x="3920877" y="25781"/>
                  </a:lnTo>
                  <a:lnTo>
                    <a:pt x="3875922" y="30988"/>
                  </a:lnTo>
                  <a:lnTo>
                    <a:pt x="3827464" y="34925"/>
                  </a:lnTo>
                  <a:lnTo>
                    <a:pt x="3808437" y="35865"/>
                  </a:lnTo>
                  <a:lnTo>
                    <a:pt x="3887661" y="43434"/>
                  </a:lnTo>
                  <a:lnTo>
                    <a:pt x="3952060" y="47244"/>
                  </a:lnTo>
                  <a:lnTo>
                    <a:pt x="4015516" y="49149"/>
                  </a:lnTo>
                  <a:lnTo>
                    <a:pt x="4077560" y="49530"/>
                  </a:lnTo>
                  <a:lnTo>
                    <a:pt x="4137727" y="48514"/>
                  </a:lnTo>
                  <a:lnTo>
                    <a:pt x="4195549" y="46609"/>
                  </a:lnTo>
                  <a:lnTo>
                    <a:pt x="4250561" y="44196"/>
                  </a:lnTo>
                  <a:lnTo>
                    <a:pt x="4394061" y="36322"/>
                  </a:lnTo>
                  <a:lnTo>
                    <a:pt x="4433161" y="34671"/>
                  </a:lnTo>
                  <a:lnTo>
                    <a:pt x="4467117" y="34163"/>
                  </a:lnTo>
                  <a:lnTo>
                    <a:pt x="6032352" y="34163"/>
                  </a:lnTo>
                  <a:lnTo>
                    <a:pt x="6070536" y="33147"/>
                  </a:lnTo>
                  <a:lnTo>
                    <a:pt x="8100063" y="33147"/>
                  </a:lnTo>
                  <a:lnTo>
                    <a:pt x="8145946" y="31115"/>
                  </a:lnTo>
                  <a:lnTo>
                    <a:pt x="7524433" y="30861"/>
                  </a:lnTo>
                  <a:lnTo>
                    <a:pt x="7473814" y="30480"/>
                  </a:lnTo>
                  <a:lnTo>
                    <a:pt x="7402332" y="28956"/>
                  </a:lnTo>
                  <a:lnTo>
                    <a:pt x="6480816" y="28956"/>
                  </a:lnTo>
                  <a:lnTo>
                    <a:pt x="6435064" y="28575"/>
                  </a:lnTo>
                  <a:lnTo>
                    <a:pt x="6389824" y="27432"/>
                  </a:lnTo>
                  <a:lnTo>
                    <a:pt x="6344886" y="25654"/>
                  </a:lnTo>
                  <a:lnTo>
                    <a:pt x="6312274" y="23622"/>
                  </a:lnTo>
                  <a:lnTo>
                    <a:pt x="5104784" y="23622"/>
                  </a:lnTo>
                  <a:lnTo>
                    <a:pt x="4448233" y="19050"/>
                  </a:lnTo>
                  <a:lnTo>
                    <a:pt x="4408338" y="18923"/>
                  </a:lnTo>
                  <a:lnTo>
                    <a:pt x="4368500" y="16256"/>
                  </a:lnTo>
                  <a:lnTo>
                    <a:pt x="4241817" y="3683"/>
                  </a:lnTo>
                  <a:lnTo>
                    <a:pt x="4194699" y="762"/>
                  </a:lnTo>
                  <a:lnTo>
                    <a:pt x="4143886" y="0"/>
                  </a:lnTo>
                  <a:close/>
                </a:path>
                <a:path w="10424795" h="55880">
                  <a:moveTo>
                    <a:pt x="2557879" y="34544"/>
                  </a:moveTo>
                  <a:lnTo>
                    <a:pt x="2093541" y="34544"/>
                  </a:lnTo>
                  <a:lnTo>
                    <a:pt x="2137762" y="34671"/>
                  </a:lnTo>
                  <a:lnTo>
                    <a:pt x="2183314" y="36830"/>
                  </a:lnTo>
                  <a:lnTo>
                    <a:pt x="2278300" y="43815"/>
                  </a:lnTo>
                  <a:lnTo>
                    <a:pt x="2327679" y="46990"/>
                  </a:lnTo>
                  <a:lnTo>
                    <a:pt x="2378279" y="48768"/>
                  </a:lnTo>
                  <a:lnTo>
                    <a:pt x="2430074" y="48260"/>
                  </a:lnTo>
                  <a:lnTo>
                    <a:pt x="2483036" y="44831"/>
                  </a:lnTo>
                  <a:lnTo>
                    <a:pt x="2557879" y="34544"/>
                  </a:lnTo>
                  <a:close/>
                </a:path>
                <a:path w="10424795" h="55880">
                  <a:moveTo>
                    <a:pt x="1303429" y="35052"/>
                  </a:moveTo>
                  <a:lnTo>
                    <a:pt x="770772" y="35052"/>
                  </a:lnTo>
                  <a:lnTo>
                    <a:pt x="810327" y="35306"/>
                  </a:lnTo>
                  <a:lnTo>
                    <a:pt x="843434" y="36068"/>
                  </a:lnTo>
                  <a:lnTo>
                    <a:pt x="869271" y="37338"/>
                  </a:lnTo>
                  <a:lnTo>
                    <a:pt x="943434" y="43688"/>
                  </a:lnTo>
                  <a:lnTo>
                    <a:pt x="973601" y="45720"/>
                  </a:lnTo>
                  <a:lnTo>
                    <a:pt x="1005698" y="46736"/>
                  </a:lnTo>
                  <a:lnTo>
                    <a:pt x="1044630" y="46609"/>
                  </a:lnTo>
                  <a:lnTo>
                    <a:pt x="1095303" y="45212"/>
                  </a:lnTo>
                  <a:lnTo>
                    <a:pt x="1303429" y="35052"/>
                  </a:lnTo>
                  <a:close/>
                </a:path>
                <a:path w="10424795" h="55880">
                  <a:moveTo>
                    <a:pt x="8097752" y="33401"/>
                  </a:moveTo>
                  <a:lnTo>
                    <a:pt x="6662729" y="33401"/>
                  </a:lnTo>
                  <a:lnTo>
                    <a:pt x="7098912" y="37338"/>
                  </a:lnTo>
                  <a:lnTo>
                    <a:pt x="7158515" y="37338"/>
                  </a:lnTo>
                  <a:lnTo>
                    <a:pt x="7840016" y="45212"/>
                  </a:lnTo>
                  <a:lnTo>
                    <a:pt x="7934969" y="44577"/>
                  </a:lnTo>
                  <a:lnTo>
                    <a:pt x="7975557" y="43561"/>
                  </a:lnTo>
                  <a:lnTo>
                    <a:pt x="8010683" y="42164"/>
                  </a:lnTo>
                  <a:lnTo>
                    <a:pt x="8039695" y="40005"/>
                  </a:lnTo>
                  <a:lnTo>
                    <a:pt x="8097752" y="33401"/>
                  </a:lnTo>
                  <a:close/>
                </a:path>
                <a:path w="10424795" h="55880">
                  <a:moveTo>
                    <a:pt x="6032352" y="34163"/>
                  </a:moveTo>
                  <a:lnTo>
                    <a:pt x="4467117" y="34163"/>
                  </a:lnTo>
                  <a:lnTo>
                    <a:pt x="4495461" y="34925"/>
                  </a:lnTo>
                  <a:lnTo>
                    <a:pt x="4517727" y="37338"/>
                  </a:lnTo>
                  <a:lnTo>
                    <a:pt x="4552064" y="41910"/>
                  </a:lnTo>
                  <a:lnTo>
                    <a:pt x="4588804" y="43815"/>
                  </a:lnTo>
                  <a:lnTo>
                    <a:pt x="4628665" y="43815"/>
                  </a:lnTo>
                  <a:lnTo>
                    <a:pt x="4672366" y="42545"/>
                  </a:lnTo>
                  <a:lnTo>
                    <a:pt x="4774163" y="38735"/>
                  </a:lnTo>
                  <a:lnTo>
                    <a:pt x="4833697" y="37465"/>
                  </a:lnTo>
                  <a:lnTo>
                    <a:pt x="5282166" y="37338"/>
                  </a:lnTo>
                  <a:lnTo>
                    <a:pt x="5342902" y="35560"/>
                  </a:lnTo>
                  <a:lnTo>
                    <a:pt x="5402709" y="34544"/>
                  </a:lnTo>
                  <a:lnTo>
                    <a:pt x="6022807" y="34417"/>
                  </a:lnTo>
                  <a:lnTo>
                    <a:pt x="6032352" y="34163"/>
                  </a:lnTo>
                  <a:close/>
                </a:path>
                <a:path w="10424795" h="55880">
                  <a:moveTo>
                    <a:pt x="5282166" y="37338"/>
                  </a:moveTo>
                  <a:lnTo>
                    <a:pt x="4899947" y="37338"/>
                  </a:lnTo>
                  <a:lnTo>
                    <a:pt x="4944400" y="38100"/>
                  </a:lnTo>
                  <a:lnTo>
                    <a:pt x="4978118" y="39116"/>
                  </a:lnTo>
                  <a:lnTo>
                    <a:pt x="5044175" y="42037"/>
                  </a:lnTo>
                  <a:lnTo>
                    <a:pt x="5064266" y="42672"/>
                  </a:lnTo>
                  <a:lnTo>
                    <a:pt x="5088278" y="42926"/>
                  </a:lnTo>
                  <a:lnTo>
                    <a:pt x="5159792" y="41656"/>
                  </a:lnTo>
                  <a:lnTo>
                    <a:pt x="5282166" y="37338"/>
                  </a:lnTo>
                  <a:close/>
                </a:path>
                <a:path w="10424795" h="55880">
                  <a:moveTo>
                    <a:pt x="591" y="19050"/>
                  </a:moveTo>
                  <a:lnTo>
                    <a:pt x="122" y="25146"/>
                  </a:lnTo>
                  <a:lnTo>
                    <a:pt x="0" y="27051"/>
                  </a:lnTo>
                  <a:lnTo>
                    <a:pt x="126" y="31750"/>
                  </a:lnTo>
                  <a:lnTo>
                    <a:pt x="44052" y="39624"/>
                  </a:lnTo>
                  <a:lnTo>
                    <a:pt x="92580" y="41148"/>
                  </a:lnTo>
                  <a:lnTo>
                    <a:pt x="145352" y="42037"/>
                  </a:lnTo>
                  <a:lnTo>
                    <a:pt x="201547" y="42418"/>
                  </a:lnTo>
                  <a:lnTo>
                    <a:pt x="770772" y="35052"/>
                  </a:lnTo>
                  <a:lnTo>
                    <a:pt x="1303429" y="35052"/>
                  </a:lnTo>
                  <a:lnTo>
                    <a:pt x="1357606" y="33655"/>
                  </a:lnTo>
                  <a:lnTo>
                    <a:pt x="1413486" y="33020"/>
                  </a:lnTo>
                  <a:lnTo>
                    <a:pt x="2569192" y="33020"/>
                  </a:lnTo>
                  <a:lnTo>
                    <a:pt x="2574849" y="32258"/>
                  </a:lnTo>
                  <a:lnTo>
                    <a:pt x="2604792" y="29845"/>
                  </a:lnTo>
                  <a:lnTo>
                    <a:pt x="1449223" y="29845"/>
                  </a:lnTo>
                  <a:lnTo>
                    <a:pt x="1218126" y="27813"/>
                  </a:lnTo>
                  <a:lnTo>
                    <a:pt x="1179027" y="27051"/>
                  </a:lnTo>
                  <a:lnTo>
                    <a:pt x="152438" y="27051"/>
                  </a:lnTo>
                  <a:lnTo>
                    <a:pt x="108930" y="26543"/>
                  </a:lnTo>
                  <a:lnTo>
                    <a:pt x="68923" y="25146"/>
                  </a:lnTo>
                  <a:lnTo>
                    <a:pt x="32712" y="22733"/>
                  </a:lnTo>
                  <a:lnTo>
                    <a:pt x="591" y="19050"/>
                  </a:lnTo>
                  <a:close/>
                </a:path>
                <a:path w="10424795" h="55880">
                  <a:moveTo>
                    <a:pt x="2569192" y="33020"/>
                  </a:moveTo>
                  <a:lnTo>
                    <a:pt x="1470532" y="33020"/>
                  </a:lnTo>
                  <a:lnTo>
                    <a:pt x="1528207" y="33655"/>
                  </a:lnTo>
                  <a:lnTo>
                    <a:pt x="1857419" y="41021"/>
                  </a:lnTo>
                  <a:lnTo>
                    <a:pt x="1947861" y="41656"/>
                  </a:lnTo>
                  <a:lnTo>
                    <a:pt x="1987049" y="41021"/>
                  </a:lnTo>
                  <a:lnTo>
                    <a:pt x="2021500" y="39751"/>
                  </a:lnTo>
                  <a:lnTo>
                    <a:pt x="2050676" y="37338"/>
                  </a:lnTo>
                  <a:lnTo>
                    <a:pt x="2093541" y="34544"/>
                  </a:lnTo>
                  <a:lnTo>
                    <a:pt x="2557879" y="34544"/>
                  </a:lnTo>
                  <a:lnTo>
                    <a:pt x="2569192" y="33020"/>
                  </a:lnTo>
                  <a:close/>
                </a:path>
                <a:path w="10424795" h="55880">
                  <a:moveTo>
                    <a:pt x="6022807" y="34417"/>
                  </a:moveTo>
                  <a:lnTo>
                    <a:pt x="5461392" y="34417"/>
                  </a:lnTo>
                  <a:lnTo>
                    <a:pt x="5518756" y="34798"/>
                  </a:lnTo>
                  <a:lnTo>
                    <a:pt x="5824363" y="41275"/>
                  </a:lnTo>
                  <a:lnTo>
                    <a:pt x="5867054" y="41402"/>
                  </a:lnTo>
                  <a:lnTo>
                    <a:pt x="5906872" y="41021"/>
                  </a:lnTo>
                  <a:lnTo>
                    <a:pt x="5943622" y="39624"/>
                  </a:lnTo>
                  <a:lnTo>
                    <a:pt x="6022807" y="34417"/>
                  </a:lnTo>
                  <a:close/>
                </a:path>
                <a:path w="10424795" h="55880">
                  <a:moveTo>
                    <a:pt x="3240771" y="25781"/>
                  </a:moveTo>
                  <a:lnTo>
                    <a:pt x="2722369" y="25781"/>
                  </a:lnTo>
                  <a:lnTo>
                    <a:pt x="2779588" y="26035"/>
                  </a:lnTo>
                  <a:lnTo>
                    <a:pt x="2839121" y="27051"/>
                  </a:lnTo>
                  <a:lnTo>
                    <a:pt x="3187545" y="38989"/>
                  </a:lnTo>
                  <a:lnTo>
                    <a:pt x="3234589" y="40005"/>
                  </a:lnTo>
                  <a:lnTo>
                    <a:pt x="3275750" y="40259"/>
                  </a:lnTo>
                  <a:lnTo>
                    <a:pt x="3310002" y="39370"/>
                  </a:lnTo>
                  <a:lnTo>
                    <a:pt x="3336323" y="37338"/>
                  </a:lnTo>
                  <a:lnTo>
                    <a:pt x="3376408" y="32082"/>
                  </a:lnTo>
                  <a:lnTo>
                    <a:pt x="3240771" y="25781"/>
                  </a:lnTo>
                  <a:close/>
                </a:path>
                <a:path w="10424795" h="55880">
                  <a:moveTo>
                    <a:pt x="8100063" y="33147"/>
                  </a:moveTo>
                  <a:lnTo>
                    <a:pt x="6070536" y="33147"/>
                  </a:lnTo>
                  <a:lnTo>
                    <a:pt x="6119781" y="33274"/>
                  </a:lnTo>
                  <a:lnTo>
                    <a:pt x="6170026" y="34290"/>
                  </a:lnTo>
                  <a:lnTo>
                    <a:pt x="6321595" y="38989"/>
                  </a:lnTo>
                  <a:lnTo>
                    <a:pt x="6370675" y="39751"/>
                  </a:lnTo>
                  <a:lnTo>
                    <a:pt x="6418172" y="39370"/>
                  </a:lnTo>
                  <a:lnTo>
                    <a:pt x="6496942" y="35687"/>
                  </a:lnTo>
                  <a:lnTo>
                    <a:pt x="6533787" y="34417"/>
                  </a:lnTo>
                  <a:lnTo>
                    <a:pt x="6616922" y="33401"/>
                  </a:lnTo>
                  <a:lnTo>
                    <a:pt x="8097752" y="33401"/>
                  </a:lnTo>
                  <a:lnTo>
                    <a:pt x="8100063" y="33147"/>
                  </a:lnTo>
                  <a:close/>
                </a:path>
                <a:path w="10424795" h="55880">
                  <a:moveTo>
                    <a:pt x="3554400" y="18542"/>
                  </a:moveTo>
                  <a:lnTo>
                    <a:pt x="3509897" y="19177"/>
                  </a:lnTo>
                  <a:lnTo>
                    <a:pt x="3470966" y="21336"/>
                  </a:lnTo>
                  <a:lnTo>
                    <a:pt x="3435876" y="24511"/>
                  </a:lnTo>
                  <a:lnTo>
                    <a:pt x="3376408" y="32082"/>
                  </a:lnTo>
                  <a:lnTo>
                    <a:pt x="3552085" y="38227"/>
                  </a:lnTo>
                  <a:lnTo>
                    <a:pt x="3609719" y="39243"/>
                  </a:lnTo>
                  <a:lnTo>
                    <a:pt x="3666630" y="39497"/>
                  </a:lnTo>
                  <a:lnTo>
                    <a:pt x="3722262" y="38989"/>
                  </a:lnTo>
                  <a:lnTo>
                    <a:pt x="3776058" y="37465"/>
                  </a:lnTo>
                  <a:lnTo>
                    <a:pt x="3808437" y="35865"/>
                  </a:lnTo>
                  <a:lnTo>
                    <a:pt x="3738667" y="28702"/>
                  </a:lnTo>
                  <a:lnTo>
                    <a:pt x="3667052" y="22860"/>
                  </a:lnTo>
                  <a:lnTo>
                    <a:pt x="3606207" y="19558"/>
                  </a:lnTo>
                  <a:lnTo>
                    <a:pt x="3554400" y="18542"/>
                  </a:lnTo>
                  <a:close/>
                </a:path>
                <a:path w="10424795" h="55880">
                  <a:moveTo>
                    <a:pt x="8130005" y="6858"/>
                  </a:moveTo>
                  <a:lnTo>
                    <a:pt x="8073861" y="7366"/>
                  </a:lnTo>
                  <a:lnTo>
                    <a:pt x="8009874" y="9271"/>
                  </a:lnTo>
                  <a:lnTo>
                    <a:pt x="7936816" y="13081"/>
                  </a:lnTo>
                  <a:lnTo>
                    <a:pt x="7795019" y="23368"/>
                  </a:lnTo>
                  <a:lnTo>
                    <a:pt x="7738177" y="26543"/>
                  </a:lnTo>
                  <a:lnTo>
                    <a:pt x="7682815" y="28829"/>
                  </a:lnTo>
                  <a:lnTo>
                    <a:pt x="7628815" y="30226"/>
                  </a:lnTo>
                  <a:lnTo>
                    <a:pt x="7576060" y="30861"/>
                  </a:lnTo>
                  <a:lnTo>
                    <a:pt x="8197557" y="30861"/>
                  </a:lnTo>
                  <a:lnTo>
                    <a:pt x="8252863" y="31750"/>
                  </a:lnTo>
                  <a:lnTo>
                    <a:pt x="8470360" y="38481"/>
                  </a:lnTo>
                  <a:lnTo>
                    <a:pt x="8513635" y="38735"/>
                  </a:lnTo>
                  <a:lnTo>
                    <a:pt x="8548403" y="37338"/>
                  </a:lnTo>
                  <a:lnTo>
                    <a:pt x="8608001" y="33274"/>
                  </a:lnTo>
                  <a:lnTo>
                    <a:pt x="8634144" y="32385"/>
                  </a:lnTo>
                  <a:lnTo>
                    <a:pt x="9672608" y="32131"/>
                  </a:lnTo>
                  <a:lnTo>
                    <a:pt x="9682934" y="30988"/>
                  </a:lnTo>
                  <a:lnTo>
                    <a:pt x="9736224" y="25781"/>
                  </a:lnTo>
                  <a:lnTo>
                    <a:pt x="9784586" y="21717"/>
                  </a:lnTo>
                  <a:lnTo>
                    <a:pt x="9106628" y="21717"/>
                  </a:lnTo>
                  <a:lnTo>
                    <a:pt x="9068189" y="21082"/>
                  </a:lnTo>
                  <a:lnTo>
                    <a:pt x="9034863" y="19050"/>
                  </a:lnTo>
                  <a:lnTo>
                    <a:pt x="8406556" y="19050"/>
                  </a:lnTo>
                  <a:lnTo>
                    <a:pt x="8370931" y="18034"/>
                  </a:lnTo>
                  <a:lnTo>
                    <a:pt x="8336058" y="16129"/>
                  </a:lnTo>
                  <a:lnTo>
                    <a:pt x="8263659" y="11430"/>
                  </a:lnTo>
                  <a:lnTo>
                    <a:pt x="8223676" y="9271"/>
                  </a:lnTo>
                  <a:lnTo>
                    <a:pt x="8179534" y="7620"/>
                  </a:lnTo>
                  <a:lnTo>
                    <a:pt x="8130005" y="6858"/>
                  </a:lnTo>
                  <a:close/>
                </a:path>
                <a:path w="10424795" h="55880">
                  <a:moveTo>
                    <a:pt x="10377114" y="18034"/>
                  </a:moveTo>
                  <a:lnTo>
                    <a:pt x="10330122" y="18669"/>
                  </a:lnTo>
                  <a:lnTo>
                    <a:pt x="10283494" y="20701"/>
                  </a:lnTo>
                  <a:lnTo>
                    <a:pt x="10224895" y="24154"/>
                  </a:lnTo>
                  <a:lnTo>
                    <a:pt x="10424751" y="37338"/>
                  </a:lnTo>
                  <a:lnTo>
                    <a:pt x="10424751" y="19050"/>
                  </a:lnTo>
                  <a:lnTo>
                    <a:pt x="10377114" y="18034"/>
                  </a:lnTo>
                  <a:close/>
                </a:path>
                <a:path w="10424795" h="55880">
                  <a:moveTo>
                    <a:pt x="9964661" y="14224"/>
                  </a:moveTo>
                  <a:lnTo>
                    <a:pt x="9921835" y="14732"/>
                  </a:lnTo>
                  <a:lnTo>
                    <a:pt x="9878240" y="16129"/>
                  </a:lnTo>
                  <a:lnTo>
                    <a:pt x="9833215" y="18415"/>
                  </a:lnTo>
                  <a:lnTo>
                    <a:pt x="9830501" y="18597"/>
                  </a:lnTo>
                  <a:lnTo>
                    <a:pt x="9889999" y="26416"/>
                  </a:lnTo>
                  <a:lnTo>
                    <a:pt x="9943792" y="30861"/>
                  </a:lnTo>
                  <a:lnTo>
                    <a:pt x="9995708" y="33020"/>
                  </a:lnTo>
                  <a:lnTo>
                    <a:pt x="10046029" y="33147"/>
                  </a:lnTo>
                  <a:lnTo>
                    <a:pt x="10095033" y="31750"/>
                  </a:lnTo>
                  <a:lnTo>
                    <a:pt x="10143002" y="29337"/>
                  </a:lnTo>
                  <a:lnTo>
                    <a:pt x="10224895" y="24154"/>
                  </a:lnTo>
                  <a:lnTo>
                    <a:pt x="10095148" y="17018"/>
                  </a:lnTo>
                  <a:lnTo>
                    <a:pt x="10050655" y="15367"/>
                  </a:lnTo>
                  <a:lnTo>
                    <a:pt x="10007380" y="14478"/>
                  </a:lnTo>
                  <a:lnTo>
                    <a:pt x="9964661" y="14224"/>
                  </a:lnTo>
                  <a:close/>
                </a:path>
                <a:path w="10424795" h="55880">
                  <a:moveTo>
                    <a:pt x="1989077" y="14986"/>
                  </a:moveTo>
                  <a:lnTo>
                    <a:pt x="1934598" y="16002"/>
                  </a:lnTo>
                  <a:lnTo>
                    <a:pt x="1876940" y="19050"/>
                  </a:lnTo>
                  <a:lnTo>
                    <a:pt x="1834800" y="21717"/>
                  </a:lnTo>
                  <a:lnTo>
                    <a:pt x="1788051" y="24003"/>
                  </a:lnTo>
                  <a:lnTo>
                    <a:pt x="1737380" y="25908"/>
                  </a:lnTo>
                  <a:lnTo>
                    <a:pt x="1627018" y="28448"/>
                  </a:lnTo>
                  <a:lnTo>
                    <a:pt x="1449223" y="29845"/>
                  </a:lnTo>
                  <a:lnTo>
                    <a:pt x="2604792" y="29845"/>
                  </a:lnTo>
                  <a:lnTo>
                    <a:pt x="2618975" y="28702"/>
                  </a:lnTo>
                  <a:lnTo>
                    <a:pt x="2628259" y="28321"/>
                  </a:lnTo>
                  <a:lnTo>
                    <a:pt x="2322905" y="28321"/>
                  </a:lnTo>
                  <a:lnTo>
                    <a:pt x="2276855" y="27559"/>
                  </a:lnTo>
                  <a:lnTo>
                    <a:pt x="2231080" y="25654"/>
                  </a:lnTo>
                  <a:lnTo>
                    <a:pt x="2090478" y="17526"/>
                  </a:lnTo>
                  <a:lnTo>
                    <a:pt x="2040873" y="15748"/>
                  </a:lnTo>
                  <a:lnTo>
                    <a:pt x="1989077" y="14986"/>
                  </a:lnTo>
                  <a:close/>
                </a:path>
                <a:path w="10424795" h="55880">
                  <a:moveTo>
                    <a:pt x="6997302" y="18669"/>
                  </a:moveTo>
                  <a:lnTo>
                    <a:pt x="6950031" y="19050"/>
                  </a:lnTo>
                  <a:lnTo>
                    <a:pt x="6527288" y="28829"/>
                  </a:lnTo>
                  <a:lnTo>
                    <a:pt x="6480816" y="28956"/>
                  </a:lnTo>
                  <a:lnTo>
                    <a:pt x="7402332" y="28956"/>
                  </a:lnTo>
                  <a:lnTo>
                    <a:pt x="7091110" y="19558"/>
                  </a:lnTo>
                  <a:lnTo>
                    <a:pt x="6997302" y="18669"/>
                  </a:lnTo>
                  <a:close/>
                </a:path>
                <a:path w="10424795" h="55880">
                  <a:moveTo>
                    <a:pt x="2669017" y="6477"/>
                  </a:moveTo>
                  <a:lnTo>
                    <a:pt x="2619079" y="7239"/>
                  </a:lnTo>
                  <a:lnTo>
                    <a:pt x="2568869" y="9398"/>
                  </a:lnTo>
                  <a:lnTo>
                    <a:pt x="2518389" y="13208"/>
                  </a:lnTo>
                  <a:lnTo>
                    <a:pt x="2417805" y="24511"/>
                  </a:lnTo>
                  <a:lnTo>
                    <a:pt x="2369724" y="27432"/>
                  </a:lnTo>
                  <a:lnTo>
                    <a:pt x="2322905" y="28321"/>
                  </a:lnTo>
                  <a:lnTo>
                    <a:pt x="2628259" y="28321"/>
                  </a:lnTo>
                  <a:lnTo>
                    <a:pt x="2668490" y="26670"/>
                  </a:lnTo>
                  <a:lnTo>
                    <a:pt x="2722369" y="25781"/>
                  </a:lnTo>
                  <a:lnTo>
                    <a:pt x="3240771" y="25781"/>
                  </a:lnTo>
                  <a:lnTo>
                    <a:pt x="3131732" y="20955"/>
                  </a:lnTo>
                  <a:lnTo>
                    <a:pt x="3092619" y="19685"/>
                  </a:lnTo>
                  <a:lnTo>
                    <a:pt x="3010695" y="18288"/>
                  </a:lnTo>
                  <a:lnTo>
                    <a:pt x="2768061" y="8128"/>
                  </a:lnTo>
                  <a:lnTo>
                    <a:pt x="2718678" y="6858"/>
                  </a:lnTo>
                  <a:lnTo>
                    <a:pt x="2669017" y="6477"/>
                  </a:lnTo>
                  <a:close/>
                </a:path>
                <a:path w="10424795" h="55880">
                  <a:moveTo>
                    <a:pt x="854861" y="13843"/>
                  </a:moveTo>
                  <a:lnTo>
                    <a:pt x="821203" y="14351"/>
                  </a:lnTo>
                  <a:lnTo>
                    <a:pt x="734660" y="16891"/>
                  </a:lnTo>
                  <a:lnTo>
                    <a:pt x="199154" y="26924"/>
                  </a:lnTo>
                  <a:lnTo>
                    <a:pt x="152438" y="27051"/>
                  </a:lnTo>
                  <a:lnTo>
                    <a:pt x="1179027" y="27051"/>
                  </a:lnTo>
                  <a:lnTo>
                    <a:pt x="1073306" y="24130"/>
                  </a:lnTo>
                  <a:lnTo>
                    <a:pt x="1034123" y="22606"/>
                  </a:lnTo>
                  <a:lnTo>
                    <a:pt x="1000630" y="20828"/>
                  </a:lnTo>
                  <a:lnTo>
                    <a:pt x="926338" y="15875"/>
                  </a:lnTo>
                  <a:lnTo>
                    <a:pt x="888347" y="14224"/>
                  </a:lnTo>
                  <a:lnTo>
                    <a:pt x="854861" y="13843"/>
                  </a:lnTo>
                  <a:close/>
                </a:path>
                <a:path w="10424795" h="55880">
                  <a:moveTo>
                    <a:pt x="5866649" y="6985"/>
                  </a:moveTo>
                  <a:lnTo>
                    <a:pt x="5696046" y="8382"/>
                  </a:lnTo>
                  <a:lnTo>
                    <a:pt x="5482944" y="13589"/>
                  </a:lnTo>
                  <a:lnTo>
                    <a:pt x="5310963" y="20828"/>
                  </a:lnTo>
                  <a:lnTo>
                    <a:pt x="5265184" y="22098"/>
                  </a:lnTo>
                  <a:lnTo>
                    <a:pt x="5215065" y="22987"/>
                  </a:lnTo>
                  <a:lnTo>
                    <a:pt x="5104784" y="23622"/>
                  </a:lnTo>
                  <a:lnTo>
                    <a:pt x="6312274" y="23622"/>
                  </a:lnTo>
                  <a:lnTo>
                    <a:pt x="6300044" y="22860"/>
                  </a:lnTo>
                  <a:lnTo>
                    <a:pt x="6217744" y="16002"/>
                  </a:lnTo>
                  <a:lnTo>
                    <a:pt x="6176183" y="13462"/>
                  </a:lnTo>
                  <a:lnTo>
                    <a:pt x="6130910" y="11303"/>
                  </a:lnTo>
                  <a:lnTo>
                    <a:pt x="6031263" y="8382"/>
                  </a:lnTo>
                  <a:lnTo>
                    <a:pt x="5866649" y="6985"/>
                  </a:lnTo>
                  <a:close/>
                </a:path>
                <a:path w="10424795" h="55880">
                  <a:moveTo>
                    <a:pt x="9635704" y="6096"/>
                  </a:moveTo>
                  <a:lnTo>
                    <a:pt x="9580275" y="6096"/>
                  </a:lnTo>
                  <a:lnTo>
                    <a:pt x="9523749" y="7112"/>
                  </a:lnTo>
                  <a:lnTo>
                    <a:pt x="9466749" y="8890"/>
                  </a:lnTo>
                  <a:lnTo>
                    <a:pt x="9196367" y="20066"/>
                  </a:lnTo>
                  <a:lnTo>
                    <a:pt x="9149562" y="21336"/>
                  </a:lnTo>
                  <a:lnTo>
                    <a:pt x="9106628" y="21717"/>
                  </a:lnTo>
                  <a:lnTo>
                    <a:pt x="9784586" y="21717"/>
                  </a:lnTo>
                  <a:lnTo>
                    <a:pt x="9786097" y="21590"/>
                  </a:lnTo>
                  <a:lnTo>
                    <a:pt x="9830501" y="18597"/>
                  </a:lnTo>
                  <a:lnTo>
                    <a:pt x="9789211" y="13335"/>
                  </a:lnTo>
                  <a:lnTo>
                    <a:pt x="9740794" y="9398"/>
                  </a:lnTo>
                  <a:lnTo>
                    <a:pt x="9689418" y="7112"/>
                  </a:lnTo>
                  <a:lnTo>
                    <a:pt x="9635704" y="6096"/>
                  </a:lnTo>
                  <a:close/>
                </a:path>
                <a:path w="10424795" h="55880">
                  <a:moveTo>
                    <a:pt x="4506995" y="18415"/>
                  </a:moveTo>
                  <a:lnTo>
                    <a:pt x="4474206" y="18542"/>
                  </a:lnTo>
                  <a:lnTo>
                    <a:pt x="4448233" y="19050"/>
                  </a:lnTo>
                  <a:lnTo>
                    <a:pt x="4614428" y="19050"/>
                  </a:lnTo>
                  <a:lnTo>
                    <a:pt x="4506995" y="18415"/>
                  </a:lnTo>
                  <a:close/>
                </a:path>
                <a:path w="10424795" h="55880">
                  <a:moveTo>
                    <a:pt x="8843948" y="12192"/>
                  </a:moveTo>
                  <a:lnTo>
                    <a:pt x="8736898" y="12827"/>
                  </a:lnTo>
                  <a:lnTo>
                    <a:pt x="8444161" y="19050"/>
                  </a:lnTo>
                  <a:lnTo>
                    <a:pt x="9034863" y="19050"/>
                  </a:lnTo>
                  <a:lnTo>
                    <a:pt x="8991981" y="16129"/>
                  </a:lnTo>
                  <a:lnTo>
                    <a:pt x="8945348" y="13970"/>
                  </a:lnTo>
                  <a:lnTo>
                    <a:pt x="8895744" y="12827"/>
                  </a:lnTo>
                  <a:lnTo>
                    <a:pt x="8843948" y="12192"/>
                  </a:lnTo>
                  <a:close/>
                </a:path>
              </a:pathLst>
            </a:custGeom>
            <a:solidFill>
              <a:srgbClr val="00AF50"/>
            </a:solidFill>
          </p:spPr>
          <p:txBody>
            <a:bodyPr wrap="square" lIns="0" tIns="0" rIns="0" bIns="0" rtlCol="0"/>
            <a:lstStyle/>
            <a:p/>
          </p:txBody>
        </p:sp>
        <p:sp>
          <p:nvSpPr>
            <p:cNvPr id="5" name="object 5"/>
            <p:cNvSpPr/>
            <p:nvPr/>
          </p:nvSpPr>
          <p:spPr>
            <a:xfrm>
              <a:off x="838784" y="1849541"/>
              <a:ext cx="10424795" cy="55244"/>
            </a:xfrm>
            <a:custGeom>
              <a:avLst/>
              <a:gdLst/>
              <a:ahLst/>
              <a:cxnLst/>
              <a:rect l="l" t="t" r="r" b="b"/>
              <a:pathLst>
                <a:path w="10424795" h="55244">
                  <a:moveTo>
                    <a:pt x="177" y="16596"/>
                  </a:moveTo>
                  <a:lnTo>
                    <a:pt x="41902" y="15840"/>
                  </a:lnTo>
                  <a:lnTo>
                    <a:pt x="83418" y="14900"/>
                  </a:lnTo>
                  <a:lnTo>
                    <a:pt x="124952" y="13826"/>
                  </a:lnTo>
                  <a:lnTo>
                    <a:pt x="166729" y="12670"/>
                  </a:lnTo>
                  <a:lnTo>
                    <a:pt x="208975" y="11483"/>
                  </a:lnTo>
                  <a:lnTo>
                    <a:pt x="251917" y="10316"/>
                  </a:lnTo>
                  <a:lnTo>
                    <a:pt x="295779" y="9221"/>
                  </a:lnTo>
                  <a:lnTo>
                    <a:pt x="340788" y="8249"/>
                  </a:lnTo>
                  <a:lnTo>
                    <a:pt x="387169" y="7452"/>
                  </a:lnTo>
                  <a:lnTo>
                    <a:pt x="435148" y="6880"/>
                  </a:lnTo>
                  <a:lnTo>
                    <a:pt x="484951" y="6585"/>
                  </a:lnTo>
                  <a:lnTo>
                    <a:pt x="536803" y="6619"/>
                  </a:lnTo>
                  <a:lnTo>
                    <a:pt x="590931" y="7033"/>
                  </a:lnTo>
                  <a:lnTo>
                    <a:pt x="647560" y="7878"/>
                  </a:lnTo>
                  <a:lnTo>
                    <a:pt x="706916" y="9205"/>
                  </a:lnTo>
                  <a:lnTo>
                    <a:pt x="769225" y="11066"/>
                  </a:lnTo>
                  <a:lnTo>
                    <a:pt x="834713" y="13513"/>
                  </a:lnTo>
                  <a:lnTo>
                    <a:pt x="903604" y="16596"/>
                  </a:lnTo>
                  <a:lnTo>
                    <a:pt x="976615" y="19894"/>
                  </a:lnTo>
                  <a:lnTo>
                    <a:pt x="1037555" y="22181"/>
                  </a:lnTo>
                  <a:lnTo>
                    <a:pt x="1087792" y="23579"/>
                  </a:lnTo>
                  <a:lnTo>
                    <a:pt x="1128697" y="24209"/>
                  </a:lnTo>
                  <a:lnTo>
                    <a:pt x="1161639" y="24195"/>
                  </a:lnTo>
                  <a:lnTo>
                    <a:pt x="1209110" y="22726"/>
                  </a:lnTo>
                  <a:lnTo>
                    <a:pt x="1254827" y="18755"/>
                  </a:lnTo>
                  <a:lnTo>
                    <a:pt x="1268746" y="17452"/>
                  </a:lnTo>
                  <a:lnTo>
                    <a:pt x="1284288" y="16362"/>
                  </a:lnTo>
                  <a:lnTo>
                    <a:pt x="1302821" y="15609"/>
                  </a:lnTo>
                  <a:lnTo>
                    <a:pt x="1325716" y="15315"/>
                  </a:lnTo>
                  <a:lnTo>
                    <a:pt x="1354341" y="15603"/>
                  </a:lnTo>
                  <a:lnTo>
                    <a:pt x="1390065" y="16596"/>
                  </a:lnTo>
                  <a:lnTo>
                    <a:pt x="1431099" y="17740"/>
                  </a:lnTo>
                  <a:lnTo>
                    <a:pt x="1474560" y="18443"/>
                  </a:lnTo>
                  <a:lnTo>
                    <a:pt x="1520183" y="18767"/>
                  </a:lnTo>
                  <a:lnTo>
                    <a:pt x="1567704" y="18773"/>
                  </a:lnTo>
                  <a:lnTo>
                    <a:pt x="1616855" y="18523"/>
                  </a:lnTo>
                  <a:lnTo>
                    <a:pt x="1667372" y="18079"/>
                  </a:lnTo>
                  <a:lnTo>
                    <a:pt x="1718989" y="17503"/>
                  </a:lnTo>
                  <a:lnTo>
                    <a:pt x="1771442" y="16858"/>
                  </a:lnTo>
                  <a:lnTo>
                    <a:pt x="1824463" y="16204"/>
                  </a:lnTo>
                  <a:lnTo>
                    <a:pt x="1877788" y="15603"/>
                  </a:lnTo>
                  <a:lnTo>
                    <a:pt x="1931152" y="15119"/>
                  </a:lnTo>
                  <a:lnTo>
                    <a:pt x="1984288" y="14811"/>
                  </a:lnTo>
                  <a:lnTo>
                    <a:pt x="2036931" y="14744"/>
                  </a:lnTo>
                  <a:lnTo>
                    <a:pt x="2088817" y="14977"/>
                  </a:lnTo>
                  <a:lnTo>
                    <a:pt x="2139678" y="15574"/>
                  </a:lnTo>
                  <a:lnTo>
                    <a:pt x="2189251" y="16596"/>
                  </a:lnTo>
                  <a:lnTo>
                    <a:pt x="2259811" y="17651"/>
                  </a:lnTo>
                  <a:lnTo>
                    <a:pt x="2317263" y="17136"/>
                  </a:lnTo>
                  <a:lnTo>
                    <a:pt x="2364698" y="15551"/>
                  </a:lnTo>
                  <a:lnTo>
                    <a:pt x="2405203" y="13397"/>
                  </a:lnTo>
                  <a:lnTo>
                    <a:pt x="2441868" y="11176"/>
                  </a:lnTo>
                  <a:lnTo>
                    <a:pt x="2477783" y="9388"/>
                  </a:lnTo>
                  <a:lnTo>
                    <a:pt x="2516035" y="8535"/>
                  </a:lnTo>
                  <a:lnTo>
                    <a:pt x="2559715" y="9118"/>
                  </a:lnTo>
                  <a:lnTo>
                    <a:pt x="2611910" y="11638"/>
                  </a:lnTo>
                  <a:lnTo>
                    <a:pt x="2675712" y="16596"/>
                  </a:lnTo>
                  <a:lnTo>
                    <a:pt x="2724451" y="20344"/>
                  </a:lnTo>
                  <a:lnTo>
                    <a:pt x="2770272" y="22670"/>
                  </a:lnTo>
                  <a:lnTo>
                    <a:pt x="2813940" y="23783"/>
                  </a:lnTo>
                  <a:lnTo>
                    <a:pt x="2856218" y="23897"/>
                  </a:lnTo>
                  <a:lnTo>
                    <a:pt x="2897870" y="23222"/>
                  </a:lnTo>
                  <a:lnTo>
                    <a:pt x="2939661" y="21970"/>
                  </a:lnTo>
                  <a:lnTo>
                    <a:pt x="2982355" y="20353"/>
                  </a:lnTo>
                  <a:lnTo>
                    <a:pt x="3026715" y="18583"/>
                  </a:lnTo>
                  <a:lnTo>
                    <a:pt x="3073505" y="16871"/>
                  </a:lnTo>
                  <a:lnTo>
                    <a:pt x="3123490" y="15429"/>
                  </a:lnTo>
                  <a:lnTo>
                    <a:pt x="3177434" y="14469"/>
                  </a:lnTo>
                  <a:lnTo>
                    <a:pt x="3236100" y="14202"/>
                  </a:lnTo>
                  <a:lnTo>
                    <a:pt x="3300252" y="14841"/>
                  </a:lnTo>
                  <a:lnTo>
                    <a:pt x="3370656" y="16596"/>
                  </a:lnTo>
                  <a:lnTo>
                    <a:pt x="3433021" y="18312"/>
                  </a:lnTo>
                  <a:lnTo>
                    <a:pt x="3491339" y="19353"/>
                  </a:lnTo>
                  <a:lnTo>
                    <a:pt x="3546121" y="19814"/>
                  </a:lnTo>
                  <a:lnTo>
                    <a:pt x="3597881" y="19791"/>
                  </a:lnTo>
                  <a:lnTo>
                    <a:pt x="3647130" y="19379"/>
                  </a:lnTo>
                  <a:lnTo>
                    <a:pt x="3694382" y="18675"/>
                  </a:lnTo>
                  <a:lnTo>
                    <a:pt x="3740150" y="17774"/>
                  </a:lnTo>
                  <a:lnTo>
                    <a:pt x="3784946" y="16772"/>
                  </a:lnTo>
                  <a:lnTo>
                    <a:pt x="3829282" y="15764"/>
                  </a:lnTo>
                  <a:lnTo>
                    <a:pt x="3873672" y="14847"/>
                  </a:lnTo>
                  <a:lnTo>
                    <a:pt x="3918628" y="14115"/>
                  </a:lnTo>
                  <a:lnTo>
                    <a:pt x="3964662" y="13665"/>
                  </a:lnTo>
                  <a:lnTo>
                    <a:pt x="4012288" y="13592"/>
                  </a:lnTo>
                  <a:lnTo>
                    <a:pt x="4062018" y="13993"/>
                  </a:lnTo>
                  <a:lnTo>
                    <a:pt x="4114365" y="14962"/>
                  </a:lnTo>
                  <a:lnTo>
                    <a:pt x="4169841" y="16596"/>
                  </a:lnTo>
                  <a:lnTo>
                    <a:pt x="4270562" y="20331"/>
                  </a:lnTo>
                  <a:lnTo>
                    <a:pt x="4346946" y="23409"/>
                  </a:lnTo>
                  <a:lnTo>
                    <a:pt x="4403598" y="25625"/>
                  </a:lnTo>
                  <a:lnTo>
                    <a:pt x="4445123" y="26773"/>
                  </a:lnTo>
                  <a:lnTo>
                    <a:pt x="4476127" y="26649"/>
                  </a:lnTo>
                  <a:lnTo>
                    <a:pt x="4501215" y="25048"/>
                  </a:lnTo>
                  <a:lnTo>
                    <a:pt x="4524991" y="21766"/>
                  </a:lnTo>
                  <a:lnTo>
                    <a:pt x="4552061" y="16596"/>
                  </a:lnTo>
                  <a:lnTo>
                    <a:pt x="4585605" y="12190"/>
                  </a:lnTo>
                  <a:lnTo>
                    <a:pt x="4625105" y="10765"/>
                  </a:lnTo>
                  <a:lnTo>
                    <a:pt x="4669617" y="11458"/>
                  </a:lnTo>
                  <a:lnTo>
                    <a:pt x="4718196" y="13410"/>
                  </a:lnTo>
                  <a:lnTo>
                    <a:pt x="4769896" y="15760"/>
                  </a:lnTo>
                  <a:lnTo>
                    <a:pt x="4823773" y="17648"/>
                  </a:lnTo>
                  <a:lnTo>
                    <a:pt x="4878883" y="18213"/>
                  </a:lnTo>
                  <a:lnTo>
                    <a:pt x="4934280" y="16596"/>
                  </a:lnTo>
                  <a:lnTo>
                    <a:pt x="4961940" y="15119"/>
                  </a:lnTo>
                  <a:lnTo>
                    <a:pt x="4995435" y="13405"/>
                  </a:lnTo>
                  <a:lnTo>
                    <a:pt x="5034166" y="11530"/>
                  </a:lnTo>
                  <a:lnTo>
                    <a:pt x="5077537" y="9571"/>
                  </a:lnTo>
                  <a:lnTo>
                    <a:pt x="5124951" y="7605"/>
                  </a:lnTo>
                  <a:lnTo>
                    <a:pt x="5175811" y="5710"/>
                  </a:lnTo>
                  <a:lnTo>
                    <a:pt x="5229521" y="3963"/>
                  </a:lnTo>
                  <a:lnTo>
                    <a:pt x="5285484" y="2442"/>
                  </a:lnTo>
                  <a:lnTo>
                    <a:pt x="5343102" y="1222"/>
                  </a:lnTo>
                  <a:lnTo>
                    <a:pt x="5401780" y="382"/>
                  </a:lnTo>
                  <a:lnTo>
                    <a:pt x="5460920" y="0"/>
                  </a:lnTo>
                  <a:lnTo>
                    <a:pt x="5519925" y="151"/>
                  </a:lnTo>
                  <a:lnTo>
                    <a:pt x="5578198" y="913"/>
                  </a:lnTo>
                  <a:lnTo>
                    <a:pt x="5635144" y="2364"/>
                  </a:lnTo>
                  <a:lnTo>
                    <a:pt x="5690164" y="4580"/>
                  </a:lnTo>
                  <a:lnTo>
                    <a:pt x="5742663" y="7639"/>
                  </a:lnTo>
                  <a:lnTo>
                    <a:pt x="5792043" y="11619"/>
                  </a:lnTo>
                  <a:lnTo>
                    <a:pt x="5837707" y="16596"/>
                  </a:lnTo>
                  <a:lnTo>
                    <a:pt x="5892960" y="22896"/>
                  </a:lnTo>
                  <a:lnTo>
                    <a:pt x="5946696" y="27732"/>
                  </a:lnTo>
                  <a:lnTo>
                    <a:pt x="5999077" y="31229"/>
                  </a:lnTo>
                  <a:lnTo>
                    <a:pt x="6050267" y="33510"/>
                  </a:lnTo>
                  <a:lnTo>
                    <a:pt x="6100430" y="34697"/>
                  </a:lnTo>
                  <a:lnTo>
                    <a:pt x="6149729" y="34916"/>
                  </a:lnTo>
                  <a:lnTo>
                    <a:pt x="6198328" y="34288"/>
                  </a:lnTo>
                  <a:lnTo>
                    <a:pt x="6246390" y="32939"/>
                  </a:lnTo>
                  <a:lnTo>
                    <a:pt x="6294079" y="30991"/>
                  </a:lnTo>
                  <a:lnTo>
                    <a:pt x="6341559" y="28568"/>
                  </a:lnTo>
                  <a:lnTo>
                    <a:pt x="6388992" y="25793"/>
                  </a:lnTo>
                  <a:lnTo>
                    <a:pt x="6436543" y="22790"/>
                  </a:lnTo>
                  <a:lnTo>
                    <a:pt x="6484375" y="19683"/>
                  </a:lnTo>
                  <a:lnTo>
                    <a:pt x="6532651" y="16596"/>
                  </a:lnTo>
                  <a:lnTo>
                    <a:pt x="6599245" y="13393"/>
                  </a:lnTo>
                  <a:lnTo>
                    <a:pt x="6650604" y="12737"/>
                  </a:lnTo>
                  <a:lnTo>
                    <a:pt x="6690673" y="13878"/>
                  </a:lnTo>
                  <a:lnTo>
                    <a:pt x="6723395" y="16069"/>
                  </a:lnTo>
                  <a:lnTo>
                    <a:pt x="6752715" y="18562"/>
                  </a:lnTo>
                  <a:lnTo>
                    <a:pt x="6782578" y="20609"/>
                  </a:lnTo>
                  <a:lnTo>
                    <a:pt x="6816929" y="21462"/>
                  </a:lnTo>
                  <a:lnTo>
                    <a:pt x="6859711" y="20374"/>
                  </a:lnTo>
                  <a:lnTo>
                    <a:pt x="6914870" y="16596"/>
                  </a:lnTo>
                  <a:lnTo>
                    <a:pt x="6956724" y="14081"/>
                  </a:lnTo>
                  <a:lnTo>
                    <a:pt x="7001442" y="13231"/>
                  </a:lnTo>
                  <a:lnTo>
                    <a:pt x="7048608" y="13727"/>
                  </a:lnTo>
                  <a:lnTo>
                    <a:pt x="7097806" y="15248"/>
                  </a:lnTo>
                  <a:lnTo>
                    <a:pt x="7148617" y="17476"/>
                  </a:lnTo>
                  <a:lnTo>
                    <a:pt x="7200627" y="20091"/>
                  </a:lnTo>
                  <a:lnTo>
                    <a:pt x="7253417" y="22773"/>
                  </a:lnTo>
                  <a:lnTo>
                    <a:pt x="7306572" y="25202"/>
                  </a:lnTo>
                  <a:lnTo>
                    <a:pt x="7359674" y="27061"/>
                  </a:lnTo>
                  <a:lnTo>
                    <a:pt x="7412307" y="28028"/>
                  </a:lnTo>
                  <a:lnTo>
                    <a:pt x="7464055" y="27784"/>
                  </a:lnTo>
                  <a:lnTo>
                    <a:pt x="7514499" y="26011"/>
                  </a:lnTo>
                  <a:lnTo>
                    <a:pt x="7563225" y="22388"/>
                  </a:lnTo>
                  <a:lnTo>
                    <a:pt x="7609814" y="16596"/>
                  </a:lnTo>
                  <a:lnTo>
                    <a:pt x="7646102" y="11718"/>
                  </a:lnTo>
                  <a:lnTo>
                    <a:pt x="7684333" y="7889"/>
                  </a:lnTo>
                  <a:lnTo>
                    <a:pt x="7724450" y="5020"/>
                  </a:lnTo>
                  <a:lnTo>
                    <a:pt x="7766393" y="3021"/>
                  </a:lnTo>
                  <a:lnTo>
                    <a:pt x="7810107" y="1804"/>
                  </a:lnTo>
                  <a:lnTo>
                    <a:pt x="7855534" y="1279"/>
                  </a:lnTo>
                  <a:lnTo>
                    <a:pt x="7902615" y="1358"/>
                  </a:lnTo>
                  <a:lnTo>
                    <a:pt x="7951293" y="1951"/>
                  </a:lnTo>
                  <a:lnTo>
                    <a:pt x="8001511" y="2970"/>
                  </a:lnTo>
                  <a:lnTo>
                    <a:pt x="8053210" y="4325"/>
                  </a:lnTo>
                  <a:lnTo>
                    <a:pt x="8106334" y="5928"/>
                  </a:lnTo>
                  <a:lnTo>
                    <a:pt x="8160825" y="7689"/>
                  </a:lnTo>
                  <a:lnTo>
                    <a:pt x="8216624" y="9519"/>
                  </a:lnTo>
                  <a:lnTo>
                    <a:pt x="8273675" y="11330"/>
                  </a:lnTo>
                  <a:lnTo>
                    <a:pt x="8331920" y="13032"/>
                  </a:lnTo>
                  <a:lnTo>
                    <a:pt x="8391301" y="14536"/>
                  </a:lnTo>
                  <a:lnTo>
                    <a:pt x="8451761" y="15754"/>
                  </a:lnTo>
                  <a:lnTo>
                    <a:pt x="8513241" y="16596"/>
                  </a:lnTo>
                  <a:lnTo>
                    <a:pt x="8598654" y="17447"/>
                  </a:lnTo>
                  <a:lnTo>
                    <a:pt x="8670396" y="18129"/>
                  </a:lnTo>
                  <a:lnTo>
                    <a:pt x="8730593" y="18648"/>
                  </a:lnTo>
                  <a:lnTo>
                    <a:pt x="8781375" y="19006"/>
                  </a:lnTo>
                  <a:lnTo>
                    <a:pt x="8824868" y="19208"/>
                  </a:lnTo>
                  <a:lnTo>
                    <a:pt x="8863199" y="19258"/>
                  </a:lnTo>
                  <a:lnTo>
                    <a:pt x="8898497" y="19160"/>
                  </a:lnTo>
                  <a:lnTo>
                    <a:pt x="8968502" y="18537"/>
                  </a:lnTo>
                  <a:lnTo>
                    <a:pt x="9007464" y="18020"/>
                  </a:lnTo>
                  <a:lnTo>
                    <a:pt x="9051902" y="17371"/>
                  </a:lnTo>
                  <a:lnTo>
                    <a:pt x="9103944" y="16596"/>
                  </a:lnTo>
                  <a:lnTo>
                    <a:pt x="9160243" y="15551"/>
                  </a:lnTo>
                  <a:lnTo>
                    <a:pt x="9215905" y="14192"/>
                  </a:lnTo>
                  <a:lnTo>
                    <a:pt x="9270736" y="12672"/>
                  </a:lnTo>
                  <a:lnTo>
                    <a:pt x="9324540" y="11140"/>
                  </a:lnTo>
                  <a:lnTo>
                    <a:pt x="9377122" y="9748"/>
                  </a:lnTo>
                  <a:lnTo>
                    <a:pt x="9428289" y="8647"/>
                  </a:lnTo>
                  <a:lnTo>
                    <a:pt x="9477845" y="7987"/>
                  </a:lnTo>
                  <a:lnTo>
                    <a:pt x="9525595" y="7920"/>
                  </a:lnTo>
                  <a:lnTo>
                    <a:pt x="9571345" y="8596"/>
                  </a:lnTo>
                  <a:lnTo>
                    <a:pt x="9614900" y="10167"/>
                  </a:lnTo>
                  <a:lnTo>
                    <a:pt x="9656065" y="12783"/>
                  </a:lnTo>
                  <a:lnTo>
                    <a:pt x="9694646" y="16596"/>
                  </a:lnTo>
                  <a:lnTo>
                    <a:pt x="9729075" y="19875"/>
                  </a:lnTo>
                  <a:lnTo>
                    <a:pt x="9768216" y="22150"/>
                  </a:lnTo>
                  <a:lnTo>
                    <a:pt x="9811573" y="23545"/>
                  </a:lnTo>
                  <a:lnTo>
                    <a:pt x="9858647" y="24186"/>
                  </a:lnTo>
                  <a:lnTo>
                    <a:pt x="9908940" y="24197"/>
                  </a:lnTo>
                  <a:lnTo>
                    <a:pt x="9961956" y="23703"/>
                  </a:lnTo>
                  <a:lnTo>
                    <a:pt x="10017196" y="22830"/>
                  </a:lnTo>
                  <a:lnTo>
                    <a:pt x="10074162" y="21702"/>
                  </a:lnTo>
                  <a:lnTo>
                    <a:pt x="10132357" y="20445"/>
                  </a:lnTo>
                  <a:lnTo>
                    <a:pt x="10191282" y="19184"/>
                  </a:lnTo>
                  <a:lnTo>
                    <a:pt x="10250441" y="18043"/>
                  </a:lnTo>
                  <a:lnTo>
                    <a:pt x="10309335" y="17148"/>
                  </a:lnTo>
                  <a:lnTo>
                    <a:pt x="10367466" y="16624"/>
                  </a:lnTo>
                  <a:lnTo>
                    <a:pt x="10424337" y="16596"/>
                  </a:lnTo>
                  <a:lnTo>
                    <a:pt x="10424680" y="24241"/>
                  </a:lnTo>
                  <a:lnTo>
                    <a:pt x="10423893" y="27886"/>
                  </a:lnTo>
                  <a:lnTo>
                    <a:pt x="10424337" y="34884"/>
                  </a:lnTo>
                  <a:lnTo>
                    <a:pt x="10374301" y="34939"/>
                  </a:lnTo>
                  <a:lnTo>
                    <a:pt x="10326471" y="34196"/>
                  </a:lnTo>
                  <a:lnTo>
                    <a:pt x="10280310" y="32854"/>
                  </a:lnTo>
                  <a:lnTo>
                    <a:pt x="10235282" y="31108"/>
                  </a:lnTo>
                  <a:lnTo>
                    <a:pt x="10190852" y="29157"/>
                  </a:lnTo>
                  <a:lnTo>
                    <a:pt x="10146484" y="27197"/>
                  </a:lnTo>
                  <a:lnTo>
                    <a:pt x="10101640" y="25425"/>
                  </a:lnTo>
                  <a:lnTo>
                    <a:pt x="10055785" y="24040"/>
                  </a:lnTo>
                  <a:lnTo>
                    <a:pt x="10008382" y="23238"/>
                  </a:lnTo>
                  <a:lnTo>
                    <a:pt x="9958896" y="23217"/>
                  </a:lnTo>
                  <a:lnTo>
                    <a:pt x="9906791" y="24174"/>
                  </a:lnTo>
                  <a:lnTo>
                    <a:pt x="9851529" y="26305"/>
                  </a:lnTo>
                  <a:lnTo>
                    <a:pt x="9792575" y="29810"/>
                  </a:lnTo>
                  <a:lnTo>
                    <a:pt x="9729393" y="34884"/>
                  </a:lnTo>
                  <a:lnTo>
                    <a:pt x="9674231" y="39639"/>
                  </a:lnTo>
                  <a:lnTo>
                    <a:pt x="9622880" y="43563"/>
                  </a:lnTo>
                  <a:lnTo>
                    <a:pt x="9574672" y="46700"/>
                  </a:lnTo>
                  <a:lnTo>
                    <a:pt x="9528940" y="49091"/>
                  </a:lnTo>
                  <a:lnTo>
                    <a:pt x="9485015" y="50777"/>
                  </a:lnTo>
                  <a:lnTo>
                    <a:pt x="9442232" y="51802"/>
                  </a:lnTo>
                  <a:lnTo>
                    <a:pt x="9399920" y="52207"/>
                  </a:lnTo>
                  <a:lnTo>
                    <a:pt x="9357413" y="52033"/>
                  </a:lnTo>
                  <a:lnTo>
                    <a:pt x="9314044" y="51324"/>
                  </a:lnTo>
                  <a:lnTo>
                    <a:pt x="9269144" y="50121"/>
                  </a:lnTo>
                  <a:lnTo>
                    <a:pt x="9222045" y="48466"/>
                  </a:lnTo>
                  <a:lnTo>
                    <a:pt x="9172081" y="46401"/>
                  </a:lnTo>
                  <a:lnTo>
                    <a:pt x="9118582" y="43968"/>
                  </a:lnTo>
                  <a:lnTo>
                    <a:pt x="9060883" y="41210"/>
                  </a:lnTo>
                  <a:lnTo>
                    <a:pt x="8998314" y="38168"/>
                  </a:lnTo>
                  <a:lnTo>
                    <a:pt x="8930208" y="34884"/>
                  </a:lnTo>
                  <a:lnTo>
                    <a:pt x="8862945" y="32084"/>
                  </a:lnTo>
                  <a:lnTo>
                    <a:pt x="8802687" y="30365"/>
                  </a:lnTo>
                  <a:lnTo>
                    <a:pt x="8748426" y="29575"/>
                  </a:lnTo>
                  <a:lnTo>
                    <a:pt x="8699156" y="29563"/>
                  </a:lnTo>
                  <a:lnTo>
                    <a:pt x="8653871" y="30177"/>
                  </a:lnTo>
                  <a:lnTo>
                    <a:pt x="8611565" y="31266"/>
                  </a:lnTo>
                  <a:lnTo>
                    <a:pt x="8571233" y="32677"/>
                  </a:lnTo>
                  <a:lnTo>
                    <a:pt x="8531867" y="34260"/>
                  </a:lnTo>
                  <a:lnTo>
                    <a:pt x="8492463" y="35862"/>
                  </a:lnTo>
                  <a:lnTo>
                    <a:pt x="8452013" y="37331"/>
                  </a:lnTo>
                  <a:lnTo>
                    <a:pt x="8409512" y="38518"/>
                  </a:lnTo>
                  <a:lnTo>
                    <a:pt x="8363953" y="39268"/>
                  </a:lnTo>
                  <a:lnTo>
                    <a:pt x="8314331" y="39432"/>
                  </a:lnTo>
                  <a:lnTo>
                    <a:pt x="8259639" y="38857"/>
                  </a:lnTo>
                  <a:lnTo>
                    <a:pt x="8198871" y="37391"/>
                  </a:lnTo>
                  <a:lnTo>
                    <a:pt x="8131022" y="34884"/>
                  </a:lnTo>
                  <a:lnTo>
                    <a:pt x="8056384" y="31869"/>
                  </a:lnTo>
                  <a:lnTo>
                    <a:pt x="7995191" y="29785"/>
                  </a:lnTo>
                  <a:lnTo>
                    <a:pt x="7945616" y="28515"/>
                  </a:lnTo>
                  <a:lnTo>
                    <a:pt x="7905832" y="27942"/>
                  </a:lnTo>
                  <a:lnTo>
                    <a:pt x="7874012" y="27950"/>
                  </a:lnTo>
                  <a:lnTo>
                    <a:pt x="7848329" y="28422"/>
                  </a:lnTo>
                  <a:lnTo>
                    <a:pt x="7826956" y="29240"/>
                  </a:lnTo>
                  <a:lnTo>
                    <a:pt x="7808066" y="30289"/>
                  </a:lnTo>
                  <a:lnTo>
                    <a:pt x="7789832" y="31452"/>
                  </a:lnTo>
                  <a:lnTo>
                    <a:pt x="7770427" y="32611"/>
                  </a:lnTo>
                  <a:lnTo>
                    <a:pt x="7748025" y="33651"/>
                  </a:lnTo>
                  <a:lnTo>
                    <a:pt x="7720798" y="34454"/>
                  </a:lnTo>
                  <a:lnTo>
                    <a:pt x="7686919" y="34904"/>
                  </a:lnTo>
                  <a:lnTo>
                    <a:pt x="7644561" y="34884"/>
                  </a:lnTo>
                  <a:lnTo>
                    <a:pt x="7605558" y="35007"/>
                  </a:lnTo>
                  <a:lnTo>
                    <a:pt x="7562343" y="35753"/>
                  </a:lnTo>
                  <a:lnTo>
                    <a:pt x="7515458" y="37004"/>
                  </a:lnTo>
                  <a:lnTo>
                    <a:pt x="7465447" y="38639"/>
                  </a:lnTo>
                  <a:lnTo>
                    <a:pt x="7412853" y="40538"/>
                  </a:lnTo>
                  <a:lnTo>
                    <a:pt x="7358219" y="42583"/>
                  </a:lnTo>
                  <a:lnTo>
                    <a:pt x="7302087" y="44653"/>
                  </a:lnTo>
                  <a:lnTo>
                    <a:pt x="7245001" y="46628"/>
                  </a:lnTo>
                  <a:lnTo>
                    <a:pt x="7187504" y="48390"/>
                  </a:lnTo>
                  <a:lnTo>
                    <a:pt x="7130139" y="49818"/>
                  </a:lnTo>
                  <a:lnTo>
                    <a:pt x="7073449" y="50794"/>
                  </a:lnTo>
                  <a:lnTo>
                    <a:pt x="7017977" y="51196"/>
                  </a:lnTo>
                  <a:lnTo>
                    <a:pt x="6964266" y="50906"/>
                  </a:lnTo>
                  <a:lnTo>
                    <a:pt x="6912859" y="49804"/>
                  </a:lnTo>
                  <a:lnTo>
                    <a:pt x="6864300" y="47771"/>
                  </a:lnTo>
                  <a:lnTo>
                    <a:pt x="6819130" y="44686"/>
                  </a:lnTo>
                  <a:lnTo>
                    <a:pt x="6777894" y="40430"/>
                  </a:lnTo>
                  <a:lnTo>
                    <a:pt x="6741134" y="34884"/>
                  </a:lnTo>
                  <a:lnTo>
                    <a:pt x="6696740" y="28190"/>
                  </a:lnTo>
                  <a:lnTo>
                    <a:pt x="6651815" y="23903"/>
                  </a:lnTo>
                  <a:lnTo>
                    <a:pt x="6606291" y="21680"/>
                  </a:lnTo>
                  <a:lnTo>
                    <a:pt x="6560098" y="21174"/>
                  </a:lnTo>
                  <a:lnTo>
                    <a:pt x="6513168" y="22043"/>
                  </a:lnTo>
                  <a:lnTo>
                    <a:pt x="6465431" y="23941"/>
                  </a:lnTo>
                  <a:lnTo>
                    <a:pt x="6416817" y="26525"/>
                  </a:lnTo>
                  <a:lnTo>
                    <a:pt x="6367259" y="29451"/>
                  </a:lnTo>
                  <a:lnTo>
                    <a:pt x="6316687" y="32372"/>
                  </a:lnTo>
                  <a:lnTo>
                    <a:pt x="6265031" y="34947"/>
                  </a:lnTo>
                  <a:lnTo>
                    <a:pt x="6212222" y="36830"/>
                  </a:lnTo>
                  <a:lnTo>
                    <a:pt x="6158192" y="37676"/>
                  </a:lnTo>
                  <a:lnTo>
                    <a:pt x="6102871" y="37142"/>
                  </a:lnTo>
                  <a:lnTo>
                    <a:pt x="6046190" y="34884"/>
                  </a:lnTo>
                  <a:lnTo>
                    <a:pt x="5957925" y="29857"/>
                  </a:lnTo>
                  <a:lnTo>
                    <a:pt x="5890789" y="26143"/>
                  </a:lnTo>
                  <a:lnTo>
                    <a:pt x="5840000" y="23804"/>
                  </a:lnTo>
                  <a:lnTo>
                    <a:pt x="5800778" y="22901"/>
                  </a:lnTo>
                  <a:lnTo>
                    <a:pt x="5768345" y="23496"/>
                  </a:lnTo>
                  <a:lnTo>
                    <a:pt x="5737919" y="25650"/>
                  </a:lnTo>
                  <a:lnTo>
                    <a:pt x="5704721" y="29426"/>
                  </a:lnTo>
                  <a:lnTo>
                    <a:pt x="5663971" y="34884"/>
                  </a:lnTo>
                  <a:lnTo>
                    <a:pt x="5634469" y="38099"/>
                  </a:lnTo>
                  <a:lnTo>
                    <a:pt x="5558636" y="42346"/>
                  </a:lnTo>
                  <a:lnTo>
                    <a:pt x="5513675" y="43504"/>
                  </a:lnTo>
                  <a:lnTo>
                    <a:pt x="5464930" y="44105"/>
                  </a:lnTo>
                  <a:lnTo>
                    <a:pt x="5413088" y="44210"/>
                  </a:lnTo>
                  <a:lnTo>
                    <a:pt x="5358833" y="43885"/>
                  </a:lnTo>
                  <a:lnTo>
                    <a:pt x="5302850" y="43192"/>
                  </a:lnTo>
                  <a:lnTo>
                    <a:pt x="5245823" y="42195"/>
                  </a:lnTo>
                  <a:lnTo>
                    <a:pt x="5188440" y="40959"/>
                  </a:lnTo>
                  <a:lnTo>
                    <a:pt x="5131383" y="39545"/>
                  </a:lnTo>
                  <a:lnTo>
                    <a:pt x="5075339" y="38019"/>
                  </a:lnTo>
                  <a:lnTo>
                    <a:pt x="5020992" y="36444"/>
                  </a:lnTo>
                  <a:lnTo>
                    <a:pt x="4969027" y="34884"/>
                  </a:lnTo>
                  <a:lnTo>
                    <a:pt x="4911325" y="33693"/>
                  </a:lnTo>
                  <a:lnTo>
                    <a:pt x="4855993" y="33532"/>
                  </a:lnTo>
                  <a:lnTo>
                    <a:pt x="4802781" y="34157"/>
                  </a:lnTo>
                  <a:lnTo>
                    <a:pt x="4751442" y="35324"/>
                  </a:lnTo>
                  <a:lnTo>
                    <a:pt x="4701727" y="36789"/>
                  </a:lnTo>
                  <a:lnTo>
                    <a:pt x="4653387" y="38308"/>
                  </a:lnTo>
                  <a:lnTo>
                    <a:pt x="4606175" y="39637"/>
                  </a:lnTo>
                  <a:lnTo>
                    <a:pt x="4559841" y="40531"/>
                  </a:lnTo>
                  <a:lnTo>
                    <a:pt x="4514138" y="40747"/>
                  </a:lnTo>
                  <a:lnTo>
                    <a:pt x="4468816" y="40040"/>
                  </a:lnTo>
                  <a:lnTo>
                    <a:pt x="4423628" y="38167"/>
                  </a:lnTo>
                  <a:lnTo>
                    <a:pt x="4378325" y="34884"/>
                  </a:lnTo>
                  <a:lnTo>
                    <a:pt x="4332427" y="31790"/>
                  </a:lnTo>
                  <a:lnTo>
                    <a:pt x="4285671" y="30419"/>
                  </a:lnTo>
                  <a:lnTo>
                    <a:pt x="4238134" y="30422"/>
                  </a:lnTo>
                  <a:lnTo>
                    <a:pt x="4189890" y="31452"/>
                  </a:lnTo>
                  <a:lnTo>
                    <a:pt x="4141017" y="33160"/>
                  </a:lnTo>
                  <a:lnTo>
                    <a:pt x="4091589" y="35198"/>
                  </a:lnTo>
                  <a:lnTo>
                    <a:pt x="4041682" y="37219"/>
                  </a:lnTo>
                  <a:lnTo>
                    <a:pt x="3991372" y="38874"/>
                  </a:lnTo>
                  <a:lnTo>
                    <a:pt x="3940736" y="39816"/>
                  </a:lnTo>
                  <a:lnTo>
                    <a:pt x="3889848" y="39697"/>
                  </a:lnTo>
                  <a:lnTo>
                    <a:pt x="3838785" y="38169"/>
                  </a:lnTo>
                  <a:lnTo>
                    <a:pt x="3787622" y="34884"/>
                  </a:lnTo>
                  <a:lnTo>
                    <a:pt x="3738567" y="30793"/>
                  </a:lnTo>
                  <a:lnTo>
                    <a:pt x="3693060" y="27143"/>
                  </a:lnTo>
                  <a:lnTo>
                    <a:pt x="3650028" y="24023"/>
                  </a:lnTo>
                  <a:lnTo>
                    <a:pt x="3608397" y="21526"/>
                  </a:lnTo>
                  <a:lnTo>
                    <a:pt x="3567093" y="19742"/>
                  </a:lnTo>
                  <a:lnTo>
                    <a:pt x="3525042" y="18763"/>
                  </a:lnTo>
                  <a:lnTo>
                    <a:pt x="3481170" y="18679"/>
                  </a:lnTo>
                  <a:lnTo>
                    <a:pt x="3434404" y="19582"/>
                  </a:lnTo>
                  <a:lnTo>
                    <a:pt x="3383670" y="21562"/>
                  </a:lnTo>
                  <a:lnTo>
                    <a:pt x="3327894" y="24712"/>
                  </a:lnTo>
                  <a:lnTo>
                    <a:pt x="3266001" y="29122"/>
                  </a:lnTo>
                  <a:lnTo>
                    <a:pt x="3196920" y="34884"/>
                  </a:lnTo>
                  <a:lnTo>
                    <a:pt x="3126292" y="40846"/>
                  </a:lnTo>
                  <a:lnTo>
                    <a:pt x="3060323" y="45784"/>
                  </a:lnTo>
                  <a:lnTo>
                    <a:pt x="2998784" y="49682"/>
                  </a:lnTo>
                  <a:lnTo>
                    <a:pt x="2941444" y="52520"/>
                  </a:lnTo>
                  <a:lnTo>
                    <a:pt x="2888071" y="54280"/>
                  </a:lnTo>
                  <a:lnTo>
                    <a:pt x="2838437" y="54943"/>
                  </a:lnTo>
                  <a:lnTo>
                    <a:pt x="2792310" y="54493"/>
                  </a:lnTo>
                  <a:lnTo>
                    <a:pt x="2749459" y="52909"/>
                  </a:lnTo>
                  <a:lnTo>
                    <a:pt x="2709655" y="50175"/>
                  </a:lnTo>
                  <a:lnTo>
                    <a:pt x="2638265" y="41180"/>
                  </a:lnTo>
                  <a:lnTo>
                    <a:pt x="2606217" y="34884"/>
                  </a:lnTo>
                  <a:lnTo>
                    <a:pt x="2578972" y="30070"/>
                  </a:lnTo>
                  <a:lnTo>
                    <a:pt x="2503106" y="22588"/>
                  </a:lnTo>
                  <a:lnTo>
                    <a:pt x="2456377" y="19885"/>
                  </a:lnTo>
                  <a:lnTo>
                    <a:pt x="2405045" y="17853"/>
                  </a:lnTo>
                  <a:lnTo>
                    <a:pt x="2350055" y="16473"/>
                  </a:lnTo>
                  <a:lnTo>
                    <a:pt x="2292353" y="15729"/>
                  </a:lnTo>
                  <a:lnTo>
                    <a:pt x="2232885" y="15605"/>
                  </a:lnTo>
                  <a:lnTo>
                    <a:pt x="2172596" y="16083"/>
                  </a:lnTo>
                  <a:lnTo>
                    <a:pt x="2112432" y="17147"/>
                  </a:lnTo>
                  <a:lnTo>
                    <a:pt x="2053339" y="18780"/>
                  </a:lnTo>
                  <a:lnTo>
                    <a:pt x="1996262" y="20964"/>
                  </a:lnTo>
                  <a:lnTo>
                    <a:pt x="1942148" y="23684"/>
                  </a:lnTo>
                  <a:lnTo>
                    <a:pt x="1891941" y="26921"/>
                  </a:lnTo>
                  <a:lnTo>
                    <a:pt x="1846587" y="30660"/>
                  </a:lnTo>
                  <a:lnTo>
                    <a:pt x="1807032" y="34884"/>
                  </a:lnTo>
                  <a:lnTo>
                    <a:pt x="1763919" y="38958"/>
                  </a:lnTo>
                  <a:lnTo>
                    <a:pt x="1717954" y="41191"/>
                  </a:lnTo>
                  <a:lnTo>
                    <a:pt x="1669599" y="41885"/>
                  </a:lnTo>
                  <a:lnTo>
                    <a:pt x="1619314" y="41345"/>
                  </a:lnTo>
                  <a:lnTo>
                    <a:pt x="1567564" y="39874"/>
                  </a:lnTo>
                  <a:lnTo>
                    <a:pt x="1514809" y="37776"/>
                  </a:lnTo>
                  <a:lnTo>
                    <a:pt x="1461512" y="35355"/>
                  </a:lnTo>
                  <a:lnTo>
                    <a:pt x="1408136" y="32915"/>
                  </a:lnTo>
                  <a:lnTo>
                    <a:pt x="1355142" y="30759"/>
                  </a:lnTo>
                  <a:lnTo>
                    <a:pt x="1302993" y="29192"/>
                  </a:lnTo>
                  <a:lnTo>
                    <a:pt x="1252151" y="28517"/>
                  </a:lnTo>
                  <a:lnTo>
                    <a:pt x="1203078" y="29038"/>
                  </a:lnTo>
                  <a:lnTo>
                    <a:pt x="1156236" y="31059"/>
                  </a:lnTo>
                  <a:lnTo>
                    <a:pt x="1112088" y="34884"/>
                  </a:lnTo>
                  <a:lnTo>
                    <a:pt x="1045163" y="40672"/>
                  </a:lnTo>
                  <a:lnTo>
                    <a:pt x="991167" y="42056"/>
                  </a:lnTo>
                  <a:lnTo>
                    <a:pt x="946372" y="40411"/>
                  </a:lnTo>
                  <a:lnTo>
                    <a:pt x="907048" y="37112"/>
                  </a:lnTo>
                  <a:lnTo>
                    <a:pt x="869465" y="33535"/>
                  </a:lnTo>
                  <a:lnTo>
                    <a:pt x="829894" y="31055"/>
                  </a:lnTo>
                  <a:lnTo>
                    <a:pt x="784605" y="31046"/>
                  </a:lnTo>
                  <a:lnTo>
                    <a:pt x="729869" y="34884"/>
                  </a:lnTo>
                  <a:lnTo>
                    <a:pt x="692208" y="38178"/>
                  </a:lnTo>
                  <a:lnTo>
                    <a:pt x="649133" y="40955"/>
                  </a:lnTo>
                  <a:lnTo>
                    <a:pt x="601442" y="43217"/>
                  </a:lnTo>
                  <a:lnTo>
                    <a:pt x="549930" y="44967"/>
                  </a:lnTo>
                  <a:lnTo>
                    <a:pt x="495397" y="46208"/>
                  </a:lnTo>
                  <a:lnTo>
                    <a:pt x="438639" y="46941"/>
                  </a:lnTo>
                  <a:lnTo>
                    <a:pt x="380453" y="47171"/>
                  </a:lnTo>
                  <a:lnTo>
                    <a:pt x="321638" y="46899"/>
                  </a:lnTo>
                  <a:lnTo>
                    <a:pt x="262991" y="46128"/>
                  </a:lnTo>
                  <a:lnTo>
                    <a:pt x="205308" y="44861"/>
                  </a:lnTo>
                  <a:lnTo>
                    <a:pt x="149388" y="43100"/>
                  </a:lnTo>
                  <a:lnTo>
                    <a:pt x="96028" y="40849"/>
                  </a:lnTo>
                  <a:lnTo>
                    <a:pt x="46025" y="38109"/>
                  </a:lnTo>
                  <a:lnTo>
                    <a:pt x="177" y="34884"/>
                  </a:lnTo>
                  <a:lnTo>
                    <a:pt x="101" y="28305"/>
                  </a:lnTo>
                  <a:lnTo>
                    <a:pt x="0" y="25549"/>
                  </a:lnTo>
                  <a:lnTo>
                    <a:pt x="177" y="16596"/>
                  </a:lnTo>
                  <a:close/>
                </a:path>
              </a:pathLst>
            </a:custGeom>
            <a:ln w="41275">
              <a:solidFill>
                <a:srgbClr val="00AF50"/>
              </a:solidFill>
            </a:ln>
          </p:spPr>
          <p:txBody>
            <a:bodyPr wrap="square" lIns="0" tIns="0" rIns="0" bIns="0" rtlCol="0"/>
            <a:lstStyle/>
            <a:p/>
          </p:txBody>
        </p:sp>
      </p:grpSp>
      <p:grpSp>
        <p:nvGrpSpPr>
          <p:cNvPr id="6" name="object 6"/>
          <p:cNvGrpSpPr/>
          <p:nvPr/>
        </p:nvGrpSpPr>
        <p:grpSpPr>
          <a:xfrm>
            <a:off x="841247" y="2840735"/>
            <a:ext cx="1946275" cy="2723515"/>
            <a:chOff x="841247" y="2840735"/>
            <a:chExt cx="1946275" cy="2723515"/>
          </a:xfrm>
        </p:grpSpPr>
        <p:sp>
          <p:nvSpPr>
            <p:cNvPr id="7" name="object 7"/>
            <p:cNvSpPr/>
            <p:nvPr/>
          </p:nvSpPr>
          <p:spPr>
            <a:xfrm>
              <a:off x="841247" y="2840735"/>
              <a:ext cx="1946275" cy="2723515"/>
            </a:xfrm>
            <a:custGeom>
              <a:avLst/>
              <a:gdLst/>
              <a:ahLst/>
              <a:cxnLst/>
              <a:rect l="l" t="t" r="r" b="b"/>
              <a:pathLst>
                <a:path w="1946275" h="2723515">
                  <a:moveTo>
                    <a:pt x="1946148" y="0"/>
                  </a:moveTo>
                  <a:lnTo>
                    <a:pt x="0" y="0"/>
                  </a:lnTo>
                  <a:lnTo>
                    <a:pt x="0" y="2723388"/>
                  </a:lnTo>
                  <a:lnTo>
                    <a:pt x="1946148" y="2723388"/>
                  </a:lnTo>
                  <a:lnTo>
                    <a:pt x="1946148" y="0"/>
                  </a:lnTo>
                  <a:close/>
                </a:path>
              </a:pathLst>
            </a:custGeom>
            <a:solidFill>
              <a:srgbClr val="CAE3D0">
                <a:alpha val="90194"/>
              </a:srgbClr>
            </a:solidFill>
          </p:spPr>
          <p:txBody>
            <a:bodyPr wrap="square" lIns="0" tIns="0" rIns="0" bIns="0" rtlCol="0"/>
            <a:lstStyle/>
            <a:p/>
          </p:txBody>
        </p:sp>
        <p:sp>
          <p:nvSpPr>
            <p:cNvPr id="8" name="object 8"/>
            <p:cNvSpPr/>
            <p:nvPr/>
          </p:nvSpPr>
          <p:spPr>
            <a:xfrm>
              <a:off x="1406651" y="3112007"/>
              <a:ext cx="817244" cy="818515"/>
            </a:xfrm>
            <a:custGeom>
              <a:avLst/>
              <a:gdLst/>
              <a:ahLst/>
              <a:cxnLst/>
              <a:rect l="l" t="t" r="r" b="b"/>
              <a:pathLst>
                <a:path w="817244" h="818514">
                  <a:moveTo>
                    <a:pt x="408431" y="0"/>
                  </a:moveTo>
                  <a:lnTo>
                    <a:pt x="360801" y="2752"/>
                  </a:lnTo>
                  <a:lnTo>
                    <a:pt x="314784" y="10806"/>
                  </a:lnTo>
                  <a:lnTo>
                    <a:pt x="270687" y="23854"/>
                  </a:lnTo>
                  <a:lnTo>
                    <a:pt x="228816" y="41590"/>
                  </a:lnTo>
                  <a:lnTo>
                    <a:pt x="189479" y="63705"/>
                  </a:lnTo>
                  <a:lnTo>
                    <a:pt x="152981" y="89893"/>
                  </a:lnTo>
                  <a:lnTo>
                    <a:pt x="119629" y="119848"/>
                  </a:lnTo>
                  <a:lnTo>
                    <a:pt x="89729" y="153261"/>
                  </a:lnTo>
                  <a:lnTo>
                    <a:pt x="63589" y="189827"/>
                  </a:lnTo>
                  <a:lnTo>
                    <a:pt x="41514" y="229238"/>
                  </a:lnTo>
                  <a:lnTo>
                    <a:pt x="23811" y="271187"/>
                  </a:lnTo>
                  <a:lnTo>
                    <a:pt x="10787" y="315368"/>
                  </a:lnTo>
                  <a:lnTo>
                    <a:pt x="2747" y="361472"/>
                  </a:lnTo>
                  <a:lnTo>
                    <a:pt x="0" y="409194"/>
                  </a:lnTo>
                  <a:lnTo>
                    <a:pt x="2747" y="456915"/>
                  </a:lnTo>
                  <a:lnTo>
                    <a:pt x="10787" y="503019"/>
                  </a:lnTo>
                  <a:lnTo>
                    <a:pt x="23811" y="547200"/>
                  </a:lnTo>
                  <a:lnTo>
                    <a:pt x="41514" y="589149"/>
                  </a:lnTo>
                  <a:lnTo>
                    <a:pt x="63589" y="628560"/>
                  </a:lnTo>
                  <a:lnTo>
                    <a:pt x="89729" y="665126"/>
                  </a:lnTo>
                  <a:lnTo>
                    <a:pt x="119629" y="698539"/>
                  </a:lnTo>
                  <a:lnTo>
                    <a:pt x="152981" y="728494"/>
                  </a:lnTo>
                  <a:lnTo>
                    <a:pt x="189479" y="754682"/>
                  </a:lnTo>
                  <a:lnTo>
                    <a:pt x="228816" y="776797"/>
                  </a:lnTo>
                  <a:lnTo>
                    <a:pt x="270687" y="794533"/>
                  </a:lnTo>
                  <a:lnTo>
                    <a:pt x="314784" y="807581"/>
                  </a:lnTo>
                  <a:lnTo>
                    <a:pt x="360801" y="815635"/>
                  </a:lnTo>
                  <a:lnTo>
                    <a:pt x="408431" y="818388"/>
                  </a:lnTo>
                  <a:lnTo>
                    <a:pt x="456062" y="815635"/>
                  </a:lnTo>
                  <a:lnTo>
                    <a:pt x="502079" y="807581"/>
                  </a:lnTo>
                  <a:lnTo>
                    <a:pt x="546176" y="794533"/>
                  </a:lnTo>
                  <a:lnTo>
                    <a:pt x="588047" y="776797"/>
                  </a:lnTo>
                  <a:lnTo>
                    <a:pt x="627384" y="754682"/>
                  </a:lnTo>
                  <a:lnTo>
                    <a:pt x="663882" y="728494"/>
                  </a:lnTo>
                  <a:lnTo>
                    <a:pt x="697234" y="698539"/>
                  </a:lnTo>
                  <a:lnTo>
                    <a:pt x="727134" y="665126"/>
                  </a:lnTo>
                  <a:lnTo>
                    <a:pt x="753274" y="628560"/>
                  </a:lnTo>
                  <a:lnTo>
                    <a:pt x="775349" y="589149"/>
                  </a:lnTo>
                  <a:lnTo>
                    <a:pt x="793052" y="547200"/>
                  </a:lnTo>
                  <a:lnTo>
                    <a:pt x="806076" y="503019"/>
                  </a:lnTo>
                  <a:lnTo>
                    <a:pt x="814116" y="456915"/>
                  </a:lnTo>
                  <a:lnTo>
                    <a:pt x="816863" y="409194"/>
                  </a:lnTo>
                  <a:lnTo>
                    <a:pt x="814116" y="361472"/>
                  </a:lnTo>
                  <a:lnTo>
                    <a:pt x="806076" y="315368"/>
                  </a:lnTo>
                  <a:lnTo>
                    <a:pt x="793052" y="271187"/>
                  </a:lnTo>
                  <a:lnTo>
                    <a:pt x="775349" y="229238"/>
                  </a:lnTo>
                  <a:lnTo>
                    <a:pt x="753274" y="189827"/>
                  </a:lnTo>
                  <a:lnTo>
                    <a:pt x="727134" y="153261"/>
                  </a:lnTo>
                  <a:lnTo>
                    <a:pt x="697234" y="119848"/>
                  </a:lnTo>
                  <a:lnTo>
                    <a:pt x="663882" y="89893"/>
                  </a:lnTo>
                  <a:lnTo>
                    <a:pt x="627384" y="63705"/>
                  </a:lnTo>
                  <a:lnTo>
                    <a:pt x="588047" y="41590"/>
                  </a:lnTo>
                  <a:lnTo>
                    <a:pt x="546176" y="23854"/>
                  </a:lnTo>
                  <a:lnTo>
                    <a:pt x="502079" y="10806"/>
                  </a:lnTo>
                  <a:lnTo>
                    <a:pt x="456062" y="2752"/>
                  </a:lnTo>
                  <a:lnTo>
                    <a:pt x="408431" y="0"/>
                  </a:lnTo>
                  <a:close/>
                </a:path>
              </a:pathLst>
            </a:custGeom>
            <a:solidFill>
              <a:srgbClr val="00AF50"/>
            </a:solidFill>
          </p:spPr>
          <p:txBody>
            <a:bodyPr wrap="square" lIns="0" tIns="0" rIns="0" bIns="0" rtlCol="0"/>
            <a:lstStyle/>
            <a:p/>
          </p:txBody>
        </p:sp>
        <p:sp>
          <p:nvSpPr>
            <p:cNvPr id="9" name="object 9"/>
            <p:cNvSpPr/>
            <p:nvPr/>
          </p:nvSpPr>
          <p:spPr>
            <a:xfrm>
              <a:off x="1406651" y="3112007"/>
              <a:ext cx="817244" cy="818515"/>
            </a:xfrm>
            <a:custGeom>
              <a:avLst/>
              <a:gdLst/>
              <a:ahLst/>
              <a:cxnLst/>
              <a:rect l="l" t="t" r="r" b="b"/>
              <a:pathLst>
                <a:path w="817244" h="818514">
                  <a:moveTo>
                    <a:pt x="0" y="409194"/>
                  </a:moveTo>
                  <a:lnTo>
                    <a:pt x="2747" y="361472"/>
                  </a:lnTo>
                  <a:lnTo>
                    <a:pt x="10787" y="315368"/>
                  </a:lnTo>
                  <a:lnTo>
                    <a:pt x="23811" y="271187"/>
                  </a:lnTo>
                  <a:lnTo>
                    <a:pt x="41514" y="229238"/>
                  </a:lnTo>
                  <a:lnTo>
                    <a:pt x="63589" y="189827"/>
                  </a:lnTo>
                  <a:lnTo>
                    <a:pt x="89729" y="153261"/>
                  </a:lnTo>
                  <a:lnTo>
                    <a:pt x="119629" y="119848"/>
                  </a:lnTo>
                  <a:lnTo>
                    <a:pt x="152981" y="89893"/>
                  </a:lnTo>
                  <a:lnTo>
                    <a:pt x="189479" y="63705"/>
                  </a:lnTo>
                  <a:lnTo>
                    <a:pt x="228816" y="41590"/>
                  </a:lnTo>
                  <a:lnTo>
                    <a:pt x="270687" y="23854"/>
                  </a:lnTo>
                  <a:lnTo>
                    <a:pt x="314784" y="10806"/>
                  </a:lnTo>
                  <a:lnTo>
                    <a:pt x="360801" y="2752"/>
                  </a:lnTo>
                  <a:lnTo>
                    <a:pt x="408431" y="0"/>
                  </a:lnTo>
                  <a:lnTo>
                    <a:pt x="456062" y="2752"/>
                  </a:lnTo>
                  <a:lnTo>
                    <a:pt x="502079" y="10806"/>
                  </a:lnTo>
                  <a:lnTo>
                    <a:pt x="546176" y="23854"/>
                  </a:lnTo>
                  <a:lnTo>
                    <a:pt x="588047" y="41590"/>
                  </a:lnTo>
                  <a:lnTo>
                    <a:pt x="627384" y="63705"/>
                  </a:lnTo>
                  <a:lnTo>
                    <a:pt x="663882" y="89893"/>
                  </a:lnTo>
                  <a:lnTo>
                    <a:pt x="697234" y="119848"/>
                  </a:lnTo>
                  <a:lnTo>
                    <a:pt x="727134" y="153261"/>
                  </a:lnTo>
                  <a:lnTo>
                    <a:pt x="753274" y="189827"/>
                  </a:lnTo>
                  <a:lnTo>
                    <a:pt x="775349" y="229238"/>
                  </a:lnTo>
                  <a:lnTo>
                    <a:pt x="793052" y="271187"/>
                  </a:lnTo>
                  <a:lnTo>
                    <a:pt x="806076" y="315368"/>
                  </a:lnTo>
                  <a:lnTo>
                    <a:pt x="814116" y="361472"/>
                  </a:lnTo>
                  <a:lnTo>
                    <a:pt x="816863" y="409194"/>
                  </a:lnTo>
                  <a:lnTo>
                    <a:pt x="814116" y="456915"/>
                  </a:lnTo>
                  <a:lnTo>
                    <a:pt x="806076" y="503019"/>
                  </a:lnTo>
                  <a:lnTo>
                    <a:pt x="793052" y="547200"/>
                  </a:lnTo>
                  <a:lnTo>
                    <a:pt x="775349" y="589149"/>
                  </a:lnTo>
                  <a:lnTo>
                    <a:pt x="753274" y="628560"/>
                  </a:lnTo>
                  <a:lnTo>
                    <a:pt x="727134" y="665126"/>
                  </a:lnTo>
                  <a:lnTo>
                    <a:pt x="697234" y="698539"/>
                  </a:lnTo>
                  <a:lnTo>
                    <a:pt x="663882" y="728494"/>
                  </a:lnTo>
                  <a:lnTo>
                    <a:pt x="627384" y="754682"/>
                  </a:lnTo>
                  <a:lnTo>
                    <a:pt x="588047" y="776797"/>
                  </a:lnTo>
                  <a:lnTo>
                    <a:pt x="546176" y="794533"/>
                  </a:lnTo>
                  <a:lnTo>
                    <a:pt x="502079" y="807581"/>
                  </a:lnTo>
                  <a:lnTo>
                    <a:pt x="456062" y="815635"/>
                  </a:lnTo>
                  <a:lnTo>
                    <a:pt x="408431" y="818388"/>
                  </a:lnTo>
                  <a:lnTo>
                    <a:pt x="360801" y="815635"/>
                  </a:lnTo>
                  <a:lnTo>
                    <a:pt x="314784" y="807581"/>
                  </a:lnTo>
                  <a:lnTo>
                    <a:pt x="270687" y="794533"/>
                  </a:lnTo>
                  <a:lnTo>
                    <a:pt x="228816" y="776797"/>
                  </a:lnTo>
                  <a:lnTo>
                    <a:pt x="189479" y="754682"/>
                  </a:lnTo>
                  <a:lnTo>
                    <a:pt x="152981" y="728494"/>
                  </a:lnTo>
                  <a:lnTo>
                    <a:pt x="119629" y="698539"/>
                  </a:lnTo>
                  <a:lnTo>
                    <a:pt x="89729" y="665126"/>
                  </a:lnTo>
                  <a:lnTo>
                    <a:pt x="63589" y="628560"/>
                  </a:lnTo>
                  <a:lnTo>
                    <a:pt x="41514" y="589149"/>
                  </a:lnTo>
                  <a:lnTo>
                    <a:pt x="23811" y="547200"/>
                  </a:lnTo>
                  <a:lnTo>
                    <a:pt x="10787" y="503019"/>
                  </a:lnTo>
                  <a:lnTo>
                    <a:pt x="2747" y="456915"/>
                  </a:lnTo>
                  <a:lnTo>
                    <a:pt x="0" y="409194"/>
                  </a:lnTo>
                  <a:close/>
                </a:path>
              </a:pathLst>
            </a:custGeom>
            <a:ln w="12700">
              <a:solidFill>
                <a:srgbClr val="00AF50"/>
              </a:solidFill>
            </a:ln>
          </p:spPr>
          <p:txBody>
            <a:bodyPr wrap="square" lIns="0" tIns="0" rIns="0" bIns="0" rtlCol="0"/>
            <a:lstStyle/>
            <a:p/>
          </p:txBody>
        </p:sp>
      </p:grpSp>
      <p:sp>
        <p:nvSpPr>
          <p:cNvPr id="10" name="object 10"/>
          <p:cNvSpPr txBox="1"/>
          <p:nvPr/>
        </p:nvSpPr>
        <p:spPr>
          <a:xfrm>
            <a:off x="841247" y="3152805"/>
            <a:ext cx="1946275" cy="1886585"/>
          </a:xfrm>
          <a:prstGeom prst="rect">
            <a:avLst/>
          </a:prstGeom>
        </p:spPr>
        <p:txBody>
          <a:bodyPr wrap="square" lIns="0" tIns="12700" rIns="0" bIns="0" rtlCol="0" vert="horz">
            <a:spAutoFit/>
          </a:bodyPr>
          <a:lstStyle/>
          <a:p>
            <a:pPr algn="ctr">
              <a:lnSpc>
                <a:spcPct val="100000"/>
              </a:lnSpc>
              <a:spcBef>
                <a:spcPts val="100"/>
              </a:spcBef>
            </a:pPr>
            <a:r>
              <a:rPr dirty="0" sz="3900">
                <a:solidFill>
                  <a:srgbClr val="FFFFFF"/>
                </a:solidFill>
                <a:latin typeface="Calibri"/>
                <a:cs typeface="Calibri"/>
              </a:rPr>
              <a:t>1</a:t>
            </a:r>
            <a:endParaRPr sz="3900">
              <a:latin typeface="Calibri"/>
              <a:cs typeface="Calibri"/>
            </a:endParaRPr>
          </a:p>
          <a:p>
            <a:pPr marL="151765" marR="168910">
              <a:lnSpc>
                <a:spcPct val="91800"/>
              </a:lnSpc>
              <a:spcBef>
                <a:spcPts val="3365"/>
              </a:spcBef>
            </a:pPr>
            <a:r>
              <a:rPr dirty="0" sz="2000" spc="-50">
                <a:solidFill>
                  <a:srgbClr val="585858"/>
                </a:solidFill>
                <a:latin typeface="Calibri"/>
                <a:cs typeface="Calibri"/>
              </a:rPr>
              <a:t>Tell </a:t>
            </a:r>
            <a:r>
              <a:rPr dirty="0" sz="2000">
                <a:solidFill>
                  <a:srgbClr val="585858"/>
                </a:solidFill>
                <a:latin typeface="Calibri"/>
                <a:cs typeface="Calibri"/>
              </a:rPr>
              <a:t>them about  </a:t>
            </a:r>
            <a:r>
              <a:rPr dirty="0" sz="2000" spc="-5">
                <a:solidFill>
                  <a:srgbClr val="585858"/>
                </a:solidFill>
                <a:latin typeface="Calibri"/>
                <a:cs typeface="Calibri"/>
              </a:rPr>
              <a:t>CGM options  </a:t>
            </a:r>
            <a:r>
              <a:rPr dirty="0" sz="2000" spc="-10">
                <a:solidFill>
                  <a:srgbClr val="585858"/>
                </a:solidFill>
                <a:latin typeface="Calibri"/>
                <a:cs typeface="Calibri"/>
              </a:rPr>
              <a:t>available</a:t>
            </a:r>
            <a:endParaRPr sz="2000">
              <a:latin typeface="Calibri"/>
              <a:cs typeface="Calibri"/>
            </a:endParaRPr>
          </a:p>
        </p:txBody>
      </p:sp>
      <p:grpSp>
        <p:nvGrpSpPr>
          <p:cNvPr id="11" name="object 11"/>
          <p:cNvGrpSpPr/>
          <p:nvPr/>
        </p:nvGrpSpPr>
        <p:grpSpPr>
          <a:xfrm>
            <a:off x="834897" y="5557773"/>
            <a:ext cx="1958975" cy="14604"/>
            <a:chOff x="834897" y="5557773"/>
            <a:chExt cx="1958975" cy="14604"/>
          </a:xfrm>
        </p:grpSpPr>
        <p:sp>
          <p:nvSpPr>
            <p:cNvPr id="12" name="object 12"/>
            <p:cNvSpPr/>
            <p:nvPr/>
          </p:nvSpPr>
          <p:spPr>
            <a:xfrm>
              <a:off x="841247" y="5564123"/>
              <a:ext cx="1946275" cy="1905"/>
            </a:xfrm>
            <a:custGeom>
              <a:avLst/>
              <a:gdLst/>
              <a:ahLst/>
              <a:cxnLst/>
              <a:rect l="l" t="t" r="r" b="b"/>
              <a:pathLst>
                <a:path w="1946275" h="1904">
                  <a:moveTo>
                    <a:pt x="1946148" y="0"/>
                  </a:moveTo>
                  <a:lnTo>
                    <a:pt x="0" y="0"/>
                  </a:lnTo>
                  <a:lnTo>
                    <a:pt x="0" y="1523"/>
                  </a:lnTo>
                  <a:lnTo>
                    <a:pt x="1946148" y="1523"/>
                  </a:lnTo>
                  <a:lnTo>
                    <a:pt x="1946148" y="0"/>
                  </a:lnTo>
                  <a:close/>
                </a:path>
              </a:pathLst>
            </a:custGeom>
            <a:solidFill>
              <a:srgbClr val="76ACB9"/>
            </a:solidFill>
          </p:spPr>
          <p:txBody>
            <a:bodyPr wrap="square" lIns="0" tIns="0" rIns="0" bIns="0" rtlCol="0"/>
            <a:lstStyle/>
            <a:p/>
          </p:txBody>
        </p:sp>
        <p:sp>
          <p:nvSpPr>
            <p:cNvPr id="13" name="object 13"/>
            <p:cNvSpPr/>
            <p:nvPr/>
          </p:nvSpPr>
          <p:spPr>
            <a:xfrm>
              <a:off x="841247" y="5564123"/>
              <a:ext cx="1946275" cy="1905"/>
            </a:xfrm>
            <a:custGeom>
              <a:avLst/>
              <a:gdLst/>
              <a:ahLst/>
              <a:cxnLst/>
              <a:rect l="l" t="t" r="r" b="b"/>
              <a:pathLst>
                <a:path w="1946275" h="1904">
                  <a:moveTo>
                    <a:pt x="0" y="0"/>
                  </a:moveTo>
                  <a:lnTo>
                    <a:pt x="1946148" y="0"/>
                  </a:lnTo>
                  <a:lnTo>
                    <a:pt x="1946148" y="1524"/>
                  </a:lnTo>
                  <a:lnTo>
                    <a:pt x="0" y="1524"/>
                  </a:lnTo>
                  <a:lnTo>
                    <a:pt x="0" y="0"/>
                  </a:lnTo>
                  <a:close/>
                </a:path>
              </a:pathLst>
            </a:custGeom>
            <a:ln w="12700">
              <a:solidFill>
                <a:srgbClr val="76ACB9"/>
              </a:solidFill>
            </a:ln>
          </p:spPr>
          <p:txBody>
            <a:bodyPr wrap="square" lIns="0" tIns="0" rIns="0" bIns="0" rtlCol="0"/>
            <a:lstStyle/>
            <a:p/>
          </p:txBody>
        </p:sp>
      </p:grpSp>
      <p:grpSp>
        <p:nvGrpSpPr>
          <p:cNvPr id="14" name="object 14"/>
          <p:cNvGrpSpPr/>
          <p:nvPr/>
        </p:nvGrpSpPr>
        <p:grpSpPr>
          <a:xfrm>
            <a:off x="2982467" y="2840735"/>
            <a:ext cx="1946275" cy="2723515"/>
            <a:chOff x="2982467" y="2840735"/>
            <a:chExt cx="1946275" cy="2723515"/>
          </a:xfrm>
        </p:grpSpPr>
        <p:sp>
          <p:nvSpPr>
            <p:cNvPr id="15" name="object 15"/>
            <p:cNvSpPr/>
            <p:nvPr/>
          </p:nvSpPr>
          <p:spPr>
            <a:xfrm>
              <a:off x="2982467" y="2840735"/>
              <a:ext cx="1946275" cy="2723515"/>
            </a:xfrm>
            <a:custGeom>
              <a:avLst/>
              <a:gdLst/>
              <a:ahLst/>
              <a:cxnLst/>
              <a:rect l="l" t="t" r="r" b="b"/>
              <a:pathLst>
                <a:path w="1946275" h="2723515">
                  <a:moveTo>
                    <a:pt x="1946148" y="0"/>
                  </a:moveTo>
                  <a:lnTo>
                    <a:pt x="0" y="0"/>
                  </a:lnTo>
                  <a:lnTo>
                    <a:pt x="0" y="2723388"/>
                  </a:lnTo>
                  <a:lnTo>
                    <a:pt x="1946148" y="2723388"/>
                  </a:lnTo>
                  <a:lnTo>
                    <a:pt x="1946148" y="0"/>
                  </a:lnTo>
                  <a:close/>
                </a:path>
              </a:pathLst>
            </a:custGeom>
            <a:solidFill>
              <a:srgbClr val="D5E2E7">
                <a:alpha val="90194"/>
              </a:srgbClr>
            </a:solidFill>
          </p:spPr>
          <p:txBody>
            <a:bodyPr wrap="square" lIns="0" tIns="0" rIns="0" bIns="0" rtlCol="0"/>
            <a:lstStyle/>
            <a:p/>
          </p:txBody>
        </p:sp>
        <p:sp>
          <p:nvSpPr>
            <p:cNvPr id="16" name="object 16"/>
            <p:cNvSpPr/>
            <p:nvPr/>
          </p:nvSpPr>
          <p:spPr>
            <a:xfrm>
              <a:off x="3546347" y="3112007"/>
              <a:ext cx="818515" cy="818515"/>
            </a:xfrm>
            <a:custGeom>
              <a:avLst/>
              <a:gdLst/>
              <a:ahLst/>
              <a:cxnLst/>
              <a:rect l="l" t="t" r="r" b="b"/>
              <a:pathLst>
                <a:path w="818514" h="818514">
                  <a:moveTo>
                    <a:pt x="409194" y="0"/>
                  </a:moveTo>
                  <a:lnTo>
                    <a:pt x="361472" y="2752"/>
                  </a:lnTo>
                  <a:lnTo>
                    <a:pt x="315368" y="10806"/>
                  </a:lnTo>
                  <a:lnTo>
                    <a:pt x="271187" y="23854"/>
                  </a:lnTo>
                  <a:lnTo>
                    <a:pt x="229238" y="41590"/>
                  </a:lnTo>
                  <a:lnTo>
                    <a:pt x="189827" y="63705"/>
                  </a:lnTo>
                  <a:lnTo>
                    <a:pt x="153261" y="89893"/>
                  </a:lnTo>
                  <a:lnTo>
                    <a:pt x="119848" y="119848"/>
                  </a:lnTo>
                  <a:lnTo>
                    <a:pt x="89893" y="153261"/>
                  </a:lnTo>
                  <a:lnTo>
                    <a:pt x="63705" y="189827"/>
                  </a:lnTo>
                  <a:lnTo>
                    <a:pt x="41590" y="229238"/>
                  </a:lnTo>
                  <a:lnTo>
                    <a:pt x="23854" y="271187"/>
                  </a:lnTo>
                  <a:lnTo>
                    <a:pt x="10806" y="315368"/>
                  </a:lnTo>
                  <a:lnTo>
                    <a:pt x="2752" y="361472"/>
                  </a:lnTo>
                  <a:lnTo>
                    <a:pt x="0" y="409194"/>
                  </a:lnTo>
                  <a:lnTo>
                    <a:pt x="2752" y="456915"/>
                  </a:lnTo>
                  <a:lnTo>
                    <a:pt x="10806" y="503019"/>
                  </a:lnTo>
                  <a:lnTo>
                    <a:pt x="23854" y="547200"/>
                  </a:lnTo>
                  <a:lnTo>
                    <a:pt x="41590" y="589149"/>
                  </a:lnTo>
                  <a:lnTo>
                    <a:pt x="63705" y="628560"/>
                  </a:lnTo>
                  <a:lnTo>
                    <a:pt x="89893" y="665126"/>
                  </a:lnTo>
                  <a:lnTo>
                    <a:pt x="119848" y="698539"/>
                  </a:lnTo>
                  <a:lnTo>
                    <a:pt x="153261" y="728494"/>
                  </a:lnTo>
                  <a:lnTo>
                    <a:pt x="189827" y="754682"/>
                  </a:lnTo>
                  <a:lnTo>
                    <a:pt x="229238" y="776797"/>
                  </a:lnTo>
                  <a:lnTo>
                    <a:pt x="271187" y="794533"/>
                  </a:lnTo>
                  <a:lnTo>
                    <a:pt x="315368" y="807581"/>
                  </a:lnTo>
                  <a:lnTo>
                    <a:pt x="361472" y="815635"/>
                  </a:lnTo>
                  <a:lnTo>
                    <a:pt x="409194" y="818388"/>
                  </a:lnTo>
                  <a:lnTo>
                    <a:pt x="456915" y="815635"/>
                  </a:lnTo>
                  <a:lnTo>
                    <a:pt x="503019" y="807581"/>
                  </a:lnTo>
                  <a:lnTo>
                    <a:pt x="547200" y="794533"/>
                  </a:lnTo>
                  <a:lnTo>
                    <a:pt x="589149" y="776797"/>
                  </a:lnTo>
                  <a:lnTo>
                    <a:pt x="628560" y="754682"/>
                  </a:lnTo>
                  <a:lnTo>
                    <a:pt x="665126" y="728494"/>
                  </a:lnTo>
                  <a:lnTo>
                    <a:pt x="698539" y="698539"/>
                  </a:lnTo>
                  <a:lnTo>
                    <a:pt x="728494" y="665126"/>
                  </a:lnTo>
                  <a:lnTo>
                    <a:pt x="754682" y="628560"/>
                  </a:lnTo>
                  <a:lnTo>
                    <a:pt x="776797" y="589149"/>
                  </a:lnTo>
                  <a:lnTo>
                    <a:pt x="794533" y="547200"/>
                  </a:lnTo>
                  <a:lnTo>
                    <a:pt x="807581" y="503019"/>
                  </a:lnTo>
                  <a:lnTo>
                    <a:pt x="815635" y="456915"/>
                  </a:lnTo>
                  <a:lnTo>
                    <a:pt x="818388" y="409194"/>
                  </a:lnTo>
                  <a:lnTo>
                    <a:pt x="815635" y="361472"/>
                  </a:lnTo>
                  <a:lnTo>
                    <a:pt x="807581" y="315368"/>
                  </a:lnTo>
                  <a:lnTo>
                    <a:pt x="794533" y="271187"/>
                  </a:lnTo>
                  <a:lnTo>
                    <a:pt x="776797" y="229238"/>
                  </a:lnTo>
                  <a:lnTo>
                    <a:pt x="754682" y="189827"/>
                  </a:lnTo>
                  <a:lnTo>
                    <a:pt x="728494" y="153261"/>
                  </a:lnTo>
                  <a:lnTo>
                    <a:pt x="698539" y="119848"/>
                  </a:lnTo>
                  <a:lnTo>
                    <a:pt x="665126" y="89893"/>
                  </a:lnTo>
                  <a:lnTo>
                    <a:pt x="628560" y="63705"/>
                  </a:lnTo>
                  <a:lnTo>
                    <a:pt x="589149" y="41590"/>
                  </a:lnTo>
                  <a:lnTo>
                    <a:pt x="547200" y="23854"/>
                  </a:lnTo>
                  <a:lnTo>
                    <a:pt x="503019" y="10806"/>
                  </a:lnTo>
                  <a:lnTo>
                    <a:pt x="456915" y="2752"/>
                  </a:lnTo>
                  <a:lnTo>
                    <a:pt x="409194" y="0"/>
                  </a:lnTo>
                  <a:close/>
                </a:path>
              </a:pathLst>
            </a:custGeom>
            <a:solidFill>
              <a:srgbClr val="76ACB9"/>
            </a:solidFill>
          </p:spPr>
          <p:txBody>
            <a:bodyPr wrap="square" lIns="0" tIns="0" rIns="0" bIns="0" rtlCol="0"/>
            <a:lstStyle/>
            <a:p/>
          </p:txBody>
        </p:sp>
        <p:sp>
          <p:nvSpPr>
            <p:cNvPr id="17" name="object 17"/>
            <p:cNvSpPr/>
            <p:nvPr/>
          </p:nvSpPr>
          <p:spPr>
            <a:xfrm>
              <a:off x="3546347" y="3112007"/>
              <a:ext cx="818515" cy="818515"/>
            </a:xfrm>
            <a:custGeom>
              <a:avLst/>
              <a:gdLst/>
              <a:ahLst/>
              <a:cxnLst/>
              <a:rect l="l" t="t" r="r" b="b"/>
              <a:pathLst>
                <a:path w="818514" h="818514">
                  <a:moveTo>
                    <a:pt x="0" y="409194"/>
                  </a:moveTo>
                  <a:lnTo>
                    <a:pt x="2752" y="361472"/>
                  </a:lnTo>
                  <a:lnTo>
                    <a:pt x="10806" y="315368"/>
                  </a:lnTo>
                  <a:lnTo>
                    <a:pt x="23854" y="271187"/>
                  </a:lnTo>
                  <a:lnTo>
                    <a:pt x="41590" y="229238"/>
                  </a:lnTo>
                  <a:lnTo>
                    <a:pt x="63705" y="189827"/>
                  </a:lnTo>
                  <a:lnTo>
                    <a:pt x="89893" y="153261"/>
                  </a:lnTo>
                  <a:lnTo>
                    <a:pt x="119848" y="119848"/>
                  </a:lnTo>
                  <a:lnTo>
                    <a:pt x="153261" y="89893"/>
                  </a:lnTo>
                  <a:lnTo>
                    <a:pt x="189827" y="63705"/>
                  </a:lnTo>
                  <a:lnTo>
                    <a:pt x="229238" y="41590"/>
                  </a:lnTo>
                  <a:lnTo>
                    <a:pt x="271187" y="23854"/>
                  </a:lnTo>
                  <a:lnTo>
                    <a:pt x="315368" y="10806"/>
                  </a:lnTo>
                  <a:lnTo>
                    <a:pt x="361472" y="2752"/>
                  </a:lnTo>
                  <a:lnTo>
                    <a:pt x="409194" y="0"/>
                  </a:lnTo>
                  <a:lnTo>
                    <a:pt x="456915" y="2752"/>
                  </a:lnTo>
                  <a:lnTo>
                    <a:pt x="503019" y="10806"/>
                  </a:lnTo>
                  <a:lnTo>
                    <a:pt x="547200" y="23854"/>
                  </a:lnTo>
                  <a:lnTo>
                    <a:pt x="589149" y="41590"/>
                  </a:lnTo>
                  <a:lnTo>
                    <a:pt x="628560" y="63705"/>
                  </a:lnTo>
                  <a:lnTo>
                    <a:pt x="665126" y="89893"/>
                  </a:lnTo>
                  <a:lnTo>
                    <a:pt x="698539" y="119848"/>
                  </a:lnTo>
                  <a:lnTo>
                    <a:pt x="728494" y="153261"/>
                  </a:lnTo>
                  <a:lnTo>
                    <a:pt x="754682" y="189827"/>
                  </a:lnTo>
                  <a:lnTo>
                    <a:pt x="776797" y="229238"/>
                  </a:lnTo>
                  <a:lnTo>
                    <a:pt x="794533" y="271187"/>
                  </a:lnTo>
                  <a:lnTo>
                    <a:pt x="807581" y="315368"/>
                  </a:lnTo>
                  <a:lnTo>
                    <a:pt x="815635" y="361472"/>
                  </a:lnTo>
                  <a:lnTo>
                    <a:pt x="818388" y="409194"/>
                  </a:lnTo>
                  <a:lnTo>
                    <a:pt x="815635" y="456915"/>
                  </a:lnTo>
                  <a:lnTo>
                    <a:pt x="807581" y="503019"/>
                  </a:lnTo>
                  <a:lnTo>
                    <a:pt x="794533" y="547200"/>
                  </a:lnTo>
                  <a:lnTo>
                    <a:pt x="776797" y="589149"/>
                  </a:lnTo>
                  <a:lnTo>
                    <a:pt x="754682" y="628560"/>
                  </a:lnTo>
                  <a:lnTo>
                    <a:pt x="728494" y="665126"/>
                  </a:lnTo>
                  <a:lnTo>
                    <a:pt x="698539" y="698539"/>
                  </a:lnTo>
                  <a:lnTo>
                    <a:pt x="665126" y="728494"/>
                  </a:lnTo>
                  <a:lnTo>
                    <a:pt x="628560" y="754682"/>
                  </a:lnTo>
                  <a:lnTo>
                    <a:pt x="589149" y="776797"/>
                  </a:lnTo>
                  <a:lnTo>
                    <a:pt x="547200" y="794533"/>
                  </a:lnTo>
                  <a:lnTo>
                    <a:pt x="503019" y="807581"/>
                  </a:lnTo>
                  <a:lnTo>
                    <a:pt x="456915" y="815635"/>
                  </a:lnTo>
                  <a:lnTo>
                    <a:pt x="409194" y="818388"/>
                  </a:lnTo>
                  <a:lnTo>
                    <a:pt x="361472" y="815635"/>
                  </a:lnTo>
                  <a:lnTo>
                    <a:pt x="315368" y="807581"/>
                  </a:lnTo>
                  <a:lnTo>
                    <a:pt x="271187" y="794533"/>
                  </a:lnTo>
                  <a:lnTo>
                    <a:pt x="229238" y="776797"/>
                  </a:lnTo>
                  <a:lnTo>
                    <a:pt x="189827" y="754682"/>
                  </a:lnTo>
                  <a:lnTo>
                    <a:pt x="153261" y="728494"/>
                  </a:lnTo>
                  <a:lnTo>
                    <a:pt x="119848" y="698539"/>
                  </a:lnTo>
                  <a:lnTo>
                    <a:pt x="89893" y="665126"/>
                  </a:lnTo>
                  <a:lnTo>
                    <a:pt x="63705" y="628560"/>
                  </a:lnTo>
                  <a:lnTo>
                    <a:pt x="41590" y="589149"/>
                  </a:lnTo>
                  <a:lnTo>
                    <a:pt x="23854" y="547200"/>
                  </a:lnTo>
                  <a:lnTo>
                    <a:pt x="10806" y="503019"/>
                  </a:lnTo>
                  <a:lnTo>
                    <a:pt x="2752" y="456915"/>
                  </a:lnTo>
                  <a:lnTo>
                    <a:pt x="0" y="409194"/>
                  </a:lnTo>
                  <a:close/>
                </a:path>
              </a:pathLst>
            </a:custGeom>
            <a:ln w="12700">
              <a:solidFill>
                <a:srgbClr val="76ACB9"/>
              </a:solidFill>
            </a:ln>
          </p:spPr>
          <p:txBody>
            <a:bodyPr wrap="square" lIns="0" tIns="0" rIns="0" bIns="0" rtlCol="0"/>
            <a:lstStyle/>
            <a:p/>
          </p:txBody>
        </p:sp>
      </p:grpSp>
      <p:sp>
        <p:nvSpPr>
          <p:cNvPr id="18" name="object 18"/>
          <p:cNvSpPr txBox="1"/>
          <p:nvPr/>
        </p:nvSpPr>
        <p:spPr>
          <a:xfrm>
            <a:off x="2982467" y="3152805"/>
            <a:ext cx="1946275" cy="2165350"/>
          </a:xfrm>
          <a:prstGeom prst="rect">
            <a:avLst/>
          </a:prstGeom>
        </p:spPr>
        <p:txBody>
          <a:bodyPr wrap="square" lIns="0" tIns="12700" rIns="0" bIns="0" rtlCol="0" vert="horz">
            <a:spAutoFit/>
          </a:bodyPr>
          <a:lstStyle/>
          <a:p>
            <a:pPr algn="ctr">
              <a:lnSpc>
                <a:spcPct val="100000"/>
              </a:lnSpc>
              <a:spcBef>
                <a:spcPts val="100"/>
              </a:spcBef>
            </a:pPr>
            <a:r>
              <a:rPr dirty="0" sz="3900">
                <a:solidFill>
                  <a:srgbClr val="FFFFFF"/>
                </a:solidFill>
                <a:latin typeface="Calibri"/>
                <a:cs typeface="Calibri"/>
              </a:rPr>
              <a:t>2</a:t>
            </a:r>
            <a:endParaRPr sz="3900">
              <a:latin typeface="Calibri"/>
              <a:cs typeface="Calibri"/>
            </a:endParaRPr>
          </a:p>
          <a:p>
            <a:pPr marL="151130" marR="318770">
              <a:lnSpc>
                <a:spcPct val="91700"/>
              </a:lnSpc>
              <a:spcBef>
                <a:spcPts val="3365"/>
              </a:spcBef>
            </a:pPr>
            <a:r>
              <a:rPr dirty="0" sz="2000" spc="-5">
                <a:solidFill>
                  <a:srgbClr val="585858"/>
                </a:solidFill>
                <a:latin typeface="Calibri"/>
                <a:cs typeface="Calibri"/>
              </a:rPr>
              <a:t>Help </a:t>
            </a:r>
            <a:r>
              <a:rPr dirty="0" sz="2000">
                <a:solidFill>
                  <a:srgbClr val="585858"/>
                </a:solidFill>
                <a:latin typeface="Calibri"/>
                <a:cs typeface="Calibri"/>
              </a:rPr>
              <a:t>them</a:t>
            </a:r>
            <a:r>
              <a:rPr dirty="0" sz="2000" spc="-90">
                <a:solidFill>
                  <a:srgbClr val="585858"/>
                </a:solidFill>
                <a:latin typeface="Calibri"/>
                <a:cs typeface="Calibri"/>
              </a:rPr>
              <a:t> </a:t>
            </a:r>
            <a:r>
              <a:rPr dirty="0" sz="2000" spc="-10">
                <a:solidFill>
                  <a:srgbClr val="585858"/>
                </a:solidFill>
                <a:latin typeface="Calibri"/>
                <a:cs typeface="Calibri"/>
              </a:rPr>
              <a:t>get  </a:t>
            </a:r>
            <a:r>
              <a:rPr dirty="0" sz="2000" spc="-5">
                <a:solidFill>
                  <a:srgbClr val="585858"/>
                </a:solidFill>
                <a:latin typeface="Calibri"/>
                <a:cs typeface="Calibri"/>
              </a:rPr>
              <a:t>set </a:t>
            </a:r>
            <a:r>
              <a:rPr dirty="0" sz="2000">
                <a:solidFill>
                  <a:srgbClr val="585858"/>
                </a:solidFill>
                <a:latin typeface="Calibri"/>
                <a:cs typeface="Calibri"/>
              </a:rPr>
              <a:t>up </a:t>
            </a:r>
            <a:r>
              <a:rPr dirty="0" sz="2000" spc="-5">
                <a:solidFill>
                  <a:srgbClr val="585858"/>
                </a:solidFill>
                <a:latin typeface="Calibri"/>
                <a:cs typeface="Calibri"/>
              </a:rPr>
              <a:t>with </a:t>
            </a:r>
            <a:r>
              <a:rPr dirty="0" sz="2000">
                <a:solidFill>
                  <a:srgbClr val="585858"/>
                </a:solidFill>
                <a:latin typeface="Calibri"/>
                <a:cs typeface="Calibri"/>
              </a:rPr>
              <a:t>a  </a:t>
            </a:r>
            <a:r>
              <a:rPr dirty="0" sz="2000" spc="-10">
                <a:solidFill>
                  <a:srgbClr val="585858"/>
                </a:solidFill>
                <a:latin typeface="Calibri"/>
                <a:cs typeface="Calibri"/>
              </a:rPr>
              <a:t>free </a:t>
            </a:r>
            <a:r>
              <a:rPr dirty="0" sz="2000" spc="-5">
                <a:solidFill>
                  <a:srgbClr val="585858"/>
                </a:solidFill>
                <a:latin typeface="Calibri"/>
                <a:cs typeface="Calibri"/>
              </a:rPr>
              <a:t>trial if  eligible</a:t>
            </a:r>
            <a:endParaRPr sz="2000">
              <a:latin typeface="Calibri"/>
              <a:cs typeface="Calibri"/>
            </a:endParaRPr>
          </a:p>
        </p:txBody>
      </p:sp>
      <p:grpSp>
        <p:nvGrpSpPr>
          <p:cNvPr id="19" name="object 19"/>
          <p:cNvGrpSpPr/>
          <p:nvPr/>
        </p:nvGrpSpPr>
        <p:grpSpPr>
          <a:xfrm>
            <a:off x="2976117" y="5557773"/>
            <a:ext cx="1958975" cy="14604"/>
            <a:chOff x="2976117" y="5557773"/>
            <a:chExt cx="1958975" cy="14604"/>
          </a:xfrm>
        </p:grpSpPr>
        <p:sp>
          <p:nvSpPr>
            <p:cNvPr id="20" name="object 20"/>
            <p:cNvSpPr/>
            <p:nvPr/>
          </p:nvSpPr>
          <p:spPr>
            <a:xfrm>
              <a:off x="2982467" y="5564123"/>
              <a:ext cx="1946275" cy="1905"/>
            </a:xfrm>
            <a:custGeom>
              <a:avLst/>
              <a:gdLst/>
              <a:ahLst/>
              <a:cxnLst/>
              <a:rect l="l" t="t" r="r" b="b"/>
              <a:pathLst>
                <a:path w="1946275" h="1904">
                  <a:moveTo>
                    <a:pt x="1946148" y="0"/>
                  </a:moveTo>
                  <a:lnTo>
                    <a:pt x="0" y="0"/>
                  </a:lnTo>
                  <a:lnTo>
                    <a:pt x="0" y="1523"/>
                  </a:lnTo>
                  <a:lnTo>
                    <a:pt x="1946148" y="1523"/>
                  </a:lnTo>
                  <a:lnTo>
                    <a:pt x="1946148" y="0"/>
                  </a:lnTo>
                  <a:close/>
                </a:path>
              </a:pathLst>
            </a:custGeom>
            <a:solidFill>
              <a:srgbClr val="76ACB9"/>
            </a:solidFill>
          </p:spPr>
          <p:txBody>
            <a:bodyPr wrap="square" lIns="0" tIns="0" rIns="0" bIns="0" rtlCol="0"/>
            <a:lstStyle/>
            <a:p/>
          </p:txBody>
        </p:sp>
        <p:sp>
          <p:nvSpPr>
            <p:cNvPr id="21" name="object 21"/>
            <p:cNvSpPr/>
            <p:nvPr/>
          </p:nvSpPr>
          <p:spPr>
            <a:xfrm>
              <a:off x="2982467" y="5564123"/>
              <a:ext cx="1946275" cy="1905"/>
            </a:xfrm>
            <a:custGeom>
              <a:avLst/>
              <a:gdLst/>
              <a:ahLst/>
              <a:cxnLst/>
              <a:rect l="l" t="t" r="r" b="b"/>
              <a:pathLst>
                <a:path w="1946275" h="1904">
                  <a:moveTo>
                    <a:pt x="0" y="0"/>
                  </a:moveTo>
                  <a:lnTo>
                    <a:pt x="1946148" y="0"/>
                  </a:lnTo>
                  <a:lnTo>
                    <a:pt x="1946148" y="1524"/>
                  </a:lnTo>
                  <a:lnTo>
                    <a:pt x="0" y="1524"/>
                  </a:lnTo>
                  <a:lnTo>
                    <a:pt x="0" y="0"/>
                  </a:lnTo>
                  <a:close/>
                </a:path>
              </a:pathLst>
            </a:custGeom>
            <a:ln w="12700">
              <a:solidFill>
                <a:srgbClr val="76ACB9"/>
              </a:solidFill>
            </a:ln>
          </p:spPr>
          <p:txBody>
            <a:bodyPr wrap="square" lIns="0" tIns="0" rIns="0" bIns="0" rtlCol="0"/>
            <a:lstStyle/>
            <a:p/>
          </p:txBody>
        </p:sp>
      </p:grpSp>
      <p:grpSp>
        <p:nvGrpSpPr>
          <p:cNvPr id="22" name="object 22"/>
          <p:cNvGrpSpPr/>
          <p:nvPr/>
        </p:nvGrpSpPr>
        <p:grpSpPr>
          <a:xfrm>
            <a:off x="5123688" y="2840735"/>
            <a:ext cx="1945005" cy="2723515"/>
            <a:chOff x="5123688" y="2840735"/>
            <a:chExt cx="1945005" cy="2723515"/>
          </a:xfrm>
        </p:grpSpPr>
        <p:sp>
          <p:nvSpPr>
            <p:cNvPr id="23" name="object 23"/>
            <p:cNvSpPr/>
            <p:nvPr/>
          </p:nvSpPr>
          <p:spPr>
            <a:xfrm>
              <a:off x="5123688" y="2840735"/>
              <a:ext cx="1945005" cy="2723515"/>
            </a:xfrm>
            <a:custGeom>
              <a:avLst/>
              <a:gdLst/>
              <a:ahLst/>
              <a:cxnLst/>
              <a:rect l="l" t="t" r="r" b="b"/>
              <a:pathLst>
                <a:path w="1945004" h="2723515">
                  <a:moveTo>
                    <a:pt x="1944623" y="0"/>
                  </a:moveTo>
                  <a:lnTo>
                    <a:pt x="0" y="0"/>
                  </a:lnTo>
                  <a:lnTo>
                    <a:pt x="0" y="2723388"/>
                  </a:lnTo>
                  <a:lnTo>
                    <a:pt x="1944623" y="2723388"/>
                  </a:lnTo>
                  <a:lnTo>
                    <a:pt x="1944623" y="0"/>
                  </a:lnTo>
                  <a:close/>
                </a:path>
              </a:pathLst>
            </a:custGeom>
            <a:solidFill>
              <a:srgbClr val="D5E2E7">
                <a:alpha val="90194"/>
              </a:srgbClr>
            </a:solidFill>
          </p:spPr>
          <p:txBody>
            <a:bodyPr wrap="square" lIns="0" tIns="0" rIns="0" bIns="0" rtlCol="0"/>
            <a:lstStyle/>
            <a:p/>
          </p:txBody>
        </p:sp>
        <p:sp>
          <p:nvSpPr>
            <p:cNvPr id="24" name="object 24"/>
            <p:cNvSpPr/>
            <p:nvPr/>
          </p:nvSpPr>
          <p:spPr>
            <a:xfrm>
              <a:off x="5687568" y="3112007"/>
              <a:ext cx="817244" cy="818515"/>
            </a:xfrm>
            <a:custGeom>
              <a:avLst/>
              <a:gdLst/>
              <a:ahLst/>
              <a:cxnLst/>
              <a:rect l="l" t="t" r="r" b="b"/>
              <a:pathLst>
                <a:path w="817245" h="818514">
                  <a:moveTo>
                    <a:pt x="408431" y="0"/>
                  </a:moveTo>
                  <a:lnTo>
                    <a:pt x="360801" y="2752"/>
                  </a:lnTo>
                  <a:lnTo>
                    <a:pt x="314784" y="10806"/>
                  </a:lnTo>
                  <a:lnTo>
                    <a:pt x="270687" y="23854"/>
                  </a:lnTo>
                  <a:lnTo>
                    <a:pt x="228816" y="41590"/>
                  </a:lnTo>
                  <a:lnTo>
                    <a:pt x="189479" y="63705"/>
                  </a:lnTo>
                  <a:lnTo>
                    <a:pt x="152981" y="89893"/>
                  </a:lnTo>
                  <a:lnTo>
                    <a:pt x="119629" y="119848"/>
                  </a:lnTo>
                  <a:lnTo>
                    <a:pt x="89729" y="153261"/>
                  </a:lnTo>
                  <a:lnTo>
                    <a:pt x="63589" y="189827"/>
                  </a:lnTo>
                  <a:lnTo>
                    <a:pt x="41514" y="229238"/>
                  </a:lnTo>
                  <a:lnTo>
                    <a:pt x="23811" y="271187"/>
                  </a:lnTo>
                  <a:lnTo>
                    <a:pt x="10787" y="315368"/>
                  </a:lnTo>
                  <a:lnTo>
                    <a:pt x="2747" y="361472"/>
                  </a:lnTo>
                  <a:lnTo>
                    <a:pt x="0" y="409194"/>
                  </a:lnTo>
                  <a:lnTo>
                    <a:pt x="2747" y="456915"/>
                  </a:lnTo>
                  <a:lnTo>
                    <a:pt x="10787" y="503019"/>
                  </a:lnTo>
                  <a:lnTo>
                    <a:pt x="23811" y="547200"/>
                  </a:lnTo>
                  <a:lnTo>
                    <a:pt x="41514" y="589149"/>
                  </a:lnTo>
                  <a:lnTo>
                    <a:pt x="63589" y="628560"/>
                  </a:lnTo>
                  <a:lnTo>
                    <a:pt x="89729" y="665126"/>
                  </a:lnTo>
                  <a:lnTo>
                    <a:pt x="119629" y="698539"/>
                  </a:lnTo>
                  <a:lnTo>
                    <a:pt x="152981" y="728494"/>
                  </a:lnTo>
                  <a:lnTo>
                    <a:pt x="189479" y="754682"/>
                  </a:lnTo>
                  <a:lnTo>
                    <a:pt x="228816" y="776797"/>
                  </a:lnTo>
                  <a:lnTo>
                    <a:pt x="270687" y="794533"/>
                  </a:lnTo>
                  <a:lnTo>
                    <a:pt x="314784" y="807581"/>
                  </a:lnTo>
                  <a:lnTo>
                    <a:pt x="360801" y="815635"/>
                  </a:lnTo>
                  <a:lnTo>
                    <a:pt x="408431" y="818388"/>
                  </a:lnTo>
                  <a:lnTo>
                    <a:pt x="456062" y="815635"/>
                  </a:lnTo>
                  <a:lnTo>
                    <a:pt x="502079" y="807581"/>
                  </a:lnTo>
                  <a:lnTo>
                    <a:pt x="546176" y="794533"/>
                  </a:lnTo>
                  <a:lnTo>
                    <a:pt x="588047" y="776797"/>
                  </a:lnTo>
                  <a:lnTo>
                    <a:pt x="627384" y="754682"/>
                  </a:lnTo>
                  <a:lnTo>
                    <a:pt x="663882" y="728494"/>
                  </a:lnTo>
                  <a:lnTo>
                    <a:pt x="697234" y="698539"/>
                  </a:lnTo>
                  <a:lnTo>
                    <a:pt x="727134" y="665126"/>
                  </a:lnTo>
                  <a:lnTo>
                    <a:pt x="753274" y="628560"/>
                  </a:lnTo>
                  <a:lnTo>
                    <a:pt x="775349" y="589149"/>
                  </a:lnTo>
                  <a:lnTo>
                    <a:pt x="793052" y="547200"/>
                  </a:lnTo>
                  <a:lnTo>
                    <a:pt x="806076" y="503019"/>
                  </a:lnTo>
                  <a:lnTo>
                    <a:pt x="814116" y="456915"/>
                  </a:lnTo>
                  <a:lnTo>
                    <a:pt x="816863" y="409194"/>
                  </a:lnTo>
                  <a:lnTo>
                    <a:pt x="814116" y="361472"/>
                  </a:lnTo>
                  <a:lnTo>
                    <a:pt x="806076" y="315368"/>
                  </a:lnTo>
                  <a:lnTo>
                    <a:pt x="793052" y="271187"/>
                  </a:lnTo>
                  <a:lnTo>
                    <a:pt x="775349" y="229238"/>
                  </a:lnTo>
                  <a:lnTo>
                    <a:pt x="753274" y="189827"/>
                  </a:lnTo>
                  <a:lnTo>
                    <a:pt x="727134" y="153261"/>
                  </a:lnTo>
                  <a:lnTo>
                    <a:pt x="697234" y="119848"/>
                  </a:lnTo>
                  <a:lnTo>
                    <a:pt x="663882" y="89893"/>
                  </a:lnTo>
                  <a:lnTo>
                    <a:pt x="627384" y="63705"/>
                  </a:lnTo>
                  <a:lnTo>
                    <a:pt x="588047" y="41590"/>
                  </a:lnTo>
                  <a:lnTo>
                    <a:pt x="546176" y="23854"/>
                  </a:lnTo>
                  <a:lnTo>
                    <a:pt x="502079" y="10806"/>
                  </a:lnTo>
                  <a:lnTo>
                    <a:pt x="456062" y="2752"/>
                  </a:lnTo>
                  <a:lnTo>
                    <a:pt x="408431" y="0"/>
                  </a:lnTo>
                  <a:close/>
                </a:path>
              </a:pathLst>
            </a:custGeom>
            <a:solidFill>
              <a:srgbClr val="76ACB9"/>
            </a:solidFill>
          </p:spPr>
          <p:txBody>
            <a:bodyPr wrap="square" lIns="0" tIns="0" rIns="0" bIns="0" rtlCol="0"/>
            <a:lstStyle/>
            <a:p/>
          </p:txBody>
        </p:sp>
        <p:sp>
          <p:nvSpPr>
            <p:cNvPr id="25" name="object 25"/>
            <p:cNvSpPr/>
            <p:nvPr/>
          </p:nvSpPr>
          <p:spPr>
            <a:xfrm>
              <a:off x="5687568" y="3112007"/>
              <a:ext cx="817244" cy="818515"/>
            </a:xfrm>
            <a:custGeom>
              <a:avLst/>
              <a:gdLst/>
              <a:ahLst/>
              <a:cxnLst/>
              <a:rect l="l" t="t" r="r" b="b"/>
              <a:pathLst>
                <a:path w="817245" h="818514">
                  <a:moveTo>
                    <a:pt x="0" y="409194"/>
                  </a:moveTo>
                  <a:lnTo>
                    <a:pt x="2747" y="361472"/>
                  </a:lnTo>
                  <a:lnTo>
                    <a:pt x="10787" y="315368"/>
                  </a:lnTo>
                  <a:lnTo>
                    <a:pt x="23811" y="271187"/>
                  </a:lnTo>
                  <a:lnTo>
                    <a:pt x="41514" y="229238"/>
                  </a:lnTo>
                  <a:lnTo>
                    <a:pt x="63589" y="189827"/>
                  </a:lnTo>
                  <a:lnTo>
                    <a:pt x="89729" y="153261"/>
                  </a:lnTo>
                  <a:lnTo>
                    <a:pt x="119629" y="119848"/>
                  </a:lnTo>
                  <a:lnTo>
                    <a:pt x="152981" y="89893"/>
                  </a:lnTo>
                  <a:lnTo>
                    <a:pt x="189479" y="63705"/>
                  </a:lnTo>
                  <a:lnTo>
                    <a:pt x="228816" y="41590"/>
                  </a:lnTo>
                  <a:lnTo>
                    <a:pt x="270687" y="23854"/>
                  </a:lnTo>
                  <a:lnTo>
                    <a:pt x="314784" y="10806"/>
                  </a:lnTo>
                  <a:lnTo>
                    <a:pt x="360801" y="2752"/>
                  </a:lnTo>
                  <a:lnTo>
                    <a:pt x="408431" y="0"/>
                  </a:lnTo>
                  <a:lnTo>
                    <a:pt x="456062" y="2752"/>
                  </a:lnTo>
                  <a:lnTo>
                    <a:pt x="502079" y="10806"/>
                  </a:lnTo>
                  <a:lnTo>
                    <a:pt x="546176" y="23854"/>
                  </a:lnTo>
                  <a:lnTo>
                    <a:pt x="588047" y="41590"/>
                  </a:lnTo>
                  <a:lnTo>
                    <a:pt x="627384" y="63705"/>
                  </a:lnTo>
                  <a:lnTo>
                    <a:pt x="663882" y="89893"/>
                  </a:lnTo>
                  <a:lnTo>
                    <a:pt x="697234" y="119848"/>
                  </a:lnTo>
                  <a:lnTo>
                    <a:pt x="727134" y="153261"/>
                  </a:lnTo>
                  <a:lnTo>
                    <a:pt x="753274" y="189827"/>
                  </a:lnTo>
                  <a:lnTo>
                    <a:pt x="775349" y="229238"/>
                  </a:lnTo>
                  <a:lnTo>
                    <a:pt x="793052" y="271187"/>
                  </a:lnTo>
                  <a:lnTo>
                    <a:pt x="806076" y="315368"/>
                  </a:lnTo>
                  <a:lnTo>
                    <a:pt x="814116" y="361472"/>
                  </a:lnTo>
                  <a:lnTo>
                    <a:pt x="816863" y="409194"/>
                  </a:lnTo>
                  <a:lnTo>
                    <a:pt x="814116" y="456915"/>
                  </a:lnTo>
                  <a:lnTo>
                    <a:pt x="806076" y="503019"/>
                  </a:lnTo>
                  <a:lnTo>
                    <a:pt x="793052" y="547200"/>
                  </a:lnTo>
                  <a:lnTo>
                    <a:pt x="775349" y="589149"/>
                  </a:lnTo>
                  <a:lnTo>
                    <a:pt x="753274" y="628560"/>
                  </a:lnTo>
                  <a:lnTo>
                    <a:pt x="727134" y="665126"/>
                  </a:lnTo>
                  <a:lnTo>
                    <a:pt x="697234" y="698539"/>
                  </a:lnTo>
                  <a:lnTo>
                    <a:pt x="663882" y="728494"/>
                  </a:lnTo>
                  <a:lnTo>
                    <a:pt x="627384" y="754682"/>
                  </a:lnTo>
                  <a:lnTo>
                    <a:pt x="588047" y="776797"/>
                  </a:lnTo>
                  <a:lnTo>
                    <a:pt x="546176" y="794533"/>
                  </a:lnTo>
                  <a:lnTo>
                    <a:pt x="502079" y="807581"/>
                  </a:lnTo>
                  <a:lnTo>
                    <a:pt x="456062" y="815635"/>
                  </a:lnTo>
                  <a:lnTo>
                    <a:pt x="408431" y="818388"/>
                  </a:lnTo>
                  <a:lnTo>
                    <a:pt x="360801" y="815635"/>
                  </a:lnTo>
                  <a:lnTo>
                    <a:pt x="314784" y="807581"/>
                  </a:lnTo>
                  <a:lnTo>
                    <a:pt x="270687" y="794533"/>
                  </a:lnTo>
                  <a:lnTo>
                    <a:pt x="228816" y="776797"/>
                  </a:lnTo>
                  <a:lnTo>
                    <a:pt x="189479" y="754682"/>
                  </a:lnTo>
                  <a:lnTo>
                    <a:pt x="152981" y="728494"/>
                  </a:lnTo>
                  <a:lnTo>
                    <a:pt x="119629" y="698539"/>
                  </a:lnTo>
                  <a:lnTo>
                    <a:pt x="89729" y="665126"/>
                  </a:lnTo>
                  <a:lnTo>
                    <a:pt x="63589" y="628560"/>
                  </a:lnTo>
                  <a:lnTo>
                    <a:pt x="41514" y="589149"/>
                  </a:lnTo>
                  <a:lnTo>
                    <a:pt x="23811" y="547200"/>
                  </a:lnTo>
                  <a:lnTo>
                    <a:pt x="10787" y="503019"/>
                  </a:lnTo>
                  <a:lnTo>
                    <a:pt x="2747" y="456915"/>
                  </a:lnTo>
                  <a:lnTo>
                    <a:pt x="0" y="409194"/>
                  </a:lnTo>
                  <a:close/>
                </a:path>
              </a:pathLst>
            </a:custGeom>
            <a:ln w="12700">
              <a:solidFill>
                <a:srgbClr val="76ACB9"/>
              </a:solidFill>
            </a:ln>
          </p:spPr>
          <p:txBody>
            <a:bodyPr wrap="square" lIns="0" tIns="0" rIns="0" bIns="0" rtlCol="0"/>
            <a:lstStyle/>
            <a:p/>
          </p:txBody>
        </p:sp>
      </p:grpSp>
      <p:sp>
        <p:nvSpPr>
          <p:cNvPr id="26" name="object 26"/>
          <p:cNvSpPr txBox="1"/>
          <p:nvPr/>
        </p:nvSpPr>
        <p:spPr>
          <a:xfrm>
            <a:off x="5123688" y="3152805"/>
            <a:ext cx="1945005" cy="2306320"/>
          </a:xfrm>
          <a:prstGeom prst="rect">
            <a:avLst/>
          </a:prstGeom>
        </p:spPr>
        <p:txBody>
          <a:bodyPr wrap="square" lIns="0" tIns="12700" rIns="0" bIns="0" rtlCol="0" vert="horz">
            <a:spAutoFit/>
          </a:bodyPr>
          <a:lstStyle/>
          <a:p>
            <a:pPr algn="ctr">
              <a:lnSpc>
                <a:spcPct val="100000"/>
              </a:lnSpc>
              <a:spcBef>
                <a:spcPts val="100"/>
              </a:spcBef>
            </a:pPr>
            <a:r>
              <a:rPr dirty="0" sz="3900">
                <a:solidFill>
                  <a:srgbClr val="FFFFFF"/>
                </a:solidFill>
                <a:latin typeface="Calibri"/>
                <a:cs typeface="Calibri"/>
              </a:rPr>
              <a:t>3</a:t>
            </a:r>
            <a:endParaRPr sz="3900">
              <a:latin typeface="Calibri"/>
              <a:cs typeface="Calibri"/>
            </a:endParaRPr>
          </a:p>
          <a:p>
            <a:pPr marL="150495" marR="149860">
              <a:lnSpc>
                <a:spcPct val="91500"/>
              </a:lnSpc>
              <a:spcBef>
                <a:spcPts val="3394"/>
              </a:spcBef>
            </a:pPr>
            <a:r>
              <a:rPr dirty="0" sz="1800" spc="-15">
                <a:solidFill>
                  <a:srgbClr val="585858"/>
                </a:solidFill>
                <a:latin typeface="Calibri"/>
                <a:cs typeface="Calibri"/>
              </a:rPr>
              <a:t>Offer for </a:t>
            </a:r>
            <a:r>
              <a:rPr dirty="0" sz="1800" spc="-5">
                <a:solidFill>
                  <a:srgbClr val="585858"/>
                </a:solidFill>
                <a:latin typeface="Calibri"/>
                <a:cs typeface="Calibri"/>
              </a:rPr>
              <a:t>sensor  </a:t>
            </a:r>
            <a:r>
              <a:rPr dirty="0" sz="1800">
                <a:solidFill>
                  <a:srgbClr val="585858"/>
                </a:solidFill>
                <a:latin typeface="Calibri"/>
                <a:cs typeface="Calibri"/>
              </a:rPr>
              <a:t>and </a:t>
            </a:r>
            <a:r>
              <a:rPr dirty="0" sz="1800" spc="-10">
                <a:solidFill>
                  <a:srgbClr val="585858"/>
                </a:solidFill>
                <a:latin typeface="Calibri"/>
                <a:cs typeface="Calibri"/>
              </a:rPr>
              <a:t>receiver to  </a:t>
            </a:r>
            <a:r>
              <a:rPr dirty="0" sz="1800">
                <a:solidFill>
                  <a:srgbClr val="585858"/>
                </a:solidFill>
                <a:latin typeface="Calibri"/>
                <a:cs typeface="Calibri"/>
              </a:rPr>
              <a:t>be </a:t>
            </a:r>
            <a:r>
              <a:rPr dirty="0" sz="1800" spc="-5">
                <a:solidFill>
                  <a:srgbClr val="585858"/>
                </a:solidFill>
                <a:latin typeface="Calibri"/>
                <a:cs typeface="Calibri"/>
              </a:rPr>
              <a:t>mailed </a:t>
            </a:r>
            <a:r>
              <a:rPr dirty="0" sz="1800" spc="-10">
                <a:solidFill>
                  <a:srgbClr val="585858"/>
                </a:solidFill>
                <a:latin typeface="Calibri"/>
                <a:cs typeface="Calibri"/>
              </a:rPr>
              <a:t>to</a:t>
            </a:r>
            <a:r>
              <a:rPr dirty="0" sz="1800" spc="-75">
                <a:solidFill>
                  <a:srgbClr val="585858"/>
                </a:solidFill>
                <a:latin typeface="Calibri"/>
                <a:cs typeface="Calibri"/>
              </a:rPr>
              <a:t> </a:t>
            </a:r>
            <a:r>
              <a:rPr dirty="0" sz="1800" spc="-10">
                <a:solidFill>
                  <a:srgbClr val="585858"/>
                </a:solidFill>
                <a:latin typeface="Calibri"/>
                <a:cs typeface="Calibri"/>
              </a:rPr>
              <a:t>your  work </a:t>
            </a:r>
            <a:r>
              <a:rPr dirty="0" sz="1800" spc="-5">
                <a:solidFill>
                  <a:srgbClr val="585858"/>
                </a:solidFill>
                <a:latin typeface="Calibri"/>
                <a:cs typeface="Calibri"/>
              </a:rPr>
              <a:t>if mailing  options</a:t>
            </a:r>
            <a:r>
              <a:rPr dirty="0" sz="1800" spc="-10">
                <a:solidFill>
                  <a:srgbClr val="585858"/>
                </a:solidFill>
                <a:latin typeface="Calibri"/>
                <a:cs typeface="Calibri"/>
              </a:rPr>
              <a:t> limited</a:t>
            </a:r>
            <a:endParaRPr sz="1800">
              <a:latin typeface="Calibri"/>
              <a:cs typeface="Calibri"/>
            </a:endParaRPr>
          </a:p>
        </p:txBody>
      </p:sp>
      <p:grpSp>
        <p:nvGrpSpPr>
          <p:cNvPr id="27" name="object 27"/>
          <p:cNvGrpSpPr/>
          <p:nvPr/>
        </p:nvGrpSpPr>
        <p:grpSpPr>
          <a:xfrm>
            <a:off x="5117338" y="5557773"/>
            <a:ext cx="1957705" cy="14604"/>
            <a:chOff x="5117338" y="5557773"/>
            <a:chExt cx="1957705" cy="14604"/>
          </a:xfrm>
        </p:grpSpPr>
        <p:sp>
          <p:nvSpPr>
            <p:cNvPr id="28" name="object 28"/>
            <p:cNvSpPr/>
            <p:nvPr/>
          </p:nvSpPr>
          <p:spPr>
            <a:xfrm>
              <a:off x="5123688" y="5564123"/>
              <a:ext cx="1945005" cy="1905"/>
            </a:xfrm>
            <a:custGeom>
              <a:avLst/>
              <a:gdLst/>
              <a:ahLst/>
              <a:cxnLst/>
              <a:rect l="l" t="t" r="r" b="b"/>
              <a:pathLst>
                <a:path w="1945004" h="1904">
                  <a:moveTo>
                    <a:pt x="1944623" y="0"/>
                  </a:moveTo>
                  <a:lnTo>
                    <a:pt x="0" y="0"/>
                  </a:lnTo>
                  <a:lnTo>
                    <a:pt x="0" y="1523"/>
                  </a:lnTo>
                  <a:lnTo>
                    <a:pt x="1944623" y="1523"/>
                  </a:lnTo>
                  <a:lnTo>
                    <a:pt x="1944623" y="0"/>
                  </a:lnTo>
                  <a:close/>
                </a:path>
              </a:pathLst>
            </a:custGeom>
            <a:solidFill>
              <a:srgbClr val="00AF50"/>
            </a:solidFill>
          </p:spPr>
          <p:txBody>
            <a:bodyPr wrap="square" lIns="0" tIns="0" rIns="0" bIns="0" rtlCol="0"/>
            <a:lstStyle/>
            <a:p/>
          </p:txBody>
        </p:sp>
        <p:sp>
          <p:nvSpPr>
            <p:cNvPr id="29" name="object 29"/>
            <p:cNvSpPr/>
            <p:nvPr/>
          </p:nvSpPr>
          <p:spPr>
            <a:xfrm>
              <a:off x="5123688" y="5564123"/>
              <a:ext cx="1945005" cy="1905"/>
            </a:xfrm>
            <a:custGeom>
              <a:avLst/>
              <a:gdLst/>
              <a:ahLst/>
              <a:cxnLst/>
              <a:rect l="l" t="t" r="r" b="b"/>
              <a:pathLst>
                <a:path w="1945004" h="1904">
                  <a:moveTo>
                    <a:pt x="0" y="0"/>
                  </a:moveTo>
                  <a:lnTo>
                    <a:pt x="1944623" y="0"/>
                  </a:lnTo>
                  <a:lnTo>
                    <a:pt x="1944623" y="1524"/>
                  </a:lnTo>
                  <a:lnTo>
                    <a:pt x="0" y="1524"/>
                  </a:lnTo>
                  <a:lnTo>
                    <a:pt x="0" y="0"/>
                  </a:lnTo>
                  <a:close/>
                </a:path>
              </a:pathLst>
            </a:custGeom>
            <a:ln w="12700">
              <a:solidFill>
                <a:srgbClr val="00AF50"/>
              </a:solidFill>
            </a:ln>
          </p:spPr>
          <p:txBody>
            <a:bodyPr wrap="square" lIns="0" tIns="0" rIns="0" bIns="0" rtlCol="0"/>
            <a:lstStyle/>
            <a:p/>
          </p:txBody>
        </p:sp>
      </p:grpSp>
      <p:grpSp>
        <p:nvGrpSpPr>
          <p:cNvPr id="30" name="object 30"/>
          <p:cNvGrpSpPr/>
          <p:nvPr/>
        </p:nvGrpSpPr>
        <p:grpSpPr>
          <a:xfrm>
            <a:off x="7263383" y="2840735"/>
            <a:ext cx="1946275" cy="2723515"/>
            <a:chOff x="7263383" y="2840735"/>
            <a:chExt cx="1946275" cy="2723515"/>
          </a:xfrm>
        </p:grpSpPr>
        <p:sp>
          <p:nvSpPr>
            <p:cNvPr id="31" name="object 31"/>
            <p:cNvSpPr/>
            <p:nvPr/>
          </p:nvSpPr>
          <p:spPr>
            <a:xfrm>
              <a:off x="7263383" y="2840735"/>
              <a:ext cx="1946275" cy="2723515"/>
            </a:xfrm>
            <a:custGeom>
              <a:avLst/>
              <a:gdLst/>
              <a:ahLst/>
              <a:cxnLst/>
              <a:rect l="l" t="t" r="r" b="b"/>
              <a:pathLst>
                <a:path w="1946275" h="2723515">
                  <a:moveTo>
                    <a:pt x="1946148" y="0"/>
                  </a:moveTo>
                  <a:lnTo>
                    <a:pt x="0" y="0"/>
                  </a:lnTo>
                  <a:lnTo>
                    <a:pt x="0" y="2723388"/>
                  </a:lnTo>
                  <a:lnTo>
                    <a:pt x="1946148" y="2723388"/>
                  </a:lnTo>
                  <a:lnTo>
                    <a:pt x="1946148" y="0"/>
                  </a:lnTo>
                  <a:close/>
                </a:path>
              </a:pathLst>
            </a:custGeom>
            <a:solidFill>
              <a:srgbClr val="D5E2E7">
                <a:alpha val="90194"/>
              </a:srgbClr>
            </a:solidFill>
          </p:spPr>
          <p:txBody>
            <a:bodyPr wrap="square" lIns="0" tIns="0" rIns="0" bIns="0" rtlCol="0"/>
            <a:lstStyle/>
            <a:p/>
          </p:txBody>
        </p:sp>
        <p:sp>
          <p:nvSpPr>
            <p:cNvPr id="32" name="object 32"/>
            <p:cNvSpPr/>
            <p:nvPr/>
          </p:nvSpPr>
          <p:spPr>
            <a:xfrm>
              <a:off x="7827263" y="3112007"/>
              <a:ext cx="818515" cy="818515"/>
            </a:xfrm>
            <a:custGeom>
              <a:avLst/>
              <a:gdLst/>
              <a:ahLst/>
              <a:cxnLst/>
              <a:rect l="l" t="t" r="r" b="b"/>
              <a:pathLst>
                <a:path w="818515" h="818514">
                  <a:moveTo>
                    <a:pt x="409194" y="0"/>
                  </a:moveTo>
                  <a:lnTo>
                    <a:pt x="361472" y="2752"/>
                  </a:lnTo>
                  <a:lnTo>
                    <a:pt x="315368" y="10806"/>
                  </a:lnTo>
                  <a:lnTo>
                    <a:pt x="271187" y="23854"/>
                  </a:lnTo>
                  <a:lnTo>
                    <a:pt x="229238" y="41590"/>
                  </a:lnTo>
                  <a:lnTo>
                    <a:pt x="189827" y="63705"/>
                  </a:lnTo>
                  <a:lnTo>
                    <a:pt x="153261" y="89893"/>
                  </a:lnTo>
                  <a:lnTo>
                    <a:pt x="119848" y="119848"/>
                  </a:lnTo>
                  <a:lnTo>
                    <a:pt x="89893" y="153261"/>
                  </a:lnTo>
                  <a:lnTo>
                    <a:pt x="63705" y="189827"/>
                  </a:lnTo>
                  <a:lnTo>
                    <a:pt x="41590" y="229238"/>
                  </a:lnTo>
                  <a:lnTo>
                    <a:pt x="23854" y="271187"/>
                  </a:lnTo>
                  <a:lnTo>
                    <a:pt x="10806" y="315368"/>
                  </a:lnTo>
                  <a:lnTo>
                    <a:pt x="2752" y="361472"/>
                  </a:lnTo>
                  <a:lnTo>
                    <a:pt x="0" y="409194"/>
                  </a:lnTo>
                  <a:lnTo>
                    <a:pt x="2752" y="456915"/>
                  </a:lnTo>
                  <a:lnTo>
                    <a:pt x="10806" y="503019"/>
                  </a:lnTo>
                  <a:lnTo>
                    <a:pt x="23854" y="547200"/>
                  </a:lnTo>
                  <a:lnTo>
                    <a:pt x="41590" y="589149"/>
                  </a:lnTo>
                  <a:lnTo>
                    <a:pt x="63705" y="628560"/>
                  </a:lnTo>
                  <a:lnTo>
                    <a:pt x="89893" y="665126"/>
                  </a:lnTo>
                  <a:lnTo>
                    <a:pt x="119848" y="698539"/>
                  </a:lnTo>
                  <a:lnTo>
                    <a:pt x="153261" y="728494"/>
                  </a:lnTo>
                  <a:lnTo>
                    <a:pt x="189827" y="754682"/>
                  </a:lnTo>
                  <a:lnTo>
                    <a:pt x="229238" y="776797"/>
                  </a:lnTo>
                  <a:lnTo>
                    <a:pt x="271187" y="794533"/>
                  </a:lnTo>
                  <a:lnTo>
                    <a:pt x="315368" y="807581"/>
                  </a:lnTo>
                  <a:lnTo>
                    <a:pt x="361472" y="815635"/>
                  </a:lnTo>
                  <a:lnTo>
                    <a:pt x="409194" y="818388"/>
                  </a:lnTo>
                  <a:lnTo>
                    <a:pt x="456915" y="815635"/>
                  </a:lnTo>
                  <a:lnTo>
                    <a:pt x="503019" y="807581"/>
                  </a:lnTo>
                  <a:lnTo>
                    <a:pt x="547200" y="794533"/>
                  </a:lnTo>
                  <a:lnTo>
                    <a:pt x="589149" y="776797"/>
                  </a:lnTo>
                  <a:lnTo>
                    <a:pt x="628560" y="754682"/>
                  </a:lnTo>
                  <a:lnTo>
                    <a:pt x="665126" y="728494"/>
                  </a:lnTo>
                  <a:lnTo>
                    <a:pt x="698539" y="698539"/>
                  </a:lnTo>
                  <a:lnTo>
                    <a:pt x="728494" y="665126"/>
                  </a:lnTo>
                  <a:lnTo>
                    <a:pt x="754682" y="628560"/>
                  </a:lnTo>
                  <a:lnTo>
                    <a:pt x="776797" y="589149"/>
                  </a:lnTo>
                  <a:lnTo>
                    <a:pt x="794533" y="547200"/>
                  </a:lnTo>
                  <a:lnTo>
                    <a:pt x="807581" y="503019"/>
                  </a:lnTo>
                  <a:lnTo>
                    <a:pt x="815635" y="456915"/>
                  </a:lnTo>
                  <a:lnTo>
                    <a:pt x="818388" y="409194"/>
                  </a:lnTo>
                  <a:lnTo>
                    <a:pt x="815635" y="361472"/>
                  </a:lnTo>
                  <a:lnTo>
                    <a:pt x="807581" y="315368"/>
                  </a:lnTo>
                  <a:lnTo>
                    <a:pt x="794533" y="271187"/>
                  </a:lnTo>
                  <a:lnTo>
                    <a:pt x="776797" y="229238"/>
                  </a:lnTo>
                  <a:lnTo>
                    <a:pt x="754682" y="189827"/>
                  </a:lnTo>
                  <a:lnTo>
                    <a:pt x="728494" y="153261"/>
                  </a:lnTo>
                  <a:lnTo>
                    <a:pt x="698539" y="119848"/>
                  </a:lnTo>
                  <a:lnTo>
                    <a:pt x="665126" y="89893"/>
                  </a:lnTo>
                  <a:lnTo>
                    <a:pt x="628560" y="63705"/>
                  </a:lnTo>
                  <a:lnTo>
                    <a:pt x="589149" y="41590"/>
                  </a:lnTo>
                  <a:lnTo>
                    <a:pt x="547200" y="23854"/>
                  </a:lnTo>
                  <a:lnTo>
                    <a:pt x="503019" y="10806"/>
                  </a:lnTo>
                  <a:lnTo>
                    <a:pt x="456915" y="2752"/>
                  </a:lnTo>
                  <a:lnTo>
                    <a:pt x="409194" y="0"/>
                  </a:lnTo>
                  <a:close/>
                </a:path>
              </a:pathLst>
            </a:custGeom>
            <a:solidFill>
              <a:srgbClr val="76ACB9"/>
            </a:solidFill>
          </p:spPr>
          <p:txBody>
            <a:bodyPr wrap="square" lIns="0" tIns="0" rIns="0" bIns="0" rtlCol="0"/>
            <a:lstStyle/>
            <a:p/>
          </p:txBody>
        </p:sp>
        <p:sp>
          <p:nvSpPr>
            <p:cNvPr id="33" name="object 33"/>
            <p:cNvSpPr/>
            <p:nvPr/>
          </p:nvSpPr>
          <p:spPr>
            <a:xfrm>
              <a:off x="7827263" y="3112007"/>
              <a:ext cx="818515" cy="818515"/>
            </a:xfrm>
            <a:custGeom>
              <a:avLst/>
              <a:gdLst/>
              <a:ahLst/>
              <a:cxnLst/>
              <a:rect l="l" t="t" r="r" b="b"/>
              <a:pathLst>
                <a:path w="818515" h="818514">
                  <a:moveTo>
                    <a:pt x="0" y="409194"/>
                  </a:moveTo>
                  <a:lnTo>
                    <a:pt x="2752" y="361472"/>
                  </a:lnTo>
                  <a:lnTo>
                    <a:pt x="10806" y="315368"/>
                  </a:lnTo>
                  <a:lnTo>
                    <a:pt x="23854" y="271187"/>
                  </a:lnTo>
                  <a:lnTo>
                    <a:pt x="41590" y="229238"/>
                  </a:lnTo>
                  <a:lnTo>
                    <a:pt x="63705" y="189827"/>
                  </a:lnTo>
                  <a:lnTo>
                    <a:pt x="89893" y="153261"/>
                  </a:lnTo>
                  <a:lnTo>
                    <a:pt x="119848" y="119848"/>
                  </a:lnTo>
                  <a:lnTo>
                    <a:pt x="153261" y="89893"/>
                  </a:lnTo>
                  <a:lnTo>
                    <a:pt x="189827" y="63705"/>
                  </a:lnTo>
                  <a:lnTo>
                    <a:pt x="229238" y="41590"/>
                  </a:lnTo>
                  <a:lnTo>
                    <a:pt x="271187" y="23854"/>
                  </a:lnTo>
                  <a:lnTo>
                    <a:pt x="315368" y="10806"/>
                  </a:lnTo>
                  <a:lnTo>
                    <a:pt x="361472" y="2752"/>
                  </a:lnTo>
                  <a:lnTo>
                    <a:pt x="409194" y="0"/>
                  </a:lnTo>
                  <a:lnTo>
                    <a:pt x="456915" y="2752"/>
                  </a:lnTo>
                  <a:lnTo>
                    <a:pt x="503019" y="10806"/>
                  </a:lnTo>
                  <a:lnTo>
                    <a:pt x="547200" y="23854"/>
                  </a:lnTo>
                  <a:lnTo>
                    <a:pt x="589149" y="41590"/>
                  </a:lnTo>
                  <a:lnTo>
                    <a:pt x="628560" y="63705"/>
                  </a:lnTo>
                  <a:lnTo>
                    <a:pt x="665126" y="89893"/>
                  </a:lnTo>
                  <a:lnTo>
                    <a:pt x="698539" y="119848"/>
                  </a:lnTo>
                  <a:lnTo>
                    <a:pt x="728494" y="153261"/>
                  </a:lnTo>
                  <a:lnTo>
                    <a:pt x="754682" y="189827"/>
                  </a:lnTo>
                  <a:lnTo>
                    <a:pt x="776797" y="229238"/>
                  </a:lnTo>
                  <a:lnTo>
                    <a:pt x="794533" y="271187"/>
                  </a:lnTo>
                  <a:lnTo>
                    <a:pt x="807581" y="315368"/>
                  </a:lnTo>
                  <a:lnTo>
                    <a:pt x="815635" y="361472"/>
                  </a:lnTo>
                  <a:lnTo>
                    <a:pt x="818388" y="409194"/>
                  </a:lnTo>
                  <a:lnTo>
                    <a:pt x="815635" y="456915"/>
                  </a:lnTo>
                  <a:lnTo>
                    <a:pt x="807581" y="503019"/>
                  </a:lnTo>
                  <a:lnTo>
                    <a:pt x="794533" y="547200"/>
                  </a:lnTo>
                  <a:lnTo>
                    <a:pt x="776797" y="589149"/>
                  </a:lnTo>
                  <a:lnTo>
                    <a:pt x="754682" y="628560"/>
                  </a:lnTo>
                  <a:lnTo>
                    <a:pt x="728494" y="665126"/>
                  </a:lnTo>
                  <a:lnTo>
                    <a:pt x="698539" y="698539"/>
                  </a:lnTo>
                  <a:lnTo>
                    <a:pt x="665126" y="728494"/>
                  </a:lnTo>
                  <a:lnTo>
                    <a:pt x="628560" y="754682"/>
                  </a:lnTo>
                  <a:lnTo>
                    <a:pt x="589149" y="776797"/>
                  </a:lnTo>
                  <a:lnTo>
                    <a:pt x="547200" y="794533"/>
                  </a:lnTo>
                  <a:lnTo>
                    <a:pt x="503019" y="807581"/>
                  </a:lnTo>
                  <a:lnTo>
                    <a:pt x="456915" y="815635"/>
                  </a:lnTo>
                  <a:lnTo>
                    <a:pt x="409194" y="818388"/>
                  </a:lnTo>
                  <a:lnTo>
                    <a:pt x="361472" y="815635"/>
                  </a:lnTo>
                  <a:lnTo>
                    <a:pt x="315368" y="807581"/>
                  </a:lnTo>
                  <a:lnTo>
                    <a:pt x="271187" y="794533"/>
                  </a:lnTo>
                  <a:lnTo>
                    <a:pt x="229238" y="776797"/>
                  </a:lnTo>
                  <a:lnTo>
                    <a:pt x="189827" y="754682"/>
                  </a:lnTo>
                  <a:lnTo>
                    <a:pt x="153261" y="728494"/>
                  </a:lnTo>
                  <a:lnTo>
                    <a:pt x="119848" y="698539"/>
                  </a:lnTo>
                  <a:lnTo>
                    <a:pt x="89893" y="665126"/>
                  </a:lnTo>
                  <a:lnTo>
                    <a:pt x="63705" y="628560"/>
                  </a:lnTo>
                  <a:lnTo>
                    <a:pt x="41590" y="589149"/>
                  </a:lnTo>
                  <a:lnTo>
                    <a:pt x="23854" y="547200"/>
                  </a:lnTo>
                  <a:lnTo>
                    <a:pt x="10806" y="503019"/>
                  </a:lnTo>
                  <a:lnTo>
                    <a:pt x="2752" y="456915"/>
                  </a:lnTo>
                  <a:lnTo>
                    <a:pt x="0" y="409194"/>
                  </a:lnTo>
                  <a:close/>
                </a:path>
              </a:pathLst>
            </a:custGeom>
            <a:ln w="12700">
              <a:solidFill>
                <a:srgbClr val="76ACB9"/>
              </a:solidFill>
            </a:ln>
          </p:spPr>
          <p:txBody>
            <a:bodyPr wrap="square" lIns="0" tIns="0" rIns="0" bIns="0" rtlCol="0"/>
            <a:lstStyle/>
            <a:p/>
          </p:txBody>
        </p:sp>
      </p:grpSp>
      <p:sp>
        <p:nvSpPr>
          <p:cNvPr id="34" name="object 34"/>
          <p:cNvSpPr txBox="1"/>
          <p:nvPr/>
        </p:nvSpPr>
        <p:spPr>
          <a:xfrm>
            <a:off x="7263383" y="3152805"/>
            <a:ext cx="1946275" cy="2165350"/>
          </a:xfrm>
          <a:prstGeom prst="rect">
            <a:avLst/>
          </a:prstGeom>
        </p:spPr>
        <p:txBody>
          <a:bodyPr wrap="square" lIns="0" tIns="12700" rIns="0" bIns="0" rtlCol="0" vert="horz">
            <a:spAutoFit/>
          </a:bodyPr>
          <a:lstStyle/>
          <a:p>
            <a:pPr algn="ctr">
              <a:lnSpc>
                <a:spcPct val="100000"/>
              </a:lnSpc>
              <a:spcBef>
                <a:spcPts val="100"/>
              </a:spcBef>
            </a:pPr>
            <a:r>
              <a:rPr dirty="0" sz="3900">
                <a:solidFill>
                  <a:srgbClr val="FFFFFF"/>
                </a:solidFill>
                <a:latin typeface="Calibri"/>
                <a:cs typeface="Calibri"/>
              </a:rPr>
              <a:t>4</a:t>
            </a:r>
            <a:endParaRPr sz="3900">
              <a:latin typeface="Calibri"/>
              <a:cs typeface="Calibri"/>
            </a:endParaRPr>
          </a:p>
          <a:p>
            <a:pPr marL="151765" marR="292735">
              <a:lnSpc>
                <a:spcPct val="91700"/>
              </a:lnSpc>
              <a:spcBef>
                <a:spcPts val="3365"/>
              </a:spcBef>
            </a:pPr>
            <a:r>
              <a:rPr dirty="0" sz="2000" spc="-15">
                <a:solidFill>
                  <a:srgbClr val="585858"/>
                </a:solidFill>
                <a:latin typeface="Calibri"/>
                <a:cs typeface="Calibri"/>
              </a:rPr>
              <a:t>Offer to </a:t>
            </a:r>
            <a:r>
              <a:rPr dirty="0" sz="2000" spc="-5">
                <a:solidFill>
                  <a:srgbClr val="585858"/>
                </a:solidFill>
                <a:latin typeface="Calibri"/>
                <a:cs typeface="Calibri"/>
              </a:rPr>
              <a:t>help  </a:t>
            </a:r>
            <a:r>
              <a:rPr dirty="0" sz="2000">
                <a:solidFill>
                  <a:srgbClr val="585858"/>
                </a:solidFill>
                <a:latin typeface="Calibri"/>
                <a:cs typeface="Calibri"/>
              </a:rPr>
              <a:t>put the</a:t>
            </a:r>
            <a:r>
              <a:rPr dirty="0" sz="2000" spc="-90">
                <a:solidFill>
                  <a:srgbClr val="585858"/>
                </a:solidFill>
                <a:latin typeface="Calibri"/>
                <a:cs typeface="Calibri"/>
              </a:rPr>
              <a:t> </a:t>
            </a:r>
            <a:r>
              <a:rPr dirty="0" sz="2000" spc="-5">
                <a:solidFill>
                  <a:srgbClr val="585858"/>
                </a:solidFill>
                <a:latin typeface="Calibri"/>
                <a:cs typeface="Calibri"/>
              </a:rPr>
              <a:t>sensor  on </a:t>
            </a:r>
            <a:r>
              <a:rPr dirty="0" sz="2000">
                <a:solidFill>
                  <a:srgbClr val="585858"/>
                </a:solidFill>
                <a:latin typeface="Calibri"/>
                <a:cs typeface="Calibri"/>
              </a:rPr>
              <a:t>and </a:t>
            </a:r>
            <a:r>
              <a:rPr dirty="0" sz="2000" spc="-5">
                <a:solidFill>
                  <a:srgbClr val="585858"/>
                </a:solidFill>
                <a:latin typeface="Calibri"/>
                <a:cs typeface="Calibri"/>
              </a:rPr>
              <a:t>set </a:t>
            </a:r>
            <a:r>
              <a:rPr dirty="0" sz="2000">
                <a:solidFill>
                  <a:srgbClr val="585858"/>
                </a:solidFill>
                <a:latin typeface="Calibri"/>
                <a:cs typeface="Calibri"/>
              </a:rPr>
              <a:t>up  app</a:t>
            </a:r>
            <a:endParaRPr sz="2000">
              <a:latin typeface="Calibri"/>
              <a:cs typeface="Calibri"/>
            </a:endParaRPr>
          </a:p>
        </p:txBody>
      </p:sp>
      <p:grpSp>
        <p:nvGrpSpPr>
          <p:cNvPr id="35" name="object 35"/>
          <p:cNvGrpSpPr/>
          <p:nvPr/>
        </p:nvGrpSpPr>
        <p:grpSpPr>
          <a:xfrm>
            <a:off x="7257033" y="5557773"/>
            <a:ext cx="1958975" cy="14604"/>
            <a:chOff x="7257033" y="5557773"/>
            <a:chExt cx="1958975" cy="14604"/>
          </a:xfrm>
        </p:grpSpPr>
        <p:sp>
          <p:nvSpPr>
            <p:cNvPr id="36" name="object 36"/>
            <p:cNvSpPr/>
            <p:nvPr/>
          </p:nvSpPr>
          <p:spPr>
            <a:xfrm>
              <a:off x="7263383" y="5564123"/>
              <a:ext cx="1946275" cy="1905"/>
            </a:xfrm>
            <a:custGeom>
              <a:avLst/>
              <a:gdLst/>
              <a:ahLst/>
              <a:cxnLst/>
              <a:rect l="l" t="t" r="r" b="b"/>
              <a:pathLst>
                <a:path w="1946275" h="1904">
                  <a:moveTo>
                    <a:pt x="1946135" y="0"/>
                  </a:moveTo>
                  <a:lnTo>
                    <a:pt x="0" y="0"/>
                  </a:lnTo>
                  <a:lnTo>
                    <a:pt x="0" y="1523"/>
                  </a:lnTo>
                  <a:lnTo>
                    <a:pt x="1946135" y="1523"/>
                  </a:lnTo>
                  <a:lnTo>
                    <a:pt x="1946135" y="0"/>
                  </a:lnTo>
                  <a:close/>
                </a:path>
              </a:pathLst>
            </a:custGeom>
            <a:solidFill>
              <a:srgbClr val="76ACB9"/>
            </a:solidFill>
          </p:spPr>
          <p:txBody>
            <a:bodyPr wrap="square" lIns="0" tIns="0" rIns="0" bIns="0" rtlCol="0"/>
            <a:lstStyle/>
            <a:p/>
          </p:txBody>
        </p:sp>
        <p:sp>
          <p:nvSpPr>
            <p:cNvPr id="37" name="object 37"/>
            <p:cNvSpPr/>
            <p:nvPr/>
          </p:nvSpPr>
          <p:spPr>
            <a:xfrm>
              <a:off x="7263383" y="5564123"/>
              <a:ext cx="1946275" cy="1905"/>
            </a:xfrm>
            <a:custGeom>
              <a:avLst/>
              <a:gdLst/>
              <a:ahLst/>
              <a:cxnLst/>
              <a:rect l="l" t="t" r="r" b="b"/>
              <a:pathLst>
                <a:path w="1946275" h="1904">
                  <a:moveTo>
                    <a:pt x="0" y="0"/>
                  </a:moveTo>
                  <a:lnTo>
                    <a:pt x="1946148" y="0"/>
                  </a:lnTo>
                  <a:lnTo>
                    <a:pt x="1946148" y="1524"/>
                  </a:lnTo>
                  <a:lnTo>
                    <a:pt x="0" y="1524"/>
                  </a:lnTo>
                  <a:lnTo>
                    <a:pt x="0" y="0"/>
                  </a:lnTo>
                  <a:close/>
                </a:path>
              </a:pathLst>
            </a:custGeom>
            <a:ln w="12700">
              <a:solidFill>
                <a:srgbClr val="76ACB9"/>
              </a:solidFill>
            </a:ln>
          </p:spPr>
          <p:txBody>
            <a:bodyPr wrap="square" lIns="0" tIns="0" rIns="0" bIns="0" rtlCol="0"/>
            <a:lstStyle/>
            <a:p/>
          </p:txBody>
        </p:sp>
      </p:grpSp>
      <p:grpSp>
        <p:nvGrpSpPr>
          <p:cNvPr id="38" name="object 38"/>
          <p:cNvGrpSpPr/>
          <p:nvPr/>
        </p:nvGrpSpPr>
        <p:grpSpPr>
          <a:xfrm>
            <a:off x="9404604" y="2840735"/>
            <a:ext cx="1946275" cy="2723515"/>
            <a:chOff x="9404604" y="2840735"/>
            <a:chExt cx="1946275" cy="2723515"/>
          </a:xfrm>
        </p:grpSpPr>
        <p:sp>
          <p:nvSpPr>
            <p:cNvPr id="39" name="object 39"/>
            <p:cNvSpPr/>
            <p:nvPr/>
          </p:nvSpPr>
          <p:spPr>
            <a:xfrm>
              <a:off x="9404604" y="2840735"/>
              <a:ext cx="1946275" cy="2723515"/>
            </a:xfrm>
            <a:custGeom>
              <a:avLst/>
              <a:gdLst/>
              <a:ahLst/>
              <a:cxnLst/>
              <a:rect l="l" t="t" r="r" b="b"/>
              <a:pathLst>
                <a:path w="1946275" h="2723515">
                  <a:moveTo>
                    <a:pt x="1946148" y="0"/>
                  </a:moveTo>
                  <a:lnTo>
                    <a:pt x="0" y="0"/>
                  </a:lnTo>
                  <a:lnTo>
                    <a:pt x="0" y="2723388"/>
                  </a:lnTo>
                  <a:lnTo>
                    <a:pt x="1946148" y="2723388"/>
                  </a:lnTo>
                  <a:lnTo>
                    <a:pt x="1946148" y="0"/>
                  </a:lnTo>
                  <a:close/>
                </a:path>
              </a:pathLst>
            </a:custGeom>
            <a:solidFill>
              <a:srgbClr val="D5E2E7">
                <a:alpha val="90194"/>
              </a:srgbClr>
            </a:solidFill>
          </p:spPr>
          <p:txBody>
            <a:bodyPr wrap="square" lIns="0" tIns="0" rIns="0" bIns="0" rtlCol="0"/>
            <a:lstStyle/>
            <a:p/>
          </p:txBody>
        </p:sp>
        <p:sp>
          <p:nvSpPr>
            <p:cNvPr id="40" name="object 40"/>
            <p:cNvSpPr/>
            <p:nvPr/>
          </p:nvSpPr>
          <p:spPr>
            <a:xfrm>
              <a:off x="9968484" y="3112007"/>
              <a:ext cx="817244" cy="818515"/>
            </a:xfrm>
            <a:custGeom>
              <a:avLst/>
              <a:gdLst/>
              <a:ahLst/>
              <a:cxnLst/>
              <a:rect l="l" t="t" r="r" b="b"/>
              <a:pathLst>
                <a:path w="817245" h="818514">
                  <a:moveTo>
                    <a:pt x="408431" y="0"/>
                  </a:moveTo>
                  <a:lnTo>
                    <a:pt x="360798" y="2752"/>
                  </a:lnTo>
                  <a:lnTo>
                    <a:pt x="314780" y="10806"/>
                  </a:lnTo>
                  <a:lnTo>
                    <a:pt x="270682" y="23854"/>
                  </a:lnTo>
                  <a:lnTo>
                    <a:pt x="228811" y="41590"/>
                  </a:lnTo>
                  <a:lnTo>
                    <a:pt x="189473" y="63705"/>
                  </a:lnTo>
                  <a:lnTo>
                    <a:pt x="152975" y="89893"/>
                  </a:lnTo>
                  <a:lnTo>
                    <a:pt x="119624" y="119848"/>
                  </a:lnTo>
                  <a:lnTo>
                    <a:pt x="89725" y="153261"/>
                  </a:lnTo>
                  <a:lnTo>
                    <a:pt x="63586" y="189827"/>
                  </a:lnTo>
                  <a:lnTo>
                    <a:pt x="41512" y="229238"/>
                  </a:lnTo>
                  <a:lnTo>
                    <a:pt x="23810" y="271187"/>
                  </a:lnTo>
                  <a:lnTo>
                    <a:pt x="10786" y="315368"/>
                  </a:lnTo>
                  <a:lnTo>
                    <a:pt x="2747" y="361472"/>
                  </a:lnTo>
                  <a:lnTo>
                    <a:pt x="0" y="409194"/>
                  </a:lnTo>
                  <a:lnTo>
                    <a:pt x="2747" y="456915"/>
                  </a:lnTo>
                  <a:lnTo>
                    <a:pt x="10786" y="503019"/>
                  </a:lnTo>
                  <a:lnTo>
                    <a:pt x="23810" y="547200"/>
                  </a:lnTo>
                  <a:lnTo>
                    <a:pt x="41512" y="589149"/>
                  </a:lnTo>
                  <a:lnTo>
                    <a:pt x="63586" y="628560"/>
                  </a:lnTo>
                  <a:lnTo>
                    <a:pt x="89725" y="665126"/>
                  </a:lnTo>
                  <a:lnTo>
                    <a:pt x="119624" y="698539"/>
                  </a:lnTo>
                  <a:lnTo>
                    <a:pt x="152975" y="728494"/>
                  </a:lnTo>
                  <a:lnTo>
                    <a:pt x="189473" y="754682"/>
                  </a:lnTo>
                  <a:lnTo>
                    <a:pt x="228811" y="776797"/>
                  </a:lnTo>
                  <a:lnTo>
                    <a:pt x="270682" y="794533"/>
                  </a:lnTo>
                  <a:lnTo>
                    <a:pt x="314780" y="807581"/>
                  </a:lnTo>
                  <a:lnTo>
                    <a:pt x="360798" y="815635"/>
                  </a:lnTo>
                  <a:lnTo>
                    <a:pt x="408431" y="818388"/>
                  </a:lnTo>
                  <a:lnTo>
                    <a:pt x="456062" y="815635"/>
                  </a:lnTo>
                  <a:lnTo>
                    <a:pt x="502079" y="807581"/>
                  </a:lnTo>
                  <a:lnTo>
                    <a:pt x="546176" y="794533"/>
                  </a:lnTo>
                  <a:lnTo>
                    <a:pt x="588047" y="776797"/>
                  </a:lnTo>
                  <a:lnTo>
                    <a:pt x="627384" y="754682"/>
                  </a:lnTo>
                  <a:lnTo>
                    <a:pt x="663882" y="728494"/>
                  </a:lnTo>
                  <a:lnTo>
                    <a:pt x="697234" y="698539"/>
                  </a:lnTo>
                  <a:lnTo>
                    <a:pt x="727134" y="665126"/>
                  </a:lnTo>
                  <a:lnTo>
                    <a:pt x="753274" y="628560"/>
                  </a:lnTo>
                  <a:lnTo>
                    <a:pt x="775349" y="589149"/>
                  </a:lnTo>
                  <a:lnTo>
                    <a:pt x="793052" y="547200"/>
                  </a:lnTo>
                  <a:lnTo>
                    <a:pt x="806076" y="503019"/>
                  </a:lnTo>
                  <a:lnTo>
                    <a:pt x="814116" y="456915"/>
                  </a:lnTo>
                  <a:lnTo>
                    <a:pt x="816863" y="409194"/>
                  </a:lnTo>
                  <a:lnTo>
                    <a:pt x="814116" y="361472"/>
                  </a:lnTo>
                  <a:lnTo>
                    <a:pt x="806076" y="315368"/>
                  </a:lnTo>
                  <a:lnTo>
                    <a:pt x="793052" y="271187"/>
                  </a:lnTo>
                  <a:lnTo>
                    <a:pt x="775349" y="229238"/>
                  </a:lnTo>
                  <a:lnTo>
                    <a:pt x="753274" y="189827"/>
                  </a:lnTo>
                  <a:lnTo>
                    <a:pt x="727134" y="153261"/>
                  </a:lnTo>
                  <a:lnTo>
                    <a:pt x="697234" y="119848"/>
                  </a:lnTo>
                  <a:lnTo>
                    <a:pt x="663882" y="89893"/>
                  </a:lnTo>
                  <a:lnTo>
                    <a:pt x="627384" y="63705"/>
                  </a:lnTo>
                  <a:lnTo>
                    <a:pt x="588047" y="41590"/>
                  </a:lnTo>
                  <a:lnTo>
                    <a:pt x="546176" y="23854"/>
                  </a:lnTo>
                  <a:lnTo>
                    <a:pt x="502079" y="10806"/>
                  </a:lnTo>
                  <a:lnTo>
                    <a:pt x="456062" y="2752"/>
                  </a:lnTo>
                  <a:lnTo>
                    <a:pt x="408431" y="0"/>
                  </a:lnTo>
                  <a:close/>
                </a:path>
              </a:pathLst>
            </a:custGeom>
            <a:solidFill>
              <a:srgbClr val="76ACB9"/>
            </a:solidFill>
          </p:spPr>
          <p:txBody>
            <a:bodyPr wrap="square" lIns="0" tIns="0" rIns="0" bIns="0" rtlCol="0"/>
            <a:lstStyle/>
            <a:p/>
          </p:txBody>
        </p:sp>
        <p:sp>
          <p:nvSpPr>
            <p:cNvPr id="41" name="object 41"/>
            <p:cNvSpPr/>
            <p:nvPr/>
          </p:nvSpPr>
          <p:spPr>
            <a:xfrm>
              <a:off x="9968484" y="3112007"/>
              <a:ext cx="817244" cy="818515"/>
            </a:xfrm>
            <a:custGeom>
              <a:avLst/>
              <a:gdLst/>
              <a:ahLst/>
              <a:cxnLst/>
              <a:rect l="l" t="t" r="r" b="b"/>
              <a:pathLst>
                <a:path w="817245" h="818514">
                  <a:moveTo>
                    <a:pt x="0" y="409194"/>
                  </a:moveTo>
                  <a:lnTo>
                    <a:pt x="2747" y="361472"/>
                  </a:lnTo>
                  <a:lnTo>
                    <a:pt x="10786" y="315368"/>
                  </a:lnTo>
                  <a:lnTo>
                    <a:pt x="23810" y="271187"/>
                  </a:lnTo>
                  <a:lnTo>
                    <a:pt x="41512" y="229238"/>
                  </a:lnTo>
                  <a:lnTo>
                    <a:pt x="63586" y="189827"/>
                  </a:lnTo>
                  <a:lnTo>
                    <a:pt x="89725" y="153261"/>
                  </a:lnTo>
                  <a:lnTo>
                    <a:pt x="119624" y="119848"/>
                  </a:lnTo>
                  <a:lnTo>
                    <a:pt x="152975" y="89893"/>
                  </a:lnTo>
                  <a:lnTo>
                    <a:pt x="189473" y="63705"/>
                  </a:lnTo>
                  <a:lnTo>
                    <a:pt x="228811" y="41590"/>
                  </a:lnTo>
                  <a:lnTo>
                    <a:pt x="270682" y="23854"/>
                  </a:lnTo>
                  <a:lnTo>
                    <a:pt x="314780" y="10806"/>
                  </a:lnTo>
                  <a:lnTo>
                    <a:pt x="360798" y="2752"/>
                  </a:lnTo>
                  <a:lnTo>
                    <a:pt x="408431" y="0"/>
                  </a:lnTo>
                  <a:lnTo>
                    <a:pt x="456062" y="2752"/>
                  </a:lnTo>
                  <a:lnTo>
                    <a:pt x="502079" y="10806"/>
                  </a:lnTo>
                  <a:lnTo>
                    <a:pt x="546176" y="23854"/>
                  </a:lnTo>
                  <a:lnTo>
                    <a:pt x="588047" y="41590"/>
                  </a:lnTo>
                  <a:lnTo>
                    <a:pt x="627384" y="63705"/>
                  </a:lnTo>
                  <a:lnTo>
                    <a:pt x="663882" y="89893"/>
                  </a:lnTo>
                  <a:lnTo>
                    <a:pt x="697234" y="119848"/>
                  </a:lnTo>
                  <a:lnTo>
                    <a:pt x="727134" y="153261"/>
                  </a:lnTo>
                  <a:lnTo>
                    <a:pt x="753274" y="189827"/>
                  </a:lnTo>
                  <a:lnTo>
                    <a:pt x="775349" y="229238"/>
                  </a:lnTo>
                  <a:lnTo>
                    <a:pt x="793052" y="271187"/>
                  </a:lnTo>
                  <a:lnTo>
                    <a:pt x="806076" y="315368"/>
                  </a:lnTo>
                  <a:lnTo>
                    <a:pt x="814116" y="361472"/>
                  </a:lnTo>
                  <a:lnTo>
                    <a:pt x="816863" y="409194"/>
                  </a:lnTo>
                  <a:lnTo>
                    <a:pt x="814116" y="456915"/>
                  </a:lnTo>
                  <a:lnTo>
                    <a:pt x="806076" y="503019"/>
                  </a:lnTo>
                  <a:lnTo>
                    <a:pt x="793052" y="547200"/>
                  </a:lnTo>
                  <a:lnTo>
                    <a:pt x="775349" y="589149"/>
                  </a:lnTo>
                  <a:lnTo>
                    <a:pt x="753274" y="628560"/>
                  </a:lnTo>
                  <a:lnTo>
                    <a:pt x="727134" y="665126"/>
                  </a:lnTo>
                  <a:lnTo>
                    <a:pt x="697234" y="698539"/>
                  </a:lnTo>
                  <a:lnTo>
                    <a:pt x="663882" y="728494"/>
                  </a:lnTo>
                  <a:lnTo>
                    <a:pt x="627384" y="754682"/>
                  </a:lnTo>
                  <a:lnTo>
                    <a:pt x="588047" y="776797"/>
                  </a:lnTo>
                  <a:lnTo>
                    <a:pt x="546176" y="794533"/>
                  </a:lnTo>
                  <a:lnTo>
                    <a:pt x="502079" y="807581"/>
                  </a:lnTo>
                  <a:lnTo>
                    <a:pt x="456062" y="815635"/>
                  </a:lnTo>
                  <a:lnTo>
                    <a:pt x="408431" y="818388"/>
                  </a:lnTo>
                  <a:lnTo>
                    <a:pt x="360798" y="815635"/>
                  </a:lnTo>
                  <a:lnTo>
                    <a:pt x="314780" y="807581"/>
                  </a:lnTo>
                  <a:lnTo>
                    <a:pt x="270682" y="794533"/>
                  </a:lnTo>
                  <a:lnTo>
                    <a:pt x="228811" y="776797"/>
                  </a:lnTo>
                  <a:lnTo>
                    <a:pt x="189473" y="754682"/>
                  </a:lnTo>
                  <a:lnTo>
                    <a:pt x="152975" y="728494"/>
                  </a:lnTo>
                  <a:lnTo>
                    <a:pt x="119624" y="698539"/>
                  </a:lnTo>
                  <a:lnTo>
                    <a:pt x="89725" y="665126"/>
                  </a:lnTo>
                  <a:lnTo>
                    <a:pt x="63586" y="628560"/>
                  </a:lnTo>
                  <a:lnTo>
                    <a:pt x="41512" y="589149"/>
                  </a:lnTo>
                  <a:lnTo>
                    <a:pt x="23810" y="547200"/>
                  </a:lnTo>
                  <a:lnTo>
                    <a:pt x="10786" y="503019"/>
                  </a:lnTo>
                  <a:lnTo>
                    <a:pt x="2747" y="456915"/>
                  </a:lnTo>
                  <a:lnTo>
                    <a:pt x="0" y="409194"/>
                  </a:lnTo>
                  <a:close/>
                </a:path>
              </a:pathLst>
            </a:custGeom>
            <a:ln w="12700">
              <a:solidFill>
                <a:srgbClr val="76ACB9"/>
              </a:solidFill>
            </a:ln>
          </p:spPr>
          <p:txBody>
            <a:bodyPr wrap="square" lIns="0" tIns="0" rIns="0" bIns="0" rtlCol="0"/>
            <a:lstStyle/>
            <a:p/>
          </p:txBody>
        </p:sp>
      </p:grpSp>
      <p:sp>
        <p:nvSpPr>
          <p:cNvPr id="42" name="object 42"/>
          <p:cNvSpPr txBox="1"/>
          <p:nvPr/>
        </p:nvSpPr>
        <p:spPr>
          <a:xfrm>
            <a:off x="9404604" y="3152805"/>
            <a:ext cx="1946275" cy="2444750"/>
          </a:xfrm>
          <a:prstGeom prst="rect">
            <a:avLst/>
          </a:prstGeom>
        </p:spPr>
        <p:txBody>
          <a:bodyPr wrap="square" lIns="0" tIns="12700" rIns="0" bIns="0" rtlCol="0" vert="horz">
            <a:spAutoFit/>
          </a:bodyPr>
          <a:lstStyle/>
          <a:p>
            <a:pPr algn="ctr">
              <a:lnSpc>
                <a:spcPct val="100000"/>
              </a:lnSpc>
              <a:spcBef>
                <a:spcPts val="100"/>
              </a:spcBef>
            </a:pPr>
            <a:r>
              <a:rPr dirty="0" sz="3900">
                <a:solidFill>
                  <a:srgbClr val="FFFFFF"/>
                </a:solidFill>
                <a:latin typeface="Calibri"/>
                <a:cs typeface="Calibri"/>
              </a:rPr>
              <a:t>5</a:t>
            </a:r>
            <a:endParaRPr sz="3900">
              <a:latin typeface="Calibri"/>
              <a:cs typeface="Calibri"/>
            </a:endParaRPr>
          </a:p>
          <a:p>
            <a:pPr marL="151130" marR="173355">
              <a:lnSpc>
                <a:spcPct val="91600"/>
              </a:lnSpc>
              <a:spcBef>
                <a:spcPts val="3365"/>
              </a:spcBef>
            </a:pPr>
            <a:r>
              <a:rPr dirty="0" sz="2000" spc="-5">
                <a:solidFill>
                  <a:srgbClr val="585858"/>
                </a:solidFill>
                <a:latin typeface="Calibri"/>
                <a:cs typeface="Calibri"/>
              </a:rPr>
              <a:t>Connect </a:t>
            </a:r>
            <a:r>
              <a:rPr dirty="0" sz="2000">
                <a:solidFill>
                  <a:srgbClr val="585858"/>
                </a:solidFill>
                <a:latin typeface="Calibri"/>
                <a:cs typeface="Calibri"/>
              </a:rPr>
              <a:t>them  </a:t>
            </a:r>
            <a:r>
              <a:rPr dirty="0" sz="2000" spc="-5">
                <a:solidFill>
                  <a:srgbClr val="585858"/>
                </a:solidFill>
                <a:latin typeface="Calibri"/>
                <a:cs typeface="Calibri"/>
              </a:rPr>
              <a:t>with supports  </a:t>
            </a:r>
            <a:r>
              <a:rPr dirty="0" sz="2000" spc="-15">
                <a:solidFill>
                  <a:srgbClr val="585858"/>
                </a:solidFill>
                <a:latin typeface="Calibri"/>
                <a:cs typeface="Calibri"/>
              </a:rPr>
              <a:t>to </a:t>
            </a:r>
            <a:r>
              <a:rPr dirty="0" sz="2000" spc="-5">
                <a:solidFill>
                  <a:srgbClr val="585858"/>
                </a:solidFill>
                <a:latin typeface="Calibri"/>
                <a:cs typeface="Calibri"/>
              </a:rPr>
              <a:t>help  decipher </a:t>
            </a:r>
            <a:r>
              <a:rPr dirty="0" sz="2000" spc="-15">
                <a:solidFill>
                  <a:srgbClr val="585858"/>
                </a:solidFill>
                <a:latin typeface="Calibri"/>
                <a:cs typeface="Calibri"/>
              </a:rPr>
              <a:t>data</a:t>
            </a:r>
            <a:r>
              <a:rPr dirty="0" sz="2000" spc="-65">
                <a:solidFill>
                  <a:srgbClr val="585858"/>
                </a:solidFill>
                <a:latin typeface="Calibri"/>
                <a:cs typeface="Calibri"/>
              </a:rPr>
              <a:t> </a:t>
            </a:r>
            <a:r>
              <a:rPr dirty="0" sz="2000" spc="-5">
                <a:solidFill>
                  <a:srgbClr val="585858"/>
                </a:solidFill>
                <a:latin typeface="Calibri"/>
                <a:cs typeface="Calibri"/>
              </a:rPr>
              <a:t>if  needed</a:t>
            </a:r>
            <a:endParaRPr sz="2000">
              <a:latin typeface="Calibri"/>
              <a:cs typeface="Calibri"/>
            </a:endParaRPr>
          </a:p>
        </p:txBody>
      </p:sp>
      <p:grpSp>
        <p:nvGrpSpPr>
          <p:cNvPr id="43" name="object 43"/>
          <p:cNvGrpSpPr/>
          <p:nvPr/>
        </p:nvGrpSpPr>
        <p:grpSpPr>
          <a:xfrm>
            <a:off x="9398254" y="5557773"/>
            <a:ext cx="1958975" cy="14604"/>
            <a:chOff x="9398254" y="5557773"/>
            <a:chExt cx="1958975" cy="14604"/>
          </a:xfrm>
        </p:grpSpPr>
        <p:sp>
          <p:nvSpPr>
            <p:cNvPr id="44" name="object 44"/>
            <p:cNvSpPr/>
            <p:nvPr/>
          </p:nvSpPr>
          <p:spPr>
            <a:xfrm>
              <a:off x="9404604" y="5564123"/>
              <a:ext cx="1946275" cy="1905"/>
            </a:xfrm>
            <a:custGeom>
              <a:avLst/>
              <a:gdLst/>
              <a:ahLst/>
              <a:cxnLst/>
              <a:rect l="l" t="t" r="r" b="b"/>
              <a:pathLst>
                <a:path w="1946275" h="1904">
                  <a:moveTo>
                    <a:pt x="1946148" y="0"/>
                  </a:moveTo>
                  <a:lnTo>
                    <a:pt x="0" y="0"/>
                  </a:lnTo>
                  <a:lnTo>
                    <a:pt x="0" y="1523"/>
                  </a:lnTo>
                  <a:lnTo>
                    <a:pt x="1946148" y="1523"/>
                  </a:lnTo>
                  <a:lnTo>
                    <a:pt x="1946148" y="0"/>
                  </a:lnTo>
                  <a:close/>
                </a:path>
              </a:pathLst>
            </a:custGeom>
            <a:solidFill>
              <a:srgbClr val="76ACB9"/>
            </a:solidFill>
          </p:spPr>
          <p:txBody>
            <a:bodyPr wrap="square" lIns="0" tIns="0" rIns="0" bIns="0" rtlCol="0"/>
            <a:lstStyle/>
            <a:p/>
          </p:txBody>
        </p:sp>
        <p:sp>
          <p:nvSpPr>
            <p:cNvPr id="45" name="object 45"/>
            <p:cNvSpPr/>
            <p:nvPr/>
          </p:nvSpPr>
          <p:spPr>
            <a:xfrm>
              <a:off x="9404604" y="5564123"/>
              <a:ext cx="1946275" cy="1905"/>
            </a:xfrm>
            <a:custGeom>
              <a:avLst/>
              <a:gdLst/>
              <a:ahLst/>
              <a:cxnLst/>
              <a:rect l="l" t="t" r="r" b="b"/>
              <a:pathLst>
                <a:path w="1946275" h="1904">
                  <a:moveTo>
                    <a:pt x="0" y="0"/>
                  </a:moveTo>
                  <a:lnTo>
                    <a:pt x="1946148" y="0"/>
                  </a:lnTo>
                  <a:lnTo>
                    <a:pt x="1946148" y="1524"/>
                  </a:lnTo>
                  <a:lnTo>
                    <a:pt x="0" y="1524"/>
                  </a:lnTo>
                  <a:lnTo>
                    <a:pt x="0" y="0"/>
                  </a:lnTo>
                  <a:close/>
                </a:path>
              </a:pathLst>
            </a:custGeom>
            <a:ln w="12700">
              <a:solidFill>
                <a:srgbClr val="76ACB9"/>
              </a:solidFill>
            </a:ln>
          </p:spPr>
          <p:txBody>
            <a:bodyPr wrap="square" lIns="0" tIns="0" rIns="0" bIns="0" rtlCol="0"/>
            <a:lstStyle/>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822"/>
            <a:ext cx="4761865" cy="696595"/>
          </a:xfrm>
          <a:prstGeom prst="rect"/>
        </p:spPr>
        <p:txBody>
          <a:bodyPr wrap="square" lIns="0" tIns="13335" rIns="0" bIns="0" rtlCol="0" vert="horz">
            <a:spAutoFit/>
          </a:bodyPr>
          <a:lstStyle/>
          <a:p>
            <a:pPr marL="12700">
              <a:lnSpc>
                <a:spcPct val="100000"/>
              </a:lnSpc>
              <a:spcBef>
                <a:spcPts val="105"/>
              </a:spcBef>
            </a:pPr>
            <a:r>
              <a:rPr dirty="0" sz="4400" spc="-35">
                <a:solidFill>
                  <a:srgbClr val="585858"/>
                </a:solidFill>
              </a:rPr>
              <a:t>Dexcom </a:t>
            </a:r>
            <a:r>
              <a:rPr dirty="0" sz="4400" spc="-5">
                <a:solidFill>
                  <a:srgbClr val="585858"/>
                </a:solidFill>
              </a:rPr>
              <a:t>G6 </a:t>
            </a:r>
            <a:r>
              <a:rPr dirty="0" sz="4400" spc="-15">
                <a:solidFill>
                  <a:srgbClr val="585858"/>
                </a:solidFill>
              </a:rPr>
              <a:t>Free</a:t>
            </a:r>
            <a:r>
              <a:rPr dirty="0" sz="4400" spc="-65">
                <a:solidFill>
                  <a:srgbClr val="585858"/>
                </a:solidFill>
              </a:rPr>
              <a:t> </a:t>
            </a:r>
            <a:r>
              <a:rPr dirty="0" sz="4400" spc="-60">
                <a:solidFill>
                  <a:srgbClr val="585858"/>
                </a:solidFill>
              </a:rPr>
              <a:t>Trial</a:t>
            </a:r>
            <a:endParaRPr sz="4400"/>
          </a:p>
        </p:txBody>
      </p:sp>
      <p:sp>
        <p:nvSpPr>
          <p:cNvPr id="3" name="object 3"/>
          <p:cNvSpPr txBox="1"/>
          <p:nvPr/>
        </p:nvSpPr>
        <p:spPr>
          <a:xfrm>
            <a:off x="916939" y="1707159"/>
            <a:ext cx="10344150" cy="1049655"/>
          </a:xfrm>
          <a:prstGeom prst="rect">
            <a:avLst/>
          </a:prstGeom>
        </p:spPr>
        <p:txBody>
          <a:bodyPr wrap="square" lIns="0" tIns="97790" rIns="0" bIns="0" rtlCol="0" vert="horz">
            <a:spAutoFit/>
          </a:bodyPr>
          <a:lstStyle/>
          <a:p>
            <a:pPr marL="241300" indent="-228600">
              <a:lnSpc>
                <a:spcPct val="100000"/>
              </a:lnSpc>
              <a:spcBef>
                <a:spcPts val="770"/>
              </a:spcBef>
              <a:buFont typeface="Arial"/>
              <a:buChar char="•"/>
              <a:tabLst>
                <a:tab pos="241300" algn="l"/>
              </a:tabLst>
            </a:pPr>
            <a:r>
              <a:rPr dirty="0" sz="2800" spc="-10">
                <a:solidFill>
                  <a:srgbClr val="585858"/>
                </a:solidFill>
                <a:latin typeface="Calibri"/>
                <a:cs typeface="Calibri"/>
              </a:rPr>
              <a:t>Only </a:t>
            </a:r>
            <a:r>
              <a:rPr dirty="0" sz="2800" spc="-25">
                <a:solidFill>
                  <a:srgbClr val="585858"/>
                </a:solidFill>
                <a:latin typeface="Calibri"/>
                <a:cs typeface="Calibri"/>
              </a:rPr>
              <a:t>for </a:t>
            </a:r>
            <a:r>
              <a:rPr dirty="0" sz="2800" spc="-5">
                <a:solidFill>
                  <a:srgbClr val="585858"/>
                </a:solidFill>
                <a:latin typeface="Calibri"/>
                <a:cs typeface="Calibri"/>
              </a:rPr>
              <a:t>those with </a:t>
            </a:r>
            <a:r>
              <a:rPr dirty="0" sz="2800" spc="-10">
                <a:solidFill>
                  <a:srgbClr val="585858"/>
                </a:solidFill>
                <a:latin typeface="Calibri"/>
                <a:cs typeface="Calibri"/>
              </a:rPr>
              <a:t>diabetes </a:t>
            </a:r>
            <a:r>
              <a:rPr dirty="0" sz="2800" spc="-5">
                <a:solidFill>
                  <a:srgbClr val="585858"/>
                </a:solidFill>
                <a:latin typeface="Calibri"/>
                <a:cs typeface="Calibri"/>
              </a:rPr>
              <a:t>who </a:t>
            </a:r>
            <a:r>
              <a:rPr dirty="0" sz="2800" spc="-20">
                <a:solidFill>
                  <a:srgbClr val="585858"/>
                </a:solidFill>
                <a:latin typeface="Calibri"/>
                <a:cs typeface="Calibri"/>
              </a:rPr>
              <a:t>are </a:t>
            </a:r>
            <a:r>
              <a:rPr dirty="0" sz="2800" spc="-15">
                <a:solidFill>
                  <a:srgbClr val="585858"/>
                </a:solidFill>
                <a:latin typeface="Calibri"/>
                <a:cs typeface="Calibri"/>
              </a:rPr>
              <a:t>taking</a:t>
            </a:r>
            <a:r>
              <a:rPr dirty="0" sz="2800" spc="140">
                <a:solidFill>
                  <a:srgbClr val="585858"/>
                </a:solidFill>
                <a:latin typeface="Calibri"/>
                <a:cs typeface="Calibri"/>
              </a:rPr>
              <a:t> </a:t>
            </a:r>
            <a:r>
              <a:rPr dirty="0" sz="2800" spc="-15">
                <a:solidFill>
                  <a:srgbClr val="585858"/>
                </a:solidFill>
                <a:latin typeface="Calibri"/>
                <a:cs typeface="Calibri"/>
              </a:rPr>
              <a:t>insulin</a:t>
            </a:r>
            <a:endParaRPr sz="2800">
              <a:latin typeface="Calibri"/>
              <a:cs typeface="Calibri"/>
            </a:endParaRPr>
          </a:p>
          <a:p>
            <a:pPr marL="241300" indent="-228600">
              <a:lnSpc>
                <a:spcPct val="100000"/>
              </a:lnSpc>
              <a:spcBef>
                <a:spcPts val="675"/>
              </a:spcBef>
              <a:buClr>
                <a:srgbClr val="585858"/>
              </a:buClr>
              <a:buFont typeface="Arial"/>
              <a:buChar char="•"/>
              <a:tabLst>
                <a:tab pos="241300" algn="l"/>
              </a:tabLst>
            </a:pPr>
            <a:r>
              <a:rPr dirty="0" u="heavy" sz="2800" spc="-15">
                <a:solidFill>
                  <a:srgbClr val="76ACB9"/>
                </a:solidFill>
                <a:uFill>
                  <a:solidFill>
                    <a:srgbClr val="76ACB9"/>
                  </a:solidFill>
                </a:uFill>
                <a:latin typeface="Calibri"/>
                <a:cs typeface="Calibri"/>
                <a:hlinkClick r:id="rId2"/>
              </a:rPr>
              <a:t>Free </a:t>
            </a:r>
            <a:r>
              <a:rPr dirty="0" u="heavy" sz="2800" spc="-10">
                <a:solidFill>
                  <a:srgbClr val="76ACB9"/>
                </a:solidFill>
                <a:uFill>
                  <a:solidFill>
                    <a:srgbClr val="76ACB9"/>
                  </a:solidFill>
                </a:uFill>
                <a:latin typeface="Calibri"/>
                <a:cs typeface="Calibri"/>
                <a:hlinkClick r:id="rId2"/>
              </a:rPr>
              <a:t>Continuous Glucose Monitor </a:t>
            </a:r>
            <a:r>
              <a:rPr dirty="0" u="heavy" sz="2800" spc="-5">
                <a:solidFill>
                  <a:srgbClr val="76ACB9"/>
                </a:solidFill>
                <a:uFill>
                  <a:solidFill>
                    <a:srgbClr val="76ACB9"/>
                  </a:solidFill>
                </a:uFill>
                <a:latin typeface="Calibri"/>
                <a:cs typeface="Calibri"/>
                <a:hlinkClick r:id="rId2"/>
              </a:rPr>
              <a:t>- </a:t>
            </a:r>
            <a:r>
              <a:rPr dirty="0" u="heavy" sz="2800" spc="-25">
                <a:solidFill>
                  <a:srgbClr val="76ACB9"/>
                </a:solidFill>
                <a:uFill>
                  <a:solidFill>
                    <a:srgbClr val="76ACB9"/>
                  </a:solidFill>
                </a:uFill>
                <a:latin typeface="Calibri"/>
                <a:cs typeface="Calibri"/>
                <a:hlinkClick r:id="rId2"/>
              </a:rPr>
              <a:t>Dexcom </a:t>
            </a:r>
            <a:r>
              <a:rPr dirty="0" u="heavy" sz="2800" spc="-5">
                <a:solidFill>
                  <a:srgbClr val="76ACB9"/>
                </a:solidFill>
                <a:uFill>
                  <a:solidFill>
                    <a:srgbClr val="76ACB9"/>
                  </a:solidFill>
                </a:uFill>
                <a:latin typeface="Calibri"/>
                <a:cs typeface="Calibri"/>
                <a:hlinkClick r:id="rId2"/>
              </a:rPr>
              <a:t>G6 </a:t>
            </a:r>
            <a:r>
              <a:rPr dirty="0" u="heavy" sz="2800" spc="-40">
                <a:solidFill>
                  <a:srgbClr val="76ACB9"/>
                </a:solidFill>
                <a:uFill>
                  <a:solidFill>
                    <a:srgbClr val="76ACB9"/>
                  </a:solidFill>
                </a:uFill>
                <a:latin typeface="Calibri"/>
                <a:cs typeface="Calibri"/>
                <a:hlinkClick r:id="rId2"/>
              </a:rPr>
              <a:t>Trial </a:t>
            </a:r>
            <a:r>
              <a:rPr dirty="0" u="heavy" sz="2800" spc="-5">
                <a:solidFill>
                  <a:srgbClr val="76ACB9"/>
                </a:solidFill>
                <a:uFill>
                  <a:solidFill>
                    <a:srgbClr val="76ACB9"/>
                  </a:solidFill>
                </a:uFill>
                <a:latin typeface="Calibri"/>
                <a:cs typeface="Calibri"/>
                <a:hlinkClick r:id="rId2"/>
              </a:rPr>
              <a:t>| </a:t>
            </a:r>
            <a:r>
              <a:rPr dirty="0" u="heavy" sz="2800" spc="-25">
                <a:solidFill>
                  <a:srgbClr val="76ACB9"/>
                </a:solidFill>
                <a:uFill>
                  <a:solidFill>
                    <a:srgbClr val="76ACB9"/>
                  </a:solidFill>
                </a:uFill>
                <a:latin typeface="Calibri"/>
                <a:cs typeface="Calibri"/>
                <a:hlinkClick r:id="rId2"/>
              </a:rPr>
              <a:t>Dexcom</a:t>
            </a:r>
            <a:r>
              <a:rPr dirty="0" u="heavy" sz="2800" spc="235">
                <a:solidFill>
                  <a:srgbClr val="76ACB9"/>
                </a:solidFill>
                <a:uFill>
                  <a:solidFill>
                    <a:srgbClr val="76ACB9"/>
                  </a:solidFill>
                </a:uFill>
                <a:latin typeface="Calibri"/>
                <a:cs typeface="Calibri"/>
                <a:hlinkClick r:id="rId2"/>
              </a:rPr>
              <a:t> </a:t>
            </a:r>
            <a:r>
              <a:rPr dirty="0" u="heavy" sz="2800" spc="-10">
                <a:solidFill>
                  <a:srgbClr val="76ACB9"/>
                </a:solidFill>
                <a:uFill>
                  <a:solidFill>
                    <a:srgbClr val="76ACB9"/>
                  </a:solidFill>
                </a:uFill>
                <a:latin typeface="Calibri"/>
                <a:cs typeface="Calibri"/>
                <a:hlinkClick r:id="rId2"/>
              </a:rPr>
              <a:t>Canada</a:t>
            </a:r>
            <a:endParaRPr sz="28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983" y="367379"/>
            <a:ext cx="2318385" cy="756920"/>
          </a:xfrm>
          <a:prstGeom prst="rect"/>
        </p:spPr>
        <p:txBody>
          <a:bodyPr wrap="square" lIns="0" tIns="12700" rIns="0" bIns="0" rtlCol="0" vert="horz">
            <a:spAutoFit/>
          </a:bodyPr>
          <a:lstStyle/>
          <a:p>
            <a:pPr marL="12700">
              <a:lnSpc>
                <a:spcPct val="100000"/>
              </a:lnSpc>
              <a:spcBef>
                <a:spcPts val="100"/>
              </a:spcBef>
            </a:pPr>
            <a:r>
              <a:rPr dirty="0" sz="4800" spc="-25">
                <a:solidFill>
                  <a:srgbClr val="585858"/>
                </a:solidFill>
              </a:rPr>
              <a:t>S</a:t>
            </a:r>
            <a:r>
              <a:rPr dirty="0" sz="4800" spc="-35">
                <a:solidFill>
                  <a:srgbClr val="585858"/>
                </a:solidFill>
              </a:rPr>
              <a:t>u</a:t>
            </a:r>
            <a:r>
              <a:rPr dirty="0" sz="4800" spc="-65">
                <a:solidFill>
                  <a:srgbClr val="585858"/>
                </a:solidFill>
              </a:rPr>
              <a:t>mm</a:t>
            </a:r>
            <a:r>
              <a:rPr dirty="0" sz="4800" spc="-40">
                <a:solidFill>
                  <a:srgbClr val="585858"/>
                </a:solidFill>
              </a:rPr>
              <a:t>a</a:t>
            </a:r>
            <a:r>
              <a:rPr dirty="0" sz="4800" spc="-15">
                <a:solidFill>
                  <a:srgbClr val="585858"/>
                </a:solidFill>
              </a:rPr>
              <a:t>r</a:t>
            </a:r>
            <a:r>
              <a:rPr dirty="0" sz="4800">
                <a:solidFill>
                  <a:srgbClr val="585858"/>
                </a:solidFill>
              </a:rPr>
              <a:t>y</a:t>
            </a:r>
            <a:endParaRPr sz="4800"/>
          </a:p>
        </p:txBody>
      </p:sp>
      <p:sp>
        <p:nvSpPr>
          <p:cNvPr id="3" name="object 3"/>
          <p:cNvSpPr/>
          <p:nvPr/>
        </p:nvSpPr>
        <p:spPr>
          <a:xfrm>
            <a:off x="481583" y="1682495"/>
            <a:ext cx="1026160" cy="1061085"/>
          </a:xfrm>
          <a:custGeom>
            <a:avLst/>
            <a:gdLst/>
            <a:ahLst/>
            <a:cxnLst/>
            <a:rect l="l" t="t" r="r" b="b"/>
            <a:pathLst>
              <a:path w="1026160" h="1061085">
                <a:moveTo>
                  <a:pt x="512826" y="0"/>
                </a:moveTo>
                <a:lnTo>
                  <a:pt x="466148" y="2167"/>
                </a:lnTo>
                <a:lnTo>
                  <a:pt x="420645" y="8544"/>
                </a:lnTo>
                <a:lnTo>
                  <a:pt x="376497" y="18945"/>
                </a:lnTo>
                <a:lnTo>
                  <a:pt x="333885" y="33180"/>
                </a:lnTo>
                <a:lnTo>
                  <a:pt x="292990" y="51064"/>
                </a:lnTo>
                <a:lnTo>
                  <a:pt x="253994" y="72409"/>
                </a:lnTo>
                <a:lnTo>
                  <a:pt x="217077" y="97028"/>
                </a:lnTo>
                <a:lnTo>
                  <a:pt x="182420" y="124733"/>
                </a:lnTo>
                <a:lnTo>
                  <a:pt x="150204" y="155338"/>
                </a:lnTo>
                <a:lnTo>
                  <a:pt x="120611" y="188655"/>
                </a:lnTo>
                <a:lnTo>
                  <a:pt x="93821" y="224496"/>
                </a:lnTo>
                <a:lnTo>
                  <a:pt x="70016" y="262675"/>
                </a:lnTo>
                <a:lnTo>
                  <a:pt x="49376" y="303004"/>
                </a:lnTo>
                <a:lnTo>
                  <a:pt x="32084" y="345297"/>
                </a:lnTo>
                <a:lnTo>
                  <a:pt x="18318" y="389365"/>
                </a:lnTo>
                <a:lnTo>
                  <a:pt x="8262" y="435021"/>
                </a:lnTo>
                <a:lnTo>
                  <a:pt x="2095" y="482079"/>
                </a:lnTo>
                <a:lnTo>
                  <a:pt x="0" y="530351"/>
                </a:lnTo>
                <a:lnTo>
                  <a:pt x="2095" y="578624"/>
                </a:lnTo>
                <a:lnTo>
                  <a:pt x="8262" y="625682"/>
                </a:lnTo>
                <a:lnTo>
                  <a:pt x="18318" y="671338"/>
                </a:lnTo>
                <a:lnTo>
                  <a:pt x="32084" y="715406"/>
                </a:lnTo>
                <a:lnTo>
                  <a:pt x="49376" y="757699"/>
                </a:lnTo>
                <a:lnTo>
                  <a:pt x="70016" y="798028"/>
                </a:lnTo>
                <a:lnTo>
                  <a:pt x="93821" y="836207"/>
                </a:lnTo>
                <a:lnTo>
                  <a:pt x="120611" y="872048"/>
                </a:lnTo>
                <a:lnTo>
                  <a:pt x="150204" y="905365"/>
                </a:lnTo>
                <a:lnTo>
                  <a:pt x="182420" y="935970"/>
                </a:lnTo>
                <a:lnTo>
                  <a:pt x="217077" y="963675"/>
                </a:lnTo>
                <a:lnTo>
                  <a:pt x="253994" y="988294"/>
                </a:lnTo>
                <a:lnTo>
                  <a:pt x="292990" y="1009639"/>
                </a:lnTo>
                <a:lnTo>
                  <a:pt x="333885" y="1027523"/>
                </a:lnTo>
                <a:lnTo>
                  <a:pt x="376497" y="1041758"/>
                </a:lnTo>
                <a:lnTo>
                  <a:pt x="420645" y="1052159"/>
                </a:lnTo>
                <a:lnTo>
                  <a:pt x="466148" y="1058536"/>
                </a:lnTo>
                <a:lnTo>
                  <a:pt x="512826" y="1060703"/>
                </a:lnTo>
                <a:lnTo>
                  <a:pt x="559503" y="1058536"/>
                </a:lnTo>
                <a:lnTo>
                  <a:pt x="605006" y="1052159"/>
                </a:lnTo>
                <a:lnTo>
                  <a:pt x="649154" y="1041758"/>
                </a:lnTo>
                <a:lnTo>
                  <a:pt x="691766" y="1027523"/>
                </a:lnTo>
                <a:lnTo>
                  <a:pt x="732661" y="1009639"/>
                </a:lnTo>
                <a:lnTo>
                  <a:pt x="771657" y="988294"/>
                </a:lnTo>
                <a:lnTo>
                  <a:pt x="808574" y="963675"/>
                </a:lnTo>
                <a:lnTo>
                  <a:pt x="843231" y="935970"/>
                </a:lnTo>
                <a:lnTo>
                  <a:pt x="875447" y="905365"/>
                </a:lnTo>
                <a:lnTo>
                  <a:pt x="905040" y="872048"/>
                </a:lnTo>
                <a:lnTo>
                  <a:pt x="931830" y="836207"/>
                </a:lnTo>
                <a:lnTo>
                  <a:pt x="955635" y="798028"/>
                </a:lnTo>
                <a:lnTo>
                  <a:pt x="976275" y="757699"/>
                </a:lnTo>
                <a:lnTo>
                  <a:pt x="993567" y="715406"/>
                </a:lnTo>
                <a:lnTo>
                  <a:pt x="1007333" y="671338"/>
                </a:lnTo>
                <a:lnTo>
                  <a:pt x="1017389" y="625682"/>
                </a:lnTo>
                <a:lnTo>
                  <a:pt x="1023556" y="578624"/>
                </a:lnTo>
                <a:lnTo>
                  <a:pt x="1025652" y="530351"/>
                </a:lnTo>
                <a:lnTo>
                  <a:pt x="1023556" y="482079"/>
                </a:lnTo>
                <a:lnTo>
                  <a:pt x="1017389" y="435021"/>
                </a:lnTo>
                <a:lnTo>
                  <a:pt x="1007333" y="389365"/>
                </a:lnTo>
                <a:lnTo>
                  <a:pt x="993567" y="345297"/>
                </a:lnTo>
                <a:lnTo>
                  <a:pt x="976275" y="303004"/>
                </a:lnTo>
                <a:lnTo>
                  <a:pt x="955635" y="262675"/>
                </a:lnTo>
                <a:lnTo>
                  <a:pt x="931830" y="224496"/>
                </a:lnTo>
                <a:lnTo>
                  <a:pt x="905040" y="188655"/>
                </a:lnTo>
                <a:lnTo>
                  <a:pt x="875447" y="155338"/>
                </a:lnTo>
                <a:lnTo>
                  <a:pt x="843231" y="124733"/>
                </a:lnTo>
                <a:lnTo>
                  <a:pt x="808574" y="97028"/>
                </a:lnTo>
                <a:lnTo>
                  <a:pt x="771657" y="72409"/>
                </a:lnTo>
                <a:lnTo>
                  <a:pt x="732661" y="51064"/>
                </a:lnTo>
                <a:lnTo>
                  <a:pt x="691766" y="33180"/>
                </a:lnTo>
                <a:lnTo>
                  <a:pt x="649154" y="18945"/>
                </a:lnTo>
                <a:lnTo>
                  <a:pt x="605006" y="8544"/>
                </a:lnTo>
                <a:lnTo>
                  <a:pt x="559503" y="2167"/>
                </a:lnTo>
                <a:lnTo>
                  <a:pt x="512826" y="0"/>
                </a:lnTo>
                <a:close/>
              </a:path>
            </a:pathLst>
          </a:custGeom>
          <a:solidFill>
            <a:srgbClr val="D9D9D9"/>
          </a:solidFill>
        </p:spPr>
        <p:txBody>
          <a:bodyPr wrap="square" lIns="0" tIns="0" rIns="0" bIns="0" rtlCol="0"/>
          <a:lstStyle/>
          <a:p/>
        </p:txBody>
      </p:sp>
      <p:sp>
        <p:nvSpPr>
          <p:cNvPr id="4" name="object 4"/>
          <p:cNvSpPr txBox="1"/>
          <p:nvPr/>
        </p:nvSpPr>
        <p:spPr>
          <a:xfrm>
            <a:off x="788602" y="1694341"/>
            <a:ext cx="412115" cy="939800"/>
          </a:xfrm>
          <a:prstGeom prst="rect">
            <a:avLst/>
          </a:prstGeom>
        </p:spPr>
        <p:txBody>
          <a:bodyPr wrap="square" lIns="0" tIns="12700" rIns="0" bIns="0" rtlCol="0" vert="horz">
            <a:spAutoFit/>
          </a:bodyPr>
          <a:lstStyle/>
          <a:p>
            <a:pPr marL="12700">
              <a:lnSpc>
                <a:spcPct val="100000"/>
              </a:lnSpc>
              <a:spcBef>
                <a:spcPts val="100"/>
              </a:spcBef>
            </a:pPr>
            <a:r>
              <a:rPr dirty="0" sz="6000">
                <a:solidFill>
                  <a:srgbClr val="828282"/>
                </a:solidFill>
                <a:latin typeface="Calibri"/>
                <a:cs typeface="Calibri"/>
              </a:rPr>
              <a:t>1</a:t>
            </a:r>
            <a:endParaRPr sz="6000">
              <a:latin typeface="Calibri"/>
              <a:cs typeface="Calibri"/>
            </a:endParaRPr>
          </a:p>
        </p:txBody>
      </p:sp>
      <p:sp>
        <p:nvSpPr>
          <p:cNvPr id="5" name="object 5"/>
          <p:cNvSpPr txBox="1"/>
          <p:nvPr/>
        </p:nvSpPr>
        <p:spPr>
          <a:xfrm>
            <a:off x="1944770" y="4814056"/>
            <a:ext cx="9551035" cy="1122680"/>
          </a:xfrm>
          <a:prstGeom prst="rect">
            <a:avLst/>
          </a:prstGeom>
        </p:spPr>
        <p:txBody>
          <a:bodyPr wrap="square" lIns="0" tIns="12700" rIns="0" bIns="0" rtlCol="0" vert="horz">
            <a:spAutoFit/>
          </a:bodyPr>
          <a:lstStyle/>
          <a:p>
            <a:pPr marL="12700" marR="5080">
              <a:lnSpc>
                <a:spcPct val="100000"/>
              </a:lnSpc>
              <a:spcBef>
                <a:spcPts val="100"/>
              </a:spcBef>
            </a:pPr>
            <a:r>
              <a:rPr dirty="0" sz="2400" spc="-10">
                <a:solidFill>
                  <a:srgbClr val="585858"/>
                </a:solidFill>
                <a:latin typeface="Calibri"/>
                <a:cs typeface="Calibri"/>
              </a:rPr>
              <a:t>CGM can </a:t>
            </a:r>
            <a:r>
              <a:rPr dirty="0" sz="2400">
                <a:solidFill>
                  <a:srgbClr val="585858"/>
                </a:solidFill>
                <a:latin typeface="Calibri"/>
                <a:cs typeface="Calibri"/>
              </a:rPr>
              <a:t>simplify </a:t>
            </a:r>
            <a:r>
              <a:rPr dirty="0" sz="2400" spc="-5">
                <a:solidFill>
                  <a:srgbClr val="585858"/>
                </a:solidFill>
                <a:latin typeface="Calibri"/>
                <a:cs typeface="Calibri"/>
              </a:rPr>
              <a:t>diabetes </a:t>
            </a:r>
            <a:r>
              <a:rPr dirty="0" sz="2400" spc="-15">
                <a:solidFill>
                  <a:srgbClr val="585858"/>
                </a:solidFill>
                <a:latin typeface="Calibri"/>
                <a:cs typeface="Calibri"/>
              </a:rPr>
              <a:t>care </a:t>
            </a:r>
            <a:r>
              <a:rPr dirty="0" sz="2400" spc="-10">
                <a:solidFill>
                  <a:srgbClr val="585858"/>
                </a:solidFill>
                <a:latin typeface="Calibri"/>
                <a:cs typeface="Calibri"/>
              </a:rPr>
              <a:t>by providing </a:t>
            </a:r>
            <a:r>
              <a:rPr dirty="0" sz="2400" spc="-5">
                <a:solidFill>
                  <a:srgbClr val="585858"/>
                </a:solidFill>
                <a:latin typeface="Calibri"/>
                <a:cs typeface="Calibri"/>
              </a:rPr>
              <a:t>quick </a:t>
            </a:r>
            <a:r>
              <a:rPr dirty="0" sz="2400">
                <a:solidFill>
                  <a:srgbClr val="585858"/>
                </a:solidFill>
                <a:latin typeface="Calibri"/>
                <a:cs typeface="Calibri"/>
              </a:rPr>
              <a:t>access </a:t>
            </a:r>
            <a:r>
              <a:rPr dirty="0" sz="2400" spc="-15">
                <a:solidFill>
                  <a:srgbClr val="585858"/>
                </a:solidFill>
                <a:latin typeface="Calibri"/>
                <a:cs typeface="Calibri"/>
              </a:rPr>
              <a:t>to </a:t>
            </a:r>
            <a:r>
              <a:rPr dirty="0" sz="2400" spc="-10">
                <a:solidFill>
                  <a:srgbClr val="585858"/>
                </a:solidFill>
                <a:latin typeface="Calibri"/>
                <a:cs typeface="Calibri"/>
              </a:rPr>
              <a:t>glucose </a:t>
            </a:r>
            <a:r>
              <a:rPr dirty="0" sz="2400" spc="-15">
                <a:solidFill>
                  <a:srgbClr val="585858"/>
                </a:solidFill>
                <a:latin typeface="Calibri"/>
                <a:cs typeface="Calibri"/>
              </a:rPr>
              <a:t>data </a:t>
            </a:r>
            <a:r>
              <a:rPr dirty="0" sz="2400" spc="-5">
                <a:solidFill>
                  <a:srgbClr val="585858"/>
                </a:solidFill>
                <a:latin typeface="Calibri"/>
                <a:cs typeface="Calibri"/>
              </a:rPr>
              <a:t>and  help identify </a:t>
            </a:r>
            <a:r>
              <a:rPr dirty="0" sz="2400" spc="-10">
                <a:solidFill>
                  <a:srgbClr val="585858"/>
                </a:solidFill>
                <a:latin typeface="Calibri"/>
                <a:cs typeface="Calibri"/>
              </a:rPr>
              <a:t>glucose trends </a:t>
            </a:r>
            <a:r>
              <a:rPr dirty="0" sz="2400" spc="-5">
                <a:solidFill>
                  <a:srgbClr val="585858"/>
                </a:solidFill>
                <a:latin typeface="Calibri"/>
                <a:cs typeface="Calibri"/>
              </a:rPr>
              <a:t>and </a:t>
            </a:r>
            <a:r>
              <a:rPr dirty="0" sz="2400" spc="-10">
                <a:solidFill>
                  <a:srgbClr val="585858"/>
                </a:solidFill>
                <a:latin typeface="Calibri"/>
                <a:cs typeface="Calibri"/>
              </a:rPr>
              <a:t>improvement </a:t>
            </a:r>
            <a:r>
              <a:rPr dirty="0" sz="2400" spc="-5">
                <a:solidFill>
                  <a:srgbClr val="585858"/>
                </a:solidFill>
                <a:latin typeface="Calibri"/>
                <a:cs typeface="Calibri"/>
              </a:rPr>
              <a:t>opportunities </a:t>
            </a:r>
            <a:r>
              <a:rPr dirty="0" sz="2400">
                <a:solidFill>
                  <a:srgbClr val="585858"/>
                </a:solidFill>
                <a:latin typeface="Calibri"/>
                <a:cs typeface="Calibri"/>
              </a:rPr>
              <a:t>in a </a:t>
            </a:r>
            <a:r>
              <a:rPr dirty="0" sz="2400" spc="-5">
                <a:solidFill>
                  <a:srgbClr val="585858"/>
                </a:solidFill>
                <a:latin typeface="Calibri"/>
                <a:cs typeface="Calibri"/>
              </a:rPr>
              <a:t>visual and  </a:t>
            </a:r>
            <a:r>
              <a:rPr dirty="0" sz="2400" spc="-10">
                <a:solidFill>
                  <a:srgbClr val="585858"/>
                </a:solidFill>
                <a:latin typeface="Calibri"/>
                <a:cs typeface="Calibri"/>
              </a:rPr>
              <a:t>intuitive</a:t>
            </a:r>
            <a:r>
              <a:rPr dirty="0" sz="2400" spc="-5">
                <a:solidFill>
                  <a:srgbClr val="585858"/>
                </a:solidFill>
                <a:latin typeface="Calibri"/>
                <a:cs typeface="Calibri"/>
              </a:rPr>
              <a:t> </a:t>
            </a:r>
            <a:r>
              <a:rPr dirty="0" sz="2400" spc="-60">
                <a:solidFill>
                  <a:srgbClr val="585858"/>
                </a:solidFill>
                <a:latin typeface="Calibri"/>
                <a:cs typeface="Calibri"/>
              </a:rPr>
              <a:t>way.</a:t>
            </a:r>
            <a:endParaRPr sz="2400">
              <a:latin typeface="Calibri"/>
              <a:cs typeface="Calibri"/>
            </a:endParaRPr>
          </a:p>
        </p:txBody>
      </p:sp>
      <p:sp>
        <p:nvSpPr>
          <p:cNvPr id="6" name="object 6"/>
          <p:cNvSpPr/>
          <p:nvPr/>
        </p:nvSpPr>
        <p:spPr>
          <a:xfrm>
            <a:off x="501395" y="4866132"/>
            <a:ext cx="1026160" cy="1061085"/>
          </a:xfrm>
          <a:custGeom>
            <a:avLst/>
            <a:gdLst/>
            <a:ahLst/>
            <a:cxnLst/>
            <a:rect l="l" t="t" r="r" b="b"/>
            <a:pathLst>
              <a:path w="1026160" h="1061085">
                <a:moveTo>
                  <a:pt x="512826" y="0"/>
                </a:moveTo>
                <a:lnTo>
                  <a:pt x="466148" y="2167"/>
                </a:lnTo>
                <a:lnTo>
                  <a:pt x="420645" y="8544"/>
                </a:lnTo>
                <a:lnTo>
                  <a:pt x="376497" y="18945"/>
                </a:lnTo>
                <a:lnTo>
                  <a:pt x="333885" y="33180"/>
                </a:lnTo>
                <a:lnTo>
                  <a:pt x="292990" y="51064"/>
                </a:lnTo>
                <a:lnTo>
                  <a:pt x="253994" y="72409"/>
                </a:lnTo>
                <a:lnTo>
                  <a:pt x="217077" y="97028"/>
                </a:lnTo>
                <a:lnTo>
                  <a:pt x="182420" y="124733"/>
                </a:lnTo>
                <a:lnTo>
                  <a:pt x="150204" y="155338"/>
                </a:lnTo>
                <a:lnTo>
                  <a:pt x="120611" y="188655"/>
                </a:lnTo>
                <a:lnTo>
                  <a:pt x="93821" y="224496"/>
                </a:lnTo>
                <a:lnTo>
                  <a:pt x="70016" y="262675"/>
                </a:lnTo>
                <a:lnTo>
                  <a:pt x="49376" y="303004"/>
                </a:lnTo>
                <a:lnTo>
                  <a:pt x="32084" y="345297"/>
                </a:lnTo>
                <a:lnTo>
                  <a:pt x="18318" y="389365"/>
                </a:lnTo>
                <a:lnTo>
                  <a:pt x="8262" y="435021"/>
                </a:lnTo>
                <a:lnTo>
                  <a:pt x="2095" y="482079"/>
                </a:lnTo>
                <a:lnTo>
                  <a:pt x="0" y="530352"/>
                </a:lnTo>
                <a:lnTo>
                  <a:pt x="2095" y="578624"/>
                </a:lnTo>
                <a:lnTo>
                  <a:pt x="8262" y="625682"/>
                </a:lnTo>
                <a:lnTo>
                  <a:pt x="18318" y="671338"/>
                </a:lnTo>
                <a:lnTo>
                  <a:pt x="32084" y="715406"/>
                </a:lnTo>
                <a:lnTo>
                  <a:pt x="49376" y="757699"/>
                </a:lnTo>
                <a:lnTo>
                  <a:pt x="70016" y="798028"/>
                </a:lnTo>
                <a:lnTo>
                  <a:pt x="93821" y="836207"/>
                </a:lnTo>
                <a:lnTo>
                  <a:pt x="120611" y="872048"/>
                </a:lnTo>
                <a:lnTo>
                  <a:pt x="150204" y="905365"/>
                </a:lnTo>
                <a:lnTo>
                  <a:pt x="182420" y="935970"/>
                </a:lnTo>
                <a:lnTo>
                  <a:pt x="217077" y="963675"/>
                </a:lnTo>
                <a:lnTo>
                  <a:pt x="253994" y="988294"/>
                </a:lnTo>
                <a:lnTo>
                  <a:pt x="292990" y="1009639"/>
                </a:lnTo>
                <a:lnTo>
                  <a:pt x="333885" y="1027523"/>
                </a:lnTo>
                <a:lnTo>
                  <a:pt x="376497" y="1041758"/>
                </a:lnTo>
                <a:lnTo>
                  <a:pt x="420645" y="1052159"/>
                </a:lnTo>
                <a:lnTo>
                  <a:pt x="466148" y="1058536"/>
                </a:lnTo>
                <a:lnTo>
                  <a:pt x="512826" y="1060704"/>
                </a:lnTo>
                <a:lnTo>
                  <a:pt x="559503" y="1058536"/>
                </a:lnTo>
                <a:lnTo>
                  <a:pt x="605006" y="1052159"/>
                </a:lnTo>
                <a:lnTo>
                  <a:pt x="649154" y="1041758"/>
                </a:lnTo>
                <a:lnTo>
                  <a:pt x="691766" y="1027523"/>
                </a:lnTo>
                <a:lnTo>
                  <a:pt x="732661" y="1009639"/>
                </a:lnTo>
                <a:lnTo>
                  <a:pt x="771657" y="988294"/>
                </a:lnTo>
                <a:lnTo>
                  <a:pt x="808574" y="963675"/>
                </a:lnTo>
                <a:lnTo>
                  <a:pt x="843231" y="935970"/>
                </a:lnTo>
                <a:lnTo>
                  <a:pt x="875447" y="905365"/>
                </a:lnTo>
                <a:lnTo>
                  <a:pt x="905040" y="872048"/>
                </a:lnTo>
                <a:lnTo>
                  <a:pt x="931830" y="836207"/>
                </a:lnTo>
                <a:lnTo>
                  <a:pt x="955635" y="798028"/>
                </a:lnTo>
                <a:lnTo>
                  <a:pt x="976275" y="757699"/>
                </a:lnTo>
                <a:lnTo>
                  <a:pt x="993567" y="715406"/>
                </a:lnTo>
                <a:lnTo>
                  <a:pt x="1007333" y="671338"/>
                </a:lnTo>
                <a:lnTo>
                  <a:pt x="1017389" y="625682"/>
                </a:lnTo>
                <a:lnTo>
                  <a:pt x="1023556" y="578624"/>
                </a:lnTo>
                <a:lnTo>
                  <a:pt x="1025652" y="530352"/>
                </a:lnTo>
                <a:lnTo>
                  <a:pt x="1023556" y="482079"/>
                </a:lnTo>
                <a:lnTo>
                  <a:pt x="1017389" y="435021"/>
                </a:lnTo>
                <a:lnTo>
                  <a:pt x="1007333" y="389365"/>
                </a:lnTo>
                <a:lnTo>
                  <a:pt x="993567" y="345297"/>
                </a:lnTo>
                <a:lnTo>
                  <a:pt x="976275" y="303004"/>
                </a:lnTo>
                <a:lnTo>
                  <a:pt x="955635" y="262675"/>
                </a:lnTo>
                <a:lnTo>
                  <a:pt x="931830" y="224496"/>
                </a:lnTo>
                <a:lnTo>
                  <a:pt x="905040" y="188655"/>
                </a:lnTo>
                <a:lnTo>
                  <a:pt x="875447" y="155338"/>
                </a:lnTo>
                <a:lnTo>
                  <a:pt x="843231" y="124733"/>
                </a:lnTo>
                <a:lnTo>
                  <a:pt x="808574" y="97028"/>
                </a:lnTo>
                <a:lnTo>
                  <a:pt x="771657" y="72409"/>
                </a:lnTo>
                <a:lnTo>
                  <a:pt x="732661" y="51064"/>
                </a:lnTo>
                <a:lnTo>
                  <a:pt x="691766" y="33180"/>
                </a:lnTo>
                <a:lnTo>
                  <a:pt x="649154" y="18945"/>
                </a:lnTo>
                <a:lnTo>
                  <a:pt x="605006" y="8544"/>
                </a:lnTo>
                <a:lnTo>
                  <a:pt x="559503" y="2167"/>
                </a:lnTo>
                <a:lnTo>
                  <a:pt x="512826" y="0"/>
                </a:lnTo>
                <a:close/>
              </a:path>
            </a:pathLst>
          </a:custGeom>
          <a:solidFill>
            <a:srgbClr val="D9D9D9"/>
          </a:solidFill>
        </p:spPr>
        <p:txBody>
          <a:bodyPr wrap="square" lIns="0" tIns="0" rIns="0" bIns="0" rtlCol="0"/>
          <a:lstStyle/>
          <a:p/>
        </p:txBody>
      </p:sp>
      <p:sp>
        <p:nvSpPr>
          <p:cNvPr id="7" name="object 7"/>
          <p:cNvSpPr txBox="1"/>
          <p:nvPr/>
        </p:nvSpPr>
        <p:spPr>
          <a:xfrm>
            <a:off x="808459" y="4878339"/>
            <a:ext cx="412115" cy="939800"/>
          </a:xfrm>
          <a:prstGeom prst="rect">
            <a:avLst/>
          </a:prstGeom>
        </p:spPr>
        <p:txBody>
          <a:bodyPr wrap="square" lIns="0" tIns="12700" rIns="0" bIns="0" rtlCol="0" vert="horz">
            <a:spAutoFit/>
          </a:bodyPr>
          <a:lstStyle/>
          <a:p>
            <a:pPr marL="12700">
              <a:lnSpc>
                <a:spcPct val="100000"/>
              </a:lnSpc>
              <a:spcBef>
                <a:spcPts val="100"/>
              </a:spcBef>
            </a:pPr>
            <a:r>
              <a:rPr dirty="0" sz="6000">
                <a:solidFill>
                  <a:srgbClr val="828282"/>
                </a:solidFill>
                <a:latin typeface="Calibri"/>
                <a:cs typeface="Calibri"/>
              </a:rPr>
              <a:t>3</a:t>
            </a:r>
            <a:endParaRPr sz="6000">
              <a:latin typeface="Calibri"/>
              <a:cs typeface="Calibri"/>
            </a:endParaRPr>
          </a:p>
        </p:txBody>
      </p:sp>
      <p:sp>
        <p:nvSpPr>
          <p:cNvPr id="8" name="object 8"/>
          <p:cNvSpPr txBox="1"/>
          <p:nvPr/>
        </p:nvSpPr>
        <p:spPr>
          <a:xfrm>
            <a:off x="1944770" y="3321634"/>
            <a:ext cx="9277985" cy="756920"/>
          </a:xfrm>
          <a:prstGeom prst="rect">
            <a:avLst/>
          </a:prstGeom>
        </p:spPr>
        <p:txBody>
          <a:bodyPr wrap="square" lIns="0" tIns="12700" rIns="0" bIns="0" rtlCol="0" vert="horz">
            <a:spAutoFit/>
          </a:bodyPr>
          <a:lstStyle/>
          <a:p>
            <a:pPr marL="12700" marR="5080">
              <a:lnSpc>
                <a:spcPct val="100000"/>
              </a:lnSpc>
              <a:spcBef>
                <a:spcPts val="100"/>
              </a:spcBef>
            </a:pPr>
            <a:r>
              <a:rPr dirty="0" sz="2400" spc="-15">
                <a:solidFill>
                  <a:srgbClr val="585858"/>
                </a:solidFill>
                <a:latin typeface="Calibri"/>
                <a:cs typeface="Calibri"/>
              </a:rPr>
              <a:t>By </a:t>
            </a:r>
            <a:r>
              <a:rPr dirty="0" sz="2400" spc="-5">
                <a:solidFill>
                  <a:srgbClr val="585858"/>
                </a:solidFill>
                <a:latin typeface="Calibri"/>
                <a:cs typeface="Calibri"/>
              </a:rPr>
              <a:t>receiving real-time </a:t>
            </a:r>
            <a:r>
              <a:rPr dirty="0" sz="2400" spc="-10">
                <a:solidFill>
                  <a:srgbClr val="585858"/>
                </a:solidFill>
                <a:latin typeface="Calibri"/>
                <a:cs typeface="Calibri"/>
              </a:rPr>
              <a:t>feedback </a:t>
            </a:r>
            <a:r>
              <a:rPr dirty="0" sz="2400" spc="-5">
                <a:solidFill>
                  <a:srgbClr val="585858"/>
                </a:solidFill>
                <a:latin typeface="Calibri"/>
                <a:cs typeface="Calibri"/>
              </a:rPr>
              <a:t>on </a:t>
            </a:r>
            <a:r>
              <a:rPr dirty="0" sz="2400">
                <a:solidFill>
                  <a:srgbClr val="585858"/>
                </a:solidFill>
                <a:latin typeface="Calibri"/>
                <a:cs typeface="Calibri"/>
              </a:rPr>
              <a:t>their </a:t>
            </a:r>
            <a:r>
              <a:rPr dirty="0" sz="2400" spc="-10">
                <a:solidFill>
                  <a:srgbClr val="585858"/>
                </a:solidFill>
                <a:latin typeface="Calibri"/>
                <a:cs typeface="Calibri"/>
              </a:rPr>
              <a:t>glucose levels, patients tend </a:t>
            </a:r>
            <a:r>
              <a:rPr dirty="0" sz="2400" spc="-15">
                <a:solidFill>
                  <a:srgbClr val="585858"/>
                </a:solidFill>
                <a:latin typeface="Calibri"/>
                <a:cs typeface="Calibri"/>
              </a:rPr>
              <a:t>to </a:t>
            </a:r>
            <a:r>
              <a:rPr dirty="0" sz="2400">
                <a:solidFill>
                  <a:srgbClr val="585858"/>
                </a:solidFill>
                <a:latin typeface="Calibri"/>
                <a:cs typeface="Calibri"/>
              </a:rPr>
              <a:t>act  and </a:t>
            </a:r>
            <a:r>
              <a:rPr dirty="0" sz="2400" spc="-5">
                <a:solidFill>
                  <a:srgbClr val="585858"/>
                </a:solidFill>
                <a:latin typeface="Calibri"/>
                <a:cs typeface="Calibri"/>
              </a:rPr>
              <a:t>implement </a:t>
            </a:r>
            <a:r>
              <a:rPr dirty="0" sz="2400" spc="-10">
                <a:solidFill>
                  <a:srgbClr val="585858"/>
                </a:solidFill>
                <a:latin typeface="Calibri"/>
                <a:cs typeface="Calibri"/>
              </a:rPr>
              <a:t>behaviour </a:t>
            </a:r>
            <a:r>
              <a:rPr dirty="0" sz="2400" spc="-5">
                <a:solidFill>
                  <a:srgbClr val="585858"/>
                </a:solidFill>
                <a:latin typeface="Calibri"/>
                <a:cs typeface="Calibri"/>
              </a:rPr>
              <a:t>changes on </a:t>
            </a:r>
            <a:r>
              <a:rPr dirty="0" sz="2400">
                <a:solidFill>
                  <a:srgbClr val="585858"/>
                </a:solidFill>
                <a:latin typeface="Calibri"/>
                <a:cs typeface="Calibri"/>
              </a:rPr>
              <a:t>their </a:t>
            </a:r>
            <a:r>
              <a:rPr dirty="0" sz="2400" spc="-10">
                <a:solidFill>
                  <a:srgbClr val="585858"/>
                </a:solidFill>
                <a:latin typeface="Calibri"/>
                <a:cs typeface="Calibri"/>
              </a:rPr>
              <a:t>own </a:t>
            </a:r>
            <a:r>
              <a:rPr dirty="0" sz="2400">
                <a:solidFill>
                  <a:srgbClr val="585858"/>
                </a:solidFill>
                <a:latin typeface="Calibri"/>
                <a:cs typeface="Calibri"/>
              </a:rPr>
              <a:t>in </a:t>
            </a:r>
            <a:r>
              <a:rPr dirty="0" sz="2400" spc="-5">
                <a:solidFill>
                  <a:srgbClr val="585858"/>
                </a:solidFill>
                <a:latin typeface="Calibri"/>
                <a:cs typeface="Calibri"/>
              </a:rPr>
              <a:t>between</a:t>
            </a:r>
            <a:r>
              <a:rPr dirty="0" sz="2400" spc="-35">
                <a:solidFill>
                  <a:srgbClr val="585858"/>
                </a:solidFill>
                <a:latin typeface="Calibri"/>
                <a:cs typeface="Calibri"/>
              </a:rPr>
              <a:t> </a:t>
            </a:r>
            <a:r>
              <a:rPr dirty="0" sz="2400" spc="-5">
                <a:solidFill>
                  <a:srgbClr val="585858"/>
                </a:solidFill>
                <a:latin typeface="Calibri"/>
                <a:cs typeface="Calibri"/>
              </a:rPr>
              <a:t>visits</a:t>
            </a:r>
            <a:endParaRPr sz="2400">
              <a:latin typeface="Calibri"/>
              <a:cs typeface="Calibri"/>
            </a:endParaRPr>
          </a:p>
        </p:txBody>
      </p:sp>
      <p:sp>
        <p:nvSpPr>
          <p:cNvPr id="9" name="object 9"/>
          <p:cNvSpPr/>
          <p:nvPr/>
        </p:nvSpPr>
        <p:spPr>
          <a:xfrm>
            <a:off x="501395" y="3198876"/>
            <a:ext cx="1026160" cy="1061085"/>
          </a:xfrm>
          <a:custGeom>
            <a:avLst/>
            <a:gdLst/>
            <a:ahLst/>
            <a:cxnLst/>
            <a:rect l="l" t="t" r="r" b="b"/>
            <a:pathLst>
              <a:path w="1026160" h="1061085">
                <a:moveTo>
                  <a:pt x="512826" y="0"/>
                </a:moveTo>
                <a:lnTo>
                  <a:pt x="466148" y="2167"/>
                </a:lnTo>
                <a:lnTo>
                  <a:pt x="420645" y="8544"/>
                </a:lnTo>
                <a:lnTo>
                  <a:pt x="376497" y="18945"/>
                </a:lnTo>
                <a:lnTo>
                  <a:pt x="333885" y="33180"/>
                </a:lnTo>
                <a:lnTo>
                  <a:pt x="292990" y="51064"/>
                </a:lnTo>
                <a:lnTo>
                  <a:pt x="253994" y="72409"/>
                </a:lnTo>
                <a:lnTo>
                  <a:pt x="217077" y="97028"/>
                </a:lnTo>
                <a:lnTo>
                  <a:pt x="182420" y="124733"/>
                </a:lnTo>
                <a:lnTo>
                  <a:pt x="150204" y="155338"/>
                </a:lnTo>
                <a:lnTo>
                  <a:pt x="120611" y="188655"/>
                </a:lnTo>
                <a:lnTo>
                  <a:pt x="93821" y="224496"/>
                </a:lnTo>
                <a:lnTo>
                  <a:pt x="70016" y="262675"/>
                </a:lnTo>
                <a:lnTo>
                  <a:pt x="49376" y="303004"/>
                </a:lnTo>
                <a:lnTo>
                  <a:pt x="32084" y="345297"/>
                </a:lnTo>
                <a:lnTo>
                  <a:pt x="18318" y="389365"/>
                </a:lnTo>
                <a:lnTo>
                  <a:pt x="8262" y="435021"/>
                </a:lnTo>
                <a:lnTo>
                  <a:pt x="2095" y="482079"/>
                </a:lnTo>
                <a:lnTo>
                  <a:pt x="0" y="530351"/>
                </a:lnTo>
                <a:lnTo>
                  <a:pt x="2095" y="578624"/>
                </a:lnTo>
                <a:lnTo>
                  <a:pt x="8262" y="625682"/>
                </a:lnTo>
                <a:lnTo>
                  <a:pt x="18318" y="671338"/>
                </a:lnTo>
                <a:lnTo>
                  <a:pt x="32084" y="715406"/>
                </a:lnTo>
                <a:lnTo>
                  <a:pt x="49376" y="757699"/>
                </a:lnTo>
                <a:lnTo>
                  <a:pt x="70016" y="798028"/>
                </a:lnTo>
                <a:lnTo>
                  <a:pt x="93821" y="836207"/>
                </a:lnTo>
                <a:lnTo>
                  <a:pt x="120611" y="872048"/>
                </a:lnTo>
                <a:lnTo>
                  <a:pt x="150204" y="905365"/>
                </a:lnTo>
                <a:lnTo>
                  <a:pt x="182420" y="935970"/>
                </a:lnTo>
                <a:lnTo>
                  <a:pt x="217077" y="963675"/>
                </a:lnTo>
                <a:lnTo>
                  <a:pt x="253994" y="988294"/>
                </a:lnTo>
                <a:lnTo>
                  <a:pt x="292990" y="1009639"/>
                </a:lnTo>
                <a:lnTo>
                  <a:pt x="333885" y="1027523"/>
                </a:lnTo>
                <a:lnTo>
                  <a:pt x="376497" y="1041758"/>
                </a:lnTo>
                <a:lnTo>
                  <a:pt x="420645" y="1052159"/>
                </a:lnTo>
                <a:lnTo>
                  <a:pt x="466148" y="1058536"/>
                </a:lnTo>
                <a:lnTo>
                  <a:pt x="512826" y="1060703"/>
                </a:lnTo>
                <a:lnTo>
                  <a:pt x="559503" y="1058536"/>
                </a:lnTo>
                <a:lnTo>
                  <a:pt x="605006" y="1052159"/>
                </a:lnTo>
                <a:lnTo>
                  <a:pt x="649154" y="1041758"/>
                </a:lnTo>
                <a:lnTo>
                  <a:pt x="691766" y="1027523"/>
                </a:lnTo>
                <a:lnTo>
                  <a:pt x="732661" y="1009639"/>
                </a:lnTo>
                <a:lnTo>
                  <a:pt x="771657" y="988294"/>
                </a:lnTo>
                <a:lnTo>
                  <a:pt x="808574" y="963675"/>
                </a:lnTo>
                <a:lnTo>
                  <a:pt x="843231" y="935970"/>
                </a:lnTo>
                <a:lnTo>
                  <a:pt x="875447" y="905365"/>
                </a:lnTo>
                <a:lnTo>
                  <a:pt x="905040" y="872048"/>
                </a:lnTo>
                <a:lnTo>
                  <a:pt x="931830" y="836207"/>
                </a:lnTo>
                <a:lnTo>
                  <a:pt x="955635" y="798028"/>
                </a:lnTo>
                <a:lnTo>
                  <a:pt x="976275" y="757699"/>
                </a:lnTo>
                <a:lnTo>
                  <a:pt x="993567" y="715406"/>
                </a:lnTo>
                <a:lnTo>
                  <a:pt x="1007333" y="671338"/>
                </a:lnTo>
                <a:lnTo>
                  <a:pt x="1017389" y="625682"/>
                </a:lnTo>
                <a:lnTo>
                  <a:pt x="1023556" y="578624"/>
                </a:lnTo>
                <a:lnTo>
                  <a:pt x="1025652" y="530351"/>
                </a:lnTo>
                <a:lnTo>
                  <a:pt x="1023556" y="482079"/>
                </a:lnTo>
                <a:lnTo>
                  <a:pt x="1017389" y="435021"/>
                </a:lnTo>
                <a:lnTo>
                  <a:pt x="1007333" y="389365"/>
                </a:lnTo>
                <a:lnTo>
                  <a:pt x="993567" y="345297"/>
                </a:lnTo>
                <a:lnTo>
                  <a:pt x="976275" y="303004"/>
                </a:lnTo>
                <a:lnTo>
                  <a:pt x="955635" y="262675"/>
                </a:lnTo>
                <a:lnTo>
                  <a:pt x="931830" y="224496"/>
                </a:lnTo>
                <a:lnTo>
                  <a:pt x="905040" y="188655"/>
                </a:lnTo>
                <a:lnTo>
                  <a:pt x="875447" y="155338"/>
                </a:lnTo>
                <a:lnTo>
                  <a:pt x="843231" y="124733"/>
                </a:lnTo>
                <a:lnTo>
                  <a:pt x="808574" y="97028"/>
                </a:lnTo>
                <a:lnTo>
                  <a:pt x="771657" y="72409"/>
                </a:lnTo>
                <a:lnTo>
                  <a:pt x="732661" y="51064"/>
                </a:lnTo>
                <a:lnTo>
                  <a:pt x="691766" y="33180"/>
                </a:lnTo>
                <a:lnTo>
                  <a:pt x="649154" y="18945"/>
                </a:lnTo>
                <a:lnTo>
                  <a:pt x="605006" y="8544"/>
                </a:lnTo>
                <a:lnTo>
                  <a:pt x="559503" y="2167"/>
                </a:lnTo>
                <a:lnTo>
                  <a:pt x="512826" y="0"/>
                </a:lnTo>
                <a:close/>
              </a:path>
            </a:pathLst>
          </a:custGeom>
          <a:solidFill>
            <a:srgbClr val="D9D9D9"/>
          </a:solidFill>
        </p:spPr>
        <p:txBody>
          <a:bodyPr wrap="square" lIns="0" tIns="0" rIns="0" bIns="0" rtlCol="0"/>
          <a:lstStyle/>
          <a:p/>
        </p:txBody>
      </p:sp>
      <p:sp>
        <p:nvSpPr>
          <p:cNvPr id="10" name="object 10"/>
          <p:cNvSpPr txBox="1"/>
          <p:nvPr/>
        </p:nvSpPr>
        <p:spPr>
          <a:xfrm>
            <a:off x="808459" y="3211028"/>
            <a:ext cx="412115" cy="939800"/>
          </a:xfrm>
          <a:prstGeom prst="rect">
            <a:avLst/>
          </a:prstGeom>
        </p:spPr>
        <p:txBody>
          <a:bodyPr wrap="square" lIns="0" tIns="12700" rIns="0" bIns="0" rtlCol="0" vert="horz">
            <a:spAutoFit/>
          </a:bodyPr>
          <a:lstStyle/>
          <a:p>
            <a:pPr marL="12700">
              <a:lnSpc>
                <a:spcPct val="100000"/>
              </a:lnSpc>
              <a:spcBef>
                <a:spcPts val="100"/>
              </a:spcBef>
            </a:pPr>
            <a:r>
              <a:rPr dirty="0" sz="6000">
                <a:solidFill>
                  <a:srgbClr val="828282"/>
                </a:solidFill>
                <a:latin typeface="Calibri"/>
                <a:cs typeface="Calibri"/>
              </a:rPr>
              <a:t>2</a:t>
            </a:r>
            <a:endParaRPr sz="6000">
              <a:latin typeface="Calibri"/>
              <a:cs typeface="Calibri"/>
            </a:endParaRPr>
          </a:p>
        </p:txBody>
      </p:sp>
      <p:sp>
        <p:nvSpPr>
          <p:cNvPr id="11" name="object 11"/>
          <p:cNvSpPr txBox="1"/>
          <p:nvPr/>
        </p:nvSpPr>
        <p:spPr>
          <a:xfrm>
            <a:off x="1895140" y="2043720"/>
            <a:ext cx="7880350" cy="391160"/>
          </a:xfrm>
          <a:prstGeom prst="rect">
            <a:avLst/>
          </a:prstGeom>
        </p:spPr>
        <p:txBody>
          <a:bodyPr wrap="square" lIns="0" tIns="12700" rIns="0" bIns="0" rtlCol="0" vert="horz">
            <a:spAutoFit/>
          </a:bodyPr>
          <a:lstStyle/>
          <a:p>
            <a:pPr marL="12700">
              <a:lnSpc>
                <a:spcPct val="100000"/>
              </a:lnSpc>
              <a:spcBef>
                <a:spcPts val="100"/>
              </a:spcBef>
            </a:pPr>
            <a:r>
              <a:rPr dirty="0" sz="2400" spc="-10">
                <a:solidFill>
                  <a:srgbClr val="585858"/>
                </a:solidFill>
                <a:latin typeface="Calibri"/>
                <a:cs typeface="Calibri"/>
              </a:rPr>
              <a:t>Evidence </a:t>
            </a:r>
            <a:r>
              <a:rPr dirty="0" sz="2400" spc="-5">
                <a:solidFill>
                  <a:srgbClr val="585858"/>
                </a:solidFill>
                <a:latin typeface="Calibri"/>
                <a:cs typeface="Calibri"/>
              </a:rPr>
              <a:t>support </a:t>
            </a:r>
            <a:r>
              <a:rPr dirty="0" sz="2400">
                <a:solidFill>
                  <a:srgbClr val="585858"/>
                </a:solidFill>
                <a:latin typeface="Calibri"/>
                <a:cs typeface="Calibri"/>
              </a:rPr>
              <a:t>the </a:t>
            </a:r>
            <a:r>
              <a:rPr dirty="0" sz="2400" spc="-5">
                <a:solidFill>
                  <a:srgbClr val="585858"/>
                </a:solidFill>
                <a:latin typeface="Calibri"/>
                <a:cs typeface="Calibri"/>
              </a:rPr>
              <a:t>use of rtCGM </a:t>
            </a:r>
            <a:r>
              <a:rPr dirty="0" sz="2400">
                <a:solidFill>
                  <a:srgbClr val="585858"/>
                </a:solidFill>
                <a:latin typeface="Calibri"/>
                <a:cs typeface="Calibri"/>
              </a:rPr>
              <a:t>in </a:t>
            </a:r>
            <a:r>
              <a:rPr dirty="0" sz="2400" spc="-5">
                <a:solidFill>
                  <a:srgbClr val="585858"/>
                </a:solidFill>
                <a:latin typeface="Calibri"/>
                <a:cs typeface="Calibri"/>
              </a:rPr>
              <a:t>insulin-requiring</a:t>
            </a:r>
            <a:r>
              <a:rPr dirty="0" sz="2400" spc="-65">
                <a:solidFill>
                  <a:srgbClr val="585858"/>
                </a:solidFill>
                <a:latin typeface="Calibri"/>
                <a:cs typeface="Calibri"/>
              </a:rPr>
              <a:t> </a:t>
            </a:r>
            <a:r>
              <a:rPr dirty="0" sz="2400" spc="-5">
                <a:solidFill>
                  <a:srgbClr val="585858"/>
                </a:solidFill>
                <a:latin typeface="Calibri"/>
                <a:cs typeface="Calibri"/>
              </a:rPr>
              <a:t>diabetes</a:t>
            </a:r>
            <a:endParaRPr sz="2400">
              <a:latin typeface="Calibri"/>
              <a:cs typeface="Calibri"/>
            </a:endParaRPr>
          </a:p>
        </p:txBody>
      </p:sp>
      <p:sp>
        <p:nvSpPr>
          <p:cNvPr id="12" name="object 12"/>
          <p:cNvSpPr txBox="1"/>
          <p:nvPr/>
        </p:nvSpPr>
        <p:spPr>
          <a:xfrm>
            <a:off x="11296385" y="25399"/>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LBL022299</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822"/>
            <a:ext cx="6463030" cy="696595"/>
          </a:xfrm>
          <a:prstGeom prst="rect"/>
        </p:spPr>
        <p:txBody>
          <a:bodyPr wrap="square" lIns="0" tIns="13335" rIns="0" bIns="0" rtlCol="0" vert="horz">
            <a:spAutoFit/>
          </a:bodyPr>
          <a:lstStyle/>
          <a:p>
            <a:pPr marL="12700">
              <a:lnSpc>
                <a:spcPct val="100000"/>
              </a:lnSpc>
              <a:spcBef>
                <a:spcPts val="105"/>
              </a:spcBef>
            </a:pPr>
            <a:r>
              <a:rPr dirty="0" sz="4400">
                <a:solidFill>
                  <a:srgbClr val="585858"/>
                </a:solidFill>
              </a:rPr>
              <a:t>Support </a:t>
            </a:r>
            <a:r>
              <a:rPr dirty="0" sz="4400" spc="-20">
                <a:solidFill>
                  <a:srgbClr val="585858"/>
                </a:solidFill>
              </a:rPr>
              <a:t>Contact</a:t>
            </a:r>
            <a:r>
              <a:rPr dirty="0" sz="4400" spc="-55">
                <a:solidFill>
                  <a:srgbClr val="585858"/>
                </a:solidFill>
              </a:rPr>
              <a:t> </a:t>
            </a:r>
            <a:r>
              <a:rPr dirty="0" sz="4400" spc="-15">
                <a:solidFill>
                  <a:srgbClr val="585858"/>
                </a:solidFill>
              </a:rPr>
              <a:t>Information</a:t>
            </a:r>
            <a:endParaRPr sz="4400"/>
          </a:p>
        </p:txBody>
      </p:sp>
      <p:sp>
        <p:nvSpPr>
          <p:cNvPr id="3" name="object 3"/>
          <p:cNvSpPr txBox="1"/>
          <p:nvPr/>
        </p:nvSpPr>
        <p:spPr>
          <a:xfrm>
            <a:off x="916939" y="1756893"/>
            <a:ext cx="6202045" cy="4106545"/>
          </a:xfrm>
          <a:prstGeom prst="rect">
            <a:avLst/>
          </a:prstGeom>
        </p:spPr>
        <p:txBody>
          <a:bodyPr wrap="square" lIns="0" tIns="48260" rIns="0" bIns="0" rtlCol="0" vert="horz">
            <a:spAutoFit/>
          </a:bodyPr>
          <a:lstStyle/>
          <a:p>
            <a:pPr marL="12700">
              <a:lnSpc>
                <a:spcPct val="100000"/>
              </a:lnSpc>
              <a:spcBef>
                <a:spcPts val="380"/>
              </a:spcBef>
            </a:pPr>
            <a:r>
              <a:rPr dirty="0" sz="2800" spc="-25">
                <a:solidFill>
                  <a:srgbClr val="585858"/>
                </a:solidFill>
                <a:latin typeface="Calibri"/>
                <a:cs typeface="Calibri"/>
              </a:rPr>
              <a:t>Kayla</a:t>
            </a:r>
            <a:r>
              <a:rPr dirty="0" sz="2800" spc="-10">
                <a:solidFill>
                  <a:srgbClr val="585858"/>
                </a:solidFill>
                <a:latin typeface="Calibri"/>
                <a:cs typeface="Calibri"/>
              </a:rPr>
              <a:t> </a:t>
            </a:r>
            <a:r>
              <a:rPr dirty="0" sz="2800" spc="-15">
                <a:solidFill>
                  <a:srgbClr val="585858"/>
                </a:solidFill>
                <a:latin typeface="Calibri"/>
                <a:cs typeface="Calibri"/>
              </a:rPr>
              <a:t>Perry</a:t>
            </a:r>
            <a:endParaRPr sz="2800">
              <a:latin typeface="Calibri"/>
              <a:cs typeface="Calibri"/>
            </a:endParaRPr>
          </a:p>
          <a:p>
            <a:pPr marL="698500" indent="-228600">
              <a:lnSpc>
                <a:spcPct val="100000"/>
              </a:lnSpc>
              <a:spcBef>
                <a:spcPts val="245"/>
              </a:spcBef>
              <a:buFont typeface="Arial"/>
              <a:buChar char="•"/>
              <a:tabLst>
                <a:tab pos="698500" algn="l"/>
              </a:tabLst>
            </a:pPr>
            <a:r>
              <a:rPr dirty="0" sz="2400" spc="-5">
                <a:solidFill>
                  <a:srgbClr val="585858"/>
                </a:solidFill>
                <a:latin typeface="Calibri"/>
                <a:cs typeface="Calibri"/>
              </a:rPr>
              <a:t>431-277-6225</a:t>
            </a:r>
            <a:endParaRPr sz="2400">
              <a:latin typeface="Calibri"/>
              <a:cs typeface="Calibri"/>
            </a:endParaRPr>
          </a:p>
          <a:p>
            <a:pPr marL="698500" indent="-228600">
              <a:lnSpc>
                <a:spcPct val="100000"/>
              </a:lnSpc>
              <a:spcBef>
                <a:spcPts val="215"/>
              </a:spcBef>
              <a:buClr>
                <a:srgbClr val="585858"/>
              </a:buClr>
              <a:buFont typeface="Arial"/>
              <a:buChar char="•"/>
              <a:tabLst>
                <a:tab pos="698500" algn="l"/>
              </a:tabLst>
            </a:pPr>
            <a:r>
              <a:rPr dirty="0" u="heavy" sz="2400" spc="-5">
                <a:solidFill>
                  <a:srgbClr val="76ACB9"/>
                </a:solidFill>
                <a:uFill>
                  <a:solidFill>
                    <a:srgbClr val="76ACB9"/>
                  </a:solidFill>
                </a:uFill>
                <a:latin typeface="Calibri"/>
                <a:cs typeface="Calibri"/>
                <a:hlinkClick r:id="rId2"/>
              </a:rPr>
              <a:t>kperry@fnhssm.com</a:t>
            </a:r>
            <a:endParaRPr sz="2400">
              <a:latin typeface="Calibri"/>
              <a:cs typeface="Calibri"/>
            </a:endParaRPr>
          </a:p>
          <a:p>
            <a:pPr>
              <a:lnSpc>
                <a:spcPct val="100000"/>
              </a:lnSpc>
              <a:spcBef>
                <a:spcPts val="10"/>
              </a:spcBef>
              <a:buClr>
                <a:srgbClr val="585858"/>
              </a:buClr>
              <a:buFont typeface="Arial"/>
              <a:buChar char="•"/>
            </a:pPr>
            <a:endParaRPr sz="3800">
              <a:latin typeface="Calibri"/>
              <a:cs typeface="Calibri"/>
            </a:endParaRPr>
          </a:p>
          <a:p>
            <a:pPr marL="12700">
              <a:lnSpc>
                <a:spcPct val="100000"/>
              </a:lnSpc>
              <a:spcBef>
                <a:spcPts val="5"/>
              </a:spcBef>
            </a:pPr>
            <a:r>
              <a:rPr dirty="0" sz="2800" spc="-25">
                <a:solidFill>
                  <a:srgbClr val="585858"/>
                </a:solidFill>
                <a:latin typeface="Calibri"/>
                <a:cs typeface="Calibri"/>
              </a:rPr>
              <a:t>Dexcom</a:t>
            </a:r>
            <a:r>
              <a:rPr dirty="0" sz="2800" spc="5">
                <a:solidFill>
                  <a:srgbClr val="585858"/>
                </a:solidFill>
                <a:latin typeface="Calibri"/>
                <a:cs typeface="Calibri"/>
              </a:rPr>
              <a:t> </a:t>
            </a:r>
            <a:r>
              <a:rPr dirty="0" sz="2800" spc="-5">
                <a:solidFill>
                  <a:srgbClr val="585858"/>
                </a:solidFill>
                <a:latin typeface="Calibri"/>
                <a:cs typeface="Calibri"/>
              </a:rPr>
              <a:t>G6</a:t>
            </a:r>
            <a:endParaRPr sz="2800">
              <a:latin typeface="Calibri"/>
              <a:cs typeface="Calibri"/>
            </a:endParaRPr>
          </a:p>
          <a:p>
            <a:pPr marL="698500" indent="-228600">
              <a:lnSpc>
                <a:spcPct val="100000"/>
              </a:lnSpc>
              <a:spcBef>
                <a:spcPts val="240"/>
              </a:spcBef>
              <a:buFont typeface="Arial"/>
              <a:buChar char="•"/>
              <a:tabLst>
                <a:tab pos="698500" algn="l"/>
              </a:tabLst>
            </a:pPr>
            <a:r>
              <a:rPr dirty="0" sz="2400" spc="-20">
                <a:solidFill>
                  <a:srgbClr val="585858"/>
                </a:solidFill>
                <a:latin typeface="Calibri"/>
                <a:cs typeface="Calibri"/>
              </a:rPr>
              <a:t>Dexcom </a:t>
            </a:r>
            <a:r>
              <a:rPr dirty="0" sz="2400">
                <a:solidFill>
                  <a:srgbClr val="585858"/>
                </a:solidFill>
                <a:latin typeface="Calibri"/>
                <a:cs typeface="Calibri"/>
              </a:rPr>
              <a:t>CARE </a:t>
            </a:r>
            <a:r>
              <a:rPr dirty="0" sz="2400" spc="-5">
                <a:solidFill>
                  <a:srgbClr val="585858"/>
                </a:solidFill>
                <a:latin typeface="Calibri"/>
                <a:cs typeface="Calibri"/>
              </a:rPr>
              <a:t>team </a:t>
            </a:r>
            <a:r>
              <a:rPr dirty="0" sz="2000">
                <a:solidFill>
                  <a:srgbClr val="4D4D4D"/>
                </a:solidFill>
                <a:latin typeface="Arial"/>
                <a:cs typeface="Arial"/>
              </a:rPr>
              <a:t>1-844-832-1810 </a:t>
            </a:r>
            <a:r>
              <a:rPr dirty="0" sz="2000" spc="-5">
                <a:solidFill>
                  <a:srgbClr val="4D4D4D"/>
                </a:solidFill>
                <a:latin typeface="Arial"/>
                <a:cs typeface="Arial"/>
              </a:rPr>
              <a:t>(Option</a:t>
            </a:r>
            <a:r>
              <a:rPr dirty="0" sz="2000" spc="-180">
                <a:solidFill>
                  <a:srgbClr val="4D4D4D"/>
                </a:solidFill>
                <a:latin typeface="Arial"/>
                <a:cs typeface="Arial"/>
              </a:rPr>
              <a:t> </a:t>
            </a:r>
            <a:r>
              <a:rPr dirty="0" sz="2000">
                <a:solidFill>
                  <a:srgbClr val="4D4D4D"/>
                </a:solidFill>
                <a:latin typeface="Arial"/>
                <a:cs typeface="Arial"/>
              </a:rPr>
              <a:t>4)</a:t>
            </a:r>
            <a:endParaRPr sz="2000">
              <a:latin typeface="Arial"/>
              <a:cs typeface="Arial"/>
            </a:endParaRPr>
          </a:p>
          <a:p>
            <a:pPr>
              <a:lnSpc>
                <a:spcPct val="100000"/>
              </a:lnSpc>
              <a:buClr>
                <a:srgbClr val="585858"/>
              </a:buClr>
              <a:buFont typeface="Arial"/>
              <a:buChar char="•"/>
            </a:pPr>
            <a:endParaRPr sz="2700">
              <a:latin typeface="Arial"/>
              <a:cs typeface="Arial"/>
            </a:endParaRPr>
          </a:p>
          <a:p>
            <a:pPr marL="12700">
              <a:lnSpc>
                <a:spcPct val="100000"/>
              </a:lnSpc>
              <a:spcBef>
                <a:spcPts val="1560"/>
              </a:spcBef>
            </a:pPr>
            <a:r>
              <a:rPr dirty="0" sz="2800" spc="-15">
                <a:solidFill>
                  <a:srgbClr val="585858"/>
                </a:solidFill>
                <a:latin typeface="Calibri"/>
                <a:cs typeface="Calibri"/>
              </a:rPr>
              <a:t>Freestyle</a:t>
            </a:r>
            <a:r>
              <a:rPr dirty="0" sz="2800" spc="10">
                <a:solidFill>
                  <a:srgbClr val="585858"/>
                </a:solidFill>
                <a:latin typeface="Calibri"/>
                <a:cs typeface="Calibri"/>
              </a:rPr>
              <a:t> </a:t>
            </a:r>
            <a:r>
              <a:rPr dirty="0" sz="2800" spc="-15">
                <a:solidFill>
                  <a:srgbClr val="585858"/>
                </a:solidFill>
                <a:latin typeface="Calibri"/>
                <a:cs typeface="Calibri"/>
              </a:rPr>
              <a:t>Libre</a:t>
            </a:r>
            <a:endParaRPr sz="2800">
              <a:latin typeface="Calibri"/>
              <a:cs typeface="Calibri"/>
            </a:endParaRPr>
          </a:p>
          <a:p>
            <a:pPr marL="698500" indent="-228600">
              <a:lnSpc>
                <a:spcPct val="100000"/>
              </a:lnSpc>
              <a:spcBef>
                <a:spcPts val="234"/>
              </a:spcBef>
              <a:buFont typeface="Arial"/>
              <a:buChar char="•"/>
              <a:tabLst>
                <a:tab pos="698500" algn="l"/>
              </a:tabLst>
            </a:pPr>
            <a:r>
              <a:rPr dirty="0" sz="2400" spc="-5">
                <a:solidFill>
                  <a:srgbClr val="585858"/>
                </a:solidFill>
                <a:latin typeface="Calibri"/>
                <a:cs typeface="Calibri"/>
              </a:rPr>
              <a:t>Abbot:</a:t>
            </a:r>
            <a:r>
              <a:rPr dirty="0" sz="2400" spc="-15">
                <a:solidFill>
                  <a:srgbClr val="585858"/>
                </a:solidFill>
                <a:latin typeface="Calibri"/>
                <a:cs typeface="Calibri"/>
              </a:rPr>
              <a:t> </a:t>
            </a:r>
            <a:r>
              <a:rPr dirty="0" sz="2400" spc="-5">
                <a:solidFill>
                  <a:srgbClr val="585858"/>
                </a:solidFill>
                <a:latin typeface="Calibri"/>
                <a:cs typeface="Calibri"/>
              </a:rPr>
              <a:t>1-888-205-8296</a:t>
            </a:r>
            <a:endParaRPr sz="24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3530" y="521553"/>
            <a:ext cx="5814695" cy="696595"/>
          </a:xfrm>
          <a:prstGeom prst="rect"/>
        </p:spPr>
        <p:txBody>
          <a:bodyPr wrap="square" lIns="0" tIns="13335" rIns="0" bIns="0" rtlCol="0" vert="horz">
            <a:spAutoFit/>
          </a:bodyPr>
          <a:lstStyle/>
          <a:p>
            <a:pPr marL="12700">
              <a:lnSpc>
                <a:spcPct val="100000"/>
              </a:lnSpc>
              <a:spcBef>
                <a:spcPts val="105"/>
              </a:spcBef>
            </a:pPr>
            <a:r>
              <a:rPr dirty="0" sz="4400" spc="-45">
                <a:solidFill>
                  <a:srgbClr val="585858"/>
                </a:solidFill>
              </a:rPr>
              <a:t>What </a:t>
            </a:r>
            <a:r>
              <a:rPr dirty="0" sz="4400" spc="-10">
                <a:solidFill>
                  <a:srgbClr val="585858"/>
                </a:solidFill>
              </a:rPr>
              <a:t>is </a:t>
            </a:r>
            <a:r>
              <a:rPr dirty="0" sz="4400">
                <a:solidFill>
                  <a:srgbClr val="585858"/>
                </a:solidFill>
              </a:rPr>
              <a:t>a </a:t>
            </a:r>
            <a:r>
              <a:rPr dirty="0" sz="4400" spc="-35">
                <a:solidFill>
                  <a:srgbClr val="585858"/>
                </a:solidFill>
              </a:rPr>
              <a:t>Glucose</a:t>
            </a:r>
            <a:r>
              <a:rPr dirty="0" sz="4400" spc="-320">
                <a:solidFill>
                  <a:srgbClr val="585858"/>
                </a:solidFill>
              </a:rPr>
              <a:t> </a:t>
            </a:r>
            <a:r>
              <a:rPr dirty="0" sz="4400" spc="-30">
                <a:solidFill>
                  <a:srgbClr val="585858"/>
                </a:solidFill>
              </a:rPr>
              <a:t>Sensor?</a:t>
            </a:r>
            <a:endParaRPr sz="4400"/>
          </a:p>
        </p:txBody>
      </p:sp>
      <p:grpSp>
        <p:nvGrpSpPr>
          <p:cNvPr id="3" name="object 3"/>
          <p:cNvGrpSpPr/>
          <p:nvPr/>
        </p:nvGrpSpPr>
        <p:grpSpPr>
          <a:xfrm>
            <a:off x="496823" y="228600"/>
            <a:ext cx="11480800" cy="5552440"/>
            <a:chOff x="496823" y="228600"/>
            <a:chExt cx="11480800" cy="5552440"/>
          </a:xfrm>
        </p:grpSpPr>
        <p:pic>
          <p:nvPicPr>
            <p:cNvPr id="4" name="object 4"/>
            <p:cNvPicPr/>
            <p:nvPr/>
          </p:nvPicPr>
          <p:blipFill>
            <a:blip r:embed="rId2" cstate="print"/>
            <a:stretch>
              <a:fillRect/>
            </a:stretch>
          </p:blipFill>
          <p:spPr>
            <a:xfrm>
              <a:off x="496823" y="2990088"/>
              <a:ext cx="6856463" cy="2790443"/>
            </a:xfrm>
            <a:prstGeom prst="rect">
              <a:avLst/>
            </a:prstGeom>
          </p:spPr>
        </p:pic>
        <p:pic>
          <p:nvPicPr>
            <p:cNvPr id="5" name="object 5"/>
            <p:cNvPicPr/>
            <p:nvPr/>
          </p:nvPicPr>
          <p:blipFill>
            <a:blip r:embed="rId3" cstate="print"/>
            <a:stretch>
              <a:fillRect/>
            </a:stretch>
          </p:blipFill>
          <p:spPr>
            <a:xfrm>
              <a:off x="7405116" y="228600"/>
              <a:ext cx="4571999" cy="4835652"/>
            </a:xfrm>
            <a:prstGeom prst="rect">
              <a:avLst/>
            </a:prstGeom>
          </p:spPr>
        </p:pic>
        <p:pic>
          <p:nvPicPr>
            <p:cNvPr id="6" name="object 6"/>
            <p:cNvPicPr/>
            <p:nvPr/>
          </p:nvPicPr>
          <p:blipFill>
            <a:blip r:embed="rId4" cstate="print"/>
            <a:stretch>
              <a:fillRect/>
            </a:stretch>
          </p:blipFill>
          <p:spPr>
            <a:xfrm>
              <a:off x="7496668" y="281940"/>
              <a:ext cx="4465207" cy="4728971"/>
            </a:xfrm>
            <a:prstGeom prst="rect">
              <a:avLst/>
            </a:prstGeom>
          </p:spPr>
        </p:pic>
        <p:sp>
          <p:nvSpPr>
            <p:cNvPr id="7" name="object 7"/>
            <p:cNvSpPr/>
            <p:nvPr/>
          </p:nvSpPr>
          <p:spPr>
            <a:xfrm>
              <a:off x="10347197" y="3301745"/>
              <a:ext cx="480059" cy="447040"/>
            </a:xfrm>
            <a:custGeom>
              <a:avLst/>
              <a:gdLst/>
              <a:ahLst/>
              <a:cxnLst/>
              <a:rect l="l" t="t" r="r" b="b"/>
              <a:pathLst>
                <a:path w="480059" h="447039">
                  <a:moveTo>
                    <a:pt x="0" y="223265"/>
                  </a:moveTo>
                  <a:lnTo>
                    <a:pt x="4876" y="178270"/>
                  </a:lnTo>
                  <a:lnTo>
                    <a:pt x="18863" y="136361"/>
                  </a:lnTo>
                  <a:lnTo>
                    <a:pt x="40993" y="98436"/>
                  </a:lnTo>
                  <a:lnTo>
                    <a:pt x="70304" y="65393"/>
                  </a:lnTo>
                  <a:lnTo>
                    <a:pt x="105827" y="38130"/>
                  </a:lnTo>
                  <a:lnTo>
                    <a:pt x="146600" y="17545"/>
                  </a:lnTo>
                  <a:lnTo>
                    <a:pt x="191656" y="4536"/>
                  </a:lnTo>
                  <a:lnTo>
                    <a:pt x="240029" y="0"/>
                  </a:lnTo>
                  <a:lnTo>
                    <a:pt x="288403" y="4536"/>
                  </a:lnTo>
                  <a:lnTo>
                    <a:pt x="333459" y="17545"/>
                  </a:lnTo>
                  <a:lnTo>
                    <a:pt x="374232" y="38130"/>
                  </a:lnTo>
                  <a:lnTo>
                    <a:pt x="409755" y="65393"/>
                  </a:lnTo>
                  <a:lnTo>
                    <a:pt x="439066" y="98436"/>
                  </a:lnTo>
                  <a:lnTo>
                    <a:pt x="461196" y="136361"/>
                  </a:lnTo>
                  <a:lnTo>
                    <a:pt x="475183" y="178270"/>
                  </a:lnTo>
                  <a:lnTo>
                    <a:pt x="480059" y="223265"/>
                  </a:lnTo>
                  <a:lnTo>
                    <a:pt x="475183" y="268261"/>
                  </a:lnTo>
                  <a:lnTo>
                    <a:pt x="461196" y="310170"/>
                  </a:lnTo>
                  <a:lnTo>
                    <a:pt x="439066" y="348095"/>
                  </a:lnTo>
                  <a:lnTo>
                    <a:pt x="409755" y="381138"/>
                  </a:lnTo>
                  <a:lnTo>
                    <a:pt x="374232" y="408401"/>
                  </a:lnTo>
                  <a:lnTo>
                    <a:pt x="333459" y="428986"/>
                  </a:lnTo>
                  <a:lnTo>
                    <a:pt x="288403" y="441995"/>
                  </a:lnTo>
                  <a:lnTo>
                    <a:pt x="240029" y="446531"/>
                  </a:lnTo>
                  <a:lnTo>
                    <a:pt x="191656" y="441995"/>
                  </a:lnTo>
                  <a:lnTo>
                    <a:pt x="146600" y="428986"/>
                  </a:lnTo>
                  <a:lnTo>
                    <a:pt x="105827" y="408401"/>
                  </a:lnTo>
                  <a:lnTo>
                    <a:pt x="70304" y="381138"/>
                  </a:lnTo>
                  <a:lnTo>
                    <a:pt x="40993" y="348095"/>
                  </a:lnTo>
                  <a:lnTo>
                    <a:pt x="18863" y="310170"/>
                  </a:lnTo>
                  <a:lnTo>
                    <a:pt x="4876" y="268261"/>
                  </a:lnTo>
                  <a:lnTo>
                    <a:pt x="0" y="223265"/>
                  </a:lnTo>
                  <a:close/>
                </a:path>
              </a:pathLst>
            </a:custGeom>
            <a:ln w="28575">
              <a:solidFill>
                <a:srgbClr val="FF0000"/>
              </a:solidFill>
              <a:prstDash val="sysDash"/>
            </a:ln>
          </p:spPr>
          <p:txBody>
            <a:bodyPr wrap="square" lIns="0" tIns="0" rIns="0" bIns="0" rtlCol="0"/>
            <a:lstStyle/>
            <a:p/>
          </p:txBody>
        </p:sp>
        <p:sp>
          <p:nvSpPr>
            <p:cNvPr id="8" name="object 8"/>
            <p:cNvSpPr/>
            <p:nvPr/>
          </p:nvSpPr>
          <p:spPr>
            <a:xfrm>
              <a:off x="5235699" y="3525773"/>
              <a:ext cx="5111750" cy="385445"/>
            </a:xfrm>
            <a:custGeom>
              <a:avLst/>
              <a:gdLst/>
              <a:ahLst/>
              <a:cxnLst/>
              <a:rect l="l" t="t" r="r" b="b"/>
              <a:pathLst>
                <a:path w="5111750" h="385445">
                  <a:moveTo>
                    <a:pt x="5111305" y="0"/>
                  </a:moveTo>
                  <a:lnTo>
                    <a:pt x="0" y="385038"/>
                  </a:lnTo>
                </a:path>
              </a:pathLst>
            </a:custGeom>
            <a:ln w="28575">
              <a:solidFill>
                <a:srgbClr val="FF0000"/>
              </a:solidFill>
              <a:prstDash val="dash"/>
            </a:ln>
          </p:spPr>
          <p:txBody>
            <a:bodyPr wrap="square" lIns="0" tIns="0" rIns="0" bIns="0" rtlCol="0"/>
            <a:lstStyle/>
            <a:p/>
          </p:txBody>
        </p:sp>
      </p:grpSp>
      <p:sp>
        <p:nvSpPr>
          <p:cNvPr id="9" name="object 9"/>
          <p:cNvSpPr txBox="1"/>
          <p:nvPr/>
        </p:nvSpPr>
        <p:spPr>
          <a:xfrm>
            <a:off x="280032" y="6295720"/>
            <a:ext cx="11329035" cy="391160"/>
          </a:xfrm>
          <a:prstGeom prst="rect">
            <a:avLst/>
          </a:prstGeom>
        </p:spPr>
        <p:txBody>
          <a:bodyPr wrap="square" lIns="0" tIns="12700" rIns="0" bIns="0" rtlCol="0" vert="horz">
            <a:spAutoFit/>
          </a:bodyPr>
          <a:lstStyle/>
          <a:p>
            <a:pPr marL="12700" marR="5080">
              <a:lnSpc>
                <a:spcPct val="100000"/>
              </a:lnSpc>
              <a:spcBef>
                <a:spcPts val="100"/>
              </a:spcBef>
            </a:pPr>
            <a:r>
              <a:rPr dirty="0" sz="1200" spc="-5">
                <a:solidFill>
                  <a:srgbClr val="585858"/>
                </a:solidFill>
                <a:latin typeface="Arial"/>
                <a:cs typeface="Arial"/>
              </a:rPr>
              <a:t>CGM, continuous glucose monitoring. Choice </a:t>
            </a:r>
            <a:r>
              <a:rPr dirty="0" sz="1200">
                <a:solidFill>
                  <a:srgbClr val="585858"/>
                </a:solidFill>
                <a:latin typeface="Arial"/>
                <a:cs typeface="Arial"/>
              </a:rPr>
              <a:t>of </a:t>
            </a:r>
            <a:r>
              <a:rPr dirty="0" sz="1200" spc="-5">
                <a:solidFill>
                  <a:srgbClr val="585858"/>
                </a:solidFill>
                <a:latin typeface="Arial"/>
                <a:cs typeface="Arial"/>
              </a:rPr>
              <a:t>sensor sites: Ages </a:t>
            </a:r>
            <a:r>
              <a:rPr dirty="0" sz="1200">
                <a:solidFill>
                  <a:srgbClr val="585858"/>
                </a:solidFill>
                <a:latin typeface="Arial"/>
                <a:cs typeface="Arial"/>
              </a:rPr>
              <a:t>18 and </a:t>
            </a:r>
            <a:r>
              <a:rPr dirty="0" sz="1200" spc="-5">
                <a:solidFill>
                  <a:srgbClr val="585858"/>
                </a:solidFill>
                <a:latin typeface="Arial"/>
                <a:cs typeface="Arial"/>
              </a:rPr>
              <a:t>older: Insert in belly </a:t>
            </a:r>
            <a:r>
              <a:rPr dirty="0" sz="1200">
                <a:solidFill>
                  <a:srgbClr val="585858"/>
                </a:solidFill>
                <a:latin typeface="Arial"/>
                <a:cs typeface="Arial"/>
              </a:rPr>
              <a:t>or </a:t>
            </a:r>
            <a:r>
              <a:rPr dirty="0" sz="1200" spc="-5">
                <a:solidFill>
                  <a:srgbClr val="585858"/>
                </a:solidFill>
                <a:latin typeface="Arial"/>
                <a:cs typeface="Arial"/>
              </a:rPr>
              <a:t>back </a:t>
            </a:r>
            <a:r>
              <a:rPr dirty="0" sz="1200">
                <a:solidFill>
                  <a:srgbClr val="585858"/>
                </a:solidFill>
                <a:latin typeface="Arial"/>
                <a:cs typeface="Arial"/>
              </a:rPr>
              <a:t>of </a:t>
            </a:r>
            <a:r>
              <a:rPr dirty="0" sz="1200" spc="-5">
                <a:solidFill>
                  <a:srgbClr val="585858"/>
                </a:solidFill>
                <a:latin typeface="Arial"/>
                <a:cs typeface="Arial"/>
              </a:rPr>
              <a:t>upper </a:t>
            </a:r>
            <a:r>
              <a:rPr dirty="0" sz="1200">
                <a:solidFill>
                  <a:srgbClr val="585858"/>
                </a:solidFill>
                <a:latin typeface="Arial"/>
                <a:cs typeface="Arial"/>
              </a:rPr>
              <a:t>arms. </a:t>
            </a:r>
            <a:r>
              <a:rPr dirty="0" sz="1200" spc="-5">
                <a:solidFill>
                  <a:srgbClr val="585858"/>
                </a:solidFill>
                <a:latin typeface="Arial"/>
                <a:cs typeface="Arial"/>
              </a:rPr>
              <a:t>Ages </a:t>
            </a:r>
            <a:r>
              <a:rPr dirty="0" sz="1200">
                <a:solidFill>
                  <a:srgbClr val="585858"/>
                </a:solidFill>
                <a:latin typeface="Arial"/>
                <a:cs typeface="Arial"/>
              </a:rPr>
              <a:t>2-17 </a:t>
            </a:r>
            <a:r>
              <a:rPr dirty="0" sz="1200" spc="-5">
                <a:solidFill>
                  <a:srgbClr val="585858"/>
                </a:solidFill>
                <a:latin typeface="Arial"/>
                <a:cs typeface="Arial"/>
              </a:rPr>
              <a:t>years: insert in belly </a:t>
            </a:r>
            <a:r>
              <a:rPr dirty="0" sz="1200">
                <a:solidFill>
                  <a:srgbClr val="585858"/>
                </a:solidFill>
                <a:latin typeface="Arial"/>
                <a:cs typeface="Arial"/>
              </a:rPr>
              <a:t>or upper buttocks.  </a:t>
            </a:r>
            <a:r>
              <a:rPr dirty="0" sz="1200" spc="-5">
                <a:solidFill>
                  <a:srgbClr val="585858"/>
                </a:solidFill>
                <a:latin typeface="Arial"/>
                <a:cs typeface="Arial"/>
              </a:rPr>
              <a:t>Images </a:t>
            </a:r>
            <a:r>
              <a:rPr dirty="0" sz="1200">
                <a:solidFill>
                  <a:srgbClr val="585858"/>
                </a:solidFill>
                <a:latin typeface="Arial"/>
                <a:cs typeface="Arial"/>
              </a:rPr>
              <a:t>for </a:t>
            </a:r>
            <a:r>
              <a:rPr dirty="0" sz="1200" spc="-5">
                <a:solidFill>
                  <a:srgbClr val="585858"/>
                </a:solidFill>
                <a:latin typeface="Arial"/>
                <a:cs typeface="Arial"/>
              </a:rPr>
              <a:t>illustration purposes</a:t>
            </a:r>
            <a:r>
              <a:rPr dirty="0" sz="1200" spc="-85">
                <a:solidFill>
                  <a:srgbClr val="585858"/>
                </a:solidFill>
                <a:latin typeface="Arial"/>
                <a:cs typeface="Arial"/>
              </a:rPr>
              <a:t> </a:t>
            </a:r>
            <a:r>
              <a:rPr dirty="0" sz="1200" spc="-25">
                <a:solidFill>
                  <a:srgbClr val="585858"/>
                </a:solidFill>
                <a:latin typeface="Arial"/>
                <a:cs typeface="Arial"/>
              </a:rPr>
              <a:t>only.</a:t>
            </a:r>
            <a:endParaRPr sz="1200">
              <a:latin typeface="Arial"/>
              <a:cs typeface="Arial"/>
            </a:endParaRPr>
          </a:p>
        </p:txBody>
      </p:sp>
      <p:sp>
        <p:nvSpPr>
          <p:cNvPr id="10" name="object 10"/>
          <p:cNvSpPr txBox="1"/>
          <p:nvPr/>
        </p:nvSpPr>
        <p:spPr>
          <a:xfrm>
            <a:off x="1133571" y="1980291"/>
            <a:ext cx="6159500" cy="720725"/>
          </a:xfrm>
          <a:prstGeom prst="rect">
            <a:avLst/>
          </a:prstGeom>
        </p:spPr>
        <p:txBody>
          <a:bodyPr wrap="square" lIns="0" tIns="53975" rIns="0" bIns="0" rtlCol="0" vert="horz">
            <a:spAutoFit/>
          </a:bodyPr>
          <a:lstStyle/>
          <a:p>
            <a:pPr marL="12700" marR="5080">
              <a:lnSpc>
                <a:spcPts val="2590"/>
              </a:lnSpc>
              <a:spcBef>
                <a:spcPts val="425"/>
              </a:spcBef>
            </a:pPr>
            <a:r>
              <a:rPr dirty="0" sz="2400">
                <a:solidFill>
                  <a:srgbClr val="4D4D4D"/>
                </a:solidFill>
                <a:latin typeface="Calibri"/>
                <a:cs typeface="Calibri"/>
              </a:rPr>
              <a:t>A </a:t>
            </a:r>
            <a:r>
              <a:rPr dirty="0" sz="2400" spc="-5">
                <a:solidFill>
                  <a:srgbClr val="4D4D4D"/>
                </a:solidFill>
                <a:latin typeface="Calibri"/>
                <a:cs typeface="Calibri"/>
              </a:rPr>
              <a:t>small </a:t>
            </a:r>
            <a:r>
              <a:rPr dirty="0" sz="2400" spc="-10">
                <a:solidFill>
                  <a:srgbClr val="4D4D4D"/>
                </a:solidFill>
                <a:latin typeface="Calibri"/>
                <a:cs typeface="Calibri"/>
              </a:rPr>
              <a:t>wearable </a:t>
            </a:r>
            <a:r>
              <a:rPr dirty="0" sz="2400" spc="-5">
                <a:solidFill>
                  <a:srgbClr val="4D4D4D"/>
                </a:solidFill>
                <a:latin typeface="Calibri"/>
                <a:cs typeface="Calibri"/>
              </a:rPr>
              <a:t>device </a:t>
            </a:r>
            <a:r>
              <a:rPr dirty="0" sz="2400" spc="-10">
                <a:solidFill>
                  <a:srgbClr val="4D4D4D"/>
                </a:solidFill>
                <a:latin typeface="Calibri"/>
                <a:cs typeface="Calibri"/>
              </a:rPr>
              <a:t>that </a:t>
            </a:r>
            <a:r>
              <a:rPr dirty="0" sz="2400" spc="-5">
                <a:solidFill>
                  <a:srgbClr val="4D4D4D"/>
                </a:solidFill>
                <a:latin typeface="Calibri"/>
                <a:cs typeface="Calibri"/>
              </a:rPr>
              <a:t>measures </a:t>
            </a:r>
            <a:r>
              <a:rPr dirty="0" sz="2400" spc="-10">
                <a:solidFill>
                  <a:srgbClr val="4D4D4D"/>
                </a:solidFill>
                <a:latin typeface="Calibri"/>
                <a:cs typeface="Calibri"/>
              </a:rPr>
              <a:t>interstitial  glucose </a:t>
            </a:r>
            <a:r>
              <a:rPr dirty="0" sz="2400" spc="-15">
                <a:solidFill>
                  <a:srgbClr val="4D4D4D"/>
                </a:solidFill>
                <a:latin typeface="Calibri"/>
                <a:cs typeface="Calibri"/>
              </a:rPr>
              <a:t>concentration</a:t>
            </a:r>
            <a:r>
              <a:rPr dirty="0" sz="2400" spc="-10">
                <a:solidFill>
                  <a:srgbClr val="4D4D4D"/>
                </a:solidFill>
                <a:latin typeface="Calibri"/>
                <a:cs typeface="Calibri"/>
              </a:rPr>
              <a:t> continuously</a:t>
            </a:r>
            <a:endParaRPr sz="2400">
              <a:latin typeface="Calibri"/>
              <a:cs typeface="Calibri"/>
            </a:endParaRPr>
          </a:p>
        </p:txBody>
      </p:sp>
      <p:sp>
        <p:nvSpPr>
          <p:cNvPr id="11" name="object 11"/>
          <p:cNvSpPr txBox="1"/>
          <p:nvPr/>
        </p:nvSpPr>
        <p:spPr>
          <a:xfrm>
            <a:off x="11270836" y="25399"/>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A6A6A6"/>
                </a:solidFill>
                <a:latin typeface="Calibri"/>
                <a:cs typeface="Calibri"/>
              </a:rPr>
              <a:t>LBL022299</a:t>
            </a:r>
            <a:r>
              <a:rPr dirty="0" sz="800" spc="-70">
                <a:solidFill>
                  <a:srgbClr val="A6A6A6"/>
                </a:solidFill>
                <a:latin typeface="Calibri"/>
                <a:cs typeface="Calibri"/>
              </a:rPr>
              <a:t> </a:t>
            </a:r>
            <a:r>
              <a:rPr dirty="0" sz="800" spc="-5">
                <a:solidFill>
                  <a:srgbClr val="A6A6A6"/>
                </a:solidFill>
                <a:latin typeface="Calibri"/>
                <a:cs typeface="Calibri"/>
              </a:rPr>
              <a:t>Rev001</a:t>
            </a:r>
            <a:endParaRPr sz="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960" y="569517"/>
            <a:ext cx="6529705" cy="635000"/>
          </a:xfrm>
          <a:prstGeom prst="rect"/>
        </p:spPr>
        <p:txBody>
          <a:bodyPr wrap="square" lIns="0" tIns="12065" rIns="0" bIns="0" rtlCol="0" vert="horz">
            <a:spAutoFit/>
          </a:bodyPr>
          <a:lstStyle/>
          <a:p>
            <a:pPr marL="38100">
              <a:lnSpc>
                <a:spcPct val="100000"/>
              </a:lnSpc>
              <a:spcBef>
                <a:spcPts val="95"/>
              </a:spcBef>
            </a:pPr>
            <a:r>
              <a:rPr dirty="0" sz="4000" spc="-30">
                <a:solidFill>
                  <a:srgbClr val="585858"/>
                </a:solidFill>
              </a:rPr>
              <a:t>New </a:t>
            </a:r>
            <a:r>
              <a:rPr dirty="0" sz="4000" spc="-35">
                <a:solidFill>
                  <a:srgbClr val="585858"/>
                </a:solidFill>
              </a:rPr>
              <a:t>Glucose </a:t>
            </a:r>
            <a:r>
              <a:rPr dirty="0" sz="4000" spc="-40">
                <a:solidFill>
                  <a:srgbClr val="585858"/>
                </a:solidFill>
              </a:rPr>
              <a:t>Monitoring</a:t>
            </a:r>
            <a:r>
              <a:rPr dirty="0" sz="4000" spc="-240">
                <a:solidFill>
                  <a:srgbClr val="585858"/>
                </a:solidFill>
              </a:rPr>
              <a:t> </a:t>
            </a:r>
            <a:r>
              <a:rPr dirty="0" sz="4000" spc="-85">
                <a:solidFill>
                  <a:srgbClr val="585858"/>
                </a:solidFill>
              </a:rPr>
              <a:t>Terms</a:t>
            </a:r>
            <a:r>
              <a:rPr dirty="0" baseline="25157" sz="3975" spc="-127">
                <a:solidFill>
                  <a:srgbClr val="585858"/>
                </a:solidFill>
              </a:rPr>
              <a:t>1</a:t>
            </a:r>
            <a:endParaRPr baseline="25157" sz="3975"/>
          </a:p>
        </p:txBody>
      </p:sp>
      <p:sp>
        <p:nvSpPr>
          <p:cNvPr id="3" name="object 3"/>
          <p:cNvSpPr txBox="1"/>
          <p:nvPr/>
        </p:nvSpPr>
        <p:spPr>
          <a:xfrm>
            <a:off x="53339" y="6398077"/>
            <a:ext cx="8923655" cy="391160"/>
          </a:xfrm>
          <a:prstGeom prst="rect">
            <a:avLst/>
          </a:prstGeom>
        </p:spPr>
        <p:txBody>
          <a:bodyPr wrap="square" lIns="0" tIns="12700" rIns="0" bIns="0" rtlCol="0" vert="horz">
            <a:spAutoFit/>
          </a:bodyPr>
          <a:lstStyle/>
          <a:p>
            <a:pPr marL="38100">
              <a:lnSpc>
                <a:spcPct val="100000"/>
              </a:lnSpc>
              <a:spcBef>
                <a:spcPts val="100"/>
              </a:spcBef>
            </a:pPr>
            <a:r>
              <a:rPr dirty="0" sz="1200" spc="-5">
                <a:latin typeface="Calibri"/>
                <a:cs typeface="Calibri"/>
              </a:rPr>
              <a:t>CBG, capillary </a:t>
            </a:r>
            <a:r>
              <a:rPr dirty="0" sz="1200">
                <a:latin typeface="Calibri"/>
                <a:cs typeface="Calibri"/>
              </a:rPr>
              <a:t>blood </a:t>
            </a:r>
            <a:r>
              <a:rPr dirty="0" sz="1200" spc="-5">
                <a:latin typeface="Calibri"/>
                <a:cs typeface="Calibri"/>
              </a:rPr>
              <a:t>glucose; isCGM, intermittently scanned continuous glucose </a:t>
            </a:r>
            <a:r>
              <a:rPr dirty="0" sz="1200">
                <a:latin typeface="Calibri"/>
                <a:cs typeface="Calibri"/>
              </a:rPr>
              <a:t>monitoring, </a:t>
            </a:r>
            <a:r>
              <a:rPr dirty="0" sz="1200" spc="-10">
                <a:latin typeface="Calibri"/>
                <a:cs typeface="Calibri"/>
              </a:rPr>
              <a:t>RT-CGM, </a:t>
            </a:r>
            <a:r>
              <a:rPr dirty="0" sz="1200" spc="-5">
                <a:latin typeface="Calibri"/>
                <a:cs typeface="Calibri"/>
              </a:rPr>
              <a:t>real-time continuous glucose</a:t>
            </a:r>
            <a:r>
              <a:rPr dirty="0" sz="1200" spc="70">
                <a:latin typeface="Calibri"/>
                <a:cs typeface="Calibri"/>
              </a:rPr>
              <a:t> </a:t>
            </a:r>
            <a:r>
              <a:rPr dirty="0" sz="1200" spc="-5">
                <a:latin typeface="Calibri"/>
                <a:cs typeface="Calibri"/>
              </a:rPr>
              <a:t>monitoring.</a:t>
            </a:r>
            <a:endParaRPr sz="1200">
              <a:latin typeface="Calibri"/>
              <a:cs typeface="Calibri"/>
            </a:endParaRPr>
          </a:p>
          <a:p>
            <a:pPr marL="38100">
              <a:lnSpc>
                <a:spcPct val="100000"/>
              </a:lnSpc>
            </a:pPr>
            <a:r>
              <a:rPr dirty="0" baseline="24305" sz="1200">
                <a:latin typeface="Calibri"/>
                <a:cs typeface="Calibri"/>
              </a:rPr>
              <a:t>1 </a:t>
            </a:r>
            <a:r>
              <a:rPr dirty="0" sz="1200">
                <a:latin typeface="Calibri"/>
                <a:cs typeface="Calibri"/>
              </a:rPr>
              <a:t>Cheng </a:t>
            </a:r>
            <a:r>
              <a:rPr dirty="0" sz="1200" spc="5">
                <a:latin typeface="Calibri"/>
                <a:cs typeface="Calibri"/>
              </a:rPr>
              <a:t>A, </a:t>
            </a:r>
            <a:r>
              <a:rPr dirty="0" sz="1200" spc="-5">
                <a:latin typeface="Calibri"/>
                <a:cs typeface="Calibri"/>
              </a:rPr>
              <a:t>Feig </a:t>
            </a:r>
            <a:r>
              <a:rPr dirty="0" sz="1200">
                <a:latin typeface="Calibri"/>
                <a:cs typeface="Calibri"/>
              </a:rPr>
              <a:t>DS, </a:t>
            </a:r>
            <a:r>
              <a:rPr dirty="0" sz="1200" spc="-5">
                <a:latin typeface="Calibri"/>
                <a:cs typeface="Calibri"/>
              </a:rPr>
              <a:t>Ho </a:t>
            </a:r>
            <a:r>
              <a:rPr dirty="0" sz="1200">
                <a:latin typeface="Calibri"/>
                <a:cs typeface="Calibri"/>
              </a:rPr>
              <a:t>J and Siemens </a:t>
            </a:r>
            <a:r>
              <a:rPr dirty="0" sz="1200" spc="-5">
                <a:latin typeface="Calibri"/>
                <a:cs typeface="Calibri"/>
              </a:rPr>
              <a:t>R. </a:t>
            </a:r>
            <a:r>
              <a:rPr dirty="0" sz="1200" spc="-5" i="1">
                <a:latin typeface="Calibri"/>
                <a:cs typeface="Calibri"/>
              </a:rPr>
              <a:t>Can </a:t>
            </a:r>
            <a:r>
              <a:rPr dirty="0" sz="1200" i="1">
                <a:latin typeface="Calibri"/>
                <a:cs typeface="Calibri"/>
              </a:rPr>
              <a:t>J </a:t>
            </a:r>
            <a:r>
              <a:rPr dirty="0" sz="1200" spc="-5" i="1">
                <a:latin typeface="Calibri"/>
                <a:cs typeface="Calibri"/>
              </a:rPr>
              <a:t>Diabetes. </a:t>
            </a:r>
            <a:r>
              <a:rPr dirty="0" sz="1200">
                <a:latin typeface="Calibri"/>
                <a:cs typeface="Calibri"/>
              </a:rPr>
              <a:t>2021; 45:</a:t>
            </a:r>
            <a:r>
              <a:rPr dirty="0" sz="1200" spc="-35">
                <a:latin typeface="Calibri"/>
                <a:cs typeface="Calibri"/>
              </a:rPr>
              <a:t> </a:t>
            </a:r>
            <a:r>
              <a:rPr dirty="0" sz="1200">
                <a:latin typeface="Calibri"/>
                <a:cs typeface="Calibri"/>
              </a:rPr>
              <a:t>580-587.</a:t>
            </a:r>
            <a:endParaRPr sz="1200">
              <a:latin typeface="Calibri"/>
              <a:cs typeface="Calibri"/>
            </a:endParaRPr>
          </a:p>
        </p:txBody>
      </p:sp>
      <p:sp>
        <p:nvSpPr>
          <p:cNvPr id="4" name="object 4"/>
          <p:cNvSpPr txBox="1"/>
          <p:nvPr/>
        </p:nvSpPr>
        <p:spPr>
          <a:xfrm>
            <a:off x="11312735" y="58569"/>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LBL022035</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grpSp>
        <p:nvGrpSpPr>
          <p:cNvPr id="5" name="object 5"/>
          <p:cNvGrpSpPr/>
          <p:nvPr/>
        </p:nvGrpSpPr>
        <p:grpSpPr>
          <a:xfrm>
            <a:off x="720598" y="2857239"/>
            <a:ext cx="3195320" cy="1725930"/>
            <a:chOff x="720598" y="2857239"/>
            <a:chExt cx="3195320" cy="1725930"/>
          </a:xfrm>
        </p:grpSpPr>
        <p:sp>
          <p:nvSpPr>
            <p:cNvPr id="6" name="object 6"/>
            <p:cNvSpPr/>
            <p:nvPr/>
          </p:nvSpPr>
          <p:spPr>
            <a:xfrm>
              <a:off x="726948" y="2863589"/>
              <a:ext cx="3182620" cy="1713230"/>
            </a:xfrm>
            <a:custGeom>
              <a:avLst/>
              <a:gdLst/>
              <a:ahLst/>
              <a:cxnLst/>
              <a:rect l="l" t="t" r="r" b="b"/>
              <a:pathLst>
                <a:path w="3182620" h="1713229">
                  <a:moveTo>
                    <a:pt x="2896603" y="0"/>
                  </a:moveTo>
                  <a:lnTo>
                    <a:pt x="285508" y="0"/>
                  </a:lnTo>
                  <a:lnTo>
                    <a:pt x="239197" y="3736"/>
                  </a:lnTo>
                  <a:lnTo>
                    <a:pt x="195265" y="14555"/>
                  </a:lnTo>
                  <a:lnTo>
                    <a:pt x="154300" y="31867"/>
                  </a:lnTo>
                  <a:lnTo>
                    <a:pt x="116890" y="55086"/>
                  </a:lnTo>
                  <a:lnTo>
                    <a:pt x="83623" y="83623"/>
                  </a:lnTo>
                  <a:lnTo>
                    <a:pt x="55086" y="116890"/>
                  </a:lnTo>
                  <a:lnTo>
                    <a:pt x="31867" y="154300"/>
                  </a:lnTo>
                  <a:lnTo>
                    <a:pt x="14555" y="195265"/>
                  </a:lnTo>
                  <a:lnTo>
                    <a:pt x="3736" y="239197"/>
                  </a:lnTo>
                  <a:lnTo>
                    <a:pt x="0" y="285508"/>
                  </a:lnTo>
                  <a:lnTo>
                    <a:pt x="0" y="1427480"/>
                  </a:lnTo>
                  <a:lnTo>
                    <a:pt x="3736" y="1473790"/>
                  </a:lnTo>
                  <a:lnTo>
                    <a:pt x="14555" y="1517721"/>
                  </a:lnTo>
                  <a:lnTo>
                    <a:pt x="31867" y="1558685"/>
                  </a:lnTo>
                  <a:lnTo>
                    <a:pt x="55086" y="1596093"/>
                  </a:lnTo>
                  <a:lnTo>
                    <a:pt x="83623" y="1629359"/>
                  </a:lnTo>
                  <a:lnTo>
                    <a:pt x="116890" y="1657894"/>
                  </a:lnTo>
                  <a:lnTo>
                    <a:pt x="154300" y="1681110"/>
                  </a:lnTo>
                  <a:lnTo>
                    <a:pt x="195265" y="1698422"/>
                  </a:lnTo>
                  <a:lnTo>
                    <a:pt x="239197" y="1709239"/>
                  </a:lnTo>
                  <a:lnTo>
                    <a:pt x="285508" y="1712976"/>
                  </a:lnTo>
                  <a:lnTo>
                    <a:pt x="2896603" y="1712976"/>
                  </a:lnTo>
                  <a:lnTo>
                    <a:pt x="2942914" y="1709239"/>
                  </a:lnTo>
                  <a:lnTo>
                    <a:pt x="2986846" y="1698422"/>
                  </a:lnTo>
                  <a:lnTo>
                    <a:pt x="3027811" y="1681110"/>
                  </a:lnTo>
                  <a:lnTo>
                    <a:pt x="3065221" y="1657894"/>
                  </a:lnTo>
                  <a:lnTo>
                    <a:pt x="3098488" y="1629359"/>
                  </a:lnTo>
                  <a:lnTo>
                    <a:pt x="3127025" y="1596093"/>
                  </a:lnTo>
                  <a:lnTo>
                    <a:pt x="3150244" y="1558685"/>
                  </a:lnTo>
                  <a:lnTo>
                    <a:pt x="3167556" y="1517721"/>
                  </a:lnTo>
                  <a:lnTo>
                    <a:pt x="3178375" y="1473790"/>
                  </a:lnTo>
                  <a:lnTo>
                    <a:pt x="3182112" y="1427480"/>
                  </a:lnTo>
                  <a:lnTo>
                    <a:pt x="3182112" y="285508"/>
                  </a:lnTo>
                  <a:lnTo>
                    <a:pt x="3178375" y="239197"/>
                  </a:lnTo>
                  <a:lnTo>
                    <a:pt x="3167556" y="195265"/>
                  </a:lnTo>
                  <a:lnTo>
                    <a:pt x="3150244" y="154300"/>
                  </a:lnTo>
                  <a:lnTo>
                    <a:pt x="3127025" y="116890"/>
                  </a:lnTo>
                  <a:lnTo>
                    <a:pt x="3098488" y="83623"/>
                  </a:lnTo>
                  <a:lnTo>
                    <a:pt x="3065221" y="55086"/>
                  </a:lnTo>
                  <a:lnTo>
                    <a:pt x="3027811" y="31867"/>
                  </a:lnTo>
                  <a:lnTo>
                    <a:pt x="2986846" y="14555"/>
                  </a:lnTo>
                  <a:lnTo>
                    <a:pt x="2942914" y="3736"/>
                  </a:lnTo>
                  <a:lnTo>
                    <a:pt x="2896603" y="0"/>
                  </a:lnTo>
                  <a:close/>
                </a:path>
              </a:pathLst>
            </a:custGeom>
            <a:solidFill>
              <a:srgbClr val="F1F1F1"/>
            </a:solidFill>
          </p:spPr>
          <p:txBody>
            <a:bodyPr wrap="square" lIns="0" tIns="0" rIns="0" bIns="0" rtlCol="0"/>
            <a:lstStyle/>
            <a:p/>
          </p:txBody>
        </p:sp>
        <p:sp>
          <p:nvSpPr>
            <p:cNvPr id="7" name="object 7"/>
            <p:cNvSpPr/>
            <p:nvPr/>
          </p:nvSpPr>
          <p:spPr>
            <a:xfrm>
              <a:off x="726948" y="2863589"/>
              <a:ext cx="3182620" cy="1713230"/>
            </a:xfrm>
            <a:custGeom>
              <a:avLst/>
              <a:gdLst/>
              <a:ahLst/>
              <a:cxnLst/>
              <a:rect l="l" t="t" r="r" b="b"/>
              <a:pathLst>
                <a:path w="3182620" h="1713229">
                  <a:moveTo>
                    <a:pt x="0" y="285508"/>
                  </a:moveTo>
                  <a:lnTo>
                    <a:pt x="3736" y="239197"/>
                  </a:lnTo>
                  <a:lnTo>
                    <a:pt x="14555" y="195265"/>
                  </a:lnTo>
                  <a:lnTo>
                    <a:pt x="31867" y="154300"/>
                  </a:lnTo>
                  <a:lnTo>
                    <a:pt x="55086" y="116890"/>
                  </a:lnTo>
                  <a:lnTo>
                    <a:pt x="83623" y="83623"/>
                  </a:lnTo>
                  <a:lnTo>
                    <a:pt x="116890" y="55086"/>
                  </a:lnTo>
                  <a:lnTo>
                    <a:pt x="154300" y="31867"/>
                  </a:lnTo>
                  <a:lnTo>
                    <a:pt x="195265" y="14555"/>
                  </a:lnTo>
                  <a:lnTo>
                    <a:pt x="239197" y="3736"/>
                  </a:lnTo>
                  <a:lnTo>
                    <a:pt x="285508" y="0"/>
                  </a:lnTo>
                  <a:lnTo>
                    <a:pt x="2896603" y="0"/>
                  </a:lnTo>
                  <a:lnTo>
                    <a:pt x="2942914" y="3736"/>
                  </a:lnTo>
                  <a:lnTo>
                    <a:pt x="2986846" y="14555"/>
                  </a:lnTo>
                  <a:lnTo>
                    <a:pt x="3027811" y="31867"/>
                  </a:lnTo>
                  <a:lnTo>
                    <a:pt x="3065221" y="55086"/>
                  </a:lnTo>
                  <a:lnTo>
                    <a:pt x="3098488" y="83623"/>
                  </a:lnTo>
                  <a:lnTo>
                    <a:pt x="3127025" y="116890"/>
                  </a:lnTo>
                  <a:lnTo>
                    <a:pt x="3150244" y="154300"/>
                  </a:lnTo>
                  <a:lnTo>
                    <a:pt x="3167556" y="195265"/>
                  </a:lnTo>
                  <a:lnTo>
                    <a:pt x="3178375" y="239197"/>
                  </a:lnTo>
                  <a:lnTo>
                    <a:pt x="3182112" y="285508"/>
                  </a:lnTo>
                  <a:lnTo>
                    <a:pt x="3182112" y="1427480"/>
                  </a:lnTo>
                  <a:lnTo>
                    <a:pt x="3178375" y="1473790"/>
                  </a:lnTo>
                  <a:lnTo>
                    <a:pt x="3167556" y="1517721"/>
                  </a:lnTo>
                  <a:lnTo>
                    <a:pt x="3150244" y="1558685"/>
                  </a:lnTo>
                  <a:lnTo>
                    <a:pt x="3127025" y="1596093"/>
                  </a:lnTo>
                  <a:lnTo>
                    <a:pt x="3098488" y="1629359"/>
                  </a:lnTo>
                  <a:lnTo>
                    <a:pt x="3065221" y="1657894"/>
                  </a:lnTo>
                  <a:lnTo>
                    <a:pt x="3027811" y="1681110"/>
                  </a:lnTo>
                  <a:lnTo>
                    <a:pt x="2986846" y="1698422"/>
                  </a:lnTo>
                  <a:lnTo>
                    <a:pt x="2942914" y="1709239"/>
                  </a:lnTo>
                  <a:lnTo>
                    <a:pt x="2896603" y="1712976"/>
                  </a:lnTo>
                  <a:lnTo>
                    <a:pt x="285508" y="1712976"/>
                  </a:lnTo>
                  <a:lnTo>
                    <a:pt x="239197" y="1709239"/>
                  </a:lnTo>
                  <a:lnTo>
                    <a:pt x="195265" y="1698422"/>
                  </a:lnTo>
                  <a:lnTo>
                    <a:pt x="154300" y="1681110"/>
                  </a:lnTo>
                  <a:lnTo>
                    <a:pt x="116890" y="1657894"/>
                  </a:lnTo>
                  <a:lnTo>
                    <a:pt x="83623" y="1629359"/>
                  </a:lnTo>
                  <a:lnTo>
                    <a:pt x="55086" y="1596093"/>
                  </a:lnTo>
                  <a:lnTo>
                    <a:pt x="31867" y="1558685"/>
                  </a:lnTo>
                  <a:lnTo>
                    <a:pt x="14555" y="1517721"/>
                  </a:lnTo>
                  <a:lnTo>
                    <a:pt x="3736" y="1473790"/>
                  </a:lnTo>
                  <a:lnTo>
                    <a:pt x="0" y="1427480"/>
                  </a:lnTo>
                  <a:lnTo>
                    <a:pt x="0" y="285508"/>
                  </a:lnTo>
                  <a:close/>
                </a:path>
              </a:pathLst>
            </a:custGeom>
            <a:ln w="12700">
              <a:solidFill>
                <a:srgbClr val="4B8897"/>
              </a:solidFill>
            </a:ln>
          </p:spPr>
          <p:txBody>
            <a:bodyPr wrap="square" lIns="0" tIns="0" rIns="0" bIns="0" rtlCol="0"/>
            <a:lstStyle/>
            <a:p/>
          </p:txBody>
        </p:sp>
      </p:grpSp>
      <p:sp>
        <p:nvSpPr>
          <p:cNvPr id="8" name="object 8"/>
          <p:cNvSpPr txBox="1"/>
          <p:nvPr/>
        </p:nvSpPr>
        <p:spPr>
          <a:xfrm>
            <a:off x="1189786" y="3269075"/>
            <a:ext cx="2256790" cy="299720"/>
          </a:xfrm>
          <a:prstGeom prst="rect">
            <a:avLst/>
          </a:prstGeom>
        </p:spPr>
        <p:txBody>
          <a:bodyPr wrap="square" lIns="0" tIns="12700" rIns="0" bIns="0" rtlCol="0" vert="horz">
            <a:spAutoFit/>
          </a:bodyPr>
          <a:lstStyle/>
          <a:p>
            <a:pPr marL="12700">
              <a:lnSpc>
                <a:spcPct val="100000"/>
              </a:lnSpc>
              <a:spcBef>
                <a:spcPts val="100"/>
              </a:spcBef>
            </a:pPr>
            <a:r>
              <a:rPr dirty="0" sz="1800" spc="-5" b="1">
                <a:solidFill>
                  <a:srgbClr val="434343"/>
                </a:solidFill>
                <a:latin typeface="Calibri"/>
                <a:cs typeface="Calibri"/>
              </a:rPr>
              <a:t>Capillary Blood</a:t>
            </a:r>
            <a:r>
              <a:rPr dirty="0" sz="1800" spc="-85" b="1">
                <a:solidFill>
                  <a:srgbClr val="434343"/>
                </a:solidFill>
                <a:latin typeface="Calibri"/>
                <a:cs typeface="Calibri"/>
              </a:rPr>
              <a:t> </a:t>
            </a:r>
            <a:r>
              <a:rPr dirty="0" sz="1800" b="1">
                <a:solidFill>
                  <a:srgbClr val="434343"/>
                </a:solidFill>
                <a:latin typeface="Calibri"/>
                <a:cs typeface="Calibri"/>
              </a:rPr>
              <a:t>Glucose</a:t>
            </a:r>
            <a:endParaRPr sz="1800">
              <a:latin typeface="Calibri"/>
              <a:cs typeface="Calibri"/>
            </a:endParaRPr>
          </a:p>
        </p:txBody>
      </p:sp>
      <p:sp>
        <p:nvSpPr>
          <p:cNvPr id="9" name="object 9"/>
          <p:cNvSpPr txBox="1"/>
          <p:nvPr/>
        </p:nvSpPr>
        <p:spPr>
          <a:xfrm>
            <a:off x="889635" y="3817715"/>
            <a:ext cx="2738120" cy="574040"/>
          </a:xfrm>
          <a:prstGeom prst="rect">
            <a:avLst/>
          </a:prstGeom>
        </p:spPr>
        <p:txBody>
          <a:bodyPr wrap="square" lIns="0" tIns="12700" rIns="0" bIns="0" rtlCol="0" vert="horz">
            <a:spAutoFit/>
          </a:bodyPr>
          <a:lstStyle/>
          <a:p>
            <a:pPr marL="12700" marR="5080">
              <a:lnSpc>
                <a:spcPct val="100000"/>
              </a:lnSpc>
              <a:spcBef>
                <a:spcPts val="100"/>
              </a:spcBef>
            </a:pPr>
            <a:r>
              <a:rPr dirty="0" sz="1800" spc="-5">
                <a:solidFill>
                  <a:srgbClr val="434343"/>
                </a:solidFill>
                <a:latin typeface="Calibri"/>
                <a:cs typeface="Calibri"/>
              </a:rPr>
              <a:t>Measures glucose in capillary  blood using</a:t>
            </a:r>
            <a:r>
              <a:rPr dirty="0" sz="1800" spc="15">
                <a:solidFill>
                  <a:srgbClr val="434343"/>
                </a:solidFill>
                <a:latin typeface="Calibri"/>
                <a:cs typeface="Calibri"/>
              </a:rPr>
              <a:t> </a:t>
            </a:r>
            <a:r>
              <a:rPr dirty="0" sz="1800" spc="-10">
                <a:solidFill>
                  <a:srgbClr val="434343"/>
                </a:solidFill>
                <a:latin typeface="Calibri"/>
                <a:cs typeface="Calibri"/>
              </a:rPr>
              <a:t>fingersticks</a:t>
            </a:r>
            <a:endParaRPr sz="1800">
              <a:latin typeface="Calibri"/>
              <a:cs typeface="Calibri"/>
            </a:endParaRPr>
          </a:p>
        </p:txBody>
      </p:sp>
      <p:grpSp>
        <p:nvGrpSpPr>
          <p:cNvPr id="10" name="object 10"/>
          <p:cNvGrpSpPr/>
          <p:nvPr/>
        </p:nvGrpSpPr>
        <p:grpSpPr>
          <a:xfrm>
            <a:off x="4498594" y="2858766"/>
            <a:ext cx="3195320" cy="2743835"/>
            <a:chOff x="4498594" y="2858766"/>
            <a:chExt cx="3195320" cy="2743835"/>
          </a:xfrm>
        </p:grpSpPr>
        <p:sp>
          <p:nvSpPr>
            <p:cNvPr id="11" name="object 11"/>
            <p:cNvSpPr/>
            <p:nvPr/>
          </p:nvSpPr>
          <p:spPr>
            <a:xfrm>
              <a:off x="4504944" y="2865116"/>
              <a:ext cx="3182620" cy="2731135"/>
            </a:xfrm>
            <a:custGeom>
              <a:avLst/>
              <a:gdLst/>
              <a:ahLst/>
              <a:cxnLst/>
              <a:rect l="l" t="t" r="r" b="b"/>
              <a:pathLst>
                <a:path w="3182620" h="2731135">
                  <a:moveTo>
                    <a:pt x="2726931" y="0"/>
                  </a:moveTo>
                  <a:lnTo>
                    <a:pt x="455180" y="0"/>
                  </a:lnTo>
                  <a:lnTo>
                    <a:pt x="408639" y="2350"/>
                  </a:lnTo>
                  <a:lnTo>
                    <a:pt x="363443" y="9247"/>
                  </a:lnTo>
                  <a:lnTo>
                    <a:pt x="319821" y="20464"/>
                  </a:lnTo>
                  <a:lnTo>
                    <a:pt x="278000" y="35771"/>
                  </a:lnTo>
                  <a:lnTo>
                    <a:pt x="238211" y="54938"/>
                  </a:lnTo>
                  <a:lnTo>
                    <a:pt x="200681" y="77739"/>
                  </a:lnTo>
                  <a:lnTo>
                    <a:pt x="165640" y="103942"/>
                  </a:lnTo>
                  <a:lnTo>
                    <a:pt x="133316" y="133321"/>
                  </a:lnTo>
                  <a:lnTo>
                    <a:pt x="103938" y="165645"/>
                  </a:lnTo>
                  <a:lnTo>
                    <a:pt x="77735" y="200687"/>
                  </a:lnTo>
                  <a:lnTo>
                    <a:pt x="54936" y="238217"/>
                  </a:lnTo>
                  <a:lnTo>
                    <a:pt x="35769" y="278006"/>
                  </a:lnTo>
                  <a:lnTo>
                    <a:pt x="20463" y="319825"/>
                  </a:lnTo>
                  <a:lnTo>
                    <a:pt x="9247" y="363447"/>
                  </a:lnTo>
                  <a:lnTo>
                    <a:pt x="2349" y="408642"/>
                  </a:lnTo>
                  <a:lnTo>
                    <a:pt x="0" y="455180"/>
                  </a:lnTo>
                  <a:lnTo>
                    <a:pt x="0" y="2275840"/>
                  </a:lnTo>
                  <a:lnTo>
                    <a:pt x="2349" y="2322378"/>
                  </a:lnTo>
                  <a:lnTo>
                    <a:pt x="9247" y="2367572"/>
                  </a:lnTo>
                  <a:lnTo>
                    <a:pt x="20463" y="2411193"/>
                  </a:lnTo>
                  <a:lnTo>
                    <a:pt x="35769" y="2453012"/>
                  </a:lnTo>
                  <a:lnTo>
                    <a:pt x="54936" y="2492800"/>
                  </a:lnTo>
                  <a:lnTo>
                    <a:pt x="77735" y="2530329"/>
                  </a:lnTo>
                  <a:lnTo>
                    <a:pt x="103938" y="2565369"/>
                  </a:lnTo>
                  <a:lnTo>
                    <a:pt x="133316" y="2597692"/>
                  </a:lnTo>
                  <a:lnTo>
                    <a:pt x="165640" y="2627070"/>
                  </a:lnTo>
                  <a:lnTo>
                    <a:pt x="200681" y="2653272"/>
                  </a:lnTo>
                  <a:lnTo>
                    <a:pt x="238211" y="2676071"/>
                  </a:lnTo>
                  <a:lnTo>
                    <a:pt x="278000" y="2695238"/>
                  </a:lnTo>
                  <a:lnTo>
                    <a:pt x="319821" y="2710544"/>
                  </a:lnTo>
                  <a:lnTo>
                    <a:pt x="363443" y="2721760"/>
                  </a:lnTo>
                  <a:lnTo>
                    <a:pt x="408639" y="2728658"/>
                  </a:lnTo>
                  <a:lnTo>
                    <a:pt x="455180" y="2731008"/>
                  </a:lnTo>
                  <a:lnTo>
                    <a:pt x="2726931" y="2731008"/>
                  </a:lnTo>
                  <a:lnTo>
                    <a:pt x="2773472" y="2728658"/>
                  </a:lnTo>
                  <a:lnTo>
                    <a:pt x="2818668" y="2721760"/>
                  </a:lnTo>
                  <a:lnTo>
                    <a:pt x="2862290" y="2710544"/>
                  </a:lnTo>
                  <a:lnTo>
                    <a:pt x="2904111" y="2695238"/>
                  </a:lnTo>
                  <a:lnTo>
                    <a:pt x="2943900" y="2676071"/>
                  </a:lnTo>
                  <a:lnTo>
                    <a:pt x="2981430" y="2653272"/>
                  </a:lnTo>
                  <a:lnTo>
                    <a:pt x="3016471" y="2627070"/>
                  </a:lnTo>
                  <a:lnTo>
                    <a:pt x="3048795" y="2597692"/>
                  </a:lnTo>
                  <a:lnTo>
                    <a:pt x="3078173" y="2565369"/>
                  </a:lnTo>
                  <a:lnTo>
                    <a:pt x="3104376" y="2530329"/>
                  </a:lnTo>
                  <a:lnTo>
                    <a:pt x="3127175" y="2492800"/>
                  </a:lnTo>
                  <a:lnTo>
                    <a:pt x="3146342" y="2453012"/>
                  </a:lnTo>
                  <a:lnTo>
                    <a:pt x="3161648" y="2411193"/>
                  </a:lnTo>
                  <a:lnTo>
                    <a:pt x="3172864" y="2367572"/>
                  </a:lnTo>
                  <a:lnTo>
                    <a:pt x="3179762" y="2322378"/>
                  </a:lnTo>
                  <a:lnTo>
                    <a:pt x="3182112" y="2275840"/>
                  </a:lnTo>
                  <a:lnTo>
                    <a:pt x="3182112" y="455180"/>
                  </a:lnTo>
                  <a:lnTo>
                    <a:pt x="3179762" y="408642"/>
                  </a:lnTo>
                  <a:lnTo>
                    <a:pt x="3172864" y="363447"/>
                  </a:lnTo>
                  <a:lnTo>
                    <a:pt x="3161648" y="319825"/>
                  </a:lnTo>
                  <a:lnTo>
                    <a:pt x="3146342" y="278006"/>
                  </a:lnTo>
                  <a:lnTo>
                    <a:pt x="3127175" y="238217"/>
                  </a:lnTo>
                  <a:lnTo>
                    <a:pt x="3104376" y="200687"/>
                  </a:lnTo>
                  <a:lnTo>
                    <a:pt x="3078173" y="165645"/>
                  </a:lnTo>
                  <a:lnTo>
                    <a:pt x="3048795" y="133321"/>
                  </a:lnTo>
                  <a:lnTo>
                    <a:pt x="3016471" y="103942"/>
                  </a:lnTo>
                  <a:lnTo>
                    <a:pt x="2981430" y="77739"/>
                  </a:lnTo>
                  <a:lnTo>
                    <a:pt x="2943900" y="54938"/>
                  </a:lnTo>
                  <a:lnTo>
                    <a:pt x="2904111" y="35771"/>
                  </a:lnTo>
                  <a:lnTo>
                    <a:pt x="2862290" y="20464"/>
                  </a:lnTo>
                  <a:lnTo>
                    <a:pt x="2818668" y="9247"/>
                  </a:lnTo>
                  <a:lnTo>
                    <a:pt x="2773472" y="2350"/>
                  </a:lnTo>
                  <a:lnTo>
                    <a:pt x="2726931" y="0"/>
                  </a:lnTo>
                  <a:close/>
                </a:path>
              </a:pathLst>
            </a:custGeom>
            <a:solidFill>
              <a:srgbClr val="F1F1F1"/>
            </a:solidFill>
          </p:spPr>
          <p:txBody>
            <a:bodyPr wrap="square" lIns="0" tIns="0" rIns="0" bIns="0" rtlCol="0"/>
            <a:lstStyle/>
            <a:p/>
          </p:txBody>
        </p:sp>
        <p:sp>
          <p:nvSpPr>
            <p:cNvPr id="12" name="object 12"/>
            <p:cNvSpPr/>
            <p:nvPr/>
          </p:nvSpPr>
          <p:spPr>
            <a:xfrm>
              <a:off x="4504944" y="2865116"/>
              <a:ext cx="3182620" cy="2731135"/>
            </a:xfrm>
            <a:custGeom>
              <a:avLst/>
              <a:gdLst/>
              <a:ahLst/>
              <a:cxnLst/>
              <a:rect l="l" t="t" r="r" b="b"/>
              <a:pathLst>
                <a:path w="3182620" h="2731135">
                  <a:moveTo>
                    <a:pt x="0" y="455180"/>
                  </a:moveTo>
                  <a:lnTo>
                    <a:pt x="2349" y="408642"/>
                  </a:lnTo>
                  <a:lnTo>
                    <a:pt x="9247" y="363447"/>
                  </a:lnTo>
                  <a:lnTo>
                    <a:pt x="20463" y="319825"/>
                  </a:lnTo>
                  <a:lnTo>
                    <a:pt x="35769" y="278006"/>
                  </a:lnTo>
                  <a:lnTo>
                    <a:pt x="54936" y="238217"/>
                  </a:lnTo>
                  <a:lnTo>
                    <a:pt x="77735" y="200687"/>
                  </a:lnTo>
                  <a:lnTo>
                    <a:pt x="103938" y="165645"/>
                  </a:lnTo>
                  <a:lnTo>
                    <a:pt x="133316" y="133321"/>
                  </a:lnTo>
                  <a:lnTo>
                    <a:pt x="165640" y="103942"/>
                  </a:lnTo>
                  <a:lnTo>
                    <a:pt x="200681" y="77739"/>
                  </a:lnTo>
                  <a:lnTo>
                    <a:pt x="238211" y="54938"/>
                  </a:lnTo>
                  <a:lnTo>
                    <a:pt x="278000" y="35771"/>
                  </a:lnTo>
                  <a:lnTo>
                    <a:pt x="319821" y="20464"/>
                  </a:lnTo>
                  <a:lnTo>
                    <a:pt x="363443" y="9247"/>
                  </a:lnTo>
                  <a:lnTo>
                    <a:pt x="408639" y="2350"/>
                  </a:lnTo>
                  <a:lnTo>
                    <a:pt x="455180" y="0"/>
                  </a:lnTo>
                  <a:lnTo>
                    <a:pt x="2726931" y="0"/>
                  </a:lnTo>
                  <a:lnTo>
                    <a:pt x="2773472" y="2350"/>
                  </a:lnTo>
                  <a:lnTo>
                    <a:pt x="2818668" y="9247"/>
                  </a:lnTo>
                  <a:lnTo>
                    <a:pt x="2862290" y="20464"/>
                  </a:lnTo>
                  <a:lnTo>
                    <a:pt x="2904111" y="35771"/>
                  </a:lnTo>
                  <a:lnTo>
                    <a:pt x="2943900" y="54938"/>
                  </a:lnTo>
                  <a:lnTo>
                    <a:pt x="2981430" y="77739"/>
                  </a:lnTo>
                  <a:lnTo>
                    <a:pt x="3016471" y="103942"/>
                  </a:lnTo>
                  <a:lnTo>
                    <a:pt x="3048795" y="133321"/>
                  </a:lnTo>
                  <a:lnTo>
                    <a:pt x="3078173" y="165645"/>
                  </a:lnTo>
                  <a:lnTo>
                    <a:pt x="3104376" y="200687"/>
                  </a:lnTo>
                  <a:lnTo>
                    <a:pt x="3127175" y="238217"/>
                  </a:lnTo>
                  <a:lnTo>
                    <a:pt x="3146342" y="278006"/>
                  </a:lnTo>
                  <a:lnTo>
                    <a:pt x="3161648" y="319825"/>
                  </a:lnTo>
                  <a:lnTo>
                    <a:pt x="3172864" y="363447"/>
                  </a:lnTo>
                  <a:lnTo>
                    <a:pt x="3179762" y="408642"/>
                  </a:lnTo>
                  <a:lnTo>
                    <a:pt x="3182112" y="455180"/>
                  </a:lnTo>
                  <a:lnTo>
                    <a:pt x="3182112" y="2275840"/>
                  </a:lnTo>
                  <a:lnTo>
                    <a:pt x="3179762" y="2322378"/>
                  </a:lnTo>
                  <a:lnTo>
                    <a:pt x="3172864" y="2367572"/>
                  </a:lnTo>
                  <a:lnTo>
                    <a:pt x="3161648" y="2411193"/>
                  </a:lnTo>
                  <a:lnTo>
                    <a:pt x="3146342" y="2453012"/>
                  </a:lnTo>
                  <a:lnTo>
                    <a:pt x="3127175" y="2492800"/>
                  </a:lnTo>
                  <a:lnTo>
                    <a:pt x="3104376" y="2530329"/>
                  </a:lnTo>
                  <a:lnTo>
                    <a:pt x="3078173" y="2565369"/>
                  </a:lnTo>
                  <a:lnTo>
                    <a:pt x="3048795" y="2597692"/>
                  </a:lnTo>
                  <a:lnTo>
                    <a:pt x="3016471" y="2627070"/>
                  </a:lnTo>
                  <a:lnTo>
                    <a:pt x="2981430" y="2653272"/>
                  </a:lnTo>
                  <a:lnTo>
                    <a:pt x="2943900" y="2676071"/>
                  </a:lnTo>
                  <a:lnTo>
                    <a:pt x="2904111" y="2695238"/>
                  </a:lnTo>
                  <a:lnTo>
                    <a:pt x="2862290" y="2710544"/>
                  </a:lnTo>
                  <a:lnTo>
                    <a:pt x="2818668" y="2721760"/>
                  </a:lnTo>
                  <a:lnTo>
                    <a:pt x="2773472" y="2728658"/>
                  </a:lnTo>
                  <a:lnTo>
                    <a:pt x="2726931" y="2731008"/>
                  </a:lnTo>
                  <a:lnTo>
                    <a:pt x="455180" y="2731008"/>
                  </a:lnTo>
                  <a:lnTo>
                    <a:pt x="408639" y="2728658"/>
                  </a:lnTo>
                  <a:lnTo>
                    <a:pt x="363443" y="2721760"/>
                  </a:lnTo>
                  <a:lnTo>
                    <a:pt x="319821" y="2710544"/>
                  </a:lnTo>
                  <a:lnTo>
                    <a:pt x="278000" y="2695238"/>
                  </a:lnTo>
                  <a:lnTo>
                    <a:pt x="238211" y="2676071"/>
                  </a:lnTo>
                  <a:lnTo>
                    <a:pt x="200681" y="2653272"/>
                  </a:lnTo>
                  <a:lnTo>
                    <a:pt x="165640" y="2627070"/>
                  </a:lnTo>
                  <a:lnTo>
                    <a:pt x="133316" y="2597692"/>
                  </a:lnTo>
                  <a:lnTo>
                    <a:pt x="103938" y="2565369"/>
                  </a:lnTo>
                  <a:lnTo>
                    <a:pt x="77735" y="2530329"/>
                  </a:lnTo>
                  <a:lnTo>
                    <a:pt x="54936" y="2492800"/>
                  </a:lnTo>
                  <a:lnTo>
                    <a:pt x="35769" y="2453012"/>
                  </a:lnTo>
                  <a:lnTo>
                    <a:pt x="20463" y="2411193"/>
                  </a:lnTo>
                  <a:lnTo>
                    <a:pt x="9247" y="2367572"/>
                  </a:lnTo>
                  <a:lnTo>
                    <a:pt x="2349" y="2322378"/>
                  </a:lnTo>
                  <a:lnTo>
                    <a:pt x="0" y="2275840"/>
                  </a:lnTo>
                  <a:lnTo>
                    <a:pt x="0" y="455180"/>
                  </a:lnTo>
                  <a:close/>
                </a:path>
              </a:pathLst>
            </a:custGeom>
            <a:ln w="12700">
              <a:solidFill>
                <a:srgbClr val="4B8897"/>
              </a:solidFill>
            </a:ln>
          </p:spPr>
          <p:txBody>
            <a:bodyPr wrap="square" lIns="0" tIns="0" rIns="0" bIns="0" rtlCol="0"/>
            <a:lstStyle/>
            <a:p/>
          </p:txBody>
        </p:sp>
      </p:grpSp>
      <p:sp>
        <p:nvSpPr>
          <p:cNvPr id="13" name="object 13"/>
          <p:cNvSpPr txBox="1"/>
          <p:nvPr/>
        </p:nvSpPr>
        <p:spPr>
          <a:xfrm>
            <a:off x="4994582" y="3290600"/>
            <a:ext cx="2202815" cy="848360"/>
          </a:xfrm>
          <a:prstGeom prst="rect">
            <a:avLst/>
          </a:prstGeom>
        </p:spPr>
        <p:txBody>
          <a:bodyPr wrap="square" lIns="0" tIns="12700" rIns="0" bIns="0" rtlCol="0" vert="horz">
            <a:spAutoFit/>
          </a:bodyPr>
          <a:lstStyle/>
          <a:p>
            <a:pPr algn="ctr" marL="12700" marR="5080">
              <a:lnSpc>
                <a:spcPct val="100000"/>
              </a:lnSpc>
              <a:spcBef>
                <a:spcPts val="100"/>
              </a:spcBef>
            </a:pPr>
            <a:r>
              <a:rPr dirty="0" sz="1800" spc="-10" b="1">
                <a:solidFill>
                  <a:srgbClr val="434343"/>
                </a:solidFill>
                <a:latin typeface="Calibri"/>
                <a:cs typeface="Calibri"/>
              </a:rPr>
              <a:t>Intermittently</a:t>
            </a:r>
            <a:r>
              <a:rPr dirty="0" sz="1800" spc="-110" b="1">
                <a:solidFill>
                  <a:srgbClr val="434343"/>
                </a:solidFill>
                <a:latin typeface="Calibri"/>
                <a:cs typeface="Calibri"/>
              </a:rPr>
              <a:t> </a:t>
            </a:r>
            <a:r>
              <a:rPr dirty="0" sz="1800" b="1">
                <a:solidFill>
                  <a:srgbClr val="434343"/>
                </a:solidFill>
                <a:latin typeface="Calibri"/>
                <a:cs typeface="Calibri"/>
              </a:rPr>
              <a:t>Scanned  </a:t>
            </a:r>
            <a:r>
              <a:rPr dirty="0" sz="1800" spc="-5" b="1">
                <a:solidFill>
                  <a:srgbClr val="434343"/>
                </a:solidFill>
                <a:latin typeface="Calibri"/>
                <a:cs typeface="Calibri"/>
              </a:rPr>
              <a:t>Continuous </a:t>
            </a:r>
            <a:r>
              <a:rPr dirty="0" sz="1800" b="1">
                <a:solidFill>
                  <a:srgbClr val="434343"/>
                </a:solidFill>
                <a:latin typeface="Calibri"/>
                <a:cs typeface="Calibri"/>
              </a:rPr>
              <a:t>Glucose  </a:t>
            </a:r>
            <a:r>
              <a:rPr dirty="0" sz="1800" spc="-5" b="1">
                <a:solidFill>
                  <a:srgbClr val="434343"/>
                </a:solidFill>
                <a:latin typeface="Calibri"/>
                <a:cs typeface="Calibri"/>
              </a:rPr>
              <a:t>Monitoring</a:t>
            </a:r>
            <a:endParaRPr sz="1800">
              <a:latin typeface="Calibri"/>
              <a:cs typeface="Calibri"/>
            </a:endParaRPr>
          </a:p>
        </p:txBody>
      </p:sp>
      <p:sp>
        <p:nvSpPr>
          <p:cNvPr id="14" name="object 14"/>
          <p:cNvSpPr txBox="1"/>
          <p:nvPr/>
        </p:nvSpPr>
        <p:spPr>
          <a:xfrm>
            <a:off x="4717290" y="4387880"/>
            <a:ext cx="2690495" cy="848360"/>
          </a:xfrm>
          <a:prstGeom prst="rect">
            <a:avLst/>
          </a:prstGeom>
        </p:spPr>
        <p:txBody>
          <a:bodyPr wrap="square" lIns="0" tIns="12700" rIns="0" bIns="0" rtlCol="0" vert="horz">
            <a:spAutoFit/>
          </a:bodyPr>
          <a:lstStyle/>
          <a:p>
            <a:pPr marL="12700" marR="5080">
              <a:lnSpc>
                <a:spcPct val="100000"/>
              </a:lnSpc>
              <a:spcBef>
                <a:spcPts val="100"/>
              </a:spcBef>
            </a:pPr>
            <a:r>
              <a:rPr dirty="0" sz="1800" spc="-5">
                <a:solidFill>
                  <a:srgbClr val="434343"/>
                </a:solidFill>
                <a:latin typeface="Calibri"/>
                <a:cs typeface="Calibri"/>
              </a:rPr>
              <a:t>Measures </a:t>
            </a:r>
            <a:r>
              <a:rPr dirty="0" sz="1800" spc="-15">
                <a:solidFill>
                  <a:srgbClr val="434343"/>
                </a:solidFill>
                <a:latin typeface="Calibri"/>
                <a:cs typeface="Calibri"/>
              </a:rPr>
              <a:t>interstitial </a:t>
            </a:r>
            <a:r>
              <a:rPr dirty="0" sz="1800" spc="-5">
                <a:solidFill>
                  <a:srgbClr val="434343"/>
                </a:solidFill>
                <a:latin typeface="Calibri"/>
                <a:cs typeface="Calibri"/>
              </a:rPr>
              <a:t>fluid  glucose via </a:t>
            </a:r>
            <a:r>
              <a:rPr dirty="0" sz="1800" spc="-15">
                <a:solidFill>
                  <a:srgbClr val="434343"/>
                </a:solidFill>
                <a:latin typeface="Calibri"/>
                <a:cs typeface="Calibri"/>
              </a:rPr>
              <a:t>intermittent </a:t>
            </a:r>
            <a:r>
              <a:rPr dirty="0" sz="1800" spc="-5">
                <a:solidFill>
                  <a:srgbClr val="434343"/>
                </a:solidFill>
                <a:latin typeface="Calibri"/>
                <a:cs typeface="Calibri"/>
              </a:rPr>
              <a:t>scan  of sensing device</a:t>
            </a:r>
            <a:endParaRPr sz="1800">
              <a:latin typeface="Calibri"/>
              <a:cs typeface="Calibri"/>
            </a:endParaRPr>
          </a:p>
        </p:txBody>
      </p:sp>
      <p:grpSp>
        <p:nvGrpSpPr>
          <p:cNvPr id="15" name="object 15"/>
          <p:cNvGrpSpPr/>
          <p:nvPr/>
        </p:nvGrpSpPr>
        <p:grpSpPr>
          <a:xfrm>
            <a:off x="8137906" y="2861816"/>
            <a:ext cx="3195320" cy="3493770"/>
            <a:chOff x="8137906" y="2861816"/>
            <a:chExt cx="3195320" cy="3493770"/>
          </a:xfrm>
        </p:grpSpPr>
        <p:sp>
          <p:nvSpPr>
            <p:cNvPr id="16" name="object 16"/>
            <p:cNvSpPr/>
            <p:nvPr/>
          </p:nvSpPr>
          <p:spPr>
            <a:xfrm>
              <a:off x="8144256" y="2868166"/>
              <a:ext cx="3182620" cy="3481070"/>
            </a:xfrm>
            <a:custGeom>
              <a:avLst/>
              <a:gdLst/>
              <a:ahLst/>
              <a:cxnLst/>
              <a:rect l="l" t="t" r="r" b="b"/>
              <a:pathLst>
                <a:path w="3182620" h="3481070">
                  <a:moveTo>
                    <a:pt x="2651747" y="0"/>
                  </a:moveTo>
                  <a:lnTo>
                    <a:pt x="530364" y="0"/>
                  </a:lnTo>
                  <a:lnTo>
                    <a:pt x="482090" y="2167"/>
                  </a:lnTo>
                  <a:lnTo>
                    <a:pt x="435030" y="8544"/>
                  </a:lnTo>
                  <a:lnTo>
                    <a:pt x="389372" y="18945"/>
                  </a:lnTo>
                  <a:lnTo>
                    <a:pt x="345303" y="33180"/>
                  </a:lnTo>
                  <a:lnTo>
                    <a:pt x="303009" y="51065"/>
                  </a:lnTo>
                  <a:lnTo>
                    <a:pt x="262679" y="72410"/>
                  </a:lnTo>
                  <a:lnTo>
                    <a:pt x="224499" y="97029"/>
                  </a:lnTo>
                  <a:lnTo>
                    <a:pt x="188657" y="124734"/>
                  </a:lnTo>
                  <a:lnTo>
                    <a:pt x="155340" y="155340"/>
                  </a:lnTo>
                  <a:lnTo>
                    <a:pt x="124734" y="188657"/>
                  </a:lnTo>
                  <a:lnTo>
                    <a:pt x="97029" y="224499"/>
                  </a:lnTo>
                  <a:lnTo>
                    <a:pt x="72410" y="262679"/>
                  </a:lnTo>
                  <a:lnTo>
                    <a:pt x="51065" y="303009"/>
                  </a:lnTo>
                  <a:lnTo>
                    <a:pt x="33180" y="345303"/>
                  </a:lnTo>
                  <a:lnTo>
                    <a:pt x="18945" y="389372"/>
                  </a:lnTo>
                  <a:lnTo>
                    <a:pt x="8544" y="435030"/>
                  </a:lnTo>
                  <a:lnTo>
                    <a:pt x="2167" y="482090"/>
                  </a:lnTo>
                  <a:lnTo>
                    <a:pt x="0" y="530364"/>
                  </a:lnTo>
                  <a:lnTo>
                    <a:pt x="0" y="2950451"/>
                  </a:lnTo>
                  <a:lnTo>
                    <a:pt x="2167" y="2998725"/>
                  </a:lnTo>
                  <a:lnTo>
                    <a:pt x="8544" y="3045785"/>
                  </a:lnTo>
                  <a:lnTo>
                    <a:pt x="18945" y="3091443"/>
                  </a:lnTo>
                  <a:lnTo>
                    <a:pt x="33180" y="3135512"/>
                  </a:lnTo>
                  <a:lnTo>
                    <a:pt x="51065" y="3177806"/>
                  </a:lnTo>
                  <a:lnTo>
                    <a:pt x="72410" y="3218136"/>
                  </a:lnTo>
                  <a:lnTo>
                    <a:pt x="97029" y="3256316"/>
                  </a:lnTo>
                  <a:lnTo>
                    <a:pt x="124734" y="3292158"/>
                  </a:lnTo>
                  <a:lnTo>
                    <a:pt x="155340" y="3325475"/>
                  </a:lnTo>
                  <a:lnTo>
                    <a:pt x="188657" y="3356081"/>
                  </a:lnTo>
                  <a:lnTo>
                    <a:pt x="224499" y="3383786"/>
                  </a:lnTo>
                  <a:lnTo>
                    <a:pt x="262679" y="3408405"/>
                  </a:lnTo>
                  <a:lnTo>
                    <a:pt x="303009" y="3429750"/>
                  </a:lnTo>
                  <a:lnTo>
                    <a:pt x="345303" y="3447635"/>
                  </a:lnTo>
                  <a:lnTo>
                    <a:pt x="389372" y="3461870"/>
                  </a:lnTo>
                  <a:lnTo>
                    <a:pt x="435030" y="3472271"/>
                  </a:lnTo>
                  <a:lnTo>
                    <a:pt x="482090" y="3478648"/>
                  </a:lnTo>
                  <a:lnTo>
                    <a:pt x="530364" y="3480816"/>
                  </a:lnTo>
                  <a:lnTo>
                    <a:pt x="2651747" y="3480816"/>
                  </a:lnTo>
                  <a:lnTo>
                    <a:pt x="2700021" y="3478648"/>
                  </a:lnTo>
                  <a:lnTo>
                    <a:pt x="2747081" y="3472271"/>
                  </a:lnTo>
                  <a:lnTo>
                    <a:pt x="2792739" y="3461870"/>
                  </a:lnTo>
                  <a:lnTo>
                    <a:pt x="2836808" y="3447635"/>
                  </a:lnTo>
                  <a:lnTo>
                    <a:pt x="2879102" y="3429750"/>
                  </a:lnTo>
                  <a:lnTo>
                    <a:pt x="2919432" y="3408405"/>
                  </a:lnTo>
                  <a:lnTo>
                    <a:pt x="2957612" y="3383786"/>
                  </a:lnTo>
                  <a:lnTo>
                    <a:pt x="2993454" y="3356081"/>
                  </a:lnTo>
                  <a:lnTo>
                    <a:pt x="3026771" y="3325475"/>
                  </a:lnTo>
                  <a:lnTo>
                    <a:pt x="3057377" y="3292158"/>
                  </a:lnTo>
                  <a:lnTo>
                    <a:pt x="3085082" y="3256316"/>
                  </a:lnTo>
                  <a:lnTo>
                    <a:pt x="3109701" y="3218136"/>
                  </a:lnTo>
                  <a:lnTo>
                    <a:pt x="3131046" y="3177806"/>
                  </a:lnTo>
                  <a:lnTo>
                    <a:pt x="3148931" y="3135512"/>
                  </a:lnTo>
                  <a:lnTo>
                    <a:pt x="3163166" y="3091443"/>
                  </a:lnTo>
                  <a:lnTo>
                    <a:pt x="3173567" y="3045785"/>
                  </a:lnTo>
                  <a:lnTo>
                    <a:pt x="3179944" y="2998725"/>
                  </a:lnTo>
                  <a:lnTo>
                    <a:pt x="3182112" y="2950451"/>
                  </a:lnTo>
                  <a:lnTo>
                    <a:pt x="3182112" y="530364"/>
                  </a:lnTo>
                  <a:lnTo>
                    <a:pt x="3179944" y="482090"/>
                  </a:lnTo>
                  <a:lnTo>
                    <a:pt x="3173567" y="435030"/>
                  </a:lnTo>
                  <a:lnTo>
                    <a:pt x="3163166" y="389372"/>
                  </a:lnTo>
                  <a:lnTo>
                    <a:pt x="3148931" y="345303"/>
                  </a:lnTo>
                  <a:lnTo>
                    <a:pt x="3131046" y="303009"/>
                  </a:lnTo>
                  <a:lnTo>
                    <a:pt x="3109701" y="262679"/>
                  </a:lnTo>
                  <a:lnTo>
                    <a:pt x="3085082" y="224499"/>
                  </a:lnTo>
                  <a:lnTo>
                    <a:pt x="3057377" y="188657"/>
                  </a:lnTo>
                  <a:lnTo>
                    <a:pt x="3026771" y="155340"/>
                  </a:lnTo>
                  <a:lnTo>
                    <a:pt x="2993454" y="124734"/>
                  </a:lnTo>
                  <a:lnTo>
                    <a:pt x="2957612" y="97029"/>
                  </a:lnTo>
                  <a:lnTo>
                    <a:pt x="2919432" y="72410"/>
                  </a:lnTo>
                  <a:lnTo>
                    <a:pt x="2879102" y="51065"/>
                  </a:lnTo>
                  <a:lnTo>
                    <a:pt x="2836808" y="33180"/>
                  </a:lnTo>
                  <a:lnTo>
                    <a:pt x="2792739" y="18945"/>
                  </a:lnTo>
                  <a:lnTo>
                    <a:pt x="2747081" y="8544"/>
                  </a:lnTo>
                  <a:lnTo>
                    <a:pt x="2700021" y="2167"/>
                  </a:lnTo>
                  <a:lnTo>
                    <a:pt x="2651747" y="0"/>
                  </a:lnTo>
                  <a:close/>
                </a:path>
              </a:pathLst>
            </a:custGeom>
            <a:solidFill>
              <a:srgbClr val="F1F1F1"/>
            </a:solidFill>
          </p:spPr>
          <p:txBody>
            <a:bodyPr wrap="square" lIns="0" tIns="0" rIns="0" bIns="0" rtlCol="0"/>
            <a:lstStyle/>
            <a:p/>
          </p:txBody>
        </p:sp>
        <p:sp>
          <p:nvSpPr>
            <p:cNvPr id="17" name="object 17"/>
            <p:cNvSpPr/>
            <p:nvPr/>
          </p:nvSpPr>
          <p:spPr>
            <a:xfrm>
              <a:off x="8144256" y="2868166"/>
              <a:ext cx="3182620" cy="3481070"/>
            </a:xfrm>
            <a:custGeom>
              <a:avLst/>
              <a:gdLst/>
              <a:ahLst/>
              <a:cxnLst/>
              <a:rect l="l" t="t" r="r" b="b"/>
              <a:pathLst>
                <a:path w="3182620" h="3481070">
                  <a:moveTo>
                    <a:pt x="0" y="530364"/>
                  </a:moveTo>
                  <a:lnTo>
                    <a:pt x="2167" y="482090"/>
                  </a:lnTo>
                  <a:lnTo>
                    <a:pt x="8544" y="435030"/>
                  </a:lnTo>
                  <a:lnTo>
                    <a:pt x="18945" y="389372"/>
                  </a:lnTo>
                  <a:lnTo>
                    <a:pt x="33180" y="345303"/>
                  </a:lnTo>
                  <a:lnTo>
                    <a:pt x="51065" y="303009"/>
                  </a:lnTo>
                  <a:lnTo>
                    <a:pt x="72410" y="262679"/>
                  </a:lnTo>
                  <a:lnTo>
                    <a:pt x="97029" y="224499"/>
                  </a:lnTo>
                  <a:lnTo>
                    <a:pt x="124734" y="188657"/>
                  </a:lnTo>
                  <a:lnTo>
                    <a:pt x="155340" y="155340"/>
                  </a:lnTo>
                  <a:lnTo>
                    <a:pt x="188657" y="124734"/>
                  </a:lnTo>
                  <a:lnTo>
                    <a:pt x="224499" y="97029"/>
                  </a:lnTo>
                  <a:lnTo>
                    <a:pt x="262679" y="72410"/>
                  </a:lnTo>
                  <a:lnTo>
                    <a:pt x="303009" y="51065"/>
                  </a:lnTo>
                  <a:lnTo>
                    <a:pt x="345303" y="33180"/>
                  </a:lnTo>
                  <a:lnTo>
                    <a:pt x="389372" y="18945"/>
                  </a:lnTo>
                  <a:lnTo>
                    <a:pt x="435030" y="8544"/>
                  </a:lnTo>
                  <a:lnTo>
                    <a:pt x="482090" y="2167"/>
                  </a:lnTo>
                  <a:lnTo>
                    <a:pt x="530364" y="0"/>
                  </a:lnTo>
                  <a:lnTo>
                    <a:pt x="2651747" y="0"/>
                  </a:lnTo>
                  <a:lnTo>
                    <a:pt x="2700021" y="2167"/>
                  </a:lnTo>
                  <a:lnTo>
                    <a:pt x="2747081" y="8544"/>
                  </a:lnTo>
                  <a:lnTo>
                    <a:pt x="2792739" y="18945"/>
                  </a:lnTo>
                  <a:lnTo>
                    <a:pt x="2836808" y="33180"/>
                  </a:lnTo>
                  <a:lnTo>
                    <a:pt x="2879102" y="51065"/>
                  </a:lnTo>
                  <a:lnTo>
                    <a:pt x="2919432" y="72410"/>
                  </a:lnTo>
                  <a:lnTo>
                    <a:pt x="2957612" y="97029"/>
                  </a:lnTo>
                  <a:lnTo>
                    <a:pt x="2993454" y="124734"/>
                  </a:lnTo>
                  <a:lnTo>
                    <a:pt x="3026771" y="155340"/>
                  </a:lnTo>
                  <a:lnTo>
                    <a:pt x="3057377" y="188657"/>
                  </a:lnTo>
                  <a:lnTo>
                    <a:pt x="3085082" y="224499"/>
                  </a:lnTo>
                  <a:lnTo>
                    <a:pt x="3109701" y="262679"/>
                  </a:lnTo>
                  <a:lnTo>
                    <a:pt x="3131046" y="303009"/>
                  </a:lnTo>
                  <a:lnTo>
                    <a:pt x="3148931" y="345303"/>
                  </a:lnTo>
                  <a:lnTo>
                    <a:pt x="3163166" y="389372"/>
                  </a:lnTo>
                  <a:lnTo>
                    <a:pt x="3173567" y="435030"/>
                  </a:lnTo>
                  <a:lnTo>
                    <a:pt x="3179944" y="482090"/>
                  </a:lnTo>
                  <a:lnTo>
                    <a:pt x="3182112" y="530364"/>
                  </a:lnTo>
                  <a:lnTo>
                    <a:pt x="3182112" y="2950451"/>
                  </a:lnTo>
                  <a:lnTo>
                    <a:pt x="3179944" y="2998725"/>
                  </a:lnTo>
                  <a:lnTo>
                    <a:pt x="3173567" y="3045785"/>
                  </a:lnTo>
                  <a:lnTo>
                    <a:pt x="3163166" y="3091443"/>
                  </a:lnTo>
                  <a:lnTo>
                    <a:pt x="3148931" y="3135512"/>
                  </a:lnTo>
                  <a:lnTo>
                    <a:pt x="3131046" y="3177806"/>
                  </a:lnTo>
                  <a:lnTo>
                    <a:pt x="3109701" y="3218136"/>
                  </a:lnTo>
                  <a:lnTo>
                    <a:pt x="3085082" y="3256316"/>
                  </a:lnTo>
                  <a:lnTo>
                    <a:pt x="3057377" y="3292158"/>
                  </a:lnTo>
                  <a:lnTo>
                    <a:pt x="3026771" y="3325475"/>
                  </a:lnTo>
                  <a:lnTo>
                    <a:pt x="2993454" y="3356081"/>
                  </a:lnTo>
                  <a:lnTo>
                    <a:pt x="2957612" y="3383786"/>
                  </a:lnTo>
                  <a:lnTo>
                    <a:pt x="2919432" y="3408405"/>
                  </a:lnTo>
                  <a:lnTo>
                    <a:pt x="2879102" y="3429750"/>
                  </a:lnTo>
                  <a:lnTo>
                    <a:pt x="2836808" y="3447635"/>
                  </a:lnTo>
                  <a:lnTo>
                    <a:pt x="2792739" y="3461870"/>
                  </a:lnTo>
                  <a:lnTo>
                    <a:pt x="2747081" y="3472271"/>
                  </a:lnTo>
                  <a:lnTo>
                    <a:pt x="2700021" y="3478648"/>
                  </a:lnTo>
                  <a:lnTo>
                    <a:pt x="2651747" y="3480816"/>
                  </a:lnTo>
                  <a:lnTo>
                    <a:pt x="530364" y="3480816"/>
                  </a:lnTo>
                  <a:lnTo>
                    <a:pt x="482090" y="3478648"/>
                  </a:lnTo>
                  <a:lnTo>
                    <a:pt x="435030" y="3472271"/>
                  </a:lnTo>
                  <a:lnTo>
                    <a:pt x="389372" y="3461870"/>
                  </a:lnTo>
                  <a:lnTo>
                    <a:pt x="345303" y="3447635"/>
                  </a:lnTo>
                  <a:lnTo>
                    <a:pt x="303009" y="3429750"/>
                  </a:lnTo>
                  <a:lnTo>
                    <a:pt x="262679" y="3408405"/>
                  </a:lnTo>
                  <a:lnTo>
                    <a:pt x="224499" y="3383786"/>
                  </a:lnTo>
                  <a:lnTo>
                    <a:pt x="188657" y="3356081"/>
                  </a:lnTo>
                  <a:lnTo>
                    <a:pt x="155340" y="3325475"/>
                  </a:lnTo>
                  <a:lnTo>
                    <a:pt x="124734" y="3292158"/>
                  </a:lnTo>
                  <a:lnTo>
                    <a:pt x="97029" y="3256316"/>
                  </a:lnTo>
                  <a:lnTo>
                    <a:pt x="72410" y="3218136"/>
                  </a:lnTo>
                  <a:lnTo>
                    <a:pt x="51065" y="3177806"/>
                  </a:lnTo>
                  <a:lnTo>
                    <a:pt x="33180" y="3135512"/>
                  </a:lnTo>
                  <a:lnTo>
                    <a:pt x="18945" y="3091443"/>
                  </a:lnTo>
                  <a:lnTo>
                    <a:pt x="8544" y="3045785"/>
                  </a:lnTo>
                  <a:lnTo>
                    <a:pt x="2167" y="2998725"/>
                  </a:lnTo>
                  <a:lnTo>
                    <a:pt x="0" y="2950451"/>
                  </a:lnTo>
                  <a:lnTo>
                    <a:pt x="0" y="530364"/>
                  </a:lnTo>
                  <a:close/>
                </a:path>
              </a:pathLst>
            </a:custGeom>
            <a:ln w="12700">
              <a:solidFill>
                <a:srgbClr val="4B8897"/>
              </a:solidFill>
            </a:ln>
          </p:spPr>
          <p:txBody>
            <a:bodyPr wrap="square" lIns="0" tIns="0" rIns="0" bIns="0" rtlCol="0"/>
            <a:lstStyle/>
            <a:p/>
          </p:txBody>
        </p:sp>
      </p:grpSp>
      <p:sp>
        <p:nvSpPr>
          <p:cNvPr id="18" name="object 18"/>
          <p:cNvSpPr txBox="1"/>
          <p:nvPr/>
        </p:nvSpPr>
        <p:spPr>
          <a:xfrm>
            <a:off x="8782525" y="3315168"/>
            <a:ext cx="1905635" cy="848360"/>
          </a:xfrm>
          <a:prstGeom prst="rect">
            <a:avLst/>
          </a:prstGeom>
        </p:spPr>
        <p:txBody>
          <a:bodyPr wrap="square" lIns="0" tIns="12700" rIns="0" bIns="0" rtlCol="0" vert="horz">
            <a:spAutoFit/>
          </a:bodyPr>
          <a:lstStyle/>
          <a:p>
            <a:pPr algn="ctr" marL="12700" marR="5080" indent="-635">
              <a:lnSpc>
                <a:spcPct val="100000"/>
              </a:lnSpc>
              <a:spcBef>
                <a:spcPts val="100"/>
              </a:spcBef>
            </a:pPr>
            <a:r>
              <a:rPr dirty="0" sz="1800" spc="-5" b="1">
                <a:solidFill>
                  <a:srgbClr val="434343"/>
                </a:solidFill>
                <a:latin typeface="Calibri"/>
                <a:cs typeface="Calibri"/>
              </a:rPr>
              <a:t>Real-time  Continuous</a:t>
            </a:r>
            <a:r>
              <a:rPr dirty="0" sz="1800" spc="-114" b="1">
                <a:solidFill>
                  <a:srgbClr val="434343"/>
                </a:solidFill>
                <a:latin typeface="Calibri"/>
                <a:cs typeface="Calibri"/>
              </a:rPr>
              <a:t> </a:t>
            </a:r>
            <a:r>
              <a:rPr dirty="0" sz="1800" b="1">
                <a:solidFill>
                  <a:srgbClr val="434343"/>
                </a:solidFill>
                <a:latin typeface="Calibri"/>
                <a:cs typeface="Calibri"/>
              </a:rPr>
              <a:t>Glucose  </a:t>
            </a:r>
            <a:r>
              <a:rPr dirty="0" sz="1800" spc="-5" b="1">
                <a:solidFill>
                  <a:srgbClr val="434343"/>
                </a:solidFill>
                <a:latin typeface="Calibri"/>
                <a:cs typeface="Calibri"/>
              </a:rPr>
              <a:t>Monitoring</a:t>
            </a:r>
            <a:endParaRPr sz="1800">
              <a:latin typeface="Calibri"/>
              <a:cs typeface="Calibri"/>
            </a:endParaRPr>
          </a:p>
        </p:txBody>
      </p:sp>
      <p:sp>
        <p:nvSpPr>
          <p:cNvPr id="19" name="object 19"/>
          <p:cNvSpPr txBox="1"/>
          <p:nvPr/>
        </p:nvSpPr>
        <p:spPr>
          <a:xfrm>
            <a:off x="8378817" y="4412448"/>
            <a:ext cx="2685415" cy="1671320"/>
          </a:xfrm>
          <a:prstGeom prst="rect">
            <a:avLst/>
          </a:prstGeom>
        </p:spPr>
        <p:txBody>
          <a:bodyPr wrap="square" lIns="0" tIns="12700" rIns="0" bIns="0" rtlCol="0" vert="horz">
            <a:spAutoFit/>
          </a:bodyPr>
          <a:lstStyle/>
          <a:p>
            <a:pPr marL="12700" marR="5080">
              <a:lnSpc>
                <a:spcPct val="100000"/>
              </a:lnSpc>
              <a:spcBef>
                <a:spcPts val="100"/>
              </a:spcBef>
            </a:pPr>
            <a:r>
              <a:rPr dirty="0" sz="1800" spc="-5">
                <a:solidFill>
                  <a:srgbClr val="434343"/>
                </a:solidFill>
                <a:latin typeface="Calibri"/>
                <a:cs typeface="Calibri"/>
              </a:rPr>
              <a:t>Measures </a:t>
            </a:r>
            <a:r>
              <a:rPr dirty="0" sz="1800" spc="-15">
                <a:solidFill>
                  <a:srgbClr val="434343"/>
                </a:solidFill>
                <a:latin typeface="Calibri"/>
                <a:cs typeface="Calibri"/>
              </a:rPr>
              <a:t>interstitial </a:t>
            </a:r>
            <a:r>
              <a:rPr dirty="0" sz="1800" spc="-5">
                <a:solidFill>
                  <a:srgbClr val="434343"/>
                </a:solidFill>
                <a:latin typeface="Calibri"/>
                <a:cs typeface="Calibri"/>
              </a:rPr>
              <a:t>glucose  via sensing device that is  continuously </a:t>
            </a:r>
            <a:r>
              <a:rPr dirty="0" sz="1800" spc="-10">
                <a:solidFill>
                  <a:srgbClr val="434343"/>
                </a:solidFill>
                <a:latin typeface="Calibri"/>
                <a:cs typeface="Calibri"/>
              </a:rPr>
              <a:t>transmitting  </a:t>
            </a:r>
            <a:r>
              <a:rPr dirty="0" sz="1800" spc="-15">
                <a:solidFill>
                  <a:srgbClr val="434343"/>
                </a:solidFill>
                <a:latin typeface="Calibri"/>
                <a:cs typeface="Calibri"/>
              </a:rPr>
              <a:t>data </a:t>
            </a:r>
            <a:r>
              <a:rPr dirty="0" sz="1800" spc="-10">
                <a:solidFill>
                  <a:srgbClr val="434343"/>
                </a:solidFill>
                <a:latin typeface="Calibri"/>
                <a:cs typeface="Calibri"/>
              </a:rPr>
              <a:t>to </a:t>
            </a:r>
            <a:r>
              <a:rPr dirty="0" sz="1800" spc="-5">
                <a:solidFill>
                  <a:srgbClr val="434343"/>
                </a:solidFill>
                <a:latin typeface="Calibri"/>
                <a:cs typeface="Calibri"/>
              </a:rPr>
              <a:t>device with </a:t>
            </a:r>
            <a:r>
              <a:rPr dirty="0" sz="1800" spc="-10">
                <a:solidFill>
                  <a:srgbClr val="434343"/>
                </a:solidFill>
                <a:latin typeface="Calibri"/>
                <a:cs typeface="Calibri"/>
              </a:rPr>
              <a:t>real </a:t>
            </a:r>
            <a:r>
              <a:rPr dirty="0" sz="1800" spc="-5">
                <a:solidFill>
                  <a:srgbClr val="434343"/>
                </a:solidFill>
                <a:latin typeface="Calibri"/>
                <a:cs typeface="Calibri"/>
              </a:rPr>
              <a:t>time  </a:t>
            </a:r>
            <a:r>
              <a:rPr dirty="0" sz="1800" spc="-10">
                <a:solidFill>
                  <a:srgbClr val="434343"/>
                </a:solidFill>
                <a:latin typeface="Calibri"/>
                <a:cs typeface="Calibri"/>
              </a:rPr>
              <a:t>display </a:t>
            </a:r>
            <a:r>
              <a:rPr dirty="0" sz="1800" spc="-15">
                <a:solidFill>
                  <a:srgbClr val="434343"/>
                </a:solidFill>
                <a:latin typeface="Calibri"/>
                <a:cs typeface="Calibri"/>
              </a:rPr>
              <a:t>for </a:t>
            </a:r>
            <a:r>
              <a:rPr dirty="0" sz="1800" spc="-5">
                <a:solidFill>
                  <a:srgbClr val="434343"/>
                </a:solidFill>
                <a:latin typeface="Calibri"/>
                <a:cs typeface="Calibri"/>
              </a:rPr>
              <a:t>viewing </a:t>
            </a:r>
            <a:r>
              <a:rPr dirty="0" sz="1800" spc="-10">
                <a:solidFill>
                  <a:srgbClr val="434343"/>
                </a:solidFill>
                <a:latin typeface="Calibri"/>
                <a:cs typeface="Calibri"/>
              </a:rPr>
              <a:t>at </a:t>
            </a:r>
            <a:r>
              <a:rPr dirty="0" sz="1800" spc="-15">
                <a:solidFill>
                  <a:srgbClr val="434343"/>
                </a:solidFill>
                <a:latin typeface="Calibri"/>
                <a:cs typeface="Calibri"/>
              </a:rPr>
              <a:t>any  </a:t>
            </a:r>
            <a:r>
              <a:rPr dirty="0" sz="1800" spc="-5">
                <a:solidFill>
                  <a:srgbClr val="434343"/>
                </a:solidFill>
                <a:latin typeface="Calibri"/>
                <a:cs typeface="Calibri"/>
              </a:rPr>
              <a:t>time</a:t>
            </a:r>
            <a:endParaRPr sz="1800">
              <a:latin typeface="Calibri"/>
              <a:cs typeface="Calibri"/>
            </a:endParaRPr>
          </a:p>
        </p:txBody>
      </p:sp>
      <p:grpSp>
        <p:nvGrpSpPr>
          <p:cNvPr id="20" name="object 20"/>
          <p:cNvGrpSpPr/>
          <p:nvPr/>
        </p:nvGrpSpPr>
        <p:grpSpPr>
          <a:xfrm>
            <a:off x="1328737" y="1427797"/>
            <a:ext cx="1975485" cy="1722755"/>
            <a:chOff x="1328737" y="1427797"/>
            <a:chExt cx="1975485" cy="1722755"/>
          </a:xfrm>
        </p:grpSpPr>
        <p:sp>
          <p:nvSpPr>
            <p:cNvPr id="21" name="object 21"/>
            <p:cNvSpPr/>
            <p:nvPr/>
          </p:nvSpPr>
          <p:spPr>
            <a:xfrm>
              <a:off x="1333500" y="1432560"/>
              <a:ext cx="1965960" cy="1713230"/>
            </a:xfrm>
            <a:custGeom>
              <a:avLst/>
              <a:gdLst/>
              <a:ahLst/>
              <a:cxnLst/>
              <a:rect l="l" t="t" r="r" b="b"/>
              <a:pathLst>
                <a:path w="1965960" h="1713230">
                  <a:moveTo>
                    <a:pt x="1965960" y="0"/>
                  </a:moveTo>
                  <a:lnTo>
                    <a:pt x="982980" y="0"/>
                  </a:lnTo>
                  <a:lnTo>
                    <a:pt x="930774" y="1187"/>
                  </a:lnTo>
                  <a:lnTo>
                    <a:pt x="879279" y="4709"/>
                  </a:lnTo>
                  <a:lnTo>
                    <a:pt x="828561" y="10507"/>
                  </a:lnTo>
                  <a:lnTo>
                    <a:pt x="778689" y="18521"/>
                  </a:lnTo>
                  <a:lnTo>
                    <a:pt x="729730" y="28693"/>
                  </a:lnTo>
                  <a:lnTo>
                    <a:pt x="681753" y="40963"/>
                  </a:lnTo>
                  <a:lnTo>
                    <a:pt x="634825" y="55272"/>
                  </a:lnTo>
                  <a:lnTo>
                    <a:pt x="589014" y="71561"/>
                  </a:lnTo>
                  <a:lnTo>
                    <a:pt x="544389" y="89771"/>
                  </a:lnTo>
                  <a:lnTo>
                    <a:pt x="501017" y="109842"/>
                  </a:lnTo>
                  <a:lnTo>
                    <a:pt x="458966" y="131715"/>
                  </a:lnTo>
                  <a:lnTo>
                    <a:pt x="418304" y="155331"/>
                  </a:lnTo>
                  <a:lnTo>
                    <a:pt x="379099" y="180631"/>
                  </a:lnTo>
                  <a:lnTo>
                    <a:pt x="341419" y="207556"/>
                  </a:lnTo>
                  <a:lnTo>
                    <a:pt x="305332" y="236046"/>
                  </a:lnTo>
                  <a:lnTo>
                    <a:pt x="270906" y="266042"/>
                  </a:lnTo>
                  <a:lnTo>
                    <a:pt x="238208" y="297486"/>
                  </a:lnTo>
                  <a:lnTo>
                    <a:pt x="207307" y="330317"/>
                  </a:lnTo>
                  <a:lnTo>
                    <a:pt x="178271" y="364477"/>
                  </a:lnTo>
                  <a:lnTo>
                    <a:pt x="151167" y="399906"/>
                  </a:lnTo>
                  <a:lnTo>
                    <a:pt x="126063" y="436546"/>
                  </a:lnTo>
                  <a:lnTo>
                    <a:pt x="103028" y="474337"/>
                  </a:lnTo>
                  <a:lnTo>
                    <a:pt x="82130" y="513220"/>
                  </a:lnTo>
                  <a:lnTo>
                    <a:pt x="63435" y="553135"/>
                  </a:lnTo>
                  <a:lnTo>
                    <a:pt x="47013" y="594024"/>
                  </a:lnTo>
                  <a:lnTo>
                    <a:pt x="32931" y="635828"/>
                  </a:lnTo>
                  <a:lnTo>
                    <a:pt x="21257" y="678486"/>
                  </a:lnTo>
                  <a:lnTo>
                    <a:pt x="12059" y="721941"/>
                  </a:lnTo>
                  <a:lnTo>
                    <a:pt x="5404" y="766132"/>
                  </a:lnTo>
                  <a:lnTo>
                    <a:pt x="1362" y="811000"/>
                  </a:lnTo>
                  <a:lnTo>
                    <a:pt x="0" y="856488"/>
                  </a:lnTo>
                  <a:lnTo>
                    <a:pt x="1362" y="901975"/>
                  </a:lnTo>
                  <a:lnTo>
                    <a:pt x="5404" y="946843"/>
                  </a:lnTo>
                  <a:lnTo>
                    <a:pt x="12059" y="991034"/>
                  </a:lnTo>
                  <a:lnTo>
                    <a:pt x="21257" y="1034489"/>
                  </a:lnTo>
                  <a:lnTo>
                    <a:pt x="32931" y="1077147"/>
                  </a:lnTo>
                  <a:lnTo>
                    <a:pt x="47013" y="1118951"/>
                  </a:lnTo>
                  <a:lnTo>
                    <a:pt x="63435" y="1159840"/>
                  </a:lnTo>
                  <a:lnTo>
                    <a:pt x="82130" y="1199755"/>
                  </a:lnTo>
                  <a:lnTo>
                    <a:pt x="103028" y="1238638"/>
                  </a:lnTo>
                  <a:lnTo>
                    <a:pt x="126063" y="1276429"/>
                  </a:lnTo>
                  <a:lnTo>
                    <a:pt x="151167" y="1313069"/>
                  </a:lnTo>
                  <a:lnTo>
                    <a:pt x="178271" y="1348498"/>
                  </a:lnTo>
                  <a:lnTo>
                    <a:pt x="207307" y="1382658"/>
                  </a:lnTo>
                  <a:lnTo>
                    <a:pt x="238208" y="1415489"/>
                  </a:lnTo>
                  <a:lnTo>
                    <a:pt x="270906" y="1446933"/>
                  </a:lnTo>
                  <a:lnTo>
                    <a:pt x="305332" y="1476929"/>
                  </a:lnTo>
                  <a:lnTo>
                    <a:pt x="341419" y="1505419"/>
                  </a:lnTo>
                  <a:lnTo>
                    <a:pt x="379099" y="1532344"/>
                  </a:lnTo>
                  <a:lnTo>
                    <a:pt x="418304" y="1557644"/>
                  </a:lnTo>
                  <a:lnTo>
                    <a:pt x="458966" y="1581260"/>
                  </a:lnTo>
                  <a:lnTo>
                    <a:pt x="501017" y="1603133"/>
                  </a:lnTo>
                  <a:lnTo>
                    <a:pt x="544389" y="1623204"/>
                  </a:lnTo>
                  <a:lnTo>
                    <a:pt x="589014" y="1641414"/>
                  </a:lnTo>
                  <a:lnTo>
                    <a:pt x="634825" y="1657703"/>
                  </a:lnTo>
                  <a:lnTo>
                    <a:pt x="681753" y="1672012"/>
                  </a:lnTo>
                  <a:lnTo>
                    <a:pt x="729730" y="1684282"/>
                  </a:lnTo>
                  <a:lnTo>
                    <a:pt x="778689" y="1694454"/>
                  </a:lnTo>
                  <a:lnTo>
                    <a:pt x="828561" y="1702468"/>
                  </a:lnTo>
                  <a:lnTo>
                    <a:pt x="879279" y="1708266"/>
                  </a:lnTo>
                  <a:lnTo>
                    <a:pt x="930774" y="1711788"/>
                  </a:lnTo>
                  <a:lnTo>
                    <a:pt x="982980" y="1712976"/>
                  </a:lnTo>
                  <a:lnTo>
                    <a:pt x="1035185" y="1711788"/>
                  </a:lnTo>
                  <a:lnTo>
                    <a:pt x="1086680" y="1708266"/>
                  </a:lnTo>
                  <a:lnTo>
                    <a:pt x="1137398" y="1702468"/>
                  </a:lnTo>
                  <a:lnTo>
                    <a:pt x="1187270" y="1694454"/>
                  </a:lnTo>
                  <a:lnTo>
                    <a:pt x="1236229" y="1684282"/>
                  </a:lnTo>
                  <a:lnTo>
                    <a:pt x="1284206" y="1672012"/>
                  </a:lnTo>
                  <a:lnTo>
                    <a:pt x="1331134" y="1657703"/>
                  </a:lnTo>
                  <a:lnTo>
                    <a:pt x="1376945" y="1641414"/>
                  </a:lnTo>
                  <a:lnTo>
                    <a:pt x="1421570" y="1623204"/>
                  </a:lnTo>
                  <a:lnTo>
                    <a:pt x="1464942" y="1603133"/>
                  </a:lnTo>
                  <a:lnTo>
                    <a:pt x="1506993" y="1581260"/>
                  </a:lnTo>
                  <a:lnTo>
                    <a:pt x="1547655" y="1557644"/>
                  </a:lnTo>
                  <a:lnTo>
                    <a:pt x="1586860" y="1532344"/>
                  </a:lnTo>
                  <a:lnTo>
                    <a:pt x="1624540" y="1505419"/>
                  </a:lnTo>
                  <a:lnTo>
                    <a:pt x="1660627" y="1476929"/>
                  </a:lnTo>
                  <a:lnTo>
                    <a:pt x="1695053" y="1446933"/>
                  </a:lnTo>
                  <a:lnTo>
                    <a:pt x="1727751" y="1415489"/>
                  </a:lnTo>
                  <a:lnTo>
                    <a:pt x="1758652" y="1382658"/>
                  </a:lnTo>
                  <a:lnTo>
                    <a:pt x="1787688" y="1348498"/>
                  </a:lnTo>
                  <a:lnTo>
                    <a:pt x="1814792" y="1313069"/>
                  </a:lnTo>
                  <a:lnTo>
                    <a:pt x="1839896" y="1276429"/>
                  </a:lnTo>
                  <a:lnTo>
                    <a:pt x="1862931" y="1238638"/>
                  </a:lnTo>
                  <a:lnTo>
                    <a:pt x="1883829" y="1199755"/>
                  </a:lnTo>
                  <a:lnTo>
                    <a:pt x="1902524" y="1159840"/>
                  </a:lnTo>
                  <a:lnTo>
                    <a:pt x="1918946" y="1118951"/>
                  </a:lnTo>
                  <a:lnTo>
                    <a:pt x="1933028" y="1077147"/>
                  </a:lnTo>
                  <a:lnTo>
                    <a:pt x="1944702" y="1034489"/>
                  </a:lnTo>
                  <a:lnTo>
                    <a:pt x="1953900" y="991034"/>
                  </a:lnTo>
                  <a:lnTo>
                    <a:pt x="1960555" y="946843"/>
                  </a:lnTo>
                  <a:lnTo>
                    <a:pt x="1964597" y="901975"/>
                  </a:lnTo>
                  <a:lnTo>
                    <a:pt x="1965960" y="856488"/>
                  </a:lnTo>
                  <a:lnTo>
                    <a:pt x="1965960" y="0"/>
                  </a:lnTo>
                  <a:close/>
                </a:path>
              </a:pathLst>
            </a:custGeom>
            <a:solidFill>
              <a:srgbClr val="4B8897"/>
            </a:solidFill>
          </p:spPr>
          <p:txBody>
            <a:bodyPr wrap="square" lIns="0" tIns="0" rIns="0" bIns="0" rtlCol="0"/>
            <a:lstStyle/>
            <a:p/>
          </p:txBody>
        </p:sp>
        <p:sp>
          <p:nvSpPr>
            <p:cNvPr id="22" name="object 22"/>
            <p:cNvSpPr/>
            <p:nvPr/>
          </p:nvSpPr>
          <p:spPr>
            <a:xfrm>
              <a:off x="1333500" y="1432560"/>
              <a:ext cx="1965960" cy="1713230"/>
            </a:xfrm>
            <a:custGeom>
              <a:avLst/>
              <a:gdLst/>
              <a:ahLst/>
              <a:cxnLst/>
              <a:rect l="l" t="t" r="r" b="b"/>
              <a:pathLst>
                <a:path w="1965960" h="1713230">
                  <a:moveTo>
                    <a:pt x="0" y="856488"/>
                  </a:moveTo>
                  <a:lnTo>
                    <a:pt x="1362" y="811000"/>
                  </a:lnTo>
                  <a:lnTo>
                    <a:pt x="5404" y="766132"/>
                  </a:lnTo>
                  <a:lnTo>
                    <a:pt x="12059" y="721941"/>
                  </a:lnTo>
                  <a:lnTo>
                    <a:pt x="21257" y="678486"/>
                  </a:lnTo>
                  <a:lnTo>
                    <a:pt x="32931" y="635828"/>
                  </a:lnTo>
                  <a:lnTo>
                    <a:pt x="47013" y="594024"/>
                  </a:lnTo>
                  <a:lnTo>
                    <a:pt x="63435" y="553135"/>
                  </a:lnTo>
                  <a:lnTo>
                    <a:pt x="82130" y="513220"/>
                  </a:lnTo>
                  <a:lnTo>
                    <a:pt x="103028" y="474337"/>
                  </a:lnTo>
                  <a:lnTo>
                    <a:pt x="126063" y="436546"/>
                  </a:lnTo>
                  <a:lnTo>
                    <a:pt x="151167" y="399906"/>
                  </a:lnTo>
                  <a:lnTo>
                    <a:pt x="178271" y="364477"/>
                  </a:lnTo>
                  <a:lnTo>
                    <a:pt x="207307" y="330317"/>
                  </a:lnTo>
                  <a:lnTo>
                    <a:pt x="238208" y="297486"/>
                  </a:lnTo>
                  <a:lnTo>
                    <a:pt x="270906" y="266042"/>
                  </a:lnTo>
                  <a:lnTo>
                    <a:pt x="305332" y="236046"/>
                  </a:lnTo>
                  <a:lnTo>
                    <a:pt x="341419" y="207556"/>
                  </a:lnTo>
                  <a:lnTo>
                    <a:pt x="379099" y="180631"/>
                  </a:lnTo>
                  <a:lnTo>
                    <a:pt x="418304" y="155331"/>
                  </a:lnTo>
                  <a:lnTo>
                    <a:pt x="458966" y="131715"/>
                  </a:lnTo>
                  <a:lnTo>
                    <a:pt x="501017" y="109842"/>
                  </a:lnTo>
                  <a:lnTo>
                    <a:pt x="544389" y="89771"/>
                  </a:lnTo>
                  <a:lnTo>
                    <a:pt x="589014" y="71561"/>
                  </a:lnTo>
                  <a:lnTo>
                    <a:pt x="634825" y="55272"/>
                  </a:lnTo>
                  <a:lnTo>
                    <a:pt x="681753" y="40963"/>
                  </a:lnTo>
                  <a:lnTo>
                    <a:pt x="729730" y="28693"/>
                  </a:lnTo>
                  <a:lnTo>
                    <a:pt x="778689" y="18521"/>
                  </a:lnTo>
                  <a:lnTo>
                    <a:pt x="828561" y="10507"/>
                  </a:lnTo>
                  <a:lnTo>
                    <a:pt x="879279" y="4709"/>
                  </a:lnTo>
                  <a:lnTo>
                    <a:pt x="930774" y="1187"/>
                  </a:lnTo>
                  <a:lnTo>
                    <a:pt x="982980" y="0"/>
                  </a:lnTo>
                  <a:lnTo>
                    <a:pt x="1965960" y="0"/>
                  </a:lnTo>
                  <a:lnTo>
                    <a:pt x="1965960" y="856488"/>
                  </a:lnTo>
                  <a:lnTo>
                    <a:pt x="1964597" y="901975"/>
                  </a:lnTo>
                  <a:lnTo>
                    <a:pt x="1960555" y="946843"/>
                  </a:lnTo>
                  <a:lnTo>
                    <a:pt x="1953900" y="991034"/>
                  </a:lnTo>
                  <a:lnTo>
                    <a:pt x="1944702" y="1034489"/>
                  </a:lnTo>
                  <a:lnTo>
                    <a:pt x="1933028" y="1077147"/>
                  </a:lnTo>
                  <a:lnTo>
                    <a:pt x="1918946" y="1118951"/>
                  </a:lnTo>
                  <a:lnTo>
                    <a:pt x="1902524" y="1159840"/>
                  </a:lnTo>
                  <a:lnTo>
                    <a:pt x="1883829" y="1199755"/>
                  </a:lnTo>
                  <a:lnTo>
                    <a:pt x="1862931" y="1238638"/>
                  </a:lnTo>
                  <a:lnTo>
                    <a:pt x="1839896" y="1276429"/>
                  </a:lnTo>
                  <a:lnTo>
                    <a:pt x="1814792" y="1313069"/>
                  </a:lnTo>
                  <a:lnTo>
                    <a:pt x="1787688" y="1348498"/>
                  </a:lnTo>
                  <a:lnTo>
                    <a:pt x="1758652" y="1382658"/>
                  </a:lnTo>
                  <a:lnTo>
                    <a:pt x="1727751" y="1415489"/>
                  </a:lnTo>
                  <a:lnTo>
                    <a:pt x="1695053" y="1446933"/>
                  </a:lnTo>
                  <a:lnTo>
                    <a:pt x="1660627" y="1476929"/>
                  </a:lnTo>
                  <a:lnTo>
                    <a:pt x="1624540" y="1505419"/>
                  </a:lnTo>
                  <a:lnTo>
                    <a:pt x="1586860" y="1532344"/>
                  </a:lnTo>
                  <a:lnTo>
                    <a:pt x="1547655" y="1557644"/>
                  </a:lnTo>
                  <a:lnTo>
                    <a:pt x="1506993" y="1581260"/>
                  </a:lnTo>
                  <a:lnTo>
                    <a:pt x="1464942" y="1603133"/>
                  </a:lnTo>
                  <a:lnTo>
                    <a:pt x="1421570" y="1623204"/>
                  </a:lnTo>
                  <a:lnTo>
                    <a:pt x="1376945" y="1641414"/>
                  </a:lnTo>
                  <a:lnTo>
                    <a:pt x="1331134" y="1657703"/>
                  </a:lnTo>
                  <a:lnTo>
                    <a:pt x="1284206" y="1672012"/>
                  </a:lnTo>
                  <a:lnTo>
                    <a:pt x="1236229" y="1684282"/>
                  </a:lnTo>
                  <a:lnTo>
                    <a:pt x="1187270" y="1694454"/>
                  </a:lnTo>
                  <a:lnTo>
                    <a:pt x="1137398" y="1702468"/>
                  </a:lnTo>
                  <a:lnTo>
                    <a:pt x="1086680" y="1708266"/>
                  </a:lnTo>
                  <a:lnTo>
                    <a:pt x="1035185" y="1711788"/>
                  </a:lnTo>
                  <a:lnTo>
                    <a:pt x="982980" y="1712976"/>
                  </a:lnTo>
                  <a:lnTo>
                    <a:pt x="930774" y="1711788"/>
                  </a:lnTo>
                  <a:lnTo>
                    <a:pt x="879279" y="1708266"/>
                  </a:lnTo>
                  <a:lnTo>
                    <a:pt x="828561" y="1702468"/>
                  </a:lnTo>
                  <a:lnTo>
                    <a:pt x="778689" y="1694454"/>
                  </a:lnTo>
                  <a:lnTo>
                    <a:pt x="729730" y="1684282"/>
                  </a:lnTo>
                  <a:lnTo>
                    <a:pt x="681753" y="1672012"/>
                  </a:lnTo>
                  <a:lnTo>
                    <a:pt x="634825" y="1657703"/>
                  </a:lnTo>
                  <a:lnTo>
                    <a:pt x="589014" y="1641414"/>
                  </a:lnTo>
                  <a:lnTo>
                    <a:pt x="544389" y="1623204"/>
                  </a:lnTo>
                  <a:lnTo>
                    <a:pt x="501017" y="1603133"/>
                  </a:lnTo>
                  <a:lnTo>
                    <a:pt x="458966" y="1581260"/>
                  </a:lnTo>
                  <a:lnTo>
                    <a:pt x="418304" y="1557644"/>
                  </a:lnTo>
                  <a:lnTo>
                    <a:pt x="379099" y="1532344"/>
                  </a:lnTo>
                  <a:lnTo>
                    <a:pt x="341419" y="1505419"/>
                  </a:lnTo>
                  <a:lnTo>
                    <a:pt x="305332" y="1476929"/>
                  </a:lnTo>
                  <a:lnTo>
                    <a:pt x="270906" y="1446933"/>
                  </a:lnTo>
                  <a:lnTo>
                    <a:pt x="238208" y="1415489"/>
                  </a:lnTo>
                  <a:lnTo>
                    <a:pt x="207307" y="1382658"/>
                  </a:lnTo>
                  <a:lnTo>
                    <a:pt x="178271" y="1348498"/>
                  </a:lnTo>
                  <a:lnTo>
                    <a:pt x="151167" y="1313069"/>
                  </a:lnTo>
                  <a:lnTo>
                    <a:pt x="126063" y="1276429"/>
                  </a:lnTo>
                  <a:lnTo>
                    <a:pt x="103028" y="1238638"/>
                  </a:lnTo>
                  <a:lnTo>
                    <a:pt x="82130" y="1199755"/>
                  </a:lnTo>
                  <a:lnTo>
                    <a:pt x="63435" y="1159840"/>
                  </a:lnTo>
                  <a:lnTo>
                    <a:pt x="47013" y="1118951"/>
                  </a:lnTo>
                  <a:lnTo>
                    <a:pt x="32931" y="1077147"/>
                  </a:lnTo>
                  <a:lnTo>
                    <a:pt x="21257" y="1034489"/>
                  </a:lnTo>
                  <a:lnTo>
                    <a:pt x="12059" y="991034"/>
                  </a:lnTo>
                  <a:lnTo>
                    <a:pt x="5404" y="946843"/>
                  </a:lnTo>
                  <a:lnTo>
                    <a:pt x="1362" y="901975"/>
                  </a:lnTo>
                  <a:lnTo>
                    <a:pt x="0" y="856488"/>
                  </a:lnTo>
                  <a:close/>
                </a:path>
              </a:pathLst>
            </a:custGeom>
            <a:ln w="9525">
              <a:solidFill>
                <a:srgbClr val="335B64"/>
              </a:solidFill>
            </a:ln>
          </p:spPr>
          <p:txBody>
            <a:bodyPr wrap="square" lIns="0" tIns="0" rIns="0" bIns="0" rtlCol="0"/>
            <a:lstStyle/>
            <a:p/>
          </p:txBody>
        </p:sp>
      </p:grpSp>
      <p:sp>
        <p:nvSpPr>
          <p:cNvPr id="23" name="object 23"/>
          <p:cNvSpPr txBox="1"/>
          <p:nvPr/>
        </p:nvSpPr>
        <p:spPr>
          <a:xfrm>
            <a:off x="1956272" y="2006459"/>
            <a:ext cx="719455" cy="513715"/>
          </a:xfrm>
          <a:prstGeom prst="rect">
            <a:avLst/>
          </a:prstGeom>
        </p:spPr>
        <p:txBody>
          <a:bodyPr wrap="square" lIns="0" tIns="13335" rIns="0" bIns="0" rtlCol="0" vert="horz">
            <a:spAutoFit/>
          </a:bodyPr>
          <a:lstStyle/>
          <a:p>
            <a:pPr marL="12700">
              <a:lnSpc>
                <a:spcPct val="100000"/>
              </a:lnSpc>
              <a:spcBef>
                <a:spcPts val="105"/>
              </a:spcBef>
            </a:pPr>
            <a:r>
              <a:rPr dirty="0" sz="3200" spc="-5">
                <a:solidFill>
                  <a:srgbClr val="FFFFFF"/>
                </a:solidFill>
                <a:latin typeface="Calibri"/>
                <a:cs typeface="Calibri"/>
              </a:rPr>
              <a:t>CBG</a:t>
            </a:r>
            <a:endParaRPr sz="3200">
              <a:latin typeface="Calibri"/>
              <a:cs typeface="Calibri"/>
            </a:endParaRPr>
          </a:p>
        </p:txBody>
      </p:sp>
      <p:grpSp>
        <p:nvGrpSpPr>
          <p:cNvPr id="24" name="object 24"/>
          <p:cNvGrpSpPr/>
          <p:nvPr/>
        </p:nvGrpSpPr>
        <p:grpSpPr>
          <a:xfrm>
            <a:off x="5120449" y="1398841"/>
            <a:ext cx="1977389" cy="1724025"/>
            <a:chOff x="5120449" y="1398841"/>
            <a:chExt cx="1977389" cy="1724025"/>
          </a:xfrm>
        </p:grpSpPr>
        <p:sp>
          <p:nvSpPr>
            <p:cNvPr id="25" name="object 25"/>
            <p:cNvSpPr/>
            <p:nvPr/>
          </p:nvSpPr>
          <p:spPr>
            <a:xfrm>
              <a:off x="5125211" y="1403603"/>
              <a:ext cx="1967864" cy="1714500"/>
            </a:xfrm>
            <a:custGeom>
              <a:avLst/>
              <a:gdLst/>
              <a:ahLst/>
              <a:cxnLst/>
              <a:rect l="l" t="t" r="r" b="b"/>
              <a:pathLst>
                <a:path w="1967865" h="1714500">
                  <a:moveTo>
                    <a:pt x="1967483" y="0"/>
                  </a:moveTo>
                  <a:lnTo>
                    <a:pt x="983741" y="0"/>
                  </a:lnTo>
                  <a:lnTo>
                    <a:pt x="933118" y="1115"/>
                  </a:lnTo>
                  <a:lnTo>
                    <a:pt x="883160" y="4425"/>
                  </a:lnTo>
                  <a:lnTo>
                    <a:pt x="833927" y="9877"/>
                  </a:lnTo>
                  <a:lnTo>
                    <a:pt x="785483" y="17416"/>
                  </a:lnTo>
                  <a:lnTo>
                    <a:pt x="737889" y="26988"/>
                  </a:lnTo>
                  <a:lnTo>
                    <a:pt x="691207" y="38540"/>
                  </a:lnTo>
                  <a:lnTo>
                    <a:pt x="645498" y="52018"/>
                  </a:lnTo>
                  <a:lnTo>
                    <a:pt x="600825" y="67367"/>
                  </a:lnTo>
                  <a:lnTo>
                    <a:pt x="557249" y="84534"/>
                  </a:lnTo>
                  <a:lnTo>
                    <a:pt x="514832" y="103466"/>
                  </a:lnTo>
                  <a:lnTo>
                    <a:pt x="473635" y="124107"/>
                  </a:lnTo>
                  <a:lnTo>
                    <a:pt x="433722" y="146405"/>
                  </a:lnTo>
                  <a:lnTo>
                    <a:pt x="395153" y="170306"/>
                  </a:lnTo>
                  <a:lnTo>
                    <a:pt x="357990" y="195755"/>
                  </a:lnTo>
                  <a:lnTo>
                    <a:pt x="322295" y="222698"/>
                  </a:lnTo>
                  <a:lnTo>
                    <a:pt x="288131" y="251083"/>
                  </a:lnTo>
                  <a:lnTo>
                    <a:pt x="255558" y="280855"/>
                  </a:lnTo>
                  <a:lnTo>
                    <a:pt x="224638" y="311960"/>
                  </a:lnTo>
                  <a:lnTo>
                    <a:pt x="195434" y="344344"/>
                  </a:lnTo>
                  <a:lnTo>
                    <a:pt x="168007" y="377954"/>
                  </a:lnTo>
                  <a:lnTo>
                    <a:pt x="142419" y="412735"/>
                  </a:lnTo>
                  <a:lnTo>
                    <a:pt x="118732" y="448634"/>
                  </a:lnTo>
                  <a:lnTo>
                    <a:pt x="97007" y="485597"/>
                  </a:lnTo>
                  <a:lnTo>
                    <a:pt x="77307" y="523570"/>
                  </a:lnTo>
                  <a:lnTo>
                    <a:pt x="59693" y="562499"/>
                  </a:lnTo>
                  <a:lnTo>
                    <a:pt x="44227" y="602331"/>
                  </a:lnTo>
                  <a:lnTo>
                    <a:pt x="30970" y="643010"/>
                  </a:lnTo>
                  <a:lnTo>
                    <a:pt x="19986" y="684485"/>
                  </a:lnTo>
                  <a:lnTo>
                    <a:pt x="11334" y="726699"/>
                  </a:lnTo>
                  <a:lnTo>
                    <a:pt x="5078" y="769601"/>
                  </a:lnTo>
                  <a:lnTo>
                    <a:pt x="1280" y="813136"/>
                  </a:lnTo>
                  <a:lnTo>
                    <a:pt x="0" y="857250"/>
                  </a:lnTo>
                  <a:lnTo>
                    <a:pt x="1280" y="901363"/>
                  </a:lnTo>
                  <a:lnTo>
                    <a:pt x="5078" y="944898"/>
                  </a:lnTo>
                  <a:lnTo>
                    <a:pt x="11334" y="987800"/>
                  </a:lnTo>
                  <a:lnTo>
                    <a:pt x="19986" y="1030014"/>
                  </a:lnTo>
                  <a:lnTo>
                    <a:pt x="30970" y="1071489"/>
                  </a:lnTo>
                  <a:lnTo>
                    <a:pt x="44227" y="1112168"/>
                  </a:lnTo>
                  <a:lnTo>
                    <a:pt x="59693" y="1152000"/>
                  </a:lnTo>
                  <a:lnTo>
                    <a:pt x="77307" y="1190929"/>
                  </a:lnTo>
                  <a:lnTo>
                    <a:pt x="97007" y="1228902"/>
                  </a:lnTo>
                  <a:lnTo>
                    <a:pt x="118732" y="1265865"/>
                  </a:lnTo>
                  <a:lnTo>
                    <a:pt x="142419" y="1301764"/>
                  </a:lnTo>
                  <a:lnTo>
                    <a:pt x="168007" y="1336545"/>
                  </a:lnTo>
                  <a:lnTo>
                    <a:pt x="195434" y="1370155"/>
                  </a:lnTo>
                  <a:lnTo>
                    <a:pt x="224638" y="1402539"/>
                  </a:lnTo>
                  <a:lnTo>
                    <a:pt x="255558" y="1433644"/>
                  </a:lnTo>
                  <a:lnTo>
                    <a:pt x="288131" y="1463416"/>
                  </a:lnTo>
                  <a:lnTo>
                    <a:pt x="322295" y="1491801"/>
                  </a:lnTo>
                  <a:lnTo>
                    <a:pt x="357990" y="1518744"/>
                  </a:lnTo>
                  <a:lnTo>
                    <a:pt x="395153" y="1544193"/>
                  </a:lnTo>
                  <a:lnTo>
                    <a:pt x="433722" y="1568094"/>
                  </a:lnTo>
                  <a:lnTo>
                    <a:pt x="473635" y="1590392"/>
                  </a:lnTo>
                  <a:lnTo>
                    <a:pt x="514832" y="1611033"/>
                  </a:lnTo>
                  <a:lnTo>
                    <a:pt x="557249" y="1629965"/>
                  </a:lnTo>
                  <a:lnTo>
                    <a:pt x="600825" y="1647132"/>
                  </a:lnTo>
                  <a:lnTo>
                    <a:pt x="645498" y="1662481"/>
                  </a:lnTo>
                  <a:lnTo>
                    <a:pt x="691207" y="1675959"/>
                  </a:lnTo>
                  <a:lnTo>
                    <a:pt x="737889" y="1687511"/>
                  </a:lnTo>
                  <a:lnTo>
                    <a:pt x="785483" y="1697083"/>
                  </a:lnTo>
                  <a:lnTo>
                    <a:pt x="833927" y="1704622"/>
                  </a:lnTo>
                  <a:lnTo>
                    <a:pt x="883160" y="1710074"/>
                  </a:lnTo>
                  <a:lnTo>
                    <a:pt x="933118" y="1713384"/>
                  </a:lnTo>
                  <a:lnTo>
                    <a:pt x="983741" y="1714500"/>
                  </a:lnTo>
                  <a:lnTo>
                    <a:pt x="1034365" y="1713384"/>
                  </a:lnTo>
                  <a:lnTo>
                    <a:pt x="1084323" y="1710074"/>
                  </a:lnTo>
                  <a:lnTo>
                    <a:pt x="1133556" y="1704622"/>
                  </a:lnTo>
                  <a:lnTo>
                    <a:pt x="1182000" y="1697083"/>
                  </a:lnTo>
                  <a:lnTo>
                    <a:pt x="1229594" y="1687511"/>
                  </a:lnTo>
                  <a:lnTo>
                    <a:pt x="1276276" y="1675959"/>
                  </a:lnTo>
                  <a:lnTo>
                    <a:pt x="1321985" y="1662481"/>
                  </a:lnTo>
                  <a:lnTo>
                    <a:pt x="1366658" y="1647132"/>
                  </a:lnTo>
                  <a:lnTo>
                    <a:pt x="1410234" y="1629965"/>
                  </a:lnTo>
                  <a:lnTo>
                    <a:pt x="1452651" y="1611033"/>
                  </a:lnTo>
                  <a:lnTo>
                    <a:pt x="1493848" y="1590392"/>
                  </a:lnTo>
                  <a:lnTo>
                    <a:pt x="1533761" y="1568094"/>
                  </a:lnTo>
                  <a:lnTo>
                    <a:pt x="1572330" y="1544193"/>
                  </a:lnTo>
                  <a:lnTo>
                    <a:pt x="1609493" y="1518744"/>
                  </a:lnTo>
                  <a:lnTo>
                    <a:pt x="1645188" y="1491801"/>
                  </a:lnTo>
                  <a:lnTo>
                    <a:pt x="1679352" y="1463416"/>
                  </a:lnTo>
                  <a:lnTo>
                    <a:pt x="1711925" y="1433644"/>
                  </a:lnTo>
                  <a:lnTo>
                    <a:pt x="1742845" y="1402539"/>
                  </a:lnTo>
                  <a:lnTo>
                    <a:pt x="1772049" y="1370155"/>
                  </a:lnTo>
                  <a:lnTo>
                    <a:pt x="1799476" y="1336545"/>
                  </a:lnTo>
                  <a:lnTo>
                    <a:pt x="1825064" y="1301764"/>
                  </a:lnTo>
                  <a:lnTo>
                    <a:pt x="1848751" y="1265865"/>
                  </a:lnTo>
                  <a:lnTo>
                    <a:pt x="1870476" y="1228902"/>
                  </a:lnTo>
                  <a:lnTo>
                    <a:pt x="1890176" y="1190929"/>
                  </a:lnTo>
                  <a:lnTo>
                    <a:pt x="1907790" y="1152000"/>
                  </a:lnTo>
                  <a:lnTo>
                    <a:pt x="1923256" y="1112168"/>
                  </a:lnTo>
                  <a:lnTo>
                    <a:pt x="1936513" y="1071489"/>
                  </a:lnTo>
                  <a:lnTo>
                    <a:pt x="1947497" y="1030014"/>
                  </a:lnTo>
                  <a:lnTo>
                    <a:pt x="1956149" y="987800"/>
                  </a:lnTo>
                  <a:lnTo>
                    <a:pt x="1962405" y="944898"/>
                  </a:lnTo>
                  <a:lnTo>
                    <a:pt x="1966203" y="901363"/>
                  </a:lnTo>
                  <a:lnTo>
                    <a:pt x="1967483" y="857250"/>
                  </a:lnTo>
                  <a:lnTo>
                    <a:pt x="1967483" y="0"/>
                  </a:lnTo>
                  <a:close/>
                </a:path>
              </a:pathLst>
            </a:custGeom>
            <a:solidFill>
              <a:srgbClr val="4B8897"/>
            </a:solidFill>
          </p:spPr>
          <p:txBody>
            <a:bodyPr wrap="square" lIns="0" tIns="0" rIns="0" bIns="0" rtlCol="0"/>
            <a:lstStyle/>
            <a:p/>
          </p:txBody>
        </p:sp>
        <p:sp>
          <p:nvSpPr>
            <p:cNvPr id="26" name="object 26"/>
            <p:cNvSpPr/>
            <p:nvPr/>
          </p:nvSpPr>
          <p:spPr>
            <a:xfrm>
              <a:off x="5125211" y="1403603"/>
              <a:ext cx="1967864" cy="1714500"/>
            </a:xfrm>
            <a:custGeom>
              <a:avLst/>
              <a:gdLst/>
              <a:ahLst/>
              <a:cxnLst/>
              <a:rect l="l" t="t" r="r" b="b"/>
              <a:pathLst>
                <a:path w="1967865" h="1714500">
                  <a:moveTo>
                    <a:pt x="0" y="857250"/>
                  </a:moveTo>
                  <a:lnTo>
                    <a:pt x="1280" y="813136"/>
                  </a:lnTo>
                  <a:lnTo>
                    <a:pt x="5078" y="769601"/>
                  </a:lnTo>
                  <a:lnTo>
                    <a:pt x="11334" y="726699"/>
                  </a:lnTo>
                  <a:lnTo>
                    <a:pt x="19986" y="684485"/>
                  </a:lnTo>
                  <a:lnTo>
                    <a:pt x="30970" y="643010"/>
                  </a:lnTo>
                  <a:lnTo>
                    <a:pt x="44227" y="602331"/>
                  </a:lnTo>
                  <a:lnTo>
                    <a:pt x="59693" y="562499"/>
                  </a:lnTo>
                  <a:lnTo>
                    <a:pt x="77307" y="523570"/>
                  </a:lnTo>
                  <a:lnTo>
                    <a:pt x="97007" y="485597"/>
                  </a:lnTo>
                  <a:lnTo>
                    <a:pt x="118732" y="448634"/>
                  </a:lnTo>
                  <a:lnTo>
                    <a:pt x="142419" y="412735"/>
                  </a:lnTo>
                  <a:lnTo>
                    <a:pt x="168007" y="377954"/>
                  </a:lnTo>
                  <a:lnTo>
                    <a:pt x="195434" y="344344"/>
                  </a:lnTo>
                  <a:lnTo>
                    <a:pt x="224638" y="311960"/>
                  </a:lnTo>
                  <a:lnTo>
                    <a:pt x="255558" y="280855"/>
                  </a:lnTo>
                  <a:lnTo>
                    <a:pt x="288131" y="251083"/>
                  </a:lnTo>
                  <a:lnTo>
                    <a:pt x="322295" y="222698"/>
                  </a:lnTo>
                  <a:lnTo>
                    <a:pt x="357990" y="195755"/>
                  </a:lnTo>
                  <a:lnTo>
                    <a:pt x="395153" y="170306"/>
                  </a:lnTo>
                  <a:lnTo>
                    <a:pt x="433722" y="146405"/>
                  </a:lnTo>
                  <a:lnTo>
                    <a:pt x="473635" y="124107"/>
                  </a:lnTo>
                  <a:lnTo>
                    <a:pt x="514832" y="103466"/>
                  </a:lnTo>
                  <a:lnTo>
                    <a:pt x="557249" y="84534"/>
                  </a:lnTo>
                  <a:lnTo>
                    <a:pt x="600825" y="67367"/>
                  </a:lnTo>
                  <a:lnTo>
                    <a:pt x="645498" y="52018"/>
                  </a:lnTo>
                  <a:lnTo>
                    <a:pt x="691207" y="38540"/>
                  </a:lnTo>
                  <a:lnTo>
                    <a:pt x="737889" y="26988"/>
                  </a:lnTo>
                  <a:lnTo>
                    <a:pt x="785483" y="17416"/>
                  </a:lnTo>
                  <a:lnTo>
                    <a:pt x="833927" y="9877"/>
                  </a:lnTo>
                  <a:lnTo>
                    <a:pt x="883160" y="4425"/>
                  </a:lnTo>
                  <a:lnTo>
                    <a:pt x="933118" y="1115"/>
                  </a:lnTo>
                  <a:lnTo>
                    <a:pt x="983741" y="0"/>
                  </a:lnTo>
                  <a:lnTo>
                    <a:pt x="1967483" y="0"/>
                  </a:lnTo>
                  <a:lnTo>
                    <a:pt x="1967483" y="857250"/>
                  </a:lnTo>
                  <a:lnTo>
                    <a:pt x="1966203" y="901363"/>
                  </a:lnTo>
                  <a:lnTo>
                    <a:pt x="1962405" y="944898"/>
                  </a:lnTo>
                  <a:lnTo>
                    <a:pt x="1956149" y="987800"/>
                  </a:lnTo>
                  <a:lnTo>
                    <a:pt x="1947497" y="1030014"/>
                  </a:lnTo>
                  <a:lnTo>
                    <a:pt x="1936513" y="1071489"/>
                  </a:lnTo>
                  <a:lnTo>
                    <a:pt x="1923256" y="1112168"/>
                  </a:lnTo>
                  <a:lnTo>
                    <a:pt x="1907790" y="1152000"/>
                  </a:lnTo>
                  <a:lnTo>
                    <a:pt x="1890176" y="1190929"/>
                  </a:lnTo>
                  <a:lnTo>
                    <a:pt x="1870476" y="1228902"/>
                  </a:lnTo>
                  <a:lnTo>
                    <a:pt x="1848751" y="1265865"/>
                  </a:lnTo>
                  <a:lnTo>
                    <a:pt x="1825064" y="1301764"/>
                  </a:lnTo>
                  <a:lnTo>
                    <a:pt x="1799476" y="1336545"/>
                  </a:lnTo>
                  <a:lnTo>
                    <a:pt x="1772049" y="1370155"/>
                  </a:lnTo>
                  <a:lnTo>
                    <a:pt x="1742845" y="1402539"/>
                  </a:lnTo>
                  <a:lnTo>
                    <a:pt x="1711925" y="1433644"/>
                  </a:lnTo>
                  <a:lnTo>
                    <a:pt x="1679352" y="1463416"/>
                  </a:lnTo>
                  <a:lnTo>
                    <a:pt x="1645188" y="1491801"/>
                  </a:lnTo>
                  <a:lnTo>
                    <a:pt x="1609493" y="1518744"/>
                  </a:lnTo>
                  <a:lnTo>
                    <a:pt x="1572330" y="1544193"/>
                  </a:lnTo>
                  <a:lnTo>
                    <a:pt x="1533761" y="1568094"/>
                  </a:lnTo>
                  <a:lnTo>
                    <a:pt x="1493848" y="1590392"/>
                  </a:lnTo>
                  <a:lnTo>
                    <a:pt x="1452651" y="1611033"/>
                  </a:lnTo>
                  <a:lnTo>
                    <a:pt x="1410234" y="1629965"/>
                  </a:lnTo>
                  <a:lnTo>
                    <a:pt x="1366658" y="1647132"/>
                  </a:lnTo>
                  <a:lnTo>
                    <a:pt x="1321985" y="1662481"/>
                  </a:lnTo>
                  <a:lnTo>
                    <a:pt x="1276276" y="1675959"/>
                  </a:lnTo>
                  <a:lnTo>
                    <a:pt x="1229594" y="1687511"/>
                  </a:lnTo>
                  <a:lnTo>
                    <a:pt x="1182000" y="1697083"/>
                  </a:lnTo>
                  <a:lnTo>
                    <a:pt x="1133556" y="1704622"/>
                  </a:lnTo>
                  <a:lnTo>
                    <a:pt x="1084323" y="1710074"/>
                  </a:lnTo>
                  <a:lnTo>
                    <a:pt x="1034365" y="1713384"/>
                  </a:lnTo>
                  <a:lnTo>
                    <a:pt x="983741" y="1714500"/>
                  </a:lnTo>
                  <a:lnTo>
                    <a:pt x="933118" y="1713384"/>
                  </a:lnTo>
                  <a:lnTo>
                    <a:pt x="883160" y="1710074"/>
                  </a:lnTo>
                  <a:lnTo>
                    <a:pt x="833927" y="1704622"/>
                  </a:lnTo>
                  <a:lnTo>
                    <a:pt x="785483" y="1697083"/>
                  </a:lnTo>
                  <a:lnTo>
                    <a:pt x="737889" y="1687511"/>
                  </a:lnTo>
                  <a:lnTo>
                    <a:pt x="691207" y="1675959"/>
                  </a:lnTo>
                  <a:lnTo>
                    <a:pt x="645498" y="1662481"/>
                  </a:lnTo>
                  <a:lnTo>
                    <a:pt x="600825" y="1647132"/>
                  </a:lnTo>
                  <a:lnTo>
                    <a:pt x="557249" y="1629965"/>
                  </a:lnTo>
                  <a:lnTo>
                    <a:pt x="514832" y="1611033"/>
                  </a:lnTo>
                  <a:lnTo>
                    <a:pt x="473635" y="1590392"/>
                  </a:lnTo>
                  <a:lnTo>
                    <a:pt x="433722" y="1568094"/>
                  </a:lnTo>
                  <a:lnTo>
                    <a:pt x="395153" y="1544193"/>
                  </a:lnTo>
                  <a:lnTo>
                    <a:pt x="357990" y="1518744"/>
                  </a:lnTo>
                  <a:lnTo>
                    <a:pt x="322295" y="1491801"/>
                  </a:lnTo>
                  <a:lnTo>
                    <a:pt x="288131" y="1463416"/>
                  </a:lnTo>
                  <a:lnTo>
                    <a:pt x="255558" y="1433644"/>
                  </a:lnTo>
                  <a:lnTo>
                    <a:pt x="224638" y="1402539"/>
                  </a:lnTo>
                  <a:lnTo>
                    <a:pt x="195434" y="1370155"/>
                  </a:lnTo>
                  <a:lnTo>
                    <a:pt x="168007" y="1336545"/>
                  </a:lnTo>
                  <a:lnTo>
                    <a:pt x="142419" y="1301764"/>
                  </a:lnTo>
                  <a:lnTo>
                    <a:pt x="118732" y="1265865"/>
                  </a:lnTo>
                  <a:lnTo>
                    <a:pt x="97007" y="1228902"/>
                  </a:lnTo>
                  <a:lnTo>
                    <a:pt x="77307" y="1190929"/>
                  </a:lnTo>
                  <a:lnTo>
                    <a:pt x="59693" y="1152000"/>
                  </a:lnTo>
                  <a:lnTo>
                    <a:pt x="44227" y="1112168"/>
                  </a:lnTo>
                  <a:lnTo>
                    <a:pt x="30970" y="1071489"/>
                  </a:lnTo>
                  <a:lnTo>
                    <a:pt x="19986" y="1030014"/>
                  </a:lnTo>
                  <a:lnTo>
                    <a:pt x="11334" y="987800"/>
                  </a:lnTo>
                  <a:lnTo>
                    <a:pt x="5078" y="944898"/>
                  </a:lnTo>
                  <a:lnTo>
                    <a:pt x="1280" y="901363"/>
                  </a:lnTo>
                  <a:lnTo>
                    <a:pt x="0" y="857250"/>
                  </a:lnTo>
                  <a:close/>
                </a:path>
              </a:pathLst>
            </a:custGeom>
            <a:ln w="9525">
              <a:solidFill>
                <a:srgbClr val="335B64"/>
              </a:solidFill>
            </a:ln>
          </p:spPr>
          <p:txBody>
            <a:bodyPr wrap="square" lIns="0" tIns="0" rIns="0" bIns="0" rtlCol="0"/>
            <a:lstStyle/>
            <a:p/>
          </p:txBody>
        </p:sp>
      </p:grpSp>
      <p:sp>
        <p:nvSpPr>
          <p:cNvPr id="27" name="object 27"/>
          <p:cNvSpPr txBox="1"/>
          <p:nvPr/>
        </p:nvSpPr>
        <p:spPr>
          <a:xfrm>
            <a:off x="5561912" y="1978352"/>
            <a:ext cx="1093470" cy="513715"/>
          </a:xfrm>
          <a:prstGeom prst="rect">
            <a:avLst/>
          </a:prstGeom>
        </p:spPr>
        <p:txBody>
          <a:bodyPr wrap="square" lIns="0" tIns="13335" rIns="0" bIns="0" rtlCol="0" vert="horz">
            <a:spAutoFit/>
          </a:bodyPr>
          <a:lstStyle/>
          <a:p>
            <a:pPr marL="12700">
              <a:lnSpc>
                <a:spcPct val="100000"/>
              </a:lnSpc>
              <a:spcBef>
                <a:spcPts val="105"/>
              </a:spcBef>
            </a:pPr>
            <a:r>
              <a:rPr dirty="0" sz="3200" spc="-5">
                <a:solidFill>
                  <a:srgbClr val="FFFFFF"/>
                </a:solidFill>
                <a:latin typeface="Calibri"/>
                <a:cs typeface="Calibri"/>
              </a:rPr>
              <a:t>i</a:t>
            </a:r>
            <a:r>
              <a:rPr dirty="0" sz="3200" spc="-10">
                <a:solidFill>
                  <a:srgbClr val="FFFFFF"/>
                </a:solidFill>
                <a:latin typeface="Calibri"/>
                <a:cs typeface="Calibri"/>
              </a:rPr>
              <a:t>s</a:t>
            </a:r>
            <a:r>
              <a:rPr dirty="0" sz="3200" spc="-30">
                <a:solidFill>
                  <a:srgbClr val="FFFFFF"/>
                </a:solidFill>
                <a:latin typeface="Calibri"/>
                <a:cs typeface="Calibri"/>
              </a:rPr>
              <a:t>C</a:t>
            </a:r>
            <a:r>
              <a:rPr dirty="0" sz="3200" spc="-10">
                <a:solidFill>
                  <a:srgbClr val="FFFFFF"/>
                </a:solidFill>
                <a:latin typeface="Calibri"/>
                <a:cs typeface="Calibri"/>
              </a:rPr>
              <a:t>GM</a:t>
            </a:r>
            <a:endParaRPr sz="3200">
              <a:latin typeface="Calibri"/>
              <a:cs typeface="Calibri"/>
            </a:endParaRPr>
          </a:p>
        </p:txBody>
      </p:sp>
      <p:grpSp>
        <p:nvGrpSpPr>
          <p:cNvPr id="28" name="object 28"/>
          <p:cNvGrpSpPr/>
          <p:nvPr/>
        </p:nvGrpSpPr>
        <p:grpSpPr>
          <a:xfrm>
            <a:off x="8758237" y="1427797"/>
            <a:ext cx="1977389" cy="1722755"/>
            <a:chOff x="8758237" y="1427797"/>
            <a:chExt cx="1977389" cy="1722755"/>
          </a:xfrm>
        </p:grpSpPr>
        <p:sp>
          <p:nvSpPr>
            <p:cNvPr id="29" name="object 29"/>
            <p:cNvSpPr/>
            <p:nvPr/>
          </p:nvSpPr>
          <p:spPr>
            <a:xfrm>
              <a:off x="8763000" y="1432560"/>
              <a:ext cx="1967864" cy="1713230"/>
            </a:xfrm>
            <a:custGeom>
              <a:avLst/>
              <a:gdLst/>
              <a:ahLst/>
              <a:cxnLst/>
              <a:rect l="l" t="t" r="r" b="b"/>
              <a:pathLst>
                <a:path w="1967865" h="1713230">
                  <a:moveTo>
                    <a:pt x="1967483" y="0"/>
                  </a:moveTo>
                  <a:lnTo>
                    <a:pt x="983741" y="0"/>
                  </a:lnTo>
                  <a:lnTo>
                    <a:pt x="933118" y="1114"/>
                  </a:lnTo>
                  <a:lnTo>
                    <a:pt x="883160" y="4421"/>
                  </a:lnTo>
                  <a:lnTo>
                    <a:pt x="833927" y="9868"/>
                  </a:lnTo>
                  <a:lnTo>
                    <a:pt x="785483" y="17400"/>
                  </a:lnTo>
                  <a:lnTo>
                    <a:pt x="737889" y="26964"/>
                  </a:lnTo>
                  <a:lnTo>
                    <a:pt x="691207" y="38506"/>
                  </a:lnTo>
                  <a:lnTo>
                    <a:pt x="645498" y="51971"/>
                  </a:lnTo>
                  <a:lnTo>
                    <a:pt x="600825" y="67307"/>
                  </a:lnTo>
                  <a:lnTo>
                    <a:pt x="557249" y="84459"/>
                  </a:lnTo>
                  <a:lnTo>
                    <a:pt x="514832" y="103373"/>
                  </a:lnTo>
                  <a:lnTo>
                    <a:pt x="473635" y="123996"/>
                  </a:lnTo>
                  <a:lnTo>
                    <a:pt x="433722" y="146274"/>
                  </a:lnTo>
                  <a:lnTo>
                    <a:pt x="395153" y="170154"/>
                  </a:lnTo>
                  <a:lnTo>
                    <a:pt x="357990" y="195580"/>
                  </a:lnTo>
                  <a:lnTo>
                    <a:pt x="322295" y="222500"/>
                  </a:lnTo>
                  <a:lnTo>
                    <a:pt x="288131" y="250859"/>
                  </a:lnTo>
                  <a:lnTo>
                    <a:pt x="255558" y="280605"/>
                  </a:lnTo>
                  <a:lnTo>
                    <a:pt x="224638" y="311682"/>
                  </a:lnTo>
                  <a:lnTo>
                    <a:pt x="195434" y="344038"/>
                  </a:lnTo>
                  <a:lnTo>
                    <a:pt x="168007" y="377617"/>
                  </a:lnTo>
                  <a:lnTo>
                    <a:pt x="142419" y="412368"/>
                  </a:lnTo>
                  <a:lnTo>
                    <a:pt x="118732" y="448235"/>
                  </a:lnTo>
                  <a:lnTo>
                    <a:pt x="97007" y="485165"/>
                  </a:lnTo>
                  <a:lnTo>
                    <a:pt x="77307" y="523104"/>
                  </a:lnTo>
                  <a:lnTo>
                    <a:pt x="59693" y="561999"/>
                  </a:lnTo>
                  <a:lnTo>
                    <a:pt x="44227" y="601795"/>
                  </a:lnTo>
                  <a:lnTo>
                    <a:pt x="30970" y="642438"/>
                  </a:lnTo>
                  <a:lnTo>
                    <a:pt x="19986" y="683876"/>
                  </a:lnTo>
                  <a:lnTo>
                    <a:pt x="11334" y="726053"/>
                  </a:lnTo>
                  <a:lnTo>
                    <a:pt x="5078" y="768917"/>
                  </a:lnTo>
                  <a:lnTo>
                    <a:pt x="1280" y="812413"/>
                  </a:lnTo>
                  <a:lnTo>
                    <a:pt x="0" y="856488"/>
                  </a:lnTo>
                  <a:lnTo>
                    <a:pt x="1280" y="900562"/>
                  </a:lnTo>
                  <a:lnTo>
                    <a:pt x="5078" y="944058"/>
                  </a:lnTo>
                  <a:lnTo>
                    <a:pt x="11334" y="986922"/>
                  </a:lnTo>
                  <a:lnTo>
                    <a:pt x="19986" y="1029099"/>
                  </a:lnTo>
                  <a:lnTo>
                    <a:pt x="30970" y="1070537"/>
                  </a:lnTo>
                  <a:lnTo>
                    <a:pt x="44227" y="1111180"/>
                  </a:lnTo>
                  <a:lnTo>
                    <a:pt x="59693" y="1150976"/>
                  </a:lnTo>
                  <a:lnTo>
                    <a:pt x="77307" y="1189871"/>
                  </a:lnTo>
                  <a:lnTo>
                    <a:pt x="97007" y="1227810"/>
                  </a:lnTo>
                  <a:lnTo>
                    <a:pt x="118732" y="1264740"/>
                  </a:lnTo>
                  <a:lnTo>
                    <a:pt x="142419" y="1300607"/>
                  </a:lnTo>
                  <a:lnTo>
                    <a:pt x="168007" y="1335358"/>
                  </a:lnTo>
                  <a:lnTo>
                    <a:pt x="195434" y="1368937"/>
                  </a:lnTo>
                  <a:lnTo>
                    <a:pt x="224638" y="1401293"/>
                  </a:lnTo>
                  <a:lnTo>
                    <a:pt x="255558" y="1432370"/>
                  </a:lnTo>
                  <a:lnTo>
                    <a:pt x="288131" y="1462116"/>
                  </a:lnTo>
                  <a:lnTo>
                    <a:pt x="322295" y="1490475"/>
                  </a:lnTo>
                  <a:lnTo>
                    <a:pt x="357990" y="1517395"/>
                  </a:lnTo>
                  <a:lnTo>
                    <a:pt x="395153" y="1542821"/>
                  </a:lnTo>
                  <a:lnTo>
                    <a:pt x="433722" y="1566701"/>
                  </a:lnTo>
                  <a:lnTo>
                    <a:pt x="473635" y="1588979"/>
                  </a:lnTo>
                  <a:lnTo>
                    <a:pt x="514832" y="1609602"/>
                  </a:lnTo>
                  <a:lnTo>
                    <a:pt x="557249" y="1628516"/>
                  </a:lnTo>
                  <a:lnTo>
                    <a:pt x="600825" y="1645668"/>
                  </a:lnTo>
                  <a:lnTo>
                    <a:pt x="645498" y="1661004"/>
                  </a:lnTo>
                  <a:lnTo>
                    <a:pt x="691207" y="1674469"/>
                  </a:lnTo>
                  <a:lnTo>
                    <a:pt x="737889" y="1686011"/>
                  </a:lnTo>
                  <a:lnTo>
                    <a:pt x="785483" y="1695575"/>
                  </a:lnTo>
                  <a:lnTo>
                    <a:pt x="833927" y="1703107"/>
                  </a:lnTo>
                  <a:lnTo>
                    <a:pt x="883160" y="1708554"/>
                  </a:lnTo>
                  <a:lnTo>
                    <a:pt x="933118" y="1711861"/>
                  </a:lnTo>
                  <a:lnTo>
                    <a:pt x="983741" y="1712976"/>
                  </a:lnTo>
                  <a:lnTo>
                    <a:pt x="1034365" y="1711861"/>
                  </a:lnTo>
                  <a:lnTo>
                    <a:pt x="1084323" y="1708554"/>
                  </a:lnTo>
                  <a:lnTo>
                    <a:pt x="1133556" y="1703107"/>
                  </a:lnTo>
                  <a:lnTo>
                    <a:pt x="1182000" y="1695575"/>
                  </a:lnTo>
                  <a:lnTo>
                    <a:pt x="1229594" y="1686011"/>
                  </a:lnTo>
                  <a:lnTo>
                    <a:pt x="1276276" y="1674469"/>
                  </a:lnTo>
                  <a:lnTo>
                    <a:pt x="1321985" y="1661004"/>
                  </a:lnTo>
                  <a:lnTo>
                    <a:pt x="1366658" y="1645668"/>
                  </a:lnTo>
                  <a:lnTo>
                    <a:pt x="1410234" y="1628516"/>
                  </a:lnTo>
                  <a:lnTo>
                    <a:pt x="1452651" y="1609602"/>
                  </a:lnTo>
                  <a:lnTo>
                    <a:pt x="1493848" y="1588979"/>
                  </a:lnTo>
                  <a:lnTo>
                    <a:pt x="1533761" y="1566701"/>
                  </a:lnTo>
                  <a:lnTo>
                    <a:pt x="1572330" y="1542821"/>
                  </a:lnTo>
                  <a:lnTo>
                    <a:pt x="1609493" y="1517395"/>
                  </a:lnTo>
                  <a:lnTo>
                    <a:pt x="1645188" y="1490475"/>
                  </a:lnTo>
                  <a:lnTo>
                    <a:pt x="1679352" y="1462116"/>
                  </a:lnTo>
                  <a:lnTo>
                    <a:pt x="1711925" y="1432370"/>
                  </a:lnTo>
                  <a:lnTo>
                    <a:pt x="1742845" y="1401293"/>
                  </a:lnTo>
                  <a:lnTo>
                    <a:pt x="1772049" y="1368937"/>
                  </a:lnTo>
                  <a:lnTo>
                    <a:pt x="1799476" y="1335358"/>
                  </a:lnTo>
                  <a:lnTo>
                    <a:pt x="1825064" y="1300607"/>
                  </a:lnTo>
                  <a:lnTo>
                    <a:pt x="1848751" y="1264740"/>
                  </a:lnTo>
                  <a:lnTo>
                    <a:pt x="1870476" y="1227810"/>
                  </a:lnTo>
                  <a:lnTo>
                    <a:pt x="1890176" y="1189871"/>
                  </a:lnTo>
                  <a:lnTo>
                    <a:pt x="1907790" y="1150976"/>
                  </a:lnTo>
                  <a:lnTo>
                    <a:pt x="1923256" y="1111180"/>
                  </a:lnTo>
                  <a:lnTo>
                    <a:pt x="1936513" y="1070537"/>
                  </a:lnTo>
                  <a:lnTo>
                    <a:pt x="1947497" y="1029099"/>
                  </a:lnTo>
                  <a:lnTo>
                    <a:pt x="1956149" y="986922"/>
                  </a:lnTo>
                  <a:lnTo>
                    <a:pt x="1962405" y="944058"/>
                  </a:lnTo>
                  <a:lnTo>
                    <a:pt x="1966203" y="900562"/>
                  </a:lnTo>
                  <a:lnTo>
                    <a:pt x="1967483" y="856488"/>
                  </a:lnTo>
                  <a:lnTo>
                    <a:pt x="1967483" y="0"/>
                  </a:lnTo>
                  <a:close/>
                </a:path>
              </a:pathLst>
            </a:custGeom>
            <a:solidFill>
              <a:srgbClr val="4B8897"/>
            </a:solidFill>
          </p:spPr>
          <p:txBody>
            <a:bodyPr wrap="square" lIns="0" tIns="0" rIns="0" bIns="0" rtlCol="0"/>
            <a:lstStyle/>
            <a:p/>
          </p:txBody>
        </p:sp>
        <p:sp>
          <p:nvSpPr>
            <p:cNvPr id="30" name="object 30"/>
            <p:cNvSpPr/>
            <p:nvPr/>
          </p:nvSpPr>
          <p:spPr>
            <a:xfrm>
              <a:off x="8763000" y="1432560"/>
              <a:ext cx="1967864" cy="1713230"/>
            </a:xfrm>
            <a:custGeom>
              <a:avLst/>
              <a:gdLst/>
              <a:ahLst/>
              <a:cxnLst/>
              <a:rect l="l" t="t" r="r" b="b"/>
              <a:pathLst>
                <a:path w="1967865" h="1713230">
                  <a:moveTo>
                    <a:pt x="0" y="856488"/>
                  </a:moveTo>
                  <a:lnTo>
                    <a:pt x="1280" y="812413"/>
                  </a:lnTo>
                  <a:lnTo>
                    <a:pt x="5078" y="768917"/>
                  </a:lnTo>
                  <a:lnTo>
                    <a:pt x="11334" y="726053"/>
                  </a:lnTo>
                  <a:lnTo>
                    <a:pt x="19986" y="683876"/>
                  </a:lnTo>
                  <a:lnTo>
                    <a:pt x="30970" y="642438"/>
                  </a:lnTo>
                  <a:lnTo>
                    <a:pt x="44227" y="601795"/>
                  </a:lnTo>
                  <a:lnTo>
                    <a:pt x="59693" y="561999"/>
                  </a:lnTo>
                  <a:lnTo>
                    <a:pt x="77307" y="523104"/>
                  </a:lnTo>
                  <a:lnTo>
                    <a:pt x="97007" y="485165"/>
                  </a:lnTo>
                  <a:lnTo>
                    <a:pt x="118732" y="448235"/>
                  </a:lnTo>
                  <a:lnTo>
                    <a:pt x="142419" y="412368"/>
                  </a:lnTo>
                  <a:lnTo>
                    <a:pt x="168007" y="377617"/>
                  </a:lnTo>
                  <a:lnTo>
                    <a:pt x="195434" y="344038"/>
                  </a:lnTo>
                  <a:lnTo>
                    <a:pt x="224638" y="311682"/>
                  </a:lnTo>
                  <a:lnTo>
                    <a:pt x="255558" y="280605"/>
                  </a:lnTo>
                  <a:lnTo>
                    <a:pt x="288131" y="250859"/>
                  </a:lnTo>
                  <a:lnTo>
                    <a:pt x="322295" y="222500"/>
                  </a:lnTo>
                  <a:lnTo>
                    <a:pt x="357990" y="195580"/>
                  </a:lnTo>
                  <a:lnTo>
                    <a:pt x="395153" y="170154"/>
                  </a:lnTo>
                  <a:lnTo>
                    <a:pt x="433722" y="146274"/>
                  </a:lnTo>
                  <a:lnTo>
                    <a:pt x="473635" y="123996"/>
                  </a:lnTo>
                  <a:lnTo>
                    <a:pt x="514832" y="103373"/>
                  </a:lnTo>
                  <a:lnTo>
                    <a:pt x="557249" y="84459"/>
                  </a:lnTo>
                  <a:lnTo>
                    <a:pt x="600825" y="67307"/>
                  </a:lnTo>
                  <a:lnTo>
                    <a:pt x="645498" y="51971"/>
                  </a:lnTo>
                  <a:lnTo>
                    <a:pt x="691207" y="38506"/>
                  </a:lnTo>
                  <a:lnTo>
                    <a:pt x="737889" y="26964"/>
                  </a:lnTo>
                  <a:lnTo>
                    <a:pt x="785483" y="17400"/>
                  </a:lnTo>
                  <a:lnTo>
                    <a:pt x="833927" y="9868"/>
                  </a:lnTo>
                  <a:lnTo>
                    <a:pt x="883160" y="4421"/>
                  </a:lnTo>
                  <a:lnTo>
                    <a:pt x="933118" y="1114"/>
                  </a:lnTo>
                  <a:lnTo>
                    <a:pt x="983741" y="0"/>
                  </a:lnTo>
                  <a:lnTo>
                    <a:pt x="1967483" y="0"/>
                  </a:lnTo>
                  <a:lnTo>
                    <a:pt x="1967483" y="856488"/>
                  </a:lnTo>
                  <a:lnTo>
                    <a:pt x="1966203" y="900562"/>
                  </a:lnTo>
                  <a:lnTo>
                    <a:pt x="1962405" y="944058"/>
                  </a:lnTo>
                  <a:lnTo>
                    <a:pt x="1956149" y="986922"/>
                  </a:lnTo>
                  <a:lnTo>
                    <a:pt x="1947497" y="1029099"/>
                  </a:lnTo>
                  <a:lnTo>
                    <a:pt x="1936513" y="1070537"/>
                  </a:lnTo>
                  <a:lnTo>
                    <a:pt x="1923256" y="1111180"/>
                  </a:lnTo>
                  <a:lnTo>
                    <a:pt x="1907790" y="1150976"/>
                  </a:lnTo>
                  <a:lnTo>
                    <a:pt x="1890176" y="1189871"/>
                  </a:lnTo>
                  <a:lnTo>
                    <a:pt x="1870476" y="1227810"/>
                  </a:lnTo>
                  <a:lnTo>
                    <a:pt x="1848751" y="1264740"/>
                  </a:lnTo>
                  <a:lnTo>
                    <a:pt x="1825064" y="1300607"/>
                  </a:lnTo>
                  <a:lnTo>
                    <a:pt x="1799476" y="1335358"/>
                  </a:lnTo>
                  <a:lnTo>
                    <a:pt x="1772049" y="1368937"/>
                  </a:lnTo>
                  <a:lnTo>
                    <a:pt x="1742845" y="1401293"/>
                  </a:lnTo>
                  <a:lnTo>
                    <a:pt x="1711925" y="1432370"/>
                  </a:lnTo>
                  <a:lnTo>
                    <a:pt x="1679352" y="1462116"/>
                  </a:lnTo>
                  <a:lnTo>
                    <a:pt x="1645188" y="1490475"/>
                  </a:lnTo>
                  <a:lnTo>
                    <a:pt x="1609493" y="1517395"/>
                  </a:lnTo>
                  <a:lnTo>
                    <a:pt x="1572330" y="1542821"/>
                  </a:lnTo>
                  <a:lnTo>
                    <a:pt x="1533761" y="1566701"/>
                  </a:lnTo>
                  <a:lnTo>
                    <a:pt x="1493848" y="1588979"/>
                  </a:lnTo>
                  <a:lnTo>
                    <a:pt x="1452651" y="1609602"/>
                  </a:lnTo>
                  <a:lnTo>
                    <a:pt x="1410234" y="1628516"/>
                  </a:lnTo>
                  <a:lnTo>
                    <a:pt x="1366658" y="1645668"/>
                  </a:lnTo>
                  <a:lnTo>
                    <a:pt x="1321985" y="1661004"/>
                  </a:lnTo>
                  <a:lnTo>
                    <a:pt x="1276276" y="1674469"/>
                  </a:lnTo>
                  <a:lnTo>
                    <a:pt x="1229594" y="1686011"/>
                  </a:lnTo>
                  <a:lnTo>
                    <a:pt x="1182000" y="1695575"/>
                  </a:lnTo>
                  <a:lnTo>
                    <a:pt x="1133556" y="1703107"/>
                  </a:lnTo>
                  <a:lnTo>
                    <a:pt x="1084323" y="1708554"/>
                  </a:lnTo>
                  <a:lnTo>
                    <a:pt x="1034365" y="1711861"/>
                  </a:lnTo>
                  <a:lnTo>
                    <a:pt x="983741" y="1712976"/>
                  </a:lnTo>
                  <a:lnTo>
                    <a:pt x="933118" y="1711861"/>
                  </a:lnTo>
                  <a:lnTo>
                    <a:pt x="883160" y="1708554"/>
                  </a:lnTo>
                  <a:lnTo>
                    <a:pt x="833927" y="1703107"/>
                  </a:lnTo>
                  <a:lnTo>
                    <a:pt x="785483" y="1695575"/>
                  </a:lnTo>
                  <a:lnTo>
                    <a:pt x="737889" y="1686011"/>
                  </a:lnTo>
                  <a:lnTo>
                    <a:pt x="691207" y="1674469"/>
                  </a:lnTo>
                  <a:lnTo>
                    <a:pt x="645498" y="1661004"/>
                  </a:lnTo>
                  <a:lnTo>
                    <a:pt x="600825" y="1645668"/>
                  </a:lnTo>
                  <a:lnTo>
                    <a:pt x="557249" y="1628516"/>
                  </a:lnTo>
                  <a:lnTo>
                    <a:pt x="514832" y="1609602"/>
                  </a:lnTo>
                  <a:lnTo>
                    <a:pt x="473635" y="1588979"/>
                  </a:lnTo>
                  <a:lnTo>
                    <a:pt x="433722" y="1566701"/>
                  </a:lnTo>
                  <a:lnTo>
                    <a:pt x="395153" y="1542821"/>
                  </a:lnTo>
                  <a:lnTo>
                    <a:pt x="357990" y="1517395"/>
                  </a:lnTo>
                  <a:lnTo>
                    <a:pt x="322295" y="1490475"/>
                  </a:lnTo>
                  <a:lnTo>
                    <a:pt x="288131" y="1462116"/>
                  </a:lnTo>
                  <a:lnTo>
                    <a:pt x="255558" y="1432370"/>
                  </a:lnTo>
                  <a:lnTo>
                    <a:pt x="224638" y="1401293"/>
                  </a:lnTo>
                  <a:lnTo>
                    <a:pt x="195434" y="1368937"/>
                  </a:lnTo>
                  <a:lnTo>
                    <a:pt x="168007" y="1335358"/>
                  </a:lnTo>
                  <a:lnTo>
                    <a:pt x="142419" y="1300607"/>
                  </a:lnTo>
                  <a:lnTo>
                    <a:pt x="118732" y="1264740"/>
                  </a:lnTo>
                  <a:lnTo>
                    <a:pt x="97007" y="1227810"/>
                  </a:lnTo>
                  <a:lnTo>
                    <a:pt x="77307" y="1189871"/>
                  </a:lnTo>
                  <a:lnTo>
                    <a:pt x="59693" y="1150976"/>
                  </a:lnTo>
                  <a:lnTo>
                    <a:pt x="44227" y="1111180"/>
                  </a:lnTo>
                  <a:lnTo>
                    <a:pt x="30970" y="1070537"/>
                  </a:lnTo>
                  <a:lnTo>
                    <a:pt x="19986" y="1029099"/>
                  </a:lnTo>
                  <a:lnTo>
                    <a:pt x="11334" y="986922"/>
                  </a:lnTo>
                  <a:lnTo>
                    <a:pt x="5078" y="944058"/>
                  </a:lnTo>
                  <a:lnTo>
                    <a:pt x="1280" y="900562"/>
                  </a:lnTo>
                  <a:lnTo>
                    <a:pt x="0" y="856488"/>
                  </a:lnTo>
                  <a:close/>
                </a:path>
              </a:pathLst>
            </a:custGeom>
            <a:ln w="9525">
              <a:solidFill>
                <a:srgbClr val="335B64"/>
              </a:solidFill>
            </a:ln>
          </p:spPr>
          <p:txBody>
            <a:bodyPr wrap="square" lIns="0" tIns="0" rIns="0" bIns="0" rtlCol="0"/>
            <a:lstStyle/>
            <a:p/>
          </p:txBody>
        </p:sp>
      </p:grpSp>
      <p:sp>
        <p:nvSpPr>
          <p:cNvPr id="31" name="object 31"/>
          <p:cNvSpPr txBox="1"/>
          <p:nvPr/>
        </p:nvSpPr>
        <p:spPr>
          <a:xfrm>
            <a:off x="9187141" y="2006459"/>
            <a:ext cx="1119505" cy="513715"/>
          </a:xfrm>
          <a:prstGeom prst="rect">
            <a:avLst/>
          </a:prstGeom>
        </p:spPr>
        <p:txBody>
          <a:bodyPr wrap="square" lIns="0" tIns="13335" rIns="0" bIns="0" rtlCol="0" vert="horz">
            <a:spAutoFit/>
          </a:bodyPr>
          <a:lstStyle/>
          <a:p>
            <a:pPr marL="12700">
              <a:lnSpc>
                <a:spcPct val="100000"/>
              </a:lnSpc>
              <a:spcBef>
                <a:spcPts val="105"/>
              </a:spcBef>
            </a:pPr>
            <a:r>
              <a:rPr dirty="0" sz="3200" spc="-15">
                <a:solidFill>
                  <a:srgbClr val="FFFFFF"/>
                </a:solidFill>
                <a:latin typeface="Calibri"/>
                <a:cs typeface="Calibri"/>
              </a:rPr>
              <a:t>rtCGM</a:t>
            </a:r>
            <a:endParaRPr sz="3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8822" y="6050384"/>
            <a:ext cx="10791825" cy="666750"/>
          </a:xfrm>
          <a:prstGeom prst="rect">
            <a:avLst/>
          </a:prstGeom>
        </p:spPr>
        <p:txBody>
          <a:bodyPr wrap="square" lIns="0" tIns="13335" rIns="0" bIns="0" rtlCol="0" vert="horz">
            <a:spAutoFit/>
          </a:bodyPr>
          <a:lstStyle/>
          <a:p>
            <a:pPr marL="12700" marR="5080">
              <a:lnSpc>
                <a:spcPct val="100000"/>
              </a:lnSpc>
              <a:spcBef>
                <a:spcPts val="105"/>
              </a:spcBef>
              <a:tabLst>
                <a:tab pos="3288665" algn="l"/>
              </a:tabLst>
            </a:pPr>
            <a:r>
              <a:rPr dirty="0" sz="1050">
                <a:solidFill>
                  <a:srgbClr val="4D4D4D"/>
                </a:solidFill>
                <a:latin typeface="Arial"/>
                <a:cs typeface="Arial"/>
              </a:rPr>
              <a:t>1. Dexcom </a:t>
            </a:r>
            <a:r>
              <a:rPr dirty="0" sz="1050" spc="-5">
                <a:solidFill>
                  <a:srgbClr val="4D4D4D"/>
                </a:solidFill>
                <a:latin typeface="Arial"/>
                <a:cs typeface="Arial"/>
              </a:rPr>
              <a:t>G6 </a:t>
            </a:r>
            <a:r>
              <a:rPr dirty="0" sz="1050" spc="5">
                <a:solidFill>
                  <a:srgbClr val="4D4D4D"/>
                </a:solidFill>
                <a:latin typeface="Arial"/>
                <a:cs typeface="Arial"/>
              </a:rPr>
              <a:t>Using </a:t>
            </a:r>
            <a:r>
              <a:rPr dirty="0" sz="1050">
                <a:solidFill>
                  <a:srgbClr val="4D4D4D"/>
                </a:solidFill>
                <a:latin typeface="Arial"/>
                <a:cs typeface="Arial"/>
              </a:rPr>
              <a:t>Your </a:t>
            </a:r>
            <a:r>
              <a:rPr dirty="0" sz="1050" spc="-5">
                <a:solidFill>
                  <a:srgbClr val="4D4D4D"/>
                </a:solidFill>
                <a:latin typeface="Arial"/>
                <a:cs typeface="Arial"/>
              </a:rPr>
              <a:t>G6 </a:t>
            </a:r>
            <a:r>
              <a:rPr dirty="0" sz="1050">
                <a:solidFill>
                  <a:srgbClr val="4D4D4D"/>
                </a:solidFill>
                <a:latin typeface="Arial"/>
                <a:cs typeface="Arial"/>
              </a:rPr>
              <a:t>Guide.</a:t>
            </a:r>
            <a:r>
              <a:rPr dirty="0" sz="1050">
                <a:solidFill>
                  <a:srgbClr val="76ACB9"/>
                </a:solidFill>
                <a:latin typeface="Arial"/>
                <a:cs typeface="Arial"/>
              </a:rPr>
              <a:t> </a:t>
            </a:r>
            <a:r>
              <a:rPr dirty="0" u="sng" sz="1050">
                <a:solidFill>
                  <a:srgbClr val="76ACB9"/>
                </a:solidFill>
                <a:uFill>
                  <a:solidFill>
                    <a:srgbClr val="76ACB9"/>
                  </a:solidFill>
                </a:uFill>
                <a:latin typeface="Arial"/>
                <a:cs typeface="Arial"/>
                <a:hlinkClick r:id="rId2"/>
              </a:rPr>
              <a:t>https://www.dexcom.com/en-CA/downloadsandguides/search</a:t>
            </a:r>
            <a:r>
              <a:rPr dirty="0" sz="1050">
                <a:solidFill>
                  <a:srgbClr val="76ACB9"/>
                </a:solidFill>
                <a:latin typeface="Arial"/>
                <a:cs typeface="Arial"/>
                <a:hlinkClick r:id="rId2"/>
              </a:rPr>
              <a:t> </a:t>
            </a:r>
            <a:r>
              <a:rPr dirty="0" sz="1050">
                <a:solidFill>
                  <a:srgbClr val="4D4D4D"/>
                </a:solidFill>
                <a:latin typeface="Arial"/>
                <a:cs typeface="Arial"/>
              </a:rPr>
              <a:t>. Dexcom </a:t>
            </a:r>
            <a:r>
              <a:rPr dirty="0" sz="1050" spc="-5">
                <a:solidFill>
                  <a:srgbClr val="4D4D4D"/>
                </a:solidFill>
                <a:latin typeface="Arial"/>
                <a:cs typeface="Arial"/>
              </a:rPr>
              <a:t>G6 </a:t>
            </a:r>
            <a:r>
              <a:rPr dirty="0" sz="1050">
                <a:solidFill>
                  <a:srgbClr val="4D4D4D"/>
                </a:solidFill>
                <a:latin typeface="Arial"/>
                <a:cs typeface="Arial"/>
              </a:rPr>
              <a:t>readings can be used </a:t>
            </a:r>
            <a:r>
              <a:rPr dirty="0" sz="1050" spc="-5">
                <a:solidFill>
                  <a:srgbClr val="4D4D4D"/>
                </a:solidFill>
                <a:latin typeface="Arial"/>
                <a:cs typeface="Arial"/>
              </a:rPr>
              <a:t>to </a:t>
            </a:r>
            <a:r>
              <a:rPr dirty="0" sz="1050" spc="5">
                <a:solidFill>
                  <a:srgbClr val="4D4D4D"/>
                </a:solidFill>
                <a:latin typeface="Arial"/>
                <a:cs typeface="Arial"/>
              </a:rPr>
              <a:t>make </a:t>
            </a:r>
            <a:r>
              <a:rPr dirty="0" sz="1050">
                <a:solidFill>
                  <a:srgbClr val="4D4D4D"/>
                </a:solidFill>
                <a:latin typeface="Arial"/>
                <a:cs typeface="Arial"/>
              </a:rPr>
              <a:t>diabetes treatment decisions when  taking up </a:t>
            </a:r>
            <a:r>
              <a:rPr dirty="0" sz="1050" spc="-5">
                <a:solidFill>
                  <a:srgbClr val="4D4D4D"/>
                </a:solidFill>
                <a:latin typeface="Arial"/>
                <a:cs typeface="Arial"/>
              </a:rPr>
              <a:t>to </a:t>
            </a:r>
            <a:r>
              <a:rPr dirty="0" sz="1050">
                <a:solidFill>
                  <a:srgbClr val="4D4D4D"/>
                </a:solidFill>
                <a:latin typeface="Arial"/>
                <a:cs typeface="Arial"/>
              </a:rPr>
              <a:t>a </a:t>
            </a:r>
            <a:r>
              <a:rPr dirty="0" sz="1050" spc="5">
                <a:solidFill>
                  <a:srgbClr val="4D4D4D"/>
                </a:solidFill>
                <a:latin typeface="Arial"/>
                <a:cs typeface="Arial"/>
              </a:rPr>
              <a:t>maximum </a:t>
            </a:r>
            <a:r>
              <a:rPr dirty="0" sz="1050">
                <a:solidFill>
                  <a:srgbClr val="4D4D4D"/>
                </a:solidFill>
                <a:latin typeface="Arial"/>
                <a:cs typeface="Arial"/>
              </a:rPr>
              <a:t>acetaminophen dose of 1,000mg </a:t>
            </a:r>
            <a:r>
              <a:rPr dirty="0" sz="1050" spc="-5">
                <a:solidFill>
                  <a:srgbClr val="4D4D4D"/>
                </a:solidFill>
                <a:latin typeface="Arial"/>
                <a:cs typeface="Arial"/>
              </a:rPr>
              <a:t>every </a:t>
            </a:r>
            <a:r>
              <a:rPr dirty="0" sz="1050">
                <a:solidFill>
                  <a:srgbClr val="4D4D4D"/>
                </a:solidFill>
                <a:latin typeface="Arial"/>
                <a:cs typeface="Arial"/>
              </a:rPr>
              <a:t>6 hours. </a:t>
            </a:r>
            <a:r>
              <a:rPr dirty="0" sz="1050" spc="5">
                <a:solidFill>
                  <a:srgbClr val="4D4D4D"/>
                </a:solidFill>
                <a:latin typeface="Arial"/>
                <a:cs typeface="Arial"/>
              </a:rPr>
              <a:t>Taking </a:t>
            </a:r>
            <a:r>
              <a:rPr dirty="0" sz="1050">
                <a:solidFill>
                  <a:srgbClr val="4D4D4D"/>
                </a:solidFill>
                <a:latin typeface="Arial"/>
                <a:cs typeface="Arial"/>
              </a:rPr>
              <a:t>a higher dose </a:t>
            </a:r>
            <a:r>
              <a:rPr dirty="0" sz="1050" spc="5">
                <a:solidFill>
                  <a:srgbClr val="4D4D4D"/>
                </a:solidFill>
                <a:latin typeface="Arial"/>
                <a:cs typeface="Arial"/>
              </a:rPr>
              <a:t>may </a:t>
            </a:r>
            <a:r>
              <a:rPr dirty="0" sz="1050">
                <a:solidFill>
                  <a:srgbClr val="4D4D4D"/>
                </a:solidFill>
                <a:latin typeface="Arial"/>
                <a:cs typeface="Arial"/>
              </a:rPr>
              <a:t>affect </a:t>
            </a:r>
            <a:r>
              <a:rPr dirty="0" sz="1050" spc="-5">
                <a:solidFill>
                  <a:srgbClr val="4D4D4D"/>
                </a:solidFill>
                <a:latin typeface="Arial"/>
                <a:cs typeface="Arial"/>
              </a:rPr>
              <a:t>the G6 </a:t>
            </a:r>
            <a:r>
              <a:rPr dirty="0" sz="1050">
                <a:solidFill>
                  <a:srgbClr val="4D4D4D"/>
                </a:solidFill>
                <a:latin typeface="Arial"/>
                <a:cs typeface="Arial"/>
              </a:rPr>
              <a:t>readings. 2. For a list of Dexcom </a:t>
            </a:r>
            <a:r>
              <a:rPr dirty="0" sz="1050" spc="-5">
                <a:solidFill>
                  <a:srgbClr val="4D4D4D"/>
                </a:solidFill>
                <a:latin typeface="Arial"/>
                <a:cs typeface="Arial"/>
              </a:rPr>
              <a:t>G6 </a:t>
            </a:r>
            <a:r>
              <a:rPr dirty="0" sz="1050">
                <a:solidFill>
                  <a:srgbClr val="4D4D4D"/>
                </a:solidFill>
                <a:latin typeface="Arial"/>
                <a:cs typeface="Arial"/>
              </a:rPr>
              <a:t>compatible devices, please visit </a:t>
            </a:r>
            <a:r>
              <a:rPr dirty="0" sz="1050">
                <a:solidFill>
                  <a:srgbClr val="76ACB9"/>
                </a:solidFill>
                <a:latin typeface="Arial"/>
                <a:cs typeface="Arial"/>
              </a:rPr>
              <a:t> </a:t>
            </a:r>
            <a:r>
              <a:rPr dirty="0" u="sng" sz="1050" spc="-5">
                <a:solidFill>
                  <a:srgbClr val="76ACB9"/>
                </a:solidFill>
                <a:uFill>
                  <a:solidFill>
                    <a:srgbClr val="76ACB9"/>
                  </a:solidFill>
                </a:uFill>
                <a:latin typeface="Arial"/>
                <a:cs typeface="Arial"/>
                <a:hlinkClick r:id="rId3"/>
              </a:rPr>
              <a:t>https://www.dexcom.com/en-CA/compatibility/select</a:t>
            </a:r>
            <a:r>
              <a:rPr dirty="0" sz="1050" spc="-5">
                <a:solidFill>
                  <a:srgbClr val="4D4D4D"/>
                </a:solidFill>
                <a:latin typeface="Arial"/>
                <a:cs typeface="Arial"/>
              </a:rPr>
              <a:t>. </a:t>
            </a:r>
            <a:r>
              <a:rPr dirty="0" sz="1050" spc="5">
                <a:solidFill>
                  <a:srgbClr val="4D4D4D"/>
                </a:solidFill>
                <a:latin typeface="Arial"/>
                <a:cs typeface="Arial"/>
              </a:rPr>
              <a:t>Use </a:t>
            </a:r>
            <a:r>
              <a:rPr dirty="0" sz="1050">
                <a:solidFill>
                  <a:srgbClr val="4D4D4D"/>
                </a:solidFill>
                <a:latin typeface="Arial"/>
                <a:cs typeface="Arial"/>
              </a:rPr>
              <a:t>of </a:t>
            </a:r>
            <a:r>
              <a:rPr dirty="0" sz="1050" spc="-5">
                <a:solidFill>
                  <a:srgbClr val="4D4D4D"/>
                </a:solidFill>
                <a:latin typeface="Arial"/>
                <a:cs typeface="Arial"/>
              </a:rPr>
              <a:t>the </a:t>
            </a:r>
            <a:r>
              <a:rPr dirty="0" sz="1050">
                <a:solidFill>
                  <a:srgbClr val="4D4D4D"/>
                </a:solidFill>
                <a:latin typeface="Arial"/>
                <a:cs typeface="Arial"/>
              </a:rPr>
              <a:t>smart </a:t>
            </a:r>
            <a:r>
              <a:rPr dirty="0" sz="1050" spc="-5">
                <a:solidFill>
                  <a:srgbClr val="4D4D4D"/>
                </a:solidFill>
                <a:latin typeface="Arial"/>
                <a:cs typeface="Arial"/>
              </a:rPr>
              <a:t>watch </a:t>
            </a:r>
            <a:r>
              <a:rPr dirty="0" sz="1050">
                <a:solidFill>
                  <a:srgbClr val="4D4D4D"/>
                </a:solidFill>
                <a:latin typeface="Arial"/>
                <a:cs typeface="Arial"/>
              </a:rPr>
              <a:t>requires </a:t>
            </a:r>
            <a:r>
              <a:rPr dirty="0" sz="1050" spc="-5">
                <a:solidFill>
                  <a:srgbClr val="4D4D4D"/>
                </a:solidFill>
                <a:latin typeface="Arial"/>
                <a:cs typeface="Arial"/>
              </a:rPr>
              <a:t>the </a:t>
            </a:r>
            <a:r>
              <a:rPr dirty="0" sz="1050">
                <a:solidFill>
                  <a:srgbClr val="4D4D4D"/>
                </a:solidFill>
                <a:latin typeface="Arial"/>
                <a:cs typeface="Arial"/>
              </a:rPr>
              <a:t>Dexcom </a:t>
            </a:r>
            <a:r>
              <a:rPr dirty="0" sz="1050" spc="-5">
                <a:solidFill>
                  <a:srgbClr val="4D4D4D"/>
                </a:solidFill>
                <a:latin typeface="Arial"/>
                <a:cs typeface="Arial"/>
              </a:rPr>
              <a:t>G6 </a:t>
            </a:r>
            <a:r>
              <a:rPr dirty="0" sz="1050">
                <a:solidFill>
                  <a:srgbClr val="4D4D4D"/>
                </a:solidFill>
                <a:latin typeface="Arial"/>
                <a:cs typeface="Arial"/>
              </a:rPr>
              <a:t>App on a compatible smartphone. 3. FreeStyle Libre </a:t>
            </a:r>
            <a:r>
              <a:rPr dirty="0" sz="1050">
                <a:solidFill>
                  <a:srgbClr val="76ACB9"/>
                </a:solidFill>
                <a:latin typeface="Arial"/>
                <a:cs typeface="Arial"/>
              </a:rPr>
              <a:t> </a:t>
            </a:r>
            <a:r>
              <a:rPr dirty="0" u="sng" sz="1050" spc="-5">
                <a:solidFill>
                  <a:srgbClr val="76ACB9"/>
                </a:solidFill>
                <a:uFill>
                  <a:solidFill>
                    <a:srgbClr val="76ACB9"/>
                  </a:solidFill>
                </a:uFill>
                <a:latin typeface="Arial"/>
                <a:cs typeface="Arial"/>
                <a:hlinkClick r:id="rId4"/>
              </a:rPr>
              <a:t>https://www.freestyle.abbott/ca/en/products/libre.html</a:t>
            </a:r>
            <a:r>
              <a:rPr dirty="0" sz="1050" spc="-5">
                <a:solidFill>
                  <a:srgbClr val="76ACB9"/>
                </a:solidFill>
                <a:latin typeface="Arial"/>
                <a:cs typeface="Arial"/>
              </a:rPr>
              <a:t>	</a:t>
            </a:r>
            <a:r>
              <a:rPr dirty="0" sz="1050">
                <a:solidFill>
                  <a:srgbClr val="4D4D4D"/>
                </a:solidFill>
                <a:latin typeface="Arial"/>
                <a:cs typeface="Arial"/>
              </a:rPr>
              <a:t>4. Guardian™ Connect</a:t>
            </a:r>
            <a:r>
              <a:rPr dirty="0" u="sng" sz="1050" spc="-90">
                <a:solidFill>
                  <a:srgbClr val="76ACB9"/>
                </a:solidFill>
                <a:uFill>
                  <a:solidFill>
                    <a:srgbClr val="76ACB9"/>
                  </a:solidFill>
                </a:uFill>
                <a:latin typeface="Arial"/>
                <a:cs typeface="Arial"/>
                <a:hlinkClick r:id="rId5"/>
              </a:rPr>
              <a:t> </a:t>
            </a:r>
            <a:r>
              <a:rPr dirty="0" u="sng" sz="1050" spc="-5">
                <a:solidFill>
                  <a:srgbClr val="76ACB9"/>
                </a:solidFill>
                <a:uFill>
                  <a:solidFill>
                    <a:srgbClr val="76ACB9"/>
                  </a:solidFill>
                </a:uFill>
                <a:latin typeface="Arial"/>
                <a:cs typeface="Arial"/>
                <a:hlinkClick r:id="rId5"/>
              </a:rPr>
              <a:t>https://www.medtronic.com/ca-en/diabetes/home/products/cgm-systems/guardian-connect.htm</a:t>
            </a:r>
            <a:r>
              <a:rPr dirty="0" sz="1050" spc="-5">
                <a:solidFill>
                  <a:srgbClr val="76ACB9"/>
                </a:solidFill>
                <a:latin typeface="Arial"/>
                <a:cs typeface="Arial"/>
                <a:hlinkClick r:id="rId5"/>
              </a:rPr>
              <a:t>l</a:t>
            </a:r>
            <a:endParaRPr sz="1050">
              <a:latin typeface="Arial"/>
              <a:cs typeface="Arial"/>
            </a:endParaRPr>
          </a:p>
        </p:txBody>
      </p:sp>
      <p:grpSp>
        <p:nvGrpSpPr>
          <p:cNvPr id="3" name="object 3"/>
          <p:cNvGrpSpPr/>
          <p:nvPr/>
        </p:nvGrpSpPr>
        <p:grpSpPr>
          <a:xfrm>
            <a:off x="903732" y="864108"/>
            <a:ext cx="10968355" cy="3618229"/>
            <a:chOff x="903732" y="864108"/>
            <a:chExt cx="10968355" cy="3618229"/>
          </a:xfrm>
        </p:grpSpPr>
        <p:pic>
          <p:nvPicPr>
            <p:cNvPr id="4" name="object 4"/>
            <p:cNvPicPr/>
            <p:nvPr/>
          </p:nvPicPr>
          <p:blipFill>
            <a:blip r:embed="rId6" cstate="print"/>
            <a:stretch>
              <a:fillRect/>
            </a:stretch>
          </p:blipFill>
          <p:spPr>
            <a:xfrm>
              <a:off x="10703052" y="864108"/>
              <a:ext cx="1168907" cy="1752599"/>
            </a:xfrm>
            <a:prstGeom prst="rect">
              <a:avLst/>
            </a:prstGeom>
          </p:spPr>
        </p:pic>
        <p:sp>
          <p:nvSpPr>
            <p:cNvPr id="5" name="object 5"/>
            <p:cNvSpPr/>
            <p:nvPr/>
          </p:nvSpPr>
          <p:spPr>
            <a:xfrm>
              <a:off x="903732" y="1260347"/>
              <a:ext cx="2467610" cy="3221990"/>
            </a:xfrm>
            <a:custGeom>
              <a:avLst/>
              <a:gdLst/>
              <a:ahLst/>
              <a:cxnLst/>
              <a:rect l="l" t="t" r="r" b="b"/>
              <a:pathLst>
                <a:path w="2467610" h="3221990">
                  <a:moveTo>
                    <a:pt x="2467356" y="0"/>
                  </a:moveTo>
                  <a:lnTo>
                    <a:pt x="0" y="0"/>
                  </a:lnTo>
                  <a:lnTo>
                    <a:pt x="0" y="3221736"/>
                  </a:lnTo>
                  <a:lnTo>
                    <a:pt x="2467356" y="3221736"/>
                  </a:lnTo>
                  <a:lnTo>
                    <a:pt x="2467356" y="0"/>
                  </a:lnTo>
                  <a:close/>
                </a:path>
              </a:pathLst>
            </a:custGeom>
            <a:solidFill>
              <a:srgbClr val="76ACB9">
                <a:alpha val="19999"/>
              </a:srgbClr>
            </a:solidFill>
          </p:spPr>
          <p:txBody>
            <a:bodyPr wrap="square" lIns="0" tIns="0" rIns="0" bIns="0" rtlCol="0"/>
            <a:lstStyle/>
            <a:p/>
          </p:txBody>
        </p:sp>
        <p:pic>
          <p:nvPicPr>
            <p:cNvPr id="6" name="object 6"/>
            <p:cNvPicPr/>
            <p:nvPr/>
          </p:nvPicPr>
          <p:blipFill>
            <a:blip r:embed="rId7" cstate="print"/>
            <a:stretch>
              <a:fillRect/>
            </a:stretch>
          </p:blipFill>
          <p:spPr>
            <a:xfrm>
              <a:off x="4006596" y="1168908"/>
              <a:ext cx="1322831" cy="1415783"/>
            </a:xfrm>
            <a:prstGeom prst="rect">
              <a:avLst/>
            </a:prstGeom>
          </p:spPr>
        </p:pic>
      </p:grpSp>
      <p:pic>
        <p:nvPicPr>
          <p:cNvPr id="7" name="object 7"/>
          <p:cNvPicPr/>
          <p:nvPr/>
        </p:nvPicPr>
        <p:blipFill>
          <a:blip r:embed="rId8" cstate="print"/>
          <a:stretch>
            <a:fillRect/>
          </a:stretch>
        </p:blipFill>
        <p:spPr>
          <a:xfrm>
            <a:off x="6702552" y="888491"/>
            <a:ext cx="1431035" cy="1659635"/>
          </a:xfrm>
          <a:prstGeom prst="rect">
            <a:avLst/>
          </a:prstGeom>
        </p:spPr>
      </p:pic>
      <p:sp>
        <p:nvSpPr>
          <p:cNvPr id="8" name="object 8"/>
          <p:cNvSpPr txBox="1"/>
          <p:nvPr/>
        </p:nvSpPr>
        <p:spPr>
          <a:xfrm>
            <a:off x="866139" y="1316206"/>
            <a:ext cx="2530475" cy="299720"/>
          </a:xfrm>
          <a:prstGeom prst="rect">
            <a:avLst/>
          </a:prstGeom>
        </p:spPr>
        <p:txBody>
          <a:bodyPr wrap="square" lIns="0" tIns="12700" rIns="0" bIns="0" rtlCol="0" vert="horz">
            <a:spAutoFit/>
          </a:bodyPr>
          <a:lstStyle/>
          <a:p>
            <a:pPr marL="564515">
              <a:lnSpc>
                <a:spcPct val="100000"/>
              </a:lnSpc>
              <a:spcBef>
                <a:spcPts val="100"/>
              </a:spcBef>
            </a:pPr>
            <a:r>
              <a:rPr dirty="0" sz="1800" spc="-10">
                <a:solidFill>
                  <a:srgbClr val="4D4D4D"/>
                </a:solidFill>
                <a:latin typeface="Arial"/>
                <a:cs typeface="Arial"/>
              </a:rPr>
              <a:t>Dexcom</a:t>
            </a:r>
            <a:r>
              <a:rPr dirty="0" sz="1800" spc="20">
                <a:solidFill>
                  <a:srgbClr val="4D4D4D"/>
                </a:solidFill>
                <a:latin typeface="Arial"/>
                <a:cs typeface="Arial"/>
              </a:rPr>
              <a:t> </a:t>
            </a:r>
            <a:r>
              <a:rPr dirty="0" sz="1800" spc="-5">
                <a:solidFill>
                  <a:srgbClr val="4D4D4D"/>
                </a:solidFill>
                <a:latin typeface="Arial"/>
                <a:cs typeface="Arial"/>
              </a:rPr>
              <a:t>G6</a:t>
            </a:r>
            <a:r>
              <a:rPr dirty="0" baseline="25462" sz="1800" spc="-7">
                <a:latin typeface="Arial"/>
                <a:cs typeface="Arial"/>
              </a:rPr>
              <a:t>1,2</a:t>
            </a:r>
            <a:endParaRPr baseline="25462" sz="1800">
              <a:latin typeface="Arial"/>
              <a:cs typeface="Arial"/>
            </a:endParaRPr>
          </a:p>
        </p:txBody>
      </p:sp>
      <p:sp>
        <p:nvSpPr>
          <p:cNvPr id="9" name="object 9"/>
          <p:cNvSpPr txBox="1">
            <a:spLocks noGrp="1"/>
          </p:cNvSpPr>
          <p:nvPr>
            <p:ph type="title"/>
          </p:nvPr>
        </p:nvSpPr>
        <p:spPr>
          <a:xfrm>
            <a:off x="854318" y="281705"/>
            <a:ext cx="6731000" cy="635000"/>
          </a:xfrm>
          <a:prstGeom prst="rect"/>
        </p:spPr>
        <p:txBody>
          <a:bodyPr wrap="square" lIns="0" tIns="12065" rIns="0" bIns="0" rtlCol="0" vert="horz">
            <a:spAutoFit/>
          </a:bodyPr>
          <a:lstStyle/>
          <a:p>
            <a:pPr marL="38100">
              <a:lnSpc>
                <a:spcPct val="100000"/>
              </a:lnSpc>
              <a:spcBef>
                <a:spcPts val="95"/>
              </a:spcBef>
            </a:pPr>
            <a:r>
              <a:rPr dirty="0" sz="4000" spc="-50">
                <a:solidFill>
                  <a:srgbClr val="585858"/>
                </a:solidFill>
              </a:rPr>
              <a:t>GLUCOSE </a:t>
            </a:r>
            <a:r>
              <a:rPr dirty="0" sz="4000" spc="-45">
                <a:solidFill>
                  <a:srgbClr val="585858"/>
                </a:solidFill>
              </a:rPr>
              <a:t>SENSORS </a:t>
            </a:r>
            <a:r>
              <a:rPr dirty="0" sz="4000" spc="-5">
                <a:solidFill>
                  <a:srgbClr val="585858"/>
                </a:solidFill>
              </a:rPr>
              <a:t>IN</a:t>
            </a:r>
            <a:r>
              <a:rPr dirty="0" sz="4000" spc="-235">
                <a:solidFill>
                  <a:srgbClr val="585858"/>
                </a:solidFill>
              </a:rPr>
              <a:t> </a:t>
            </a:r>
            <a:r>
              <a:rPr dirty="0" sz="4000" spc="-35">
                <a:solidFill>
                  <a:srgbClr val="585858"/>
                </a:solidFill>
              </a:rPr>
              <a:t>CANADA</a:t>
            </a:r>
            <a:r>
              <a:rPr dirty="0" baseline="25157" sz="3975" spc="-52">
                <a:solidFill>
                  <a:srgbClr val="585858"/>
                </a:solidFill>
              </a:rPr>
              <a:t>1-4</a:t>
            </a:r>
            <a:endParaRPr baseline="25157" sz="3975"/>
          </a:p>
        </p:txBody>
      </p:sp>
      <p:pic>
        <p:nvPicPr>
          <p:cNvPr id="10" name="object 10"/>
          <p:cNvPicPr/>
          <p:nvPr/>
        </p:nvPicPr>
        <p:blipFill>
          <a:blip r:embed="rId9" cstate="print"/>
          <a:stretch>
            <a:fillRect/>
          </a:stretch>
        </p:blipFill>
        <p:spPr>
          <a:xfrm>
            <a:off x="6353190" y="2970276"/>
            <a:ext cx="1800811" cy="1191755"/>
          </a:xfrm>
          <a:prstGeom prst="rect">
            <a:avLst/>
          </a:prstGeom>
        </p:spPr>
      </p:pic>
      <p:pic>
        <p:nvPicPr>
          <p:cNvPr id="11" name="object 11"/>
          <p:cNvPicPr/>
          <p:nvPr/>
        </p:nvPicPr>
        <p:blipFill>
          <a:blip r:embed="rId10" cstate="print"/>
          <a:stretch>
            <a:fillRect/>
          </a:stretch>
        </p:blipFill>
        <p:spPr>
          <a:xfrm>
            <a:off x="10692632" y="3139439"/>
            <a:ext cx="702181" cy="1121334"/>
          </a:xfrm>
          <a:prstGeom prst="rect">
            <a:avLst/>
          </a:prstGeom>
        </p:spPr>
      </p:pic>
      <p:pic>
        <p:nvPicPr>
          <p:cNvPr id="12" name="object 12"/>
          <p:cNvPicPr/>
          <p:nvPr/>
        </p:nvPicPr>
        <p:blipFill>
          <a:blip r:embed="rId11" cstate="print"/>
          <a:stretch>
            <a:fillRect/>
          </a:stretch>
        </p:blipFill>
        <p:spPr>
          <a:xfrm>
            <a:off x="4027932" y="3029679"/>
            <a:ext cx="1542287" cy="1114076"/>
          </a:xfrm>
          <a:prstGeom prst="rect">
            <a:avLst/>
          </a:prstGeom>
        </p:spPr>
      </p:pic>
      <p:sp>
        <p:nvSpPr>
          <p:cNvPr id="13" name="object 13"/>
          <p:cNvSpPr txBox="1"/>
          <p:nvPr/>
        </p:nvSpPr>
        <p:spPr>
          <a:xfrm>
            <a:off x="866139" y="2836889"/>
            <a:ext cx="2530475" cy="546735"/>
          </a:xfrm>
          <a:prstGeom prst="rect">
            <a:avLst/>
          </a:prstGeom>
        </p:spPr>
        <p:txBody>
          <a:bodyPr wrap="square" lIns="0" tIns="43815" rIns="0" bIns="0" rtlCol="0" vert="horz">
            <a:spAutoFit/>
          </a:bodyPr>
          <a:lstStyle/>
          <a:p>
            <a:pPr marL="558165" marR="545465" indent="222250">
              <a:lnSpc>
                <a:spcPts val="1939"/>
              </a:lnSpc>
              <a:spcBef>
                <a:spcPts val="345"/>
              </a:spcBef>
            </a:pPr>
            <a:r>
              <a:rPr dirty="0" sz="1800" spc="-10">
                <a:solidFill>
                  <a:srgbClr val="4D4D4D"/>
                </a:solidFill>
                <a:latin typeface="Arial"/>
                <a:cs typeface="Arial"/>
              </a:rPr>
              <a:t>FreeStyle  </a:t>
            </a:r>
            <a:r>
              <a:rPr dirty="0" sz="1800" spc="-5">
                <a:solidFill>
                  <a:srgbClr val="4D4D4D"/>
                </a:solidFill>
                <a:latin typeface="Arial"/>
                <a:cs typeface="Arial"/>
              </a:rPr>
              <a:t>Libre </a:t>
            </a:r>
            <a:r>
              <a:rPr dirty="0" sz="1800">
                <a:solidFill>
                  <a:srgbClr val="4D4D4D"/>
                </a:solidFill>
                <a:latin typeface="Arial"/>
                <a:cs typeface="Arial"/>
              </a:rPr>
              <a:t>1 </a:t>
            </a:r>
            <a:r>
              <a:rPr dirty="0" sz="1800" spc="-10">
                <a:solidFill>
                  <a:srgbClr val="4D4D4D"/>
                </a:solidFill>
                <a:latin typeface="Arial"/>
                <a:cs typeface="Arial"/>
              </a:rPr>
              <a:t>and</a:t>
            </a:r>
            <a:r>
              <a:rPr dirty="0" sz="1800" spc="-65">
                <a:solidFill>
                  <a:srgbClr val="4D4D4D"/>
                </a:solidFill>
                <a:latin typeface="Arial"/>
                <a:cs typeface="Arial"/>
              </a:rPr>
              <a:t> </a:t>
            </a:r>
            <a:r>
              <a:rPr dirty="0" sz="1800" spc="-5">
                <a:solidFill>
                  <a:srgbClr val="4D4D4D"/>
                </a:solidFill>
                <a:latin typeface="Arial"/>
                <a:cs typeface="Arial"/>
              </a:rPr>
              <a:t>2</a:t>
            </a:r>
            <a:r>
              <a:rPr dirty="0" baseline="25462" sz="1800" spc="-7">
                <a:latin typeface="Arial"/>
                <a:cs typeface="Arial"/>
              </a:rPr>
              <a:t>3</a:t>
            </a:r>
            <a:endParaRPr baseline="25462" sz="1800">
              <a:latin typeface="Arial"/>
              <a:cs typeface="Arial"/>
            </a:endParaRPr>
          </a:p>
        </p:txBody>
      </p:sp>
      <p:pic>
        <p:nvPicPr>
          <p:cNvPr id="14" name="object 14"/>
          <p:cNvPicPr/>
          <p:nvPr/>
        </p:nvPicPr>
        <p:blipFill>
          <a:blip r:embed="rId12" cstate="print"/>
          <a:stretch>
            <a:fillRect/>
          </a:stretch>
        </p:blipFill>
        <p:spPr>
          <a:xfrm>
            <a:off x="6362700" y="4626864"/>
            <a:ext cx="1040891" cy="987551"/>
          </a:xfrm>
          <a:prstGeom prst="rect">
            <a:avLst/>
          </a:prstGeom>
        </p:spPr>
      </p:pic>
      <p:grpSp>
        <p:nvGrpSpPr>
          <p:cNvPr id="15" name="object 15"/>
          <p:cNvGrpSpPr/>
          <p:nvPr/>
        </p:nvGrpSpPr>
        <p:grpSpPr>
          <a:xfrm>
            <a:off x="853439" y="931164"/>
            <a:ext cx="10855325" cy="4996815"/>
            <a:chOff x="853439" y="931164"/>
            <a:chExt cx="10855325" cy="4996815"/>
          </a:xfrm>
        </p:grpSpPr>
        <p:pic>
          <p:nvPicPr>
            <p:cNvPr id="16" name="object 16"/>
            <p:cNvPicPr/>
            <p:nvPr/>
          </p:nvPicPr>
          <p:blipFill>
            <a:blip r:embed="rId13" cstate="print"/>
            <a:stretch>
              <a:fillRect/>
            </a:stretch>
          </p:blipFill>
          <p:spPr>
            <a:xfrm>
              <a:off x="9724644" y="931164"/>
              <a:ext cx="1050035" cy="1597151"/>
            </a:xfrm>
            <a:prstGeom prst="rect">
              <a:avLst/>
            </a:prstGeom>
          </p:spPr>
        </p:pic>
        <p:sp>
          <p:nvSpPr>
            <p:cNvPr id="17" name="object 17"/>
            <p:cNvSpPr/>
            <p:nvPr/>
          </p:nvSpPr>
          <p:spPr>
            <a:xfrm>
              <a:off x="917447" y="2599944"/>
              <a:ext cx="10644505" cy="13970"/>
            </a:xfrm>
            <a:custGeom>
              <a:avLst/>
              <a:gdLst/>
              <a:ahLst/>
              <a:cxnLst/>
              <a:rect l="l" t="t" r="r" b="b"/>
              <a:pathLst>
                <a:path w="10644505" h="13969">
                  <a:moveTo>
                    <a:pt x="0" y="0"/>
                  </a:moveTo>
                  <a:lnTo>
                    <a:pt x="10644390" y="13512"/>
                  </a:lnTo>
                </a:path>
              </a:pathLst>
            </a:custGeom>
            <a:ln w="6350">
              <a:solidFill>
                <a:srgbClr val="4D4D4D"/>
              </a:solidFill>
              <a:prstDash val="sysDash"/>
            </a:ln>
          </p:spPr>
          <p:txBody>
            <a:bodyPr wrap="square" lIns="0" tIns="0" rIns="0" bIns="0" rtlCol="0"/>
            <a:lstStyle/>
            <a:p/>
          </p:txBody>
        </p:sp>
        <p:sp>
          <p:nvSpPr>
            <p:cNvPr id="18" name="object 18"/>
            <p:cNvSpPr/>
            <p:nvPr/>
          </p:nvSpPr>
          <p:spPr>
            <a:xfrm>
              <a:off x="1045463" y="4491228"/>
              <a:ext cx="10659745" cy="1270"/>
            </a:xfrm>
            <a:custGeom>
              <a:avLst/>
              <a:gdLst/>
              <a:ahLst/>
              <a:cxnLst/>
              <a:rect l="l" t="t" r="r" b="b"/>
              <a:pathLst>
                <a:path w="10659745" h="1270">
                  <a:moveTo>
                    <a:pt x="0" y="0"/>
                  </a:moveTo>
                  <a:lnTo>
                    <a:pt x="10659529" y="876"/>
                  </a:lnTo>
                </a:path>
              </a:pathLst>
            </a:custGeom>
            <a:ln w="6350">
              <a:solidFill>
                <a:srgbClr val="4D4D4D"/>
              </a:solidFill>
              <a:prstDash val="sysDash"/>
            </a:ln>
          </p:spPr>
          <p:txBody>
            <a:bodyPr wrap="square" lIns="0" tIns="0" rIns="0" bIns="0" rtlCol="0"/>
            <a:lstStyle/>
            <a:p/>
          </p:txBody>
        </p:sp>
        <p:pic>
          <p:nvPicPr>
            <p:cNvPr id="19" name="object 19"/>
            <p:cNvPicPr/>
            <p:nvPr/>
          </p:nvPicPr>
          <p:blipFill>
            <a:blip r:embed="rId14" cstate="print"/>
            <a:stretch>
              <a:fillRect/>
            </a:stretch>
          </p:blipFill>
          <p:spPr>
            <a:xfrm>
              <a:off x="7799832" y="4616196"/>
              <a:ext cx="1677923" cy="1277111"/>
            </a:xfrm>
            <a:prstGeom prst="rect">
              <a:avLst/>
            </a:prstGeom>
          </p:spPr>
        </p:pic>
        <p:pic>
          <p:nvPicPr>
            <p:cNvPr id="20" name="object 20"/>
            <p:cNvPicPr/>
            <p:nvPr/>
          </p:nvPicPr>
          <p:blipFill>
            <a:blip r:embed="rId15" cstate="print"/>
            <a:stretch>
              <a:fillRect/>
            </a:stretch>
          </p:blipFill>
          <p:spPr>
            <a:xfrm>
              <a:off x="5070348" y="4605528"/>
              <a:ext cx="1237487" cy="1319783"/>
            </a:xfrm>
            <a:prstGeom prst="rect">
              <a:avLst/>
            </a:prstGeom>
          </p:spPr>
        </p:pic>
        <p:pic>
          <p:nvPicPr>
            <p:cNvPr id="21" name="object 21"/>
            <p:cNvPicPr/>
            <p:nvPr/>
          </p:nvPicPr>
          <p:blipFill>
            <a:blip r:embed="rId16" cstate="print"/>
            <a:stretch>
              <a:fillRect/>
            </a:stretch>
          </p:blipFill>
          <p:spPr>
            <a:xfrm>
              <a:off x="3726179" y="4584191"/>
              <a:ext cx="1328927" cy="1056131"/>
            </a:xfrm>
            <a:prstGeom prst="rect">
              <a:avLst/>
            </a:prstGeom>
          </p:spPr>
        </p:pic>
        <p:sp>
          <p:nvSpPr>
            <p:cNvPr id="22" name="object 22"/>
            <p:cNvSpPr/>
            <p:nvPr/>
          </p:nvSpPr>
          <p:spPr>
            <a:xfrm>
              <a:off x="955547" y="5923788"/>
              <a:ext cx="10659745" cy="1270"/>
            </a:xfrm>
            <a:custGeom>
              <a:avLst/>
              <a:gdLst/>
              <a:ahLst/>
              <a:cxnLst/>
              <a:rect l="l" t="t" r="r" b="b"/>
              <a:pathLst>
                <a:path w="10659745" h="1270">
                  <a:moveTo>
                    <a:pt x="0" y="0"/>
                  </a:moveTo>
                  <a:lnTo>
                    <a:pt x="10659529" y="876"/>
                  </a:lnTo>
                </a:path>
              </a:pathLst>
            </a:custGeom>
            <a:ln w="6350">
              <a:solidFill>
                <a:srgbClr val="4D4D4D"/>
              </a:solidFill>
              <a:prstDash val="sysDash"/>
            </a:ln>
          </p:spPr>
          <p:txBody>
            <a:bodyPr wrap="square" lIns="0" tIns="0" rIns="0" bIns="0" rtlCol="0"/>
            <a:lstStyle/>
            <a:p/>
          </p:txBody>
        </p:sp>
        <p:sp>
          <p:nvSpPr>
            <p:cNvPr id="23" name="object 23"/>
            <p:cNvSpPr/>
            <p:nvPr/>
          </p:nvSpPr>
          <p:spPr>
            <a:xfrm>
              <a:off x="872489" y="1207770"/>
              <a:ext cx="127000" cy="3368040"/>
            </a:xfrm>
            <a:custGeom>
              <a:avLst/>
              <a:gdLst/>
              <a:ahLst/>
              <a:cxnLst/>
              <a:rect l="l" t="t" r="r" b="b"/>
              <a:pathLst>
                <a:path w="127000" h="3368040">
                  <a:moveTo>
                    <a:pt x="126492" y="3368040"/>
                  </a:moveTo>
                  <a:lnTo>
                    <a:pt x="77254" y="3367210"/>
                  </a:lnTo>
                  <a:lnTo>
                    <a:pt x="37047" y="3364950"/>
                  </a:lnTo>
                  <a:lnTo>
                    <a:pt x="9939" y="3361599"/>
                  </a:lnTo>
                  <a:lnTo>
                    <a:pt x="0" y="3357499"/>
                  </a:lnTo>
                  <a:lnTo>
                    <a:pt x="0" y="10540"/>
                  </a:lnTo>
                  <a:lnTo>
                    <a:pt x="9939" y="6440"/>
                  </a:lnTo>
                  <a:lnTo>
                    <a:pt x="37047" y="3089"/>
                  </a:lnTo>
                  <a:lnTo>
                    <a:pt x="77254" y="829"/>
                  </a:lnTo>
                  <a:lnTo>
                    <a:pt x="126492" y="0"/>
                  </a:lnTo>
                </a:path>
              </a:pathLst>
            </a:custGeom>
            <a:ln w="38100">
              <a:solidFill>
                <a:srgbClr val="4D4D4D"/>
              </a:solidFill>
            </a:ln>
          </p:spPr>
          <p:txBody>
            <a:bodyPr wrap="square" lIns="0" tIns="0" rIns="0" bIns="0" rtlCol="0"/>
            <a:lstStyle/>
            <a:p/>
          </p:txBody>
        </p:sp>
        <p:pic>
          <p:nvPicPr>
            <p:cNvPr id="24" name="object 24"/>
            <p:cNvPicPr/>
            <p:nvPr/>
          </p:nvPicPr>
          <p:blipFill>
            <a:blip r:embed="rId17" cstate="print"/>
            <a:stretch>
              <a:fillRect/>
            </a:stretch>
          </p:blipFill>
          <p:spPr>
            <a:xfrm>
              <a:off x="8828532" y="1325880"/>
              <a:ext cx="1129281" cy="848867"/>
            </a:xfrm>
            <a:prstGeom prst="rect">
              <a:avLst/>
            </a:prstGeom>
          </p:spPr>
        </p:pic>
        <p:pic>
          <p:nvPicPr>
            <p:cNvPr id="25" name="object 25"/>
            <p:cNvPicPr/>
            <p:nvPr/>
          </p:nvPicPr>
          <p:blipFill>
            <a:blip r:embed="rId18" cstate="print"/>
            <a:stretch>
              <a:fillRect/>
            </a:stretch>
          </p:blipFill>
          <p:spPr>
            <a:xfrm>
              <a:off x="9628632" y="2755392"/>
              <a:ext cx="925067" cy="1630679"/>
            </a:xfrm>
            <a:prstGeom prst="rect">
              <a:avLst/>
            </a:prstGeom>
          </p:spPr>
        </p:pic>
        <p:pic>
          <p:nvPicPr>
            <p:cNvPr id="26" name="object 26"/>
            <p:cNvPicPr/>
            <p:nvPr/>
          </p:nvPicPr>
          <p:blipFill>
            <a:blip r:embed="rId19" cstate="print"/>
            <a:stretch>
              <a:fillRect/>
            </a:stretch>
          </p:blipFill>
          <p:spPr>
            <a:xfrm>
              <a:off x="1719072" y="1720596"/>
              <a:ext cx="888491" cy="804671"/>
            </a:xfrm>
            <a:prstGeom prst="rect">
              <a:avLst/>
            </a:prstGeom>
          </p:spPr>
        </p:pic>
        <p:pic>
          <p:nvPicPr>
            <p:cNvPr id="27" name="object 27"/>
            <p:cNvPicPr/>
            <p:nvPr/>
          </p:nvPicPr>
          <p:blipFill>
            <a:blip r:embed="rId20" cstate="print"/>
            <a:stretch>
              <a:fillRect/>
            </a:stretch>
          </p:blipFill>
          <p:spPr>
            <a:xfrm>
              <a:off x="1731263" y="3393948"/>
              <a:ext cx="876287" cy="880871"/>
            </a:xfrm>
            <a:prstGeom prst="rect">
              <a:avLst/>
            </a:prstGeom>
          </p:spPr>
        </p:pic>
        <p:pic>
          <p:nvPicPr>
            <p:cNvPr id="28" name="object 28"/>
            <p:cNvPicPr/>
            <p:nvPr/>
          </p:nvPicPr>
          <p:blipFill>
            <a:blip r:embed="rId21" cstate="print"/>
            <a:stretch>
              <a:fillRect/>
            </a:stretch>
          </p:blipFill>
          <p:spPr>
            <a:xfrm>
              <a:off x="1802891" y="5177028"/>
              <a:ext cx="761999" cy="713231"/>
            </a:xfrm>
            <a:prstGeom prst="rect">
              <a:avLst/>
            </a:prstGeom>
          </p:spPr>
        </p:pic>
      </p:grpSp>
      <p:sp>
        <p:nvSpPr>
          <p:cNvPr id="29" name="object 29"/>
          <p:cNvSpPr txBox="1"/>
          <p:nvPr/>
        </p:nvSpPr>
        <p:spPr>
          <a:xfrm>
            <a:off x="1155674" y="4578729"/>
            <a:ext cx="2080260" cy="546735"/>
          </a:xfrm>
          <a:prstGeom prst="rect">
            <a:avLst/>
          </a:prstGeom>
        </p:spPr>
        <p:txBody>
          <a:bodyPr wrap="square" lIns="0" tIns="43815" rIns="0" bIns="0" rtlCol="0" vert="horz">
            <a:spAutoFit/>
          </a:bodyPr>
          <a:lstStyle/>
          <a:p>
            <a:pPr marL="539115" marR="30480" indent="-501650">
              <a:lnSpc>
                <a:spcPts val="1939"/>
              </a:lnSpc>
              <a:spcBef>
                <a:spcPts val="345"/>
              </a:spcBef>
            </a:pPr>
            <a:r>
              <a:rPr dirty="0" sz="1800" spc="-5">
                <a:solidFill>
                  <a:srgbClr val="4D4D4D"/>
                </a:solidFill>
                <a:latin typeface="Arial"/>
                <a:cs typeface="Arial"/>
              </a:rPr>
              <a:t>Medtronic </a:t>
            </a:r>
            <a:r>
              <a:rPr dirty="0" sz="1800" spc="-10">
                <a:solidFill>
                  <a:srgbClr val="4D4D4D"/>
                </a:solidFill>
                <a:latin typeface="Arial"/>
                <a:cs typeface="Arial"/>
              </a:rPr>
              <a:t>Guardian  Connect</a:t>
            </a:r>
            <a:r>
              <a:rPr dirty="0" sz="1800" spc="10">
                <a:solidFill>
                  <a:srgbClr val="4D4D4D"/>
                </a:solidFill>
                <a:latin typeface="Arial"/>
                <a:cs typeface="Arial"/>
              </a:rPr>
              <a:t> </a:t>
            </a:r>
            <a:r>
              <a:rPr dirty="0" baseline="25462" sz="1800">
                <a:latin typeface="Arial"/>
                <a:cs typeface="Arial"/>
              </a:rPr>
              <a:t>4</a:t>
            </a:r>
            <a:endParaRPr baseline="25462" sz="1800">
              <a:latin typeface="Arial"/>
              <a:cs typeface="Arial"/>
            </a:endParaRPr>
          </a:p>
        </p:txBody>
      </p:sp>
      <p:sp>
        <p:nvSpPr>
          <p:cNvPr id="30" name="object 30"/>
          <p:cNvSpPr txBox="1"/>
          <p:nvPr/>
        </p:nvSpPr>
        <p:spPr>
          <a:xfrm>
            <a:off x="536496" y="1362501"/>
            <a:ext cx="309880" cy="3051810"/>
          </a:xfrm>
          <a:prstGeom prst="rect">
            <a:avLst/>
          </a:prstGeom>
        </p:spPr>
        <p:txBody>
          <a:bodyPr wrap="square" lIns="0" tIns="0" rIns="0" bIns="0" rtlCol="0" vert="vert270">
            <a:spAutoFit/>
          </a:bodyPr>
          <a:lstStyle/>
          <a:p>
            <a:pPr marL="12700">
              <a:lnSpc>
                <a:spcPts val="2315"/>
              </a:lnSpc>
            </a:pPr>
            <a:r>
              <a:rPr dirty="0" sz="2000">
                <a:solidFill>
                  <a:srgbClr val="515425"/>
                </a:solidFill>
                <a:latin typeface="Arial"/>
                <a:cs typeface="Arial"/>
              </a:rPr>
              <a:t>ZERO fingerstick</a:t>
            </a:r>
            <a:r>
              <a:rPr dirty="0" sz="2000" spc="-90">
                <a:solidFill>
                  <a:srgbClr val="515425"/>
                </a:solidFill>
                <a:latin typeface="Arial"/>
                <a:cs typeface="Arial"/>
              </a:rPr>
              <a:t> </a:t>
            </a:r>
            <a:r>
              <a:rPr dirty="0" sz="1800" spc="-10">
                <a:solidFill>
                  <a:srgbClr val="515425"/>
                </a:solidFill>
                <a:latin typeface="Arial"/>
                <a:cs typeface="Arial"/>
              </a:rPr>
              <a:t>calibration</a:t>
            </a:r>
            <a:endParaRPr sz="1800">
              <a:latin typeface="Arial"/>
              <a:cs typeface="Arial"/>
            </a:endParaRPr>
          </a:p>
        </p:txBody>
      </p:sp>
      <p:sp>
        <p:nvSpPr>
          <p:cNvPr id="31" name="object 31"/>
          <p:cNvSpPr txBox="1"/>
          <p:nvPr/>
        </p:nvSpPr>
        <p:spPr>
          <a:xfrm>
            <a:off x="11268536" y="25399"/>
            <a:ext cx="800100" cy="147955"/>
          </a:xfrm>
          <a:prstGeom prst="rect">
            <a:avLst/>
          </a:prstGeom>
        </p:spPr>
        <p:txBody>
          <a:bodyPr wrap="square" lIns="0" tIns="12700" rIns="0" bIns="0" rtlCol="0" vert="horz">
            <a:spAutoFit/>
          </a:bodyPr>
          <a:lstStyle/>
          <a:p>
            <a:pPr marL="12700">
              <a:lnSpc>
                <a:spcPct val="100000"/>
              </a:lnSpc>
              <a:spcBef>
                <a:spcPts val="100"/>
              </a:spcBef>
            </a:pPr>
            <a:r>
              <a:rPr dirty="0" sz="800" spc="-5">
                <a:solidFill>
                  <a:srgbClr val="BEBEBE"/>
                </a:solidFill>
                <a:latin typeface="Calibri"/>
                <a:cs typeface="Calibri"/>
              </a:rPr>
              <a:t>LBL022395</a:t>
            </a:r>
            <a:r>
              <a:rPr dirty="0" sz="800" spc="-70">
                <a:solidFill>
                  <a:srgbClr val="BEBEBE"/>
                </a:solidFill>
                <a:latin typeface="Calibri"/>
                <a:cs typeface="Calibri"/>
              </a:rPr>
              <a:t> </a:t>
            </a:r>
            <a:r>
              <a:rPr dirty="0" sz="800" spc="-5">
                <a:solidFill>
                  <a:srgbClr val="BEBEBE"/>
                </a:solidFill>
                <a:latin typeface="Calibri"/>
                <a:cs typeface="Calibri"/>
              </a:rPr>
              <a:t>Rev001</a:t>
            </a:r>
            <a:endParaRPr sz="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822"/>
            <a:ext cx="2107565" cy="696595"/>
          </a:xfrm>
          <a:prstGeom prst="rect"/>
        </p:spPr>
        <p:txBody>
          <a:bodyPr wrap="square" lIns="0" tIns="13335" rIns="0" bIns="0" rtlCol="0" vert="horz">
            <a:spAutoFit/>
          </a:bodyPr>
          <a:lstStyle/>
          <a:p>
            <a:pPr marL="12700">
              <a:lnSpc>
                <a:spcPct val="100000"/>
              </a:lnSpc>
              <a:spcBef>
                <a:spcPts val="105"/>
              </a:spcBef>
            </a:pPr>
            <a:r>
              <a:rPr dirty="0" sz="4400" spc="-30">
                <a:solidFill>
                  <a:srgbClr val="585858"/>
                </a:solidFill>
              </a:rPr>
              <a:t>Coverage</a:t>
            </a:r>
            <a:endParaRPr sz="4400"/>
          </a:p>
        </p:txBody>
      </p:sp>
      <p:graphicFrame>
        <p:nvGraphicFramePr>
          <p:cNvPr id="3" name="object 3"/>
          <p:cNvGraphicFramePr>
            <a:graphicFrameLocks noGrp="1"/>
          </p:cNvGraphicFramePr>
          <p:nvPr/>
        </p:nvGraphicFramePr>
        <p:xfrm>
          <a:off x="831850" y="1819275"/>
          <a:ext cx="10534650" cy="4772660"/>
        </p:xfrm>
        <a:graphic>
          <a:graphicData uri="http://schemas.openxmlformats.org/drawingml/2006/table">
            <a:tbl>
              <a:tblPr firstRow="1" bandRow="1">
                <a:tableStyleId>{2D5ABB26-0587-4C30-8999-92F81FD0307C}</a:tableStyleId>
              </a:tblPr>
              <a:tblGrid>
                <a:gridCol w="2628900"/>
                <a:gridCol w="2628900"/>
                <a:gridCol w="2628900"/>
                <a:gridCol w="2628900"/>
              </a:tblGrid>
              <a:tr h="370839">
                <a:tc>
                  <a:txBody>
                    <a:bodyPr/>
                    <a:lstStyle/>
                    <a:p>
                      <a:pPr marL="91440">
                        <a:lnSpc>
                          <a:spcPct val="100000"/>
                        </a:lnSpc>
                        <a:spcBef>
                          <a:spcPts val="240"/>
                        </a:spcBef>
                      </a:pPr>
                      <a:r>
                        <a:rPr dirty="0" sz="1800" spc="-10" b="1">
                          <a:solidFill>
                            <a:srgbClr val="FFFFFF"/>
                          </a:solidFill>
                          <a:latin typeface="Calibri"/>
                          <a:cs typeface="Calibri"/>
                        </a:rPr>
                        <a:t>Brand</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9028"/>
                    </a:solidFill>
                  </a:tcPr>
                </a:tc>
                <a:tc>
                  <a:txBody>
                    <a:bodyPr/>
                    <a:lstStyle/>
                    <a:p>
                      <a:pPr marL="90805">
                        <a:lnSpc>
                          <a:spcPct val="100000"/>
                        </a:lnSpc>
                        <a:spcBef>
                          <a:spcPts val="240"/>
                        </a:spcBef>
                      </a:pPr>
                      <a:r>
                        <a:rPr dirty="0" sz="1800" b="1">
                          <a:solidFill>
                            <a:srgbClr val="FFFFFF"/>
                          </a:solidFill>
                          <a:latin typeface="Calibri"/>
                          <a:cs typeface="Calibri"/>
                        </a:rPr>
                        <a:t>NIHB</a:t>
                      </a:r>
                      <a:r>
                        <a:rPr dirty="0" sz="1800" spc="-5" b="1">
                          <a:solidFill>
                            <a:srgbClr val="FFFFFF"/>
                          </a:solidFill>
                          <a:latin typeface="Calibri"/>
                          <a:cs typeface="Calibri"/>
                        </a:rPr>
                        <a:t> </a:t>
                      </a:r>
                      <a:r>
                        <a:rPr dirty="0" sz="1800" spc="-15" b="1">
                          <a:solidFill>
                            <a:srgbClr val="FFFFFF"/>
                          </a:solidFill>
                          <a:latin typeface="Calibri"/>
                          <a:cs typeface="Calibri"/>
                        </a:rPr>
                        <a:t>Coverage</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9028"/>
                    </a:solidFill>
                  </a:tcPr>
                </a:tc>
                <a:tc>
                  <a:txBody>
                    <a:bodyPr/>
                    <a:lstStyle/>
                    <a:p>
                      <a:pPr marL="90805">
                        <a:lnSpc>
                          <a:spcPct val="100000"/>
                        </a:lnSpc>
                        <a:spcBef>
                          <a:spcPts val="240"/>
                        </a:spcBef>
                      </a:pPr>
                      <a:r>
                        <a:rPr dirty="0" sz="1800" spc="-5" b="1">
                          <a:solidFill>
                            <a:srgbClr val="FFFFFF"/>
                          </a:solidFill>
                          <a:latin typeface="Calibri"/>
                          <a:cs typeface="Calibri"/>
                        </a:rPr>
                        <a:t>MB Health/Pharmacare</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9028"/>
                    </a:solidFill>
                  </a:tcPr>
                </a:tc>
                <a:tc>
                  <a:txBody>
                    <a:bodyPr/>
                    <a:lstStyle/>
                    <a:p>
                      <a:pPr marL="91440">
                        <a:lnSpc>
                          <a:spcPct val="100000"/>
                        </a:lnSpc>
                        <a:spcBef>
                          <a:spcPts val="240"/>
                        </a:spcBef>
                      </a:pPr>
                      <a:r>
                        <a:rPr dirty="0" sz="1800" spc="-10" b="1">
                          <a:solidFill>
                            <a:srgbClr val="FFFFFF"/>
                          </a:solidFill>
                          <a:latin typeface="Calibri"/>
                          <a:cs typeface="Calibri"/>
                        </a:rPr>
                        <a:t>Private Insurance</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9028"/>
                    </a:solidFill>
                  </a:tcPr>
                </a:tc>
              </a:tr>
              <a:tr h="2011680">
                <a:tc>
                  <a:txBody>
                    <a:bodyPr/>
                    <a:lstStyle/>
                    <a:p>
                      <a:pPr marL="91440">
                        <a:lnSpc>
                          <a:spcPct val="100000"/>
                        </a:lnSpc>
                        <a:spcBef>
                          <a:spcPts val="240"/>
                        </a:spcBef>
                      </a:pPr>
                      <a:r>
                        <a:rPr dirty="0" sz="1800" spc="-15">
                          <a:solidFill>
                            <a:srgbClr val="585858"/>
                          </a:solidFill>
                          <a:latin typeface="Calibri"/>
                          <a:cs typeface="Calibri"/>
                        </a:rPr>
                        <a:t>Dexcom</a:t>
                      </a:r>
                      <a:r>
                        <a:rPr dirty="0" sz="1800" spc="-5">
                          <a:solidFill>
                            <a:srgbClr val="585858"/>
                          </a:solidFill>
                          <a:latin typeface="Calibri"/>
                          <a:cs typeface="Calibri"/>
                        </a:rPr>
                        <a:t> </a:t>
                      </a:r>
                      <a:r>
                        <a:rPr dirty="0" sz="1800">
                          <a:solidFill>
                            <a:srgbClr val="585858"/>
                          </a:solidFill>
                          <a:latin typeface="Calibri"/>
                          <a:cs typeface="Calibri"/>
                        </a:rPr>
                        <a:t>G6</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BCD"/>
                    </a:solidFill>
                  </a:tcPr>
                </a:tc>
                <a:tc>
                  <a:txBody>
                    <a:bodyPr/>
                    <a:lstStyle/>
                    <a:p>
                      <a:pPr marL="377825" marR="139700" indent="-287020">
                        <a:lnSpc>
                          <a:spcPct val="100000"/>
                        </a:lnSpc>
                        <a:spcBef>
                          <a:spcPts val="240"/>
                        </a:spcBef>
                        <a:buChar char="-"/>
                        <a:tabLst>
                          <a:tab pos="377190" algn="l"/>
                          <a:tab pos="378460" algn="l"/>
                        </a:tabLst>
                      </a:pPr>
                      <a:r>
                        <a:rPr dirty="0" sz="1800" spc="-10">
                          <a:solidFill>
                            <a:srgbClr val="585858"/>
                          </a:solidFill>
                          <a:latin typeface="Calibri"/>
                          <a:cs typeface="Calibri"/>
                        </a:rPr>
                        <a:t>Covered </a:t>
                      </a:r>
                      <a:r>
                        <a:rPr dirty="0" sz="1800" spc="-15">
                          <a:solidFill>
                            <a:srgbClr val="585858"/>
                          </a:solidFill>
                          <a:latin typeface="Calibri"/>
                          <a:cs typeface="Calibri"/>
                        </a:rPr>
                        <a:t>for </a:t>
                      </a:r>
                      <a:r>
                        <a:rPr dirty="0" sz="1800" spc="-10">
                          <a:solidFill>
                            <a:srgbClr val="585858"/>
                          </a:solidFill>
                          <a:latin typeface="Calibri"/>
                          <a:cs typeface="Calibri"/>
                        </a:rPr>
                        <a:t>Children  </a:t>
                      </a:r>
                      <a:r>
                        <a:rPr dirty="0" sz="1800" spc="-5">
                          <a:solidFill>
                            <a:srgbClr val="585858"/>
                          </a:solidFill>
                          <a:latin typeface="Calibri"/>
                          <a:cs typeface="Calibri"/>
                        </a:rPr>
                        <a:t>aged 2-19 on </a:t>
                      </a:r>
                      <a:r>
                        <a:rPr dirty="0" sz="1800" spc="-10">
                          <a:solidFill>
                            <a:srgbClr val="585858"/>
                          </a:solidFill>
                          <a:latin typeface="Calibri"/>
                          <a:cs typeface="Calibri"/>
                        </a:rPr>
                        <a:t>intensive  </a:t>
                      </a:r>
                      <a:r>
                        <a:rPr dirty="0" sz="1800" spc="-5">
                          <a:solidFill>
                            <a:srgbClr val="585858"/>
                          </a:solidFill>
                          <a:latin typeface="Calibri"/>
                          <a:cs typeface="Calibri"/>
                        </a:rPr>
                        <a:t>insulin</a:t>
                      </a:r>
                      <a:r>
                        <a:rPr dirty="0" sz="1800" spc="5">
                          <a:solidFill>
                            <a:srgbClr val="585858"/>
                          </a:solidFill>
                          <a:latin typeface="Calibri"/>
                          <a:cs typeface="Calibri"/>
                        </a:rPr>
                        <a:t> </a:t>
                      </a:r>
                      <a:r>
                        <a:rPr dirty="0" sz="1800" spc="-10">
                          <a:solidFill>
                            <a:srgbClr val="585858"/>
                          </a:solidFill>
                          <a:latin typeface="Calibri"/>
                          <a:cs typeface="Calibri"/>
                        </a:rPr>
                        <a:t>regimen</a:t>
                      </a:r>
                      <a:endParaRPr sz="1800">
                        <a:latin typeface="Calibri"/>
                        <a:cs typeface="Calibri"/>
                      </a:endParaRPr>
                    </a:p>
                    <a:p>
                      <a:pPr marL="377825" marR="223520" indent="-287020">
                        <a:lnSpc>
                          <a:spcPct val="100000"/>
                        </a:lnSpc>
                        <a:buChar char="-"/>
                        <a:tabLst>
                          <a:tab pos="377825" algn="l"/>
                          <a:tab pos="378460" algn="l"/>
                        </a:tabLst>
                      </a:pPr>
                      <a:r>
                        <a:rPr dirty="0" sz="1800" spc="-10">
                          <a:solidFill>
                            <a:srgbClr val="585858"/>
                          </a:solidFill>
                          <a:latin typeface="Calibri"/>
                          <a:cs typeface="Calibri"/>
                        </a:rPr>
                        <a:t>Covered </a:t>
                      </a:r>
                      <a:r>
                        <a:rPr dirty="0" sz="1800" spc="-15">
                          <a:solidFill>
                            <a:srgbClr val="585858"/>
                          </a:solidFill>
                          <a:latin typeface="Calibri"/>
                          <a:cs typeface="Calibri"/>
                        </a:rPr>
                        <a:t>for </a:t>
                      </a:r>
                      <a:r>
                        <a:rPr dirty="0" sz="1800" spc="-5">
                          <a:solidFill>
                            <a:srgbClr val="585858"/>
                          </a:solidFill>
                          <a:latin typeface="Calibri"/>
                          <a:cs typeface="Calibri"/>
                        </a:rPr>
                        <a:t>some  Adults on Basal/Bolus  Insulin with Medical  </a:t>
                      </a:r>
                      <a:r>
                        <a:rPr dirty="0" sz="1800" spc="-10">
                          <a:solidFill>
                            <a:srgbClr val="585858"/>
                          </a:solidFill>
                          <a:latin typeface="Calibri"/>
                          <a:cs typeface="Calibri"/>
                        </a:rPr>
                        <a:t>Justification*</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BCD"/>
                    </a:solidFill>
                  </a:tcPr>
                </a:tc>
                <a:tc>
                  <a:txBody>
                    <a:bodyPr/>
                    <a:lstStyle/>
                    <a:p>
                      <a:pPr marL="91440" marR="285115">
                        <a:lnSpc>
                          <a:spcPct val="100000"/>
                        </a:lnSpc>
                        <a:spcBef>
                          <a:spcPts val="240"/>
                        </a:spcBef>
                      </a:pPr>
                      <a:r>
                        <a:rPr dirty="0" sz="1800" spc="-10">
                          <a:solidFill>
                            <a:srgbClr val="585858"/>
                          </a:solidFill>
                          <a:latin typeface="Calibri"/>
                          <a:cs typeface="Calibri"/>
                        </a:rPr>
                        <a:t>Covered </a:t>
                      </a:r>
                      <a:r>
                        <a:rPr dirty="0" sz="1800" spc="-15">
                          <a:solidFill>
                            <a:srgbClr val="585858"/>
                          </a:solidFill>
                          <a:latin typeface="Calibri"/>
                          <a:cs typeface="Calibri"/>
                        </a:rPr>
                        <a:t>for </a:t>
                      </a:r>
                      <a:r>
                        <a:rPr dirty="0" sz="1800" spc="-5">
                          <a:solidFill>
                            <a:srgbClr val="585858"/>
                          </a:solidFill>
                          <a:latin typeface="Calibri"/>
                          <a:cs typeface="Calibri"/>
                        </a:rPr>
                        <a:t>people with  </a:t>
                      </a:r>
                      <a:r>
                        <a:rPr dirty="0" sz="1800" spc="-25">
                          <a:solidFill>
                            <a:srgbClr val="585858"/>
                          </a:solidFill>
                          <a:latin typeface="Calibri"/>
                          <a:cs typeface="Calibri"/>
                        </a:rPr>
                        <a:t>Type </a:t>
                      </a:r>
                      <a:r>
                        <a:rPr dirty="0" sz="1800">
                          <a:solidFill>
                            <a:srgbClr val="585858"/>
                          </a:solidFill>
                          <a:latin typeface="Calibri"/>
                          <a:cs typeface="Calibri"/>
                        </a:rPr>
                        <a:t>1 </a:t>
                      </a:r>
                      <a:r>
                        <a:rPr dirty="0" sz="1800" spc="-10">
                          <a:solidFill>
                            <a:srgbClr val="585858"/>
                          </a:solidFill>
                          <a:latin typeface="Calibri"/>
                          <a:cs typeface="Calibri"/>
                        </a:rPr>
                        <a:t>Diabetes </a:t>
                      </a:r>
                      <a:r>
                        <a:rPr dirty="0" sz="1800" spc="-5">
                          <a:solidFill>
                            <a:srgbClr val="585858"/>
                          </a:solidFill>
                          <a:latin typeface="Calibri"/>
                          <a:cs typeface="Calibri"/>
                        </a:rPr>
                        <a:t>age 25  </a:t>
                      </a:r>
                      <a:r>
                        <a:rPr dirty="0" sz="1800" spc="-15">
                          <a:solidFill>
                            <a:srgbClr val="585858"/>
                          </a:solidFill>
                          <a:latin typeface="Calibri"/>
                          <a:cs typeface="Calibri"/>
                        </a:rPr>
                        <a:t>years </a:t>
                      </a:r>
                      <a:r>
                        <a:rPr dirty="0" sz="1800">
                          <a:solidFill>
                            <a:srgbClr val="585858"/>
                          </a:solidFill>
                          <a:latin typeface="Calibri"/>
                          <a:cs typeface="Calibri"/>
                        </a:rPr>
                        <a:t>and</a:t>
                      </a:r>
                      <a:r>
                        <a:rPr dirty="0" sz="1800" spc="20">
                          <a:solidFill>
                            <a:srgbClr val="585858"/>
                          </a:solidFill>
                          <a:latin typeface="Calibri"/>
                          <a:cs typeface="Calibri"/>
                        </a:rPr>
                        <a:t> </a:t>
                      </a:r>
                      <a:r>
                        <a:rPr dirty="0" sz="1800" spc="-10">
                          <a:solidFill>
                            <a:srgbClr val="585858"/>
                          </a:solidFill>
                          <a:latin typeface="Calibri"/>
                          <a:cs typeface="Calibri"/>
                        </a:rPr>
                        <a:t>younger</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BCD"/>
                    </a:solidFill>
                  </a:tcPr>
                </a:tc>
                <a:tc>
                  <a:txBody>
                    <a:bodyPr/>
                    <a:lstStyle/>
                    <a:p>
                      <a:pPr marL="91440" marR="117475">
                        <a:lnSpc>
                          <a:spcPct val="100000"/>
                        </a:lnSpc>
                        <a:spcBef>
                          <a:spcPts val="240"/>
                        </a:spcBef>
                      </a:pPr>
                      <a:r>
                        <a:rPr dirty="0" sz="1800" spc="-20">
                          <a:solidFill>
                            <a:srgbClr val="585858"/>
                          </a:solidFill>
                          <a:latin typeface="Calibri"/>
                          <a:cs typeface="Calibri"/>
                        </a:rPr>
                        <a:t>Website </a:t>
                      </a:r>
                      <a:r>
                        <a:rPr dirty="0" sz="1800" spc="-15">
                          <a:solidFill>
                            <a:srgbClr val="585858"/>
                          </a:solidFill>
                          <a:latin typeface="Calibri"/>
                          <a:cs typeface="Calibri"/>
                        </a:rPr>
                        <a:t>says </a:t>
                      </a:r>
                      <a:r>
                        <a:rPr dirty="0" sz="1800" spc="-10">
                          <a:solidFill>
                            <a:srgbClr val="585858"/>
                          </a:solidFill>
                          <a:latin typeface="Calibri"/>
                          <a:cs typeface="Calibri"/>
                        </a:rPr>
                        <a:t>most </a:t>
                      </a:r>
                      <a:r>
                        <a:rPr dirty="0" sz="1800" spc="-15">
                          <a:solidFill>
                            <a:srgbClr val="585858"/>
                          </a:solidFill>
                          <a:latin typeface="Calibri"/>
                          <a:cs typeface="Calibri"/>
                        </a:rPr>
                        <a:t>private  </a:t>
                      </a:r>
                      <a:r>
                        <a:rPr dirty="0" sz="1800" spc="-10">
                          <a:solidFill>
                            <a:srgbClr val="585858"/>
                          </a:solidFill>
                          <a:latin typeface="Calibri"/>
                          <a:cs typeface="Calibri"/>
                        </a:rPr>
                        <a:t>insurance </a:t>
                      </a:r>
                      <a:r>
                        <a:rPr dirty="0" sz="1800" spc="-5">
                          <a:solidFill>
                            <a:srgbClr val="585858"/>
                          </a:solidFill>
                          <a:latin typeface="Calibri"/>
                          <a:cs typeface="Calibri"/>
                        </a:rPr>
                        <a:t>companies  </a:t>
                      </a:r>
                      <a:r>
                        <a:rPr dirty="0" sz="1800" spc="-10">
                          <a:solidFill>
                            <a:srgbClr val="585858"/>
                          </a:solidFill>
                          <a:latin typeface="Calibri"/>
                          <a:cs typeface="Calibri"/>
                        </a:rPr>
                        <a:t>cover </a:t>
                      </a:r>
                      <a:r>
                        <a:rPr dirty="0" sz="1800" spc="-5">
                          <a:solidFill>
                            <a:srgbClr val="585858"/>
                          </a:solidFill>
                          <a:latin typeface="Calibri"/>
                          <a:cs typeface="Calibri"/>
                        </a:rPr>
                        <a:t>it</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BCD"/>
                    </a:solidFill>
                  </a:tcPr>
                </a:tc>
              </a:tr>
              <a:tr h="914400">
                <a:tc>
                  <a:txBody>
                    <a:bodyPr/>
                    <a:lstStyle/>
                    <a:p>
                      <a:pPr marL="91440">
                        <a:lnSpc>
                          <a:spcPct val="100000"/>
                        </a:lnSpc>
                        <a:spcBef>
                          <a:spcPts val="240"/>
                        </a:spcBef>
                      </a:pPr>
                      <a:r>
                        <a:rPr dirty="0" sz="1800" spc="-10">
                          <a:solidFill>
                            <a:srgbClr val="585858"/>
                          </a:solidFill>
                          <a:latin typeface="Calibri"/>
                          <a:cs typeface="Calibri"/>
                        </a:rPr>
                        <a:t>Freestyle</a:t>
                      </a:r>
                      <a:r>
                        <a:rPr dirty="0" sz="1800">
                          <a:solidFill>
                            <a:srgbClr val="585858"/>
                          </a:solidFill>
                          <a:latin typeface="Calibri"/>
                          <a:cs typeface="Calibri"/>
                        </a:rPr>
                        <a:t> </a:t>
                      </a:r>
                      <a:r>
                        <a:rPr dirty="0" sz="1800" spc="-10">
                          <a:solidFill>
                            <a:srgbClr val="585858"/>
                          </a:solidFill>
                          <a:latin typeface="Calibri"/>
                          <a:cs typeface="Calibri"/>
                        </a:rPr>
                        <a:t>Libre</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c>
                  <a:txBody>
                    <a:bodyPr/>
                    <a:lstStyle/>
                    <a:p>
                      <a:pPr marL="91440">
                        <a:lnSpc>
                          <a:spcPct val="100000"/>
                        </a:lnSpc>
                        <a:spcBef>
                          <a:spcPts val="240"/>
                        </a:spcBef>
                      </a:pPr>
                      <a:r>
                        <a:rPr dirty="0" sz="1800">
                          <a:solidFill>
                            <a:srgbClr val="585858"/>
                          </a:solidFill>
                          <a:latin typeface="Calibri"/>
                          <a:cs typeface="Calibri"/>
                        </a:rPr>
                        <a:t>Not </a:t>
                      </a:r>
                      <a:r>
                        <a:rPr dirty="0" sz="1800" spc="-10">
                          <a:solidFill>
                            <a:srgbClr val="585858"/>
                          </a:solidFill>
                          <a:latin typeface="Calibri"/>
                          <a:cs typeface="Calibri"/>
                        </a:rPr>
                        <a:t>Covered </a:t>
                      </a:r>
                      <a:r>
                        <a:rPr dirty="0" sz="1800" spc="-5">
                          <a:solidFill>
                            <a:srgbClr val="585858"/>
                          </a:solidFill>
                          <a:latin typeface="Calibri"/>
                          <a:cs typeface="Calibri"/>
                        </a:rPr>
                        <a:t>by</a:t>
                      </a:r>
                      <a:r>
                        <a:rPr dirty="0" sz="1800" spc="10">
                          <a:solidFill>
                            <a:srgbClr val="585858"/>
                          </a:solidFill>
                          <a:latin typeface="Calibri"/>
                          <a:cs typeface="Calibri"/>
                        </a:rPr>
                        <a:t> </a:t>
                      </a:r>
                      <a:r>
                        <a:rPr dirty="0" sz="1800" spc="-5">
                          <a:solidFill>
                            <a:srgbClr val="585858"/>
                          </a:solidFill>
                          <a:latin typeface="Calibri"/>
                          <a:cs typeface="Calibri"/>
                        </a:rPr>
                        <a:t>NIHB</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c>
                  <a:txBody>
                    <a:bodyPr/>
                    <a:lstStyle/>
                    <a:p>
                      <a:pPr marL="91440" marR="285115">
                        <a:lnSpc>
                          <a:spcPct val="100000"/>
                        </a:lnSpc>
                        <a:spcBef>
                          <a:spcPts val="240"/>
                        </a:spcBef>
                      </a:pPr>
                      <a:r>
                        <a:rPr dirty="0" sz="1800" spc="-10">
                          <a:solidFill>
                            <a:srgbClr val="585858"/>
                          </a:solidFill>
                          <a:latin typeface="Calibri"/>
                          <a:cs typeface="Calibri"/>
                        </a:rPr>
                        <a:t>Covered </a:t>
                      </a:r>
                      <a:r>
                        <a:rPr dirty="0" sz="1800" spc="-15">
                          <a:solidFill>
                            <a:srgbClr val="585858"/>
                          </a:solidFill>
                          <a:latin typeface="Calibri"/>
                          <a:cs typeface="Calibri"/>
                        </a:rPr>
                        <a:t>for </a:t>
                      </a:r>
                      <a:r>
                        <a:rPr dirty="0" sz="1800" spc="-5">
                          <a:solidFill>
                            <a:srgbClr val="585858"/>
                          </a:solidFill>
                          <a:latin typeface="Calibri"/>
                          <a:cs typeface="Calibri"/>
                        </a:rPr>
                        <a:t>people with  </a:t>
                      </a:r>
                      <a:r>
                        <a:rPr dirty="0" sz="1800" spc="-25">
                          <a:solidFill>
                            <a:srgbClr val="585858"/>
                          </a:solidFill>
                          <a:latin typeface="Calibri"/>
                          <a:cs typeface="Calibri"/>
                        </a:rPr>
                        <a:t>Type </a:t>
                      </a:r>
                      <a:r>
                        <a:rPr dirty="0" sz="1800">
                          <a:solidFill>
                            <a:srgbClr val="585858"/>
                          </a:solidFill>
                          <a:latin typeface="Calibri"/>
                          <a:cs typeface="Calibri"/>
                        </a:rPr>
                        <a:t>1 </a:t>
                      </a:r>
                      <a:r>
                        <a:rPr dirty="0" sz="1800" spc="-10">
                          <a:solidFill>
                            <a:srgbClr val="585858"/>
                          </a:solidFill>
                          <a:latin typeface="Calibri"/>
                          <a:cs typeface="Calibri"/>
                        </a:rPr>
                        <a:t>Diabetes </a:t>
                      </a:r>
                      <a:r>
                        <a:rPr dirty="0" sz="1800" spc="-5">
                          <a:solidFill>
                            <a:srgbClr val="585858"/>
                          </a:solidFill>
                          <a:latin typeface="Calibri"/>
                          <a:cs typeface="Calibri"/>
                        </a:rPr>
                        <a:t>age 25  </a:t>
                      </a:r>
                      <a:r>
                        <a:rPr dirty="0" sz="1800" spc="-15">
                          <a:solidFill>
                            <a:srgbClr val="585858"/>
                          </a:solidFill>
                          <a:latin typeface="Calibri"/>
                          <a:cs typeface="Calibri"/>
                        </a:rPr>
                        <a:t>years </a:t>
                      </a:r>
                      <a:r>
                        <a:rPr dirty="0" sz="1800">
                          <a:solidFill>
                            <a:srgbClr val="585858"/>
                          </a:solidFill>
                          <a:latin typeface="Calibri"/>
                          <a:cs typeface="Calibri"/>
                        </a:rPr>
                        <a:t>and</a:t>
                      </a:r>
                      <a:r>
                        <a:rPr dirty="0" sz="1800" spc="20">
                          <a:solidFill>
                            <a:srgbClr val="585858"/>
                          </a:solidFill>
                          <a:latin typeface="Calibri"/>
                          <a:cs typeface="Calibri"/>
                        </a:rPr>
                        <a:t> </a:t>
                      </a:r>
                      <a:r>
                        <a:rPr dirty="0" sz="1800" spc="-10">
                          <a:solidFill>
                            <a:srgbClr val="585858"/>
                          </a:solidFill>
                          <a:latin typeface="Calibri"/>
                          <a:cs typeface="Calibri"/>
                        </a:rPr>
                        <a:t>younger</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c>
                  <a:txBody>
                    <a:bodyPr/>
                    <a:lstStyle/>
                    <a:p>
                      <a:pPr marL="91440" marR="117475">
                        <a:lnSpc>
                          <a:spcPct val="100000"/>
                        </a:lnSpc>
                        <a:spcBef>
                          <a:spcPts val="240"/>
                        </a:spcBef>
                      </a:pPr>
                      <a:r>
                        <a:rPr dirty="0" sz="1800" spc="-20">
                          <a:solidFill>
                            <a:srgbClr val="585858"/>
                          </a:solidFill>
                          <a:latin typeface="Calibri"/>
                          <a:cs typeface="Calibri"/>
                        </a:rPr>
                        <a:t>Website </a:t>
                      </a:r>
                      <a:r>
                        <a:rPr dirty="0" sz="1800" spc="-15">
                          <a:solidFill>
                            <a:srgbClr val="585858"/>
                          </a:solidFill>
                          <a:latin typeface="Calibri"/>
                          <a:cs typeface="Calibri"/>
                        </a:rPr>
                        <a:t>says </a:t>
                      </a:r>
                      <a:r>
                        <a:rPr dirty="0" sz="1800" spc="-10">
                          <a:solidFill>
                            <a:srgbClr val="585858"/>
                          </a:solidFill>
                          <a:latin typeface="Calibri"/>
                          <a:cs typeface="Calibri"/>
                        </a:rPr>
                        <a:t>most </a:t>
                      </a:r>
                      <a:r>
                        <a:rPr dirty="0" sz="1800" spc="-15">
                          <a:solidFill>
                            <a:srgbClr val="585858"/>
                          </a:solidFill>
                          <a:latin typeface="Calibri"/>
                          <a:cs typeface="Calibri"/>
                        </a:rPr>
                        <a:t>private  </a:t>
                      </a:r>
                      <a:r>
                        <a:rPr dirty="0" sz="1800" spc="-10">
                          <a:solidFill>
                            <a:srgbClr val="585858"/>
                          </a:solidFill>
                          <a:latin typeface="Calibri"/>
                          <a:cs typeface="Calibri"/>
                        </a:rPr>
                        <a:t>insurance </a:t>
                      </a:r>
                      <a:r>
                        <a:rPr dirty="0" sz="1800" spc="-5">
                          <a:solidFill>
                            <a:srgbClr val="585858"/>
                          </a:solidFill>
                          <a:latin typeface="Calibri"/>
                          <a:cs typeface="Calibri"/>
                        </a:rPr>
                        <a:t>companies  </a:t>
                      </a:r>
                      <a:r>
                        <a:rPr dirty="0" sz="1800" spc="-10">
                          <a:solidFill>
                            <a:srgbClr val="585858"/>
                          </a:solidFill>
                          <a:latin typeface="Calibri"/>
                          <a:cs typeface="Calibri"/>
                        </a:rPr>
                        <a:t>cover </a:t>
                      </a:r>
                      <a:r>
                        <a:rPr dirty="0" sz="1800" spc="-5">
                          <a:solidFill>
                            <a:srgbClr val="585858"/>
                          </a:solidFill>
                          <a:latin typeface="Calibri"/>
                          <a:cs typeface="Calibri"/>
                        </a:rPr>
                        <a:t>it</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r>
              <a:tr h="1463040">
                <a:tc>
                  <a:txBody>
                    <a:bodyPr/>
                    <a:lstStyle/>
                    <a:p>
                      <a:pPr marL="91440" marR="650240">
                        <a:lnSpc>
                          <a:spcPct val="100000"/>
                        </a:lnSpc>
                        <a:spcBef>
                          <a:spcPts val="240"/>
                        </a:spcBef>
                      </a:pPr>
                      <a:r>
                        <a:rPr dirty="0" sz="1800" spc="-10">
                          <a:solidFill>
                            <a:srgbClr val="585858"/>
                          </a:solidFill>
                          <a:latin typeface="Calibri"/>
                          <a:cs typeface="Calibri"/>
                        </a:rPr>
                        <a:t>Medtronic </a:t>
                      </a:r>
                      <a:r>
                        <a:rPr dirty="0" sz="1800" spc="-5">
                          <a:solidFill>
                            <a:srgbClr val="585858"/>
                          </a:solidFill>
                          <a:latin typeface="Calibri"/>
                          <a:cs typeface="Calibri"/>
                        </a:rPr>
                        <a:t>Guardian  Connect</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c>
                  <a:txBody>
                    <a:bodyPr/>
                    <a:lstStyle/>
                    <a:p>
                      <a:pPr marL="91440">
                        <a:lnSpc>
                          <a:spcPct val="100000"/>
                        </a:lnSpc>
                        <a:spcBef>
                          <a:spcPts val="240"/>
                        </a:spcBef>
                      </a:pPr>
                      <a:r>
                        <a:rPr dirty="0" sz="1800">
                          <a:solidFill>
                            <a:srgbClr val="585858"/>
                          </a:solidFill>
                          <a:latin typeface="Calibri"/>
                          <a:cs typeface="Calibri"/>
                        </a:rPr>
                        <a:t>Not </a:t>
                      </a:r>
                      <a:r>
                        <a:rPr dirty="0" sz="1800" spc="-10">
                          <a:solidFill>
                            <a:srgbClr val="585858"/>
                          </a:solidFill>
                          <a:latin typeface="Calibri"/>
                          <a:cs typeface="Calibri"/>
                        </a:rPr>
                        <a:t>Covered </a:t>
                      </a:r>
                      <a:r>
                        <a:rPr dirty="0" sz="1800" spc="-5">
                          <a:solidFill>
                            <a:srgbClr val="585858"/>
                          </a:solidFill>
                          <a:latin typeface="Calibri"/>
                          <a:cs typeface="Calibri"/>
                        </a:rPr>
                        <a:t>by</a:t>
                      </a:r>
                      <a:r>
                        <a:rPr dirty="0" sz="1800" spc="10">
                          <a:solidFill>
                            <a:srgbClr val="585858"/>
                          </a:solidFill>
                          <a:latin typeface="Calibri"/>
                          <a:cs typeface="Calibri"/>
                        </a:rPr>
                        <a:t> </a:t>
                      </a:r>
                      <a:r>
                        <a:rPr dirty="0" sz="1800" spc="-5">
                          <a:solidFill>
                            <a:srgbClr val="585858"/>
                          </a:solidFill>
                          <a:latin typeface="Calibri"/>
                          <a:cs typeface="Calibri"/>
                        </a:rPr>
                        <a:t>NIHB</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c>
                  <a:txBody>
                    <a:bodyPr/>
                    <a:lstStyle/>
                    <a:p>
                      <a:pPr marL="91440" marR="285115">
                        <a:lnSpc>
                          <a:spcPct val="100000"/>
                        </a:lnSpc>
                        <a:spcBef>
                          <a:spcPts val="240"/>
                        </a:spcBef>
                      </a:pPr>
                      <a:r>
                        <a:rPr dirty="0" sz="1800" spc="-10">
                          <a:solidFill>
                            <a:srgbClr val="585858"/>
                          </a:solidFill>
                          <a:latin typeface="Calibri"/>
                          <a:cs typeface="Calibri"/>
                        </a:rPr>
                        <a:t>Covered </a:t>
                      </a:r>
                      <a:r>
                        <a:rPr dirty="0" sz="1800" spc="-15">
                          <a:solidFill>
                            <a:srgbClr val="585858"/>
                          </a:solidFill>
                          <a:latin typeface="Calibri"/>
                          <a:cs typeface="Calibri"/>
                        </a:rPr>
                        <a:t>for </a:t>
                      </a:r>
                      <a:r>
                        <a:rPr dirty="0" sz="1800" spc="-5">
                          <a:solidFill>
                            <a:srgbClr val="585858"/>
                          </a:solidFill>
                          <a:latin typeface="Calibri"/>
                          <a:cs typeface="Calibri"/>
                        </a:rPr>
                        <a:t>people with  </a:t>
                      </a:r>
                      <a:r>
                        <a:rPr dirty="0" sz="1800" spc="-25">
                          <a:solidFill>
                            <a:srgbClr val="585858"/>
                          </a:solidFill>
                          <a:latin typeface="Calibri"/>
                          <a:cs typeface="Calibri"/>
                        </a:rPr>
                        <a:t>Type </a:t>
                      </a:r>
                      <a:r>
                        <a:rPr dirty="0" sz="1800">
                          <a:solidFill>
                            <a:srgbClr val="585858"/>
                          </a:solidFill>
                          <a:latin typeface="Calibri"/>
                          <a:cs typeface="Calibri"/>
                        </a:rPr>
                        <a:t>1 </a:t>
                      </a:r>
                      <a:r>
                        <a:rPr dirty="0" sz="1800" spc="-10">
                          <a:solidFill>
                            <a:srgbClr val="585858"/>
                          </a:solidFill>
                          <a:latin typeface="Calibri"/>
                          <a:cs typeface="Calibri"/>
                        </a:rPr>
                        <a:t>Diabetes </a:t>
                      </a:r>
                      <a:r>
                        <a:rPr dirty="0" sz="1800" spc="-5">
                          <a:solidFill>
                            <a:srgbClr val="585858"/>
                          </a:solidFill>
                          <a:latin typeface="Calibri"/>
                          <a:cs typeface="Calibri"/>
                        </a:rPr>
                        <a:t>age 25  </a:t>
                      </a:r>
                      <a:r>
                        <a:rPr dirty="0" sz="1800" spc="-15">
                          <a:solidFill>
                            <a:srgbClr val="585858"/>
                          </a:solidFill>
                          <a:latin typeface="Calibri"/>
                          <a:cs typeface="Calibri"/>
                        </a:rPr>
                        <a:t>years </a:t>
                      </a:r>
                      <a:r>
                        <a:rPr dirty="0" sz="1800">
                          <a:solidFill>
                            <a:srgbClr val="585858"/>
                          </a:solidFill>
                          <a:latin typeface="Calibri"/>
                          <a:cs typeface="Calibri"/>
                        </a:rPr>
                        <a:t>and</a:t>
                      </a:r>
                      <a:r>
                        <a:rPr dirty="0" sz="1800" spc="20">
                          <a:solidFill>
                            <a:srgbClr val="585858"/>
                          </a:solidFill>
                          <a:latin typeface="Calibri"/>
                          <a:cs typeface="Calibri"/>
                        </a:rPr>
                        <a:t> </a:t>
                      </a:r>
                      <a:r>
                        <a:rPr dirty="0" sz="1800" spc="-10">
                          <a:solidFill>
                            <a:srgbClr val="585858"/>
                          </a:solidFill>
                          <a:latin typeface="Calibri"/>
                          <a:cs typeface="Calibri"/>
                        </a:rPr>
                        <a:t>younger</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c>
                  <a:txBody>
                    <a:bodyPr/>
                    <a:lstStyle/>
                    <a:p>
                      <a:pPr marL="91440" marR="112395">
                        <a:lnSpc>
                          <a:spcPct val="100000"/>
                        </a:lnSpc>
                        <a:spcBef>
                          <a:spcPts val="240"/>
                        </a:spcBef>
                      </a:pPr>
                      <a:r>
                        <a:rPr dirty="0" sz="1800" spc="-20">
                          <a:solidFill>
                            <a:srgbClr val="585858"/>
                          </a:solidFill>
                          <a:latin typeface="Calibri"/>
                          <a:cs typeface="Calibri"/>
                        </a:rPr>
                        <a:t>Website </a:t>
                      </a:r>
                      <a:r>
                        <a:rPr dirty="0" sz="1800" spc="-15">
                          <a:solidFill>
                            <a:srgbClr val="585858"/>
                          </a:solidFill>
                          <a:latin typeface="Calibri"/>
                          <a:cs typeface="Calibri"/>
                        </a:rPr>
                        <a:t>says </a:t>
                      </a:r>
                      <a:r>
                        <a:rPr dirty="0" sz="1800" spc="-5">
                          <a:solidFill>
                            <a:srgbClr val="585858"/>
                          </a:solidFill>
                          <a:latin typeface="Calibri"/>
                          <a:cs typeface="Calibri"/>
                        </a:rPr>
                        <a:t>CGM is </a:t>
                      </a:r>
                      <a:r>
                        <a:rPr dirty="0" sz="1800">
                          <a:solidFill>
                            <a:srgbClr val="585858"/>
                          </a:solidFill>
                          <a:latin typeface="Calibri"/>
                          <a:cs typeface="Calibri"/>
                        </a:rPr>
                        <a:t>a  </a:t>
                      </a:r>
                      <a:r>
                        <a:rPr dirty="0" sz="1800" spc="-10">
                          <a:solidFill>
                            <a:srgbClr val="585858"/>
                          </a:solidFill>
                          <a:latin typeface="Calibri"/>
                          <a:cs typeface="Calibri"/>
                        </a:rPr>
                        <a:t>standard </a:t>
                      </a:r>
                      <a:r>
                        <a:rPr dirty="0" sz="1800" spc="-5">
                          <a:solidFill>
                            <a:srgbClr val="585858"/>
                          </a:solidFill>
                          <a:latin typeface="Calibri"/>
                          <a:cs typeface="Calibri"/>
                        </a:rPr>
                        <a:t>benefit </a:t>
                      </a:r>
                      <a:r>
                        <a:rPr dirty="0" sz="1800" spc="-15">
                          <a:solidFill>
                            <a:srgbClr val="585858"/>
                          </a:solidFill>
                          <a:latin typeface="Calibri"/>
                          <a:cs typeface="Calibri"/>
                        </a:rPr>
                        <a:t>for </a:t>
                      </a:r>
                      <a:r>
                        <a:rPr dirty="0" sz="1800" spc="-10">
                          <a:solidFill>
                            <a:srgbClr val="585858"/>
                          </a:solidFill>
                          <a:latin typeface="Calibri"/>
                          <a:cs typeface="Calibri"/>
                        </a:rPr>
                        <a:t>many  insurance providers </a:t>
                      </a:r>
                      <a:r>
                        <a:rPr dirty="0" sz="1800">
                          <a:solidFill>
                            <a:srgbClr val="585858"/>
                          </a:solidFill>
                          <a:latin typeface="Calibri"/>
                          <a:cs typeface="Calibri"/>
                        </a:rPr>
                        <a:t>and  </a:t>
                      </a:r>
                      <a:r>
                        <a:rPr dirty="0" sz="1800" spc="-10">
                          <a:solidFill>
                            <a:srgbClr val="585858"/>
                          </a:solidFill>
                          <a:latin typeface="Calibri"/>
                          <a:cs typeface="Calibri"/>
                        </a:rPr>
                        <a:t>your </a:t>
                      </a:r>
                      <a:r>
                        <a:rPr dirty="0" sz="1800" spc="-15">
                          <a:solidFill>
                            <a:srgbClr val="585858"/>
                          </a:solidFill>
                          <a:latin typeface="Calibri"/>
                          <a:cs typeface="Calibri"/>
                        </a:rPr>
                        <a:t>coverage </a:t>
                      </a:r>
                      <a:r>
                        <a:rPr dirty="0" sz="1800" spc="-10">
                          <a:solidFill>
                            <a:srgbClr val="585858"/>
                          </a:solidFill>
                          <a:latin typeface="Calibri"/>
                          <a:cs typeface="Calibri"/>
                        </a:rPr>
                        <a:t>could </a:t>
                      </a:r>
                      <a:r>
                        <a:rPr dirty="0" sz="1800" spc="-5">
                          <a:solidFill>
                            <a:srgbClr val="585858"/>
                          </a:solidFill>
                          <a:latin typeface="Calibri"/>
                          <a:cs typeface="Calibri"/>
                        </a:rPr>
                        <a:t>vary  depending on </a:t>
                      </a:r>
                      <a:r>
                        <a:rPr dirty="0" sz="1800" spc="-10">
                          <a:solidFill>
                            <a:srgbClr val="585858"/>
                          </a:solidFill>
                          <a:latin typeface="Calibri"/>
                          <a:cs typeface="Calibri"/>
                        </a:rPr>
                        <a:t>your</a:t>
                      </a:r>
                      <a:r>
                        <a:rPr dirty="0" sz="1800" spc="25">
                          <a:solidFill>
                            <a:srgbClr val="585858"/>
                          </a:solidFill>
                          <a:latin typeface="Calibri"/>
                          <a:cs typeface="Calibri"/>
                        </a:rPr>
                        <a:t> </a:t>
                      </a:r>
                      <a:r>
                        <a:rPr dirty="0" sz="1800" spc="-5">
                          <a:solidFill>
                            <a:srgbClr val="585858"/>
                          </a:solidFill>
                          <a:latin typeface="Calibri"/>
                          <a:cs typeface="Calibri"/>
                        </a:rPr>
                        <a:t>plan.</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7802" y="1574291"/>
            <a:ext cx="3499485" cy="3333115"/>
          </a:xfrm>
          <a:custGeom>
            <a:avLst/>
            <a:gdLst/>
            <a:ahLst/>
            <a:cxnLst/>
            <a:rect l="l" t="t" r="r" b="b"/>
            <a:pathLst>
              <a:path w="3499485" h="3333115">
                <a:moveTo>
                  <a:pt x="2972892" y="0"/>
                </a:moveTo>
                <a:lnTo>
                  <a:pt x="0" y="0"/>
                </a:lnTo>
                <a:lnTo>
                  <a:pt x="0" y="3332987"/>
                </a:lnTo>
                <a:lnTo>
                  <a:pt x="2972892" y="3332987"/>
                </a:lnTo>
                <a:lnTo>
                  <a:pt x="3499104" y="1666493"/>
                </a:lnTo>
                <a:lnTo>
                  <a:pt x="2972892" y="0"/>
                </a:lnTo>
                <a:close/>
              </a:path>
            </a:pathLst>
          </a:custGeom>
          <a:solidFill>
            <a:srgbClr val="404040"/>
          </a:solidFill>
        </p:spPr>
        <p:txBody>
          <a:bodyPr wrap="square" lIns="0" tIns="0" rIns="0" bIns="0" rtlCol="0"/>
          <a:lstStyle/>
          <a:p/>
        </p:txBody>
      </p:sp>
      <p:sp>
        <p:nvSpPr>
          <p:cNvPr id="3" name="object 3"/>
          <p:cNvSpPr txBox="1">
            <a:spLocks noGrp="1"/>
          </p:cNvSpPr>
          <p:nvPr>
            <p:ph type="title"/>
          </p:nvPr>
        </p:nvSpPr>
        <p:spPr>
          <a:xfrm>
            <a:off x="1146175" y="2156823"/>
            <a:ext cx="2392680" cy="2055495"/>
          </a:xfrm>
          <a:prstGeom prst="rect"/>
        </p:spPr>
        <p:txBody>
          <a:bodyPr wrap="square" lIns="0" tIns="74295" rIns="0" bIns="0" rtlCol="0" vert="horz">
            <a:spAutoFit/>
          </a:bodyPr>
          <a:lstStyle/>
          <a:p>
            <a:pPr algn="ctr" marL="12700" marR="5080" indent="-1270">
              <a:lnSpc>
                <a:spcPts val="3890"/>
              </a:lnSpc>
              <a:spcBef>
                <a:spcPts val="585"/>
              </a:spcBef>
            </a:pPr>
            <a:r>
              <a:rPr dirty="0" spc="-15">
                <a:solidFill>
                  <a:srgbClr val="FFFFFF"/>
                </a:solidFill>
              </a:rPr>
              <a:t>Example </a:t>
            </a:r>
            <a:r>
              <a:rPr dirty="0" spc="-10">
                <a:solidFill>
                  <a:srgbClr val="FFFFFF"/>
                </a:solidFill>
              </a:rPr>
              <a:t>of  </a:t>
            </a:r>
            <a:r>
              <a:rPr dirty="0" spc="-15">
                <a:solidFill>
                  <a:srgbClr val="FFFFFF"/>
                </a:solidFill>
              </a:rPr>
              <a:t>Certificate</a:t>
            </a:r>
            <a:r>
              <a:rPr dirty="0" spc="-60">
                <a:solidFill>
                  <a:srgbClr val="FFFFFF"/>
                </a:solidFill>
              </a:rPr>
              <a:t> </a:t>
            </a:r>
            <a:r>
              <a:rPr dirty="0" spc="-10">
                <a:solidFill>
                  <a:srgbClr val="FFFFFF"/>
                </a:solidFill>
              </a:rPr>
              <a:t>of  Medical  </a:t>
            </a:r>
            <a:r>
              <a:rPr dirty="0" spc="-5">
                <a:solidFill>
                  <a:srgbClr val="FFFFFF"/>
                </a:solidFill>
              </a:rPr>
              <a:t>Necessity</a:t>
            </a:r>
          </a:p>
        </p:txBody>
      </p:sp>
      <p:pic>
        <p:nvPicPr>
          <p:cNvPr id="4" name="object 4"/>
          <p:cNvPicPr/>
          <p:nvPr/>
        </p:nvPicPr>
        <p:blipFill>
          <a:blip r:embed="rId2" cstate="print"/>
          <a:stretch>
            <a:fillRect/>
          </a:stretch>
        </p:blipFill>
        <p:spPr>
          <a:xfrm>
            <a:off x="5604542" y="120285"/>
            <a:ext cx="4766529" cy="66868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822"/>
            <a:ext cx="5373370" cy="696595"/>
          </a:xfrm>
          <a:prstGeom prst="rect"/>
        </p:spPr>
        <p:txBody>
          <a:bodyPr wrap="square" lIns="0" tIns="13335" rIns="0" bIns="0" rtlCol="0" vert="horz">
            <a:spAutoFit/>
          </a:bodyPr>
          <a:lstStyle/>
          <a:p>
            <a:pPr marL="12700">
              <a:lnSpc>
                <a:spcPct val="100000"/>
              </a:lnSpc>
              <a:spcBef>
                <a:spcPts val="105"/>
              </a:spcBef>
            </a:pPr>
            <a:r>
              <a:rPr dirty="0" sz="4400" spc="-5">
                <a:solidFill>
                  <a:srgbClr val="585858"/>
                </a:solidFill>
              </a:rPr>
              <a:t>Comparison of</a:t>
            </a:r>
            <a:r>
              <a:rPr dirty="0" sz="4400" spc="-30">
                <a:solidFill>
                  <a:srgbClr val="585858"/>
                </a:solidFill>
              </a:rPr>
              <a:t> </a:t>
            </a:r>
            <a:r>
              <a:rPr dirty="0" sz="4400" spc="-25">
                <a:solidFill>
                  <a:srgbClr val="585858"/>
                </a:solidFill>
              </a:rPr>
              <a:t>Features</a:t>
            </a:r>
            <a:endParaRPr sz="4400"/>
          </a:p>
        </p:txBody>
      </p:sp>
      <p:graphicFrame>
        <p:nvGraphicFramePr>
          <p:cNvPr id="3" name="object 3"/>
          <p:cNvGraphicFramePr>
            <a:graphicFrameLocks noGrp="1"/>
          </p:cNvGraphicFramePr>
          <p:nvPr/>
        </p:nvGraphicFramePr>
        <p:xfrm>
          <a:off x="1283544" y="1825823"/>
          <a:ext cx="9382760" cy="4528820"/>
        </p:xfrm>
        <a:graphic>
          <a:graphicData uri="http://schemas.openxmlformats.org/drawingml/2006/table">
            <a:tbl>
              <a:tblPr firstRow="1" bandRow="1">
                <a:tableStyleId>{2D5ABB26-0587-4C30-8999-92F81FD0307C}</a:tableStyleId>
              </a:tblPr>
              <a:tblGrid>
                <a:gridCol w="4725035"/>
                <a:gridCol w="4638040"/>
              </a:tblGrid>
              <a:tr h="370839">
                <a:tc>
                  <a:txBody>
                    <a:bodyPr/>
                    <a:lstStyle/>
                    <a:p>
                      <a:pPr marL="90805">
                        <a:lnSpc>
                          <a:spcPct val="100000"/>
                        </a:lnSpc>
                        <a:spcBef>
                          <a:spcPts val="240"/>
                        </a:spcBef>
                      </a:pPr>
                      <a:r>
                        <a:rPr dirty="0" sz="1800" spc="-15" b="1">
                          <a:solidFill>
                            <a:srgbClr val="FFFFFF"/>
                          </a:solidFill>
                          <a:latin typeface="Calibri"/>
                          <a:cs typeface="Calibri"/>
                        </a:rPr>
                        <a:t>Dexcom</a:t>
                      </a:r>
                      <a:r>
                        <a:rPr dirty="0" sz="1800" spc="-40" b="1">
                          <a:solidFill>
                            <a:srgbClr val="FFFFFF"/>
                          </a:solidFill>
                          <a:latin typeface="Calibri"/>
                          <a:cs typeface="Calibri"/>
                        </a:rPr>
                        <a:t> </a:t>
                      </a:r>
                      <a:r>
                        <a:rPr dirty="0" sz="1800" spc="5" b="1">
                          <a:solidFill>
                            <a:srgbClr val="FFFFFF"/>
                          </a:solidFill>
                          <a:latin typeface="Calibri"/>
                          <a:cs typeface="Calibri"/>
                        </a:rPr>
                        <a:t>G6</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9028"/>
                    </a:solidFill>
                  </a:tcPr>
                </a:tc>
                <a:tc>
                  <a:txBody>
                    <a:bodyPr/>
                    <a:lstStyle/>
                    <a:p>
                      <a:pPr marL="91440">
                        <a:lnSpc>
                          <a:spcPct val="100000"/>
                        </a:lnSpc>
                        <a:spcBef>
                          <a:spcPts val="240"/>
                        </a:spcBef>
                      </a:pPr>
                      <a:r>
                        <a:rPr dirty="0" sz="1800" spc="-10" b="1">
                          <a:solidFill>
                            <a:srgbClr val="FFFFFF"/>
                          </a:solidFill>
                          <a:latin typeface="Calibri"/>
                          <a:cs typeface="Calibri"/>
                        </a:rPr>
                        <a:t>Freestyle Libre</a:t>
                      </a:r>
                      <a:r>
                        <a:rPr dirty="0" sz="1800" spc="-15" b="1">
                          <a:solidFill>
                            <a:srgbClr val="FFFFFF"/>
                          </a:solidFill>
                          <a:latin typeface="Calibri"/>
                          <a:cs typeface="Calibri"/>
                        </a:rPr>
                        <a:t> </a:t>
                      </a:r>
                      <a:r>
                        <a:rPr dirty="0" sz="1800" b="1">
                          <a:solidFill>
                            <a:srgbClr val="FFFFFF"/>
                          </a:solidFill>
                          <a:latin typeface="Calibri"/>
                          <a:cs typeface="Calibri"/>
                        </a:rPr>
                        <a:t>2</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9028"/>
                    </a:solidFill>
                  </a:tcPr>
                </a:tc>
              </a:tr>
              <a:tr h="370839">
                <a:tc>
                  <a:txBody>
                    <a:bodyPr/>
                    <a:lstStyle/>
                    <a:p>
                      <a:pPr marL="91440">
                        <a:lnSpc>
                          <a:spcPct val="100000"/>
                        </a:lnSpc>
                        <a:spcBef>
                          <a:spcPts val="240"/>
                        </a:spcBef>
                      </a:pPr>
                      <a:r>
                        <a:rPr dirty="0" sz="1800" spc="-5">
                          <a:solidFill>
                            <a:srgbClr val="585858"/>
                          </a:solidFill>
                          <a:latin typeface="Calibri"/>
                          <a:cs typeface="Calibri"/>
                        </a:rPr>
                        <a:t>Uses</a:t>
                      </a:r>
                      <a:r>
                        <a:rPr dirty="0" sz="1800" spc="-10">
                          <a:solidFill>
                            <a:srgbClr val="585858"/>
                          </a:solidFill>
                          <a:latin typeface="Calibri"/>
                          <a:cs typeface="Calibri"/>
                        </a:rPr>
                        <a:t> </a:t>
                      </a:r>
                      <a:r>
                        <a:rPr dirty="0" sz="1800" spc="-5">
                          <a:solidFill>
                            <a:srgbClr val="585858"/>
                          </a:solidFill>
                          <a:latin typeface="Calibri"/>
                          <a:cs typeface="Calibri"/>
                        </a:rPr>
                        <a:t>rtCGM</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BCD"/>
                    </a:solidFill>
                  </a:tcPr>
                </a:tc>
                <a:tc>
                  <a:txBody>
                    <a:bodyPr/>
                    <a:lstStyle/>
                    <a:p>
                      <a:pPr marL="91440">
                        <a:lnSpc>
                          <a:spcPct val="100000"/>
                        </a:lnSpc>
                        <a:spcBef>
                          <a:spcPts val="240"/>
                        </a:spcBef>
                      </a:pPr>
                      <a:r>
                        <a:rPr dirty="0" sz="1800" spc="-5">
                          <a:solidFill>
                            <a:srgbClr val="585858"/>
                          </a:solidFill>
                          <a:latin typeface="Calibri"/>
                          <a:cs typeface="Calibri"/>
                        </a:rPr>
                        <a:t>Uses</a:t>
                      </a:r>
                      <a:r>
                        <a:rPr dirty="0" sz="1800" spc="-10">
                          <a:solidFill>
                            <a:srgbClr val="585858"/>
                          </a:solidFill>
                          <a:latin typeface="Calibri"/>
                          <a:cs typeface="Calibri"/>
                        </a:rPr>
                        <a:t> </a:t>
                      </a:r>
                      <a:r>
                        <a:rPr dirty="0" sz="1800" spc="-5">
                          <a:solidFill>
                            <a:srgbClr val="585858"/>
                          </a:solidFill>
                          <a:latin typeface="Calibri"/>
                          <a:cs typeface="Calibri"/>
                        </a:rPr>
                        <a:t>isGGM</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BCD"/>
                    </a:solidFill>
                  </a:tcPr>
                </a:tc>
              </a:tr>
              <a:tr h="640080">
                <a:tc>
                  <a:txBody>
                    <a:bodyPr/>
                    <a:lstStyle/>
                    <a:p>
                      <a:pPr marL="91440">
                        <a:lnSpc>
                          <a:spcPct val="100000"/>
                        </a:lnSpc>
                        <a:spcBef>
                          <a:spcPts val="240"/>
                        </a:spcBef>
                      </a:pPr>
                      <a:r>
                        <a:rPr dirty="0" sz="1800" spc="-5">
                          <a:solidFill>
                            <a:srgbClr val="585858"/>
                          </a:solidFill>
                          <a:latin typeface="Calibri"/>
                          <a:cs typeface="Calibri"/>
                        </a:rPr>
                        <a:t>Uses Bluetooth </a:t>
                      </a:r>
                      <a:r>
                        <a:rPr dirty="0" sz="1800" spc="-15">
                          <a:solidFill>
                            <a:srgbClr val="585858"/>
                          </a:solidFill>
                          <a:latin typeface="Calibri"/>
                          <a:cs typeface="Calibri"/>
                        </a:rPr>
                        <a:t>for </a:t>
                      </a:r>
                      <a:r>
                        <a:rPr dirty="0" sz="1800" spc="-10">
                          <a:solidFill>
                            <a:srgbClr val="585858"/>
                          </a:solidFill>
                          <a:latin typeface="Calibri"/>
                          <a:cs typeface="Calibri"/>
                        </a:rPr>
                        <a:t>continuous</a:t>
                      </a:r>
                      <a:r>
                        <a:rPr dirty="0" sz="1800" spc="25">
                          <a:solidFill>
                            <a:srgbClr val="585858"/>
                          </a:solidFill>
                          <a:latin typeface="Calibri"/>
                          <a:cs typeface="Calibri"/>
                        </a:rPr>
                        <a:t> </a:t>
                      </a:r>
                      <a:r>
                        <a:rPr dirty="0" sz="1800" spc="-5">
                          <a:solidFill>
                            <a:srgbClr val="585858"/>
                          </a:solidFill>
                          <a:latin typeface="Calibri"/>
                          <a:cs typeface="Calibri"/>
                        </a:rPr>
                        <a:t>readings</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c>
                  <a:txBody>
                    <a:bodyPr/>
                    <a:lstStyle/>
                    <a:p>
                      <a:pPr marL="91440" marR="335915">
                        <a:lnSpc>
                          <a:spcPct val="100000"/>
                        </a:lnSpc>
                        <a:spcBef>
                          <a:spcPts val="240"/>
                        </a:spcBef>
                      </a:pPr>
                      <a:r>
                        <a:rPr dirty="0" sz="1800" spc="-10">
                          <a:solidFill>
                            <a:srgbClr val="585858"/>
                          </a:solidFill>
                          <a:latin typeface="Calibri"/>
                          <a:cs typeface="Calibri"/>
                        </a:rPr>
                        <a:t>Must </a:t>
                      </a:r>
                      <a:r>
                        <a:rPr dirty="0" sz="1800" spc="-5">
                          <a:solidFill>
                            <a:srgbClr val="585858"/>
                          </a:solidFill>
                          <a:latin typeface="Calibri"/>
                          <a:cs typeface="Calibri"/>
                        </a:rPr>
                        <a:t>scan sensor with reader </a:t>
                      </a:r>
                      <a:r>
                        <a:rPr dirty="0" sz="1800" spc="-10">
                          <a:solidFill>
                            <a:srgbClr val="585858"/>
                          </a:solidFill>
                          <a:latin typeface="Calibri"/>
                          <a:cs typeface="Calibri"/>
                        </a:rPr>
                        <a:t>at least </a:t>
                      </a:r>
                      <a:r>
                        <a:rPr dirty="0" sz="1800" spc="-5">
                          <a:solidFill>
                            <a:srgbClr val="585858"/>
                          </a:solidFill>
                          <a:latin typeface="Calibri"/>
                          <a:cs typeface="Calibri"/>
                        </a:rPr>
                        <a:t>every </a:t>
                      </a:r>
                      <a:r>
                        <a:rPr dirty="0" sz="1800">
                          <a:solidFill>
                            <a:srgbClr val="585858"/>
                          </a:solidFill>
                          <a:latin typeface="Calibri"/>
                          <a:cs typeface="Calibri"/>
                        </a:rPr>
                        <a:t>8  </a:t>
                      </a:r>
                      <a:r>
                        <a:rPr dirty="0" sz="1800" spc="-10">
                          <a:solidFill>
                            <a:srgbClr val="585858"/>
                          </a:solidFill>
                          <a:latin typeface="Calibri"/>
                          <a:cs typeface="Calibri"/>
                        </a:rPr>
                        <a:t>hours</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r>
              <a:tr h="370839">
                <a:tc>
                  <a:txBody>
                    <a:bodyPr/>
                    <a:lstStyle/>
                    <a:p>
                      <a:pPr marL="91440">
                        <a:lnSpc>
                          <a:spcPct val="100000"/>
                        </a:lnSpc>
                        <a:spcBef>
                          <a:spcPts val="240"/>
                        </a:spcBef>
                      </a:pPr>
                      <a:r>
                        <a:rPr dirty="0" sz="1800" spc="-5">
                          <a:solidFill>
                            <a:srgbClr val="585858"/>
                          </a:solidFill>
                          <a:latin typeface="Calibri"/>
                          <a:cs typeface="Calibri"/>
                        </a:rPr>
                        <a:t>Sensor </a:t>
                      </a:r>
                      <a:r>
                        <a:rPr dirty="0" sz="1800" spc="-10">
                          <a:solidFill>
                            <a:srgbClr val="585858"/>
                          </a:solidFill>
                          <a:latin typeface="Calibri"/>
                          <a:cs typeface="Calibri"/>
                        </a:rPr>
                        <a:t>lasts </a:t>
                      </a:r>
                      <a:r>
                        <a:rPr dirty="0" sz="1800" spc="-5">
                          <a:solidFill>
                            <a:srgbClr val="585858"/>
                          </a:solidFill>
                          <a:latin typeface="Calibri"/>
                          <a:cs typeface="Calibri"/>
                        </a:rPr>
                        <a:t>10</a:t>
                      </a:r>
                      <a:r>
                        <a:rPr dirty="0" sz="1800" spc="5">
                          <a:solidFill>
                            <a:srgbClr val="585858"/>
                          </a:solidFill>
                          <a:latin typeface="Calibri"/>
                          <a:cs typeface="Calibri"/>
                        </a:rPr>
                        <a:t> </a:t>
                      </a:r>
                      <a:r>
                        <a:rPr dirty="0" sz="1800" spc="-15">
                          <a:solidFill>
                            <a:srgbClr val="585858"/>
                          </a:solidFill>
                          <a:latin typeface="Calibri"/>
                          <a:cs typeface="Calibri"/>
                        </a:rPr>
                        <a:t>days</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c>
                  <a:txBody>
                    <a:bodyPr/>
                    <a:lstStyle/>
                    <a:p>
                      <a:pPr marL="91440">
                        <a:lnSpc>
                          <a:spcPct val="100000"/>
                        </a:lnSpc>
                        <a:spcBef>
                          <a:spcPts val="240"/>
                        </a:spcBef>
                      </a:pPr>
                      <a:r>
                        <a:rPr dirty="0" sz="1800" spc="-5">
                          <a:solidFill>
                            <a:srgbClr val="585858"/>
                          </a:solidFill>
                          <a:latin typeface="Calibri"/>
                          <a:cs typeface="Calibri"/>
                        </a:rPr>
                        <a:t>Sensor </a:t>
                      </a:r>
                      <a:r>
                        <a:rPr dirty="0" sz="1800" spc="-10">
                          <a:solidFill>
                            <a:srgbClr val="585858"/>
                          </a:solidFill>
                          <a:latin typeface="Calibri"/>
                          <a:cs typeface="Calibri"/>
                        </a:rPr>
                        <a:t>lasts </a:t>
                      </a:r>
                      <a:r>
                        <a:rPr dirty="0" sz="1800" spc="-5">
                          <a:solidFill>
                            <a:srgbClr val="585858"/>
                          </a:solidFill>
                          <a:latin typeface="Calibri"/>
                          <a:cs typeface="Calibri"/>
                        </a:rPr>
                        <a:t>14</a:t>
                      </a:r>
                      <a:r>
                        <a:rPr dirty="0" sz="1800" spc="5">
                          <a:solidFill>
                            <a:srgbClr val="585858"/>
                          </a:solidFill>
                          <a:latin typeface="Calibri"/>
                          <a:cs typeface="Calibri"/>
                        </a:rPr>
                        <a:t> </a:t>
                      </a:r>
                      <a:r>
                        <a:rPr dirty="0" sz="1800" spc="-15">
                          <a:solidFill>
                            <a:srgbClr val="585858"/>
                          </a:solidFill>
                          <a:latin typeface="Calibri"/>
                          <a:cs typeface="Calibri"/>
                        </a:rPr>
                        <a:t>days</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r>
              <a:tr h="370839">
                <a:tc>
                  <a:txBody>
                    <a:bodyPr/>
                    <a:lstStyle/>
                    <a:p>
                      <a:pPr marL="91440">
                        <a:lnSpc>
                          <a:spcPct val="100000"/>
                        </a:lnSpc>
                        <a:spcBef>
                          <a:spcPts val="235"/>
                        </a:spcBef>
                      </a:pPr>
                      <a:r>
                        <a:rPr dirty="0" sz="1800" spc="-10">
                          <a:solidFill>
                            <a:srgbClr val="585858"/>
                          </a:solidFill>
                          <a:latin typeface="Calibri"/>
                          <a:cs typeface="Calibri"/>
                        </a:rPr>
                        <a:t>Low </a:t>
                      </a:r>
                      <a:r>
                        <a:rPr dirty="0" sz="1800">
                          <a:solidFill>
                            <a:srgbClr val="585858"/>
                          </a:solidFill>
                          <a:latin typeface="Calibri"/>
                          <a:cs typeface="Calibri"/>
                        </a:rPr>
                        <a:t>and </a:t>
                      </a:r>
                      <a:r>
                        <a:rPr dirty="0" sz="1800" spc="-5">
                          <a:solidFill>
                            <a:srgbClr val="585858"/>
                          </a:solidFill>
                          <a:latin typeface="Calibri"/>
                          <a:cs typeface="Calibri"/>
                        </a:rPr>
                        <a:t>High</a:t>
                      </a:r>
                      <a:r>
                        <a:rPr dirty="0" sz="1800" spc="50">
                          <a:solidFill>
                            <a:srgbClr val="585858"/>
                          </a:solidFill>
                          <a:latin typeface="Calibri"/>
                          <a:cs typeface="Calibri"/>
                        </a:rPr>
                        <a:t> </a:t>
                      </a:r>
                      <a:r>
                        <a:rPr dirty="0" sz="1800" spc="-5">
                          <a:solidFill>
                            <a:srgbClr val="585858"/>
                          </a:solidFill>
                          <a:latin typeface="Calibri"/>
                          <a:cs typeface="Calibri"/>
                        </a:rPr>
                        <a:t>alerts</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c>
                  <a:txBody>
                    <a:bodyPr/>
                    <a:lstStyle/>
                    <a:p>
                      <a:pPr marL="91440">
                        <a:lnSpc>
                          <a:spcPct val="100000"/>
                        </a:lnSpc>
                        <a:spcBef>
                          <a:spcPts val="235"/>
                        </a:spcBef>
                      </a:pPr>
                      <a:r>
                        <a:rPr dirty="0" sz="1800" spc="-10">
                          <a:solidFill>
                            <a:srgbClr val="585858"/>
                          </a:solidFill>
                          <a:latin typeface="Calibri"/>
                          <a:cs typeface="Calibri"/>
                        </a:rPr>
                        <a:t>Low </a:t>
                      </a:r>
                      <a:r>
                        <a:rPr dirty="0" sz="1800">
                          <a:solidFill>
                            <a:srgbClr val="585858"/>
                          </a:solidFill>
                          <a:latin typeface="Calibri"/>
                          <a:cs typeface="Calibri"/>
                        </a:rPr>
                        <a:t>and </a:t>
                      </a:r>
                      <a:r>
                        <a:rPr dirty="0" sz="1800" spc="-5">
                          <a:solidFill>
                            <a:srgbClr val="585858"/>
                          </a:solidFill>
                          <a:latin typeface="Calibri"/>
                          <a:cs typeface="Calibri"/>
                        </a:rPr>
                        <a:t>High</a:t>
                      </a:r>
                      <a:r>
                        <a:rPr dirty="0" sz="1800" spc="50">
                          <a:solidFill>
                            <a:srgbClr val="585858"/>
                          </a:solidFill>
                          <a:latin typeface="Calibri"/>
                          <a:cs typeface="Calibri"/>
                        </a:rPr>
                        <a:t> </a:t>
                      </a:r>
                      <a:r>
                        <a:rPr dirty="0" sz="1800" spc="-5">
                          <a:solidFill>
                            <a:srgbClr val="585858"/>
                          </a:solidFill>
                          <a:latin typeface="Calibri"/>
                          <a:cs typeface="Calibri"/>
                        </a:rPr>
                        <a:t>alerts</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r>
              <a:tr h="370840">
                <a:tc>
                  <a:txBody>
                    <a:bodyPr/>
                    <a:lstStyle/>
                    <a:p>
                      <a:pPr marL="91440">
                        <a:lnSpc>
                          <a:spcPct val="100000"/>
                        </a:lnSpc>
                        <a:spcBef>
                          <a:spcPts val="235"/>
                        </a:spcBef>
                      </a:pPr>
                      <a:r>
                        <a:rPr dirty="0" sz="1800" spc="-20">
                          <a:solidFill>
                            <a:srgbClr val="585858"/>
                          </a:solidFill>
                          <a:latin typeface="Calibri"/>
                          <a:cs typeface="Calibri"/>
                        </a:rPr>
                        <a:t>Easy </a:t>
                      </a:r>
                      <a:r>
                        <a:rPr dirty="0" sz="1800" spc="-10">
                          <a:solidFill>
                            <a:srgbClr val="585858"/>
                          </a:solidFill>
                          <a:latin typeface="Calibri"/>
                          <a:cs typeface="Calibri"/>
                        </a:rPr>
                        <a:t>to </a:t>
                      </a:r>
                      <a:r>
                        <a:rPr dirty="0" sz="1800">
                          <a:solidFill>
                            <a:srgbClr val="585858"/>
                          </a:solidFill>
                          <a:latin typeface="Calibri"/>
                          <a:cs typeface="Calibri"/>
                        </a:rPr>
                        <a:t>use</a:t>
                      </a:r>
                      <a:r>
                        <a:rPr dirty="0" sz="1800" spc="20">
                          <a:solidFill>
                            <a:srgbClr val="585858"/>
                          </a:solidFill>
                          <a:latin typeface="Calibri"/>
                          <a:cs typeface="Calibri"/>
                        </a:rPr>
                        <a:t> </a:t>
                      </a:r>
                      <a:r>
                        <a:rPr dirty="0" sz="1800">
                          <a:solidFill>
                            <a:srgbClr val="585858"/>
                          </a:solidFill>
                          <a:latin typeface="Calibri"/>
                          <a:cs typeface="Calibri"/>
                        </a:rPr>
                        <a:t>app</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c>
                  <a:txBody>
                    <a:bodyPr/>
                    <a:lstStyle/>
                    <a:p>
                      <a:pPr marL="91440">
                        <a:lnSpc>
                          <a:spcPct val="100000"/>
                        </a:lnSpc>
                        <a:spcBef>
                          <a:spcPts val="235"/>
                        </a:spcBef>
                      </a:pPr>
                      <a:r>
                        <a:rPr dirty="0" sz="1800" spc="-20">
                          <a:solidFill>
                            <a:srgbClr val="585858"/>
                          </a:solidFill>
                          <a:latin typeface="Calibri"/>
                          <a:cs typeface="Calibri"/>
                        </a:rPr>
                        <a:t>Easy </a:t>
                      </a:r>
                      <a:r>
                        <a:rPr dirty="0" sz="1800" spc="-10">
                          <a:solidFill>
                            <a:srgbClr val="585858"/>
                          </a:solidFill>
                          <a:latin typeface="Calibri"/>
                          <a:cs typeface="Calibri"/>
                        </a:rPr>
                        <a:t>to </a:t>
                      </a:r>
                      <a:r>
                        <a:rPr dirty="0" sz="1800">
                          <a:solidFill>
                            <a:srgbClr val="585858"/>
                          </a:solidFill>
                          <a:latin typeface="Calibri"/>
                          <a:cs typeface="Calibri"/>
                        </a:rPr>
                        <a:t>use</a:t>
                      </a:r>
                      <a:r>
                        <a:rPr dirty="0" sz="1800" spc="20">
                          <a:solidFill>
                            <a:srgbClr val="585858"/>
                          </a:solidFill>
                          <a:latin typeface="Calibri"/>
                          <a:cs typeface="Calibri"/>
                        </a:rPr>
                        <a:t> </a:t>
                      </a:r>
                      <a:r>
                        <a:rPr dirty="0" sz="1800">
                          <a:solidFill>
                            <a:srgbClr val="585858"/>
                          </a:solidFill>
                          <a:latin typeface="Calibri"/>
                          <a:cs typeface="Calibri"/>
                        </a:rPr>
                        <a:t>app</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r>
              <a:tr h="640079">
                <a:tc>
                  <a:txBody>
                    <a:bodyPr/>
                    <a:lstStyle/>
                    <a:p>
                      <a:pPr marL="91440" marR="671195">
                        <a:lnSpc>
                          <a:spcPct val="100000"/>
                        </a:lnSpc>
                        <a:spcBef>
                          <a:spcPts val="235"/>
                        </a:spcBef>
                      </a:pPr>
                      <a:r>
                        <a:rPr dirty="0" sz="1800" spc="-5">
                          <a:solidFill>
                            <a:srgbClr val="585858"/>
                          </a:solidFill>
                          <a:latin typeface="Calibri"/>
                          <a:cs typeface="Calibri"/>
                        </a:rPr>
                        <a:t>Adding in </a:t>
                      </a:r>
                      <a:r>
                        <a:rPr dirty="0" sz="1800" spc="-10">
                          <a:solidFill>
                            <a:srgbClr val="585858"/>
                          </a:solidFill>
                          <a:latin typeface="Calibri"/>
                          <a:cs typeface="Calibri"/>
                        </a:rPr>
                        <a:t>personal </a:t>
                      </a:r>
                      <a:r>
                        <a:rPr dirty="0" sz="1800" spc="-5">
                          <a:solidFill>
                            <a:srgbClr val="585858"/>
                          </a:solidFill>
                          <a:latin typeface="Calibri"/>
                          <a:cs typeface="Calibri"/>
                        </a:rPr>
                        <a:t>comments on </a:t>
                      </a:r>
                      <a:r>
                        <a:rPr dirty="0" sz="1800">
                          <a:solidFill>
                            <a:srgbClr val="585858"/>
                          </a:solidFill>
                          <a:latin typeface="Calibri"/>
                          <a:cs typeface="Calibri"/>
                        </a:rPr>
                        <a:t>BG </a:t>
                      </a:r>
                      <a:r>
                        <a:rPr dirty="0" sz="1800" spc="-5">
                          <a:solidFill>
                            <a:srgbClr val="585858"/>
                          </a:solidFill>
                          <a:latin typeface="Calibri"/>
                          <a:cs typeface="Calibri"/>
                        </a:rPr>
                        <a:t>levels  </a:t>
                      </a:r>
                      <a:r>
                        <a:rPr dirty="0" sz="1800" spc="-10">
                          <a:solidFill>
                            <a:srgbClr val="585858"/>
                          </a:solidFill>
                          <a:latin typeface="Calibri"/>
                          <a:cs typeface="Calibri"/>
                        </a:rPr>
                        <a:t>limited</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c>
                  <a:txBody>
                    <a:bodyPr/>
                    <a:lstStyle/>
                    <a:p>
                      <a:pPr marL="91440">
                        <a:lnSpc>
                          <a:spcPct val="100000"/>
                        </a:lnSpc>
                        <a:spcBef>
                          <a:spcPts val="235"/>
                        </a:spcBef>
                      </a:pPr>
                      <a:r>
                        <a:rPr dirty="0" sz="1800">
                          <a:solidFill>
                            <a:srgbClr val="585858"/>
                          </a:solidFill>
                          <a:latin typeface="Calibri"/>
                          <a:cs typeface="Calibri"/>
                        </a:rPr>
                        <a:t>Can </a:t>
                      </a:r>
                      <a:r>
                        <a:rPr dirty="0" sz="1800" spc="-20">
                          <a:solidFill>
                            <a:srgbClr val="585858"/>
                          </a:solidFill>
                          <a:latin typeface="Calibri"/>
                          <a:cs typeface="Calibri"/>
                        </a:rPr>
                        <a:t>make </a:t>
                      </a:r>
                      <a:r>
                        <a:rPr dirty="0" sz="1800" spc="-10">
                          <a:solidFill>
                            <a:srgbClr val="585858"/>
                          </a:solidFill>
                          <a:latin typeface="Calibri"/>
                          <a:cs typeface="Calibri"/>
                        </a:rPr>
                        <a:t>personal </a:t>
                      </a:r>
                      <a:r>
                        <a:rPr dirty="0" sz="1800" spc="-5">
                          <a:solidFill>
                            <a:srgbClr val="585858"/>
                          </a:solidFill>
                          <a:latin typeface="Calibri"/>
                          <a:cs typeface="Calibri"/>
                        </a:rPr>
                        <a:t>comments on </a:t>
                      </a:r>
                      <a:r>
                        <a:rPr dirty="0" sz="1800">
                          <a:solidFill>
                            <a:srgbClr val="585858"/>
                          </a:solidFill>
                          <a:latin typeface="Calibri"/>
                          <a:cs typeface="Calibri"/>
                        </a:rPr>
                        <a:t>BG</a:t>
                      </a:r>
                      <a:r>
                        <a:rPr dirty="0" sz="1800" spc="45">
                          <a:solidFill>
                            <a:srgbClr val="585858"/>
                          </a:solidFill>
                          <a:latin typeface="Calibri"/>
                          <a:cs typeface="Calibri"/>
                        </a:rPr>
                        <a:t> </a:t>
                      </a:r>
                      <a:r>
                        <a:rPr dirty="0" sz="1800" spc="-10">
                          <a:solidFill>
                            <a:srgbClr val="585858"/>
                          </a:solidFill>
                          <a:latin typeface="Calibri"/>
                          <a:cs typeface="Calibri"/>
                        </a:rPr>
                        <a:t>levels</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r>
              <a:tr h="640080">
                <a:tc>
                  <a:txBody>
                    <a:bodyPr/>
                    <a:lstStyle/>
                    <a:p>
                      <a:pPr marL="91440" marR="501015">
                        <a:lnSpc>
                          <a:spcPct val="100000"/>
                        </a:lnSpc>
                        <a:spcBef>
                          <a:spcPts val="235"/>
                        </a:spcBef>
                      </a:pPr>
                      <a:r>
                        <a:rPr dirty="0" sz="1800">
                          <a:solidFill>
                            <a:srgbClr val="585858"/>
                          </a:solidFill>
                          <a:latin typeface="Calibri"/>
                          <a:cs typeface="Calibri"/>
                        </a:rPr>
                        <a:t>Can </a:t>
                      </a:r>
                      <a:r>
                        <a:rPr dirty="0" sz="1800" spc="-10">
                          <a:solidFill>
                            <a:srgbClr val="585858"/>
                          </a:solidFill>
                          <a:latin typeface="Calibri"/>
                          <a:cs typeface="Calibri"/>
                        </a:rPr>
                        <a:t>share </a:t>
                      </a:r>
                      <a:r>
                        <a:rPr dirty="0" sz="1800" spc="-15">
                          <a:solidFill>
                            <a:srgbClr val="585858"/>
                          </a:solidFill>
                          <a:latin typeface="Calibri"/>
                          <a:cs typeface="Calibri"/>
                        </a:rPr>
                        <a:t>data </a:t>
                      </a:r>
                      <a:r>
                        <a:rPr dirty="0" sz="1800" spc="-5">
                          <a:solidFill>
                            <a:srgbClr val="585858"/>
                          </a:solidFill>
                          <a:latin typeface="Calibri"/>
                          <a:cs typeface="Calibri"/>
                        </a:rPr>
                        <a:t>with </a:t>
                      </a:r>
                      <a:r>
                        <a:rPr dirty="0" sz="1800" spc="-10">
                          <a:solidFill>
                            <a:srgbClr val="585858"/>
                          </a:solidFill>
                          <a:latin typeface="Calibri"/>
                          <a:cs typeface="Calibri"/>
                        </a:rPr>
                        <a:t>healthcare provider </a:t>
                      </a:r>
                      <a:r>
                        <a:rPr dirty="0" sz="1800">
                          <a:solidFill>
                            <a:srgbClr val="585858"/>
                          </a:solidFill>
                          <a:latin typeface="Calibri"/>
                          <a:cs typeface="Calibri"/>
                        </a:rPr>
                        <a:t>and  </a:t>
                      </a:r>
                      <a:r>
                        <a:rPr dirty="0" sz="1800" spc="-15">
                          <a:solidFill>
                            <a:srgbClr val="585858"/>
                          </a:solidFill>
                          <a:latin typeface="Calibri"/>
                          <a:cs typeface="Calibri"/>
                        </a:rPr>
                        <a:t>caregivers</a:t>
                      </a:r>
                      <a:r>
                        <a:rPr dirty="0" sz="1800" spc="-5">
                          <a:solidFill>
                            <a:srgbClr val="585858"/>
                          </a:solidFill>
                          <a:latin typeface="Calibri"/>
                          <a:cs typeface="Calibri"/>
                        </a:rPr>
                        <a:t> easily</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c>
                  <a:txBody>
                    <a:bodyPr/>
                    <a:lstStyle/>
                    <a:p>
                      <a:pPr marL="91440" marR="413384">
                        <a:lnSpc>
                          <a:spcPct val="100000"/>
                        </a:lnSpc>
                        <a:spcBef>
                          <a:spcPts val="235"/>
                        </a:spcBef>
                      </a:pPr>
                      <a:r>
                        <a:rPr dirty="0" sz="1800">
                          <a:solidFill>
                            <a:srgbClr val="585858"/>
                          </a:solidFill>
                          <a:latin typeface="Calibri"/>
                          <a:cs typeface="Calibri"/>
                        </a:rPr>
                        <a:t>Can </a:t>
                      </a:r>
                      <a:r>
                        <a:rPr dirty="0" sz="1800" spc="-10">
                          <a:solidFill>
                            <a:srgbClr val="585858"/>
                          </a:solidFill>
                          <a:latin typeface="Calibri"/>
                          <a:cs typeface="Calibri"/>
                        </a:rPr>
                        <a:t>share </a:t>
                      </a:r>
                      <a:r>
                        <a:rPr dirty="0" sz="1800" spc="-15">
                          <a:solidFill>
                            <a:srgbClr val="585858"/>
                          </a:solidFill>
                          <a:latin typeface="Calibri"/>
                          <a:cs typeface="Calibri"/>
                        </a:rPr>
                        <a:t>data </a:t>
                      </a:r>
                      <a:r>
                        <a:rPr dirty="0" sz="1800" spc="-5">
                          <a:solidFill>
                            <a:srgbClr val="585858"/>
                          </a:solidFill>
                          <a:latin typeface="Calibri"/>
                          <a:cs typeface="Calibri"/>
                        </a:rPr>
                        <a:t>with </a:t>
                      </a:r>
                      <a:r>
                        <a:rPr dirty="0" sz="1800" spc="-10">
                          <a:solidFill>
                            <a:srgbClr val="585858"/>
                          </a:solidFill>
                          <a:latin typeface="Calibri"/>
                          <a:cs typeface="Calibri"/>
                        </a:rPr>
                        <a:t>healthcare provider </a:t>
                      </a:r>
                      <a:r>
                        <a:rPr dirty="0" sz="1800">
                          <a:solidFill>
                            <a:srgbClr val="585858"/>
                          </a:solidFill>
                          <a:latin typeface="Calibri"/>
                          <a:cs typeface="Calibri"/>
                        </a:rPr>
                        <a:t>and  </a:t>
                      </a:r>
                      <a:r>
                        <a:rPr dirty="0" sz="1800" spc="-15">
                          <a:solidFill>
                            <a:srgbClr val="585858"/>
                          </a:solidFill>
                          <a:latin typeface="Calibri"/>
                          <a:cs typeface="Calibri"/>
                        </a:rPr>
                        <a:t>caregivers</a:t>
                      </a:r>
                      <a:r>
                        <a:rPr dirty="0" sz="1800" spc="-5">
                          <a:solidFill>
                            <a:srgbClr val="585858"/>
                          </a:solidFill>
                          <a:latin typeface="Calibri"/>
                          <a:cs typeface="Calibri"/>
                        </a:rPr>
                        <a:t> easily</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r>
              <a:tr h="370840">
                <a:tc>
                  <a:txBody>
                    <a:bodyPr/>
                    <a:lstStyle/>
                    <a:p>
                      <a:pPr marL="91440">
                        <a:lnSpc>
                          <a:spcPct val="100000"/>
                        </a:lnSpc>
                        <a:spcBef>
                          <a:spcPts val="235"/>
                        </a:spcBef>
                      </a:pPr>
                      <a:r>
                        <a:rPr dirty="0" sz="1800" spc="-10">
                          <a:solidFill>
                            <a:srgbClr val="585858"/>
                          </a:solidFill>
                          <a:latin typeface="Calibri"/>
                          <a:cs typeface="Calibri"/>
                        </a:rPr>
                        <a:t>Costs </a:t>
                      </a:r>
                      <a:r>
                        <a:rPr dirty="0" sz="1800" spc="-5">
                          <a:solidFill>
                            <a:srgbClr val="585858"/>
                          </a:solidFill>
                          <a:latin typeface="Calibri"/>
                          <a:cs typeface="Calibri"/>
                        </a:rPr>
                        <a:t>$115.65/sensor or </a:t>
                      </a:r>
                      <a:r>
                        <a:rPr dirty="0" sz="1800">
                          <a:solidFill>
                            <a:srgbClr val="585858"/>
                          </a:solidFill>
                          <a:latin typeface="Calibri"/>
                          <a:cs typeface="Calibri"/>
                        </a:rPr>
                        <a:t>$346.94/30</a:t>
                      </a:r>
                      <a:r>
                        <a:rPr dirty="0" sz="1800" spc="10">
                          <a:solidFill>
                            <a:srgbClr val="585858"/>
                          </a:solidFill>
                          <a:latin typeface="Calibri"/>
                          <a:cs typeface="Calibri"/>
                        </a:rPr>
                        <a:t> </a:t>
                      </a:r>
                      <a:r>
                        <a:rPr dirty="0" sz="1800" spc="-15">
                          <a:solidFill>
                            <a:srgbClr val="585858"/>
                          </a:solidFill>
                          <a:latin typeface="Calibri"/>
                          <a:cs typeface="Calibri"/>
                        </a:rPr>
                        <a:t>days</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c>
                  <a:txBody>
                    <a:bodyPr/>
                    <a:lstStyle/>
                    <a:p>
                      <a:pPr marL="91440">
                        <a:lnSpc>
                          <a:spcPct val="100000"/>
                        </a:lnSpc>
                        <a:spcBef>
                          <a:spcPts val="235"/>
                        </a:spcBef>
                      </a:pPr>
                      <a:r>
                        <a:rPr dirty="0" sz="1800" spc="-10">
                          <a:solidFill>
                            <a:srgbClr val="585858"/>
                          </a:solidFill>
                          <a:latin typeface="Calibri"/>
                          <a:cs typeface="Calibri"/>
                        </a:rPr>
                        <a:t>Costs </a:t>
                      </a:r>
                      <a:r>
                        <a:rPr dirty="0" sz="1800" spc="-5">
                          <a:solidFill>
                            <a:srgbClr val="585858"/>
                          </a:solidFill>
                          <a:latin typeface="Calibri"/>
                          <a:cs typeface="Calibri"/>
                        </a:rPr>
                        <a:t>$105/sensor or </a:t>
                      </a:r>
                      <a:r>
                        <a:rPr dirty="0" sz="1800">
                          <a:solidFill>
                            <a:srgbClr val="585858"/>
                          </a:solidFill>
                          <a:latin typeface="Calibri"/>
                          <a:cs typeface="Calibri"/>
                        </a:rPr>
                        <a:t>$210/28</a:t>
                      </a:r>
                      <a:r>
                        <a:rPr dirty="0" sz="1800" spc="15">
                          <a:solidFill>
                            <a:srgbClr val="585858"/>
                          </a:solidFill>
                          <a:latin typeface="Calibri"/>
                          <a:cs typeface="Calibri"/>
                        </a:rPr>
                        <a:t> </a:t>
                      </a:r>
                      <a:r>
                        <a:rPr dirty="0" sz="1800" spc="-15">
                          <a:solidFill>
                            <a:srgbClr val="585858"/>
                          </a:solidFill>
                          <a:latin typeface="Calibri"/>
                          <a:cs typeface="Calibri"/>
                        </a:rPr>
                        <a:t>days</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E8"/>
                    </a:solidFill>
                  </a:tcPr>
                </a:tc>
              </a:tr>
              <a:tr h="370840">
                <a:tc>
                  <a:txBody>
                    <a:bodyPr/>
                    <a:lstStyle/>
                    <a:p>
                      <a:pPr marL="91440">
                        <a:lnSpc>
                          <a:spcPct val="100000"/>
                        </a:lnSpc>
                        <a:spcBef>
                          <a:spcPts val="235"/>
                        </a:spcBef>
                      </a:pPr>
                      <a:r>
                        <a:rPr dirty="0" sz="1800" spc="-10">
                          <a:solidFill>
                            <a:srgbClr val="585858"/>
                          </a:solidFill>
                          <a:latin typeface="Calibri"/>
                          <a:cs typeface="Calibri"/>
                        </a:rPr>
                        <a:t>Receiver available </a:t>
                      </a:r>
                      <a:r>
                        <a:rPr dirty="0" sz="1800" spc="-5">
                          <a:solidFill>
                            <a:srgbClr val="585858"/>
                          </a:solidFill>
                          <a:latin typeface="Calibri"/>
                          <a:cs typeface="Calibri"/>
                        </a:rPr>
                        <a:t>if don’t </a:t>
                      </a:r>
                      <a:r>
                        <a:rPr dirty="0" sz="1800" spc="-10">
                          <a:solidFill>
                            <a:srgbClr val="585858"/>
                          </a:solidFill>
                          <a:latin typeface="Calibri"/>
                          <a:cs typeface="Calibri"/>
                        </a:rPr>
                        <a:t>have </a:t>
                      </a:r>
                      <a:r>
                        <a:rPr dirty="0" sz="1800">
                          <a:solidFill>
                            <a:srgbClr val="585858"/>
                          </a:solidFill>
                          <a:latin typeface="Calibri"/>
                          <a:cs typeface="Calibri"/>
                        </a:rPr>
                        <a:t>a </a:t>
                      </a:r>
                      <a:r>
                        <a:rPr dirty="0" sz="1800" spc="-5">
                          <a:solidFill>
                            <a:srgbClr val="585858"/>
                          </a:solidFill>
                          <a:latin typeface="Calibri"/>
                          <a:cs typeface="Calibri"/>
                        </a:rPr>
                        <a:t>smart</a:t>
                      </a:r>
                      <a:r>
                        <a:rPr dirty="0" sz="1800" spc="45">
                          <a:solidFill>
                            <a:srgbClr val="585858"/>
                          </a:solidFill>
                          <a:latin typeface="Calibri"/>
                          <a:cs typeface="Calibri"/>
                        </a:rPr>
                        <a:t> </a:t>
                      </a:r>
                      <a:r>
                        <a:rPr dirty="0" sz="1800" spc="-5">
                          <a:solidFill>
                            <a:srgbClr val="585858"/>
                          </a:solidFill>
                          <a:latin typeface="Calibri"/>
                          <a:cs typeface="Calibri"/>
                        </a:rPr>
                        <a:t>phone</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c>
                  <a:txBody>
                    <a:bodyPr/>
                    <a:lstStyle/>
                    <a:p>
                      <a:pPr marL="91440">
                        <a:lnSpc>
                          <a:spcPct val="100000"/>
                        </a:lnSpc>
                        <a:spcBef>
                          <a:spcPts val="235"/>
                        </a:spcBef>
                      </a:pPr>
                      <a:r>
                        <a:rPr dirty="0" sz="1800" spc="-10">
                          <a:solidFill>
                            <a:srgbClr val="585858"/>
                          </a:solidFill>
                          <a:latin typeface="Calibri"/>
                          <a:cs typeface="Calibri"/>
                        </a:rPr>
                        <a:t>Reader available </a:t>
                      </a:r>
                      <a:r>
                        <a:rPr dirty="0" sz="1800" spc="-5">
                          <a:solidFill>
                            <a:srgbClr val="585858"/>
                          </a:solidFill>
                          <a:latin typeface="Calibri"/>
                          <a:cs typeface="Calibri"/>
                        </a:rPr>
                        <a:t>if don’t </a:t>
                      </a:r>
                      <a:r>
                        <a:rPr dirty="0" sz="1800" spc="-10">
                          <a:solidFill>
                            <a:srgbClr val="585858"/>
                          </a:solidFill>
                          <a:latin typeface="Calibri"/>
                          <a:cs typeface="Calibri"/>
                        </a:rPr>
                        <a:t>have </a:t>
                      </a:r>
                      <a:r>
                        <a:rPr dirty="0" sz="1800">
                          <a:solidFill>
                            <a:srgbClr val="585858"/>
                          </a:solidFill>
                          <a:latin typeface="Calibri"/>
                          <a:cs typeface="Calibri"/>
                        </a:rPr>
                        <a:t>a </a:t>
                      </a:r>
                      <a:r>
                        <a:rPr dirty="0" sz="1800" spc="-5">
                          <a:solidFill>
                            <a:srgbClr val="585858"/>
                          </a:solidFill>
                          <a:latin typeface="Calibri"/>
                          <a:cs typeface="Calibri"/>
                        </a:rPr>
                        <a:t>smart</a:t>
                      </a:r>
                      <a:r>
                        <a:rPr dirty="0" sz="1800" spc="65">
                          <a:solidFill>
                            <a:srgbClr val="585858"/>
                          </a:solidFill>
                          <a:latin typeface="Calibri"/>
                          <a:cs typeface="Calibri"/>
                        </a:rPr>
                        <a:t> </a:t>
                      </a:r>
                      <a:r>
                        <a:rPr dirty="0" sz="1800" spc="-5">
                          <a:solidFill>
                            <a:srgbClr val="585858"/>
                          </a:solidFill>
                          <a:latin typeface="Calibri"/>
                          <a:cs typeface="Calibri"/>
                        </a:rPr>
                        <a:t>phone</a:t>
                      </a:r>
                      <a:endParaRPr sz="1800">
                        <a:latin typeface="Calibri"/>
                        <a:cs typeface="Calibri"/>
                      </a:endParaRPr>
                    </a:p>
                  </a:txBody>
                  <a:tcPr marL="0" marR="0" marB="0" marT="2984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BCD"/>
                    </a:solid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ACB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Adrian Rennie</dc:creator>
  <dc:title>PowerPoint Presentation</dc:title>
  <dcterms:created xsi:type="dcterms:W3CDTF">2023-01-24T21:27:00Z</dcterms:created>
  <dcterms:modified xsi:type="dcterms:W3CDTF">2023-01-24T21:27:00Z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2023-01-24T00:00:00Z</vt:filetime>
  </property>
  <property fmtid="{D5CDD505-2E9C-101B-9397-08002B2CF9AE}" pid="3" name="Creator">
    <vt:lpwstr>Acrobat PDFMaker 20 for PowerPoint</vt:lpwstr>
  </property>
  <property fmtid="{D5CDD505-2E9C-101B-9397-08002B2CF9AE}" pid="4" name="LastSaved">
    <vt:filetime>2023-01-24T00:00:00Z</vt:filetime>
  </property>
</Properties>
</file>