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handoutMasterIdLst>
    <p:handoutMasterId r:id="rId40"/>
  </p:handoutMasterIdLst>
  <p:sldIdLst>
    <p:sldId id="256" r:id="rId2"/>
    <p:sldId id="271" r:id="rId3"/>
    <p:sldId id="537" r:id="rId4"/>
    <p:sldId id="534" r:id="rId5"/>
    <p:sldId id="349" r:id="rId6"/>
    <p:sldId id="525" r:id="rId7"/>
    <p:sldId id="486" r:id="rId8"/>
    <p:sldId id="270" r:id="rId9"/>
    <p:sldId id="530" r:id="rId10"/>
    <p:sldId id="536" r:id="rId11"/>
    <p:sldId id="257" r:id="rId12"/>
    <p:sldId id="258" r:id="rId13"/>
    <p:sldId id="259" r:id="rId14"/>
    <p:sldId id="260" r:id="rId15"/>
    <p:sldId id="261" r:id="rId16"/>
    <p:sldId id="262" r:id="rId17"/>
    <p:sldId id="263" r:id="rId18"/>
    <p:sldId id="264" r:id="rId19"/>
    <p:sldId id="265" r:id="rId20"/>
    <p:sldId id="539" r:id="rId21"/>
    <p:sldId id="542" r:id="rId22"/>
    <p:sldId id="543" r:id="rId23"/>
    <p:sldId id="535" r:id="rId24"/>
    <p:sldId id="273" r:id="rId25"/>
    <p:sldId id="545" r:id="rId26"/>
    <p:sldId id="546" r:id="rId27"/>
    <p:sldId id="549" r:id="rId28"/>
    <p:sldId id="276" r:id="rId29"/>
    <p:sldId id="551" r:id="rId30"/>
    <p:sldId id="552" r:id="rId31"/>
    <p:sldId id="274" r:id="rId32"/>
    <p:sldId id="540" r:id="rId33"/>
    <p:sldId id="532" r:id="rId34"/>
    <p:sldId id="275" r:id="rId35"/>
    <p:sldId id="352" r:id="rId36"/>
    <p:sldId id="407" r:id="rId37"/>
    <p:sldId id="538" r:id="rId3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62B"/>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61439" autoAdjust="0"/>
  </p:normalViewPr>
  <p:slideViewPr>
    <p:cSldViewPr>
      <p:cViewPr>
        <p:scale>
          <a:sx n="60" d="100"/>
          <a:sy n="60" d="100"/>
        </p:scale>
        <p:origin x="3054" y="288"/>
      </p:cViewPr>
      <p:guideLst>
        <p:guide orient="horz" pos="2160"/>
        <p:guide pos="2880"/>
      </p:guideLst>
    </p:cSldViewPr>
  </p:slideViewPr>
  <p:outlineViewPr>
    <p:cViewPr>
      <p:scale>
        <a:sx n="33" d="100"/>
        <a:sy n="33" d="100"/>
      </p:scale>
      <p:origin x="0" y="-207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30" cy="480226"/>
          </a:xfrm>
          <a:prstGeom prst="rect">
            <a:avLst/>
          </a:prstGeom>
        </p:spPr>
        <p:txBody>
          <a:bodyPr vert="horz" lIns="95407" tIns="47704" rIns="95407" bIns="47704" rtlCol="0"/>
          <a:lstStyle>
            <a:lvl1pPr algn="l">
              <a:defRPr sz="1200"/>
            </a:lvl1pPr>
          </a:lstStyle>
          <a:p>
            <a:endParaRPr lang="en-CA"/>
          </a:p>
        </p:txBody>
      </p:sp>
      <p:sp>
        <p:nvSpPr>
          <p:cNvPr id="3" name="Date Placeholder 2"/>
          <p:cNvSpPr>
            <a:spLocks noGrp="1"/>
          </p:cNvSpPr>
          <p:nvPr>
            <p:ph type="dt" sz="quarter" idx="1"/>
          </p:nvPr>
        </p:nvSpPr>
        <p:spPr>
          <a:xfrm>
            <a:off x="4143004" y="0"/>
            <a:ext cx="3170530" cy="480226"/>
          </a:xfrm>
          <a:prstGeom prst="rect">
            <a:avLst/>
          </a:prstGeom>
        </p:spPr>
        <p:txBody>
          <a:bodyPr vert="horz" lIns="95407" tIns="47704" rIns="95407" bIns="47704" rtlCol="0"/>
          <a:lstStyle>
            <a:lvl1pPr algn="r">
              <a:defRPr sz="1200"/>
            </a:lvl1pPr>
          </a:lstStyle>
          <a:p>
            <a:fld id="{8B715138-D0E7-4A11-959A-0A309037B9C6}" type="datetimeFigureOut">
              <a:rPr lang="en-CA" smtClean="0"/>
              <a:t>2022-10-31</a:t>
            </a:fld>
            <a:endParaRPr lang="en-CA"/>
          </a:p>
        </p:txBody>
      </p:sp>
      <p:sp>
        <p:nvSpPr>
          <p:cNvPr id="4" name="Footer Placeholder 3"/>
          <p:cNvSpPr>
            <a:spLocks noGrp="1"/>
          </p:cNvSpPr>
          <p:nvPr>
            <p:ph type="ftr" sz="quarter" idx="2"/>
          </p:nvPr>
        </p:nvSpPr>
        <p:spPr>
          <a:xfrm>
            <a:off x="1" y="9119325"/>
            <a:ext cx="3170530" cy="480226"/>
          </a:xfrm>
          <a:prstGeom prst="rect">
            <a:avLst/>
          </a:prstGeom>
        </p:spPr>
        <p:txBody>
          <a:bodyPr vert="horz" lIns="95407" tIns="47704" rIns="95407" bIns="47704" rtlCol="0" anchor="b"/>
          <a:lstStyle>
            <a:lvl1pPr algn="l">
              <a:defRPr sz="1200"/>
            </a:lvl1pPr>
          </a:lstStyle>
          <a:p>
            <a:endParaRPr lang="en-CA"/>
          </a:p>
        </p:txBody>
      </p:sp>
      <p:sp>
        <p:nvSpPr>
          <p:cNvPr id="5" name="Slide Number Placeholder 4"/>
          <p:cNvSpPr>
            <a:spLocks noGrp="1"/>
          </p:cNvSpPr>
          <p:nvPr>
            <p:ph type="sldNum" sz="quarter" idx="3"/>
          </p:nvPr>
        </p:nvSpPr>
        <p:spPr>
          <a:xfrm>
            <a:off x="4143004" y="9119325"/>
            <a:ext cx="3170530" cy="480226"/>
          </a:xfrm>
          <a:prstGeom prst="rect">
            <a:avLst/>
          </a:prstGeom>
        </p:spPr>
        <p:txBody>
          <a:bodyPr vert="horz" lIns="95407" tIns="47704" rIns="95407" bIns="47704" rtlCol="0" anchor="b"/>
          <a:lstStyle>
            <a:lvl1pPr algn="r">
              <a:defRPr sz="1200"/>
            </a:lvl1pPr>
          </a:lstStyle>
          <a:p>
            <a:fld id="{CFAEA230-34C4-4331-B023-EFDC2E365070}" type="slidenum">
              <a:rPr lang="en-CA" smtClean="0"/>
              <a:t>‹#›</a:t>
            </a:fld>
            <a:endParaRPr lang="en-CA"/>
          </a:p>
        </p:txBody>
      </p:sp>
    </p:spTree>
    <p:extLst>
      <p:ext uri="{BB962C8B-B14F-4D97-AF65-F5344CB8AC3E}">
        <p14:creationId xmlns:p14="http://schemas.microsoft.com/office/powerpoint/2010/main" val="72775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39" tIns="48320" rIns="96639" bIns="48320" rtlCol="0"/>
          <a:lstStyle>
            <a:lvl1pPr algn="l">
              <a:defRPr sz="1200"/>
            </a:lvl1pPr>
          </a:lstStyle>
          <a:p>
            <a:endParaRPr lang="en-CA"/>
          </a:p>
        </p:txBody>
      </p:sp>
      <p:sp>
        <p:nvSpPr>
          <p:cNvPr id="3" name="Date Placeholder 2"/>
          <p:cNvSpPr>
            <a:spLocks noGrp="1"/>
          </p:cNvSpPr>
          <p:nvPr>
            <p:ph type="dt" idx="1"/>
          </p:nvPr>
        </p:nvSpPr>
        <p:spPr>
          <a:xfrm>
            <a:off x="4143587" y="0"/>
            <a:ext cx="3169921" cy="480060"/>
          </a:xfrm>
          <a:prstGeom prst="rect">
            <a:avLst/>
          </a:prstGeom>
        </p:spPr>
        <p:txBody>
          <a:bodyPr vert="horz" lIns="96639" tIns="48320" rIns="96639" bIns="48320" rtlCol="0"/>
          <a:lstStyle>
            <a:lvl1pPr algn="r">
              <a:defRPr sz="1200"/>
            </a:lvl1pPr>
          </a:lstStyle>
          <a:p>
            <a:fld id="{5B29A6D0-6350-4583-85A9-D00B4EE4E428}" type="datetimeFigureOut">
              <a:rPr lang="en-CA" smtClean="0"/>
              <a:t>2022-10-31</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9" tIns="48320" rIns="96639" bIns="48320" rtlCol="0" anchor="ctr"/>
          <a:lstStyle/>
          <a:p>
            <a:endParaRPr lang="en-CA"/>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1" cy="480060"/>
          </a:xfrm>
          <a:prstGeom prst="rect">
            <a:avLst/>
          </a:prstGeom>
        </p:spPr>
        <p:txBody>
          <a:bodyPr vert="horz" lIns="96639" tIns="48320" rIns="96639" bIns="48320"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39" tIns="48320" rIns="96639" bIns="48320" rtlCol="0" anchor="b"/>
          <a:lstStyle>
            <a:lvl1pPr algn="r">
              <a:defRPr sz="1200"/>
            </a:lvl1pPr>
          </a:lstStyle>
          <a:p>
            <a:fld id="{3DDD9585-D9EC-42D9-86EB-AF0EC3FF5493}" type="slidenum">
              <a:rPr lang="en-CA" smtClean="0"/>
              <a:t>‹#›</a:t>
            </a:fld>
            <a:endParaRPr lang="en-CA"/>
          </a:p>
        </p:txBody>
      </p:sp>
    </p:spTree>
    <p:extLst>
      <p:ext uri="{BB962C8B-B14F-4D97-AF65-F5344CB8AC3E}">
        <p14:creationId xmlns:p14="http://schemas.microsoft.com/office/powerpoint/2010/main" val="220376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Hi Everyone and welcome to today’s session on Carbohydrates.</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My name is __________________.  </a:t>
            </a:r>
          </a:p>
          <a:p>
            <a:pPr eaLnBrk="1" hangingPunct="1">
              <a:spcBef>
                <a:spcPct val="0"/>
              </a:spcBef>
            </a:pPr>
            <a:endParaRPr lang="en-US" altLang="en-US" dirty="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DDD9585-D9EC-42D9-86EB-AF0EC3FF5493}" type="slidenum">
              <a:rPr lang="en-CA" smtClean="0"/>
              <a:t>1</a:t>
            </a:fld>
            <a:endParaRPr lang="en-CA"/>
          </a:p>
        </p:txBody>
      </p:sp>
    </p:spTree>
    <p:extLst>
      <p:ext uri="{BB962C8B-B14F-4D97-AF65-F5344CB8AC3E}">
        <p14:creationId xmlns:p14="http://schemas.microsoft.com/office/powerpoint/2010/main" val="3450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These are the foods that don’t have carbohydrates and won’t raise your blood sugar. They are healthy to eat every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includes vegetables, meat and protein foods, and fats and oils.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vegetables, aim to choose as much as you can hold in both hands.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meat and protein foods, choose an amount the size of the palm of your hand and the thickness of your little finger.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Limit fat to an amount the size of the tip of your thumb.</a:t>
            </a:r>
          </a:p>
        </p:txBody>
      </p:sp>
      <p:sp>
        <p:nvSpPr>
          <p:cNvPr id="4" name="Slide Number Placeholder 3"/>
          <p:cNvSpPr>
            <a:spLocks noGrp="1"/>
          </p:cNvSpPr>
          <p:nvPr>
            <p:ph type="sldNum" sz="quarter" idx="5"/>
          </p:nvPr>
        </p:nvSpPr>
        <p:spPr/>
        <p:txBody>
          <a:bodyPr/>
          <a:lstStyle/>
          <a:p>
            <a:fld id="{3DDD9585-D9EC-42D9-86EB-AF0EC3FF5493}" type="slidenum">
              <a:rPr lang="en-CA" smtClean="0"/>
              <a:t>10</a:t>
            </a:fld>
            <a:endParaRPr lang="en-CA"/>
          </a:p>
        </p:txBody>
      </p:sp>
    </p:spTree>
    <p:extLst>
      <p:ext uri="{BB962C8B-B14F-4D97-AF65-F5344CB8AC3E}">
        <p14:creationId xmlns:p14="http://schemas.microsoft.com/office/powerpoint/2010/main" val="232650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3 types of carbohydrates sugar, starch and fibre. </a:t>
            </a:r>
          </a:p>
        </p:txBody>
      </p:sp>
      <p:sp>
        <p:nvSpPr>
          <p:cNvPr id="4" name="Slide Number Placeholder 3"/>
          <p:cNvSpPr>
            <a:spLocks noGrp="1"/>
          </p:cNvSpPr>
          <p:nvPr>
            <p:ph type="sldNum" sz="quarter" idx="10"/>
          </p:nvPr>
        </p:nvSpPr>
        <p:spPr/>
        <p:txBody>
          <a:bodyPr/>
          <a:lstStyle/>
          <a:p>
            <a:fld id="{3DDD9585-D9EC-42D9-86EB-AF0EC3FF5493}" type="slidenum">
              <a:rPr lang="en-CA" smtClean="0"/>
              <a:t>11</a:t>
            </a:fld>
            <a:endParaRPr lang="en-CA"/>
          </a:p>
        </p:txBody>
      </p:sp>
    </p:spTree>
    <p:extLst>
      <p:ext uri="{BB962C8B-B14F-4D97-AF65-F5344CB8AC3E}">
        <p14:creationId xmlns:p14="http://schemas.microsoft.com/office/powerpoint/2010/main" val="59679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Starch is a form of a complex carbohydrate. Starches are made up of individual sugar units. Some examples are starchy vegetables like peas, corn as well as beans and peas like lima beans, kidney beans and split peas. Grains like oats, barley and rice are also a type of starch. </a:t>
            </a:r>
          </a:p>
        </p:txBody>
      </p:sp>
      <p:sp>
        <p:nvSpPr>
          <p:cNvPr id="4" name="Slide Number Placeholder 3"/>
          <p:cNvSpPr>
            <a:spLocks noGrp="1"/>
          </p:cNvSpPr>
          <p:nvPr>
            <p:ph type="sldNum" sz="quarter" idx="5"/>
          </p:nvPr>
        </p:nvSpPr>
        <p:spPr/>
        <p:txBody>
          <a:bodyPr/>
          <a:lstStyle/>
          <a:p>
            <a:fld id="{3DDD9585-D9EC-42D9-86EB-AF0EC3FF5493}" type="slidenum">
              <a:rPr lang="en-CA" smtClean="0"/>
              <a:t>12</a:t>
            </a:fld>
            <a:endParaRPr lang="en-CA"/>
          </a:p>
        </p:txBody>
      </p:sp>
    </p:spTree>
    <p:extLst>
      <p:ext uri="{BB962C8B-B14F-4D97-AF65-F5344CB8AC3E}">
        <p14:creationId xmlns:p14="http://schemas.microsoft.com/office/powerpoint/2010/main" val="260588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talk more about grains. A grain consists of 3 parts. </a:t>
            </a:r>
          </a:p>
          <a:p>
            <a:r>
              <a:rPr lang="en-CA" dirty="0"/>
              <a:t>The bran is the hard outer shell of the grain. It provides the most fibre, vitamins and minerals. </a:t>
            </a:r>
          </a:p>
          <a:p>
            <a:r>
              <a:rPr lang="en-CA" dirty="0"/>
              <a:t>The germ is a small nutrient core that is packed with nutrients including essential fatty acids and vitamin E.</a:t>
            </a:r>
          </a:p>
          <a:p>
            <a:r>
              <a:rPr lang="en-CA"/>
              <a:t>The </a:t>
            </a:r>
            <a:r>
              <a:rPr lang="en-CA" dirty="0"/>
              <a:t>endosperm which is the soft, centre of the grain that contains the starch.</a:t>
            </a:r>
          </a:p>
        </p:txBody>
      </p:sp>
      <p:sp>
        <p:nvSpPr>
          <p:cNvPr id="4" name="Slide Number Placeholder 3"/>
          <p:cNvSpPr>
            <a:spLocks noGrp="1"/>
          </p:cNvSpPr>
          <p:nvPr>
            <p:ph type="sldNum" sz="quarter" idx="5"/>
          </p:nvPr>
        </p:nvSpPr>
        <p:spPr/>
        <p:txBody>
          <a:bodyPr/>
          <a:lstStyle/>
          <a:p>
            <a:fld id="{3DDD9585-D9EC-42D9-86EB-AF0EC3FF5493}" type="slidenum">
              <a:rPr lang="en-CA" smtClean="0"/>
              <a:t>13</a:t>
            </a:fld>
            <a:endParaRPr lang="en-CA"/>
          </a:p>
        </p:txBody>
      </p:sp>
    </p:spTree>
    <p:extLst>
      <p:ext uri="{BB962C8B-B14F-4D97-AF65-F5344CB8AC3E}">
        <p14:creationId xmlns:p14="http://schemas.microsoft.com/office/powerpoint/2010/main" val="24112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compare a whole grain to a “white grain”. </a:t>
            </a:r>
          </a:p>
          <a:p>
            <a:endParaRPr lang="en-CA" dirty="0"/>
          </a:p>
          <a:p>
            <a:r>
              <a:rPr lang="en-CA" dirty="0"/>
              <a:t>As you can see on the left, the whole grain has all three parts of the grain, the bran, endosperm and germ. This means it has lots of fibre, vitamins and healthy fats. </a:t>
            </a:r>
          </a:p>
          <a:p>
            <a:endParaRPr lang="en-CA" dirty="0"/>
          </a:p>
          <a:p>
            <a:r>
              <a:rPr lang="en-CA" dirty="0"/>
              <a:t>When we compare the whole grain to a “white grain” on the right, the white grain only has the endosperm. It does not have the bran and germ that are rich in fibre, vitamins and healthy fats. These are lost during the refining process. </a:t>
            </a:r>
          </a:p>
          <a:p>
            <a:endParaRPr lang="en-CA" dirty="0"/>
          </a:p>
          <a:p>
            <a:r>
              <a:rPr lang="en-CA" dirty="0"/>
              <a:t>When it is recommended to have more whole grains, it is because these foods have more vitamins, fibre and healthy fats that are needed for a healthy diet. </a:t>
            </a:r>
          </a:p>
        </p:txBody>
      </p:sp>
      <p:sp>
        <p:nvSpPr>
          <p:cNvPr id="4" name="Slide Number Placeholder 3"/>
          <p:cNvSpPr>
            <a:spLocks noGrp="1"/>
          </p:cNvSpPr>
          <p:nvPr>
            <p:ph type="sldNum" sz="quarter" idx="10"/>
          </p:nvPr>
        </p:nvSpPr>
        <p:spPr/>
        <p:txBody>
          <a:bodyPr/>
          <a:lstStyle/>
          <a:p>
            <a:fld id="{3DDD9585-D9EC-42D9-86EB-AF0EC3FF5493}" type="slidenum">
              <a:rPr lang="en-CA" smtClean="0"/>
              <a:t>14</a:t>
            </a:fld>
            <a:endParaRPr lang="en-CA"/>
          </a:p>
        </p:txBody>
      </p:sp>
    </p:spTree>
    <p:extLst>
      <p:ext uri="{BB962C8B-B14F-4D97-AF65-F5344CB8AC3E}">
        <p14:creationId xmlns:p14="http://schemas.microsoft.com/office/powerpoint/2010/main" val="223947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second type of carbohydrate is sugar. It is sometimes called a simple or fast-acting carbohydrate. There are 2 mains types of sugar; Naturally occurring sugar and added sugar. </a:t>
            </a:r>
          </a:p>
        </p:txBody>
      </p:sp>
      <p:sp>
        <p:nvSpPr>
          <p:cNvPr id="4" name="Slide Number Placeholder 3"/>
          <p:cNvSpPr>
            <a:spLocks noGrp="1"/>
          </p:cNvSpPr>
          <p:nvPr>
            <p:ph type="sldNum" sz="quarter" idx="5"/>
          </p:nvPr>
        </p:nvSpPr>
        <p:spPr/>
        <p:txBody>
          <a:bodyPr/>
          <a:lstStyle/>
          <a:p>
            <a:fld id="{3DDD9585-D9EC-42D9-86EB-AF0EC3FF5493}" type="slidenum">
              <a:rPr lang="en-CA" smtClean="0"/>
              <a:t>15</a:t>
            </a:fld>
            <a:endParaRPr lang="en-CA"/>
          </a:p>
        </p:txBody>
      </p:sp>
    </p:spTree>
    <p:extLst>
      <p:ext uri="{BB962C8B-B14F-4D97-AF65-F5344CB8AC3E}">
        <p14:creationId xmlns:p14="http://schemas.microsoft.com/office/powerpoint/2010/main" val="483186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Naturally occurring sugars are found in foods like milk or fruit.</a:t>
            </a:r>
          </a:p>
          <a:p>
            <a:r>
              <a:rPr lang="en-CA" dirty="0"/>
              <a:t>Added sugars are added during processing such as sugar added to make cookies or sugar added to canned fruit to make the syrup.</a:t>
            </a:r>
          </a:p>
          <a:p>
            <a:endParaRPr lang="en-CA" dirty="0"/>
          </a:p>
          <a:p>
            <a:r>
              <a:rPr lang="en-CA" dirty="0"/>
              <a:t>On a nutrition facts label, the number of sugar in grams includes both added and natural sugars. </a:t>
            </a:r>
          </a:p>
        </p:txBody>
      </p:sp>
      <p:sp>
        <p:nvSpPr>
          <p:cNvPr id="4" name="Slide Number Placeholder 3"/>
          <p:cNvSpPr>
            <a:spLocks noGrp="1"/>
          </p:cNvSpPr>
          <p:nvPr>
            <p:ph type="sldNum" sz="quarter" idx="5"/>
          </p:nvPr>
        </p:nvSpPr>
        <p:spPr/>
        <p:txBody>
          <a:bodyPr/>
          <a:lstStyle/>
          <a:p>
            <a:fld id="{3DDD9585-D9EC-42D9-86EB-AF0EC3FF5493}" type="slidenum">
              <a:rPr lang="en-CA" smtClean="0"/>
              <a:t>16</a:t>
            </a:fld>
            <a:endParaRPr lang="en-CA"/>
          </a:p>
        </p:txBody>
      </p:sp>
    </p:spTree>
    <p:extLst>
      <p:ext uri="{BB962C8B-B14F-4D97-AF65-F5344CB8AC3E}">
        <p14:creationId xmlns:p14="http://schemas.microsoft.com/office/powerpoint/2010/main" val="251486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may different names for sugar. Some common ones are table sugar, brown sugar, molasses, honey, beet sugar, cane sugar, confectioner’s sugar, powdered sugar, raw/rock sugar, maple sugar, high fructose corn syrup, agave nectar and sugar cane syrup. </a:t>
            </a:r>
          </a:p>
          <a:p>
            <a:endParaRPr lang="en-CA" dirty="0"/>
          </a:p>
          <a:p>
            <a:r>
              <a:rPr lang="en-CA" dirty="0"/>
              <a:t>Fruit sugar is known as fructose. Milk sugar is known as lactose.</a:t>
            </a:r>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17</a:t>
            </a:fld>
            <a:endParaRPr lang="en-CA"/>
          </a:p>
        </p:txBody>
      </p:sp>
    </p:spTree>
    <p:extLst>
      <p:ext uri="{BB962C8B-B14F-4D97-AF65-F5344CB8AC3E}">
        <p14:creationId xmlns:p14="http://schemas.microsoft.com/office/powerpoint/2010/main" val="51352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CA" dirty="0"/>
              <a:t>The third type of carbohydrate is fibre. It comes from plant foods. There is no fibre in animal products such as  milk, eggs, meat, poultry, and fish. Fibre is the indigestible part of plant foods and can be found in fruits, vegetables, whole grains, nuts and legumes.</a:t>
            </a:r>
          </a:p>
          <a:p>
            <a:pPr>
              <a:buFont typeface="Arial" panose="020B0604020202020204" pitchFamily="34" charset="0"/>
              <a:buNone/>
            </a:pPr>
            <a:r>
              <a:rPr lang="en-CA" dirty="0"/>
              <a:t>When you eat these foods, most passes through the intestines and cannot be digested or absorbed and does not affect blood sugars.</a:t>
            </a:r>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18</a:t>
            </a:fld>
            <a:endParaRPr lang="en-CA"/>
          </a:p>
        </p:txBody>
      </p:sp>
    </p:spTree>
    <p:extLst>
      <p:ext uri="{BB962C8B-B14F-4D97-AF65-F5344CB8AC3E}">
        <p14:creationId xmlns:p14="http://schemas.microsoft.com/office/powerpoint/2010/main" val="128256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good health, adults with diabetes should aim to eat 30-50 grams of fiber per day.</a:t>
            </a:r>
          </a:p>
          <a:p>
            <a:endParaRPr lang="en-CA" dirty="0"/>
          </a:p>
        </p:txBody>
      </p:sp>
      <p:sp>
        <p:nvSpPr>
          <p:cNvPr id="4" name="Slide Number Placeholder 3"/>
          <p:cNvSpPr>
            <a:spLocks noGrp="1"/>
          </p:cNvSpPr>
          <p:nvPr>
            <p:ph type="sldNum" sz="quarter" idx="10"/>
          </p:nvPr>
        </p:nvSpPr>
        <p:spPr/>
        <p:txBody>
          <a:bodyPr/>
          <a:lstStyle/>
          <a:p>
            <a:fld id="{3DDD9585-D9EC-42D9-86EB-AF0EC3FF5493}" type="slidenum">
              <a:rPr lang="en-CA" smtClean="0"/>
              <a:t>19</a:t>
            </a:fld>
            <a:endParaRPr lang="en-CA"/>
          </a:p>
        </p:txBody>
      </p:sp>
    </p:spTree>
    <p:extLst>
      <p:ext uri="{BB962C8B-B14F-4D97-AF65-F5344CB8AC3E}">
        <p14:creationId xmlns:p14="http://schemas.microsoft.com/office/powerpoint/2010/main" val="260894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we will learn about what a carbohydrate is, the types of carbohydrates, foods with carbohydrates and those with no carbohydrates, the benefits of fibre for blood sugar control, what glycemic index is, how it works and how to choose foods with a lower glycemic index and how to read and understand food labels.</a:t>
            </a:r>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2</a:t>
            </a:fld>
            <a:endParaRPr lang="en-CA"/>
          </a:p>
        </p:txBody>
      </p:sp>
    </p:spTree>
    <p:extLst>
      <p:ext uri="{BB962C8B-B14F-4D97-AF65-F5344CB8AC3E}">
        <p14:creationId xmlns:p14="http://schemas.microsoft.com/office/powerpoint/2010/main" val="328023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many benefits of fibre. Fibre helps keep you regular and reduces constipation. </a:t>
            </a:r>
          </a:p>
          <a:p>
            <a:r>
              <a:rPr lang="en-CA" dirty="0"/>
              <a:t>It can also help you control your blood glucose level, lower your blood cholesterol levels, which also lowers your risk of diabetes and heart disease.</a:t>
            </a:r>
          </a:p>
          <a:p>
            <a:r>
              <a:rPr lang="en-CA" dirty="0"/>
              <a:t>Achieve and maintain a healthy weight, which lowers your risk of diabetes.</a:t>
            </a:r>
          </a:p>
          <a:p>
            <a:r>
              <a:rPr lang="en-CA" dirty="0"/>
              <a:t>Help you feel fuller longer.</a:t>
            </a:r>
          </a:p>
          <a:p>
            <a:r>
              <a:rPr lang="en-CA" dirty="0"/>
              <a:t>Promote your heart health.</a:t>
            </a:r>
          </a:p>
          <a:p>
            <a:r>
              <a:rPr lang="en-CA" dirty="0"/>
              <a:t>Lower your risk of some types of cancer.</a:t>
            </a:r>
          </a:p>
          <a:p>
            <a:r>
              <a:rPr lang="en-CA" dirty="0"/>
              <a:t>Foods with soluble fibre are especially helpful. These foods help slow the glucose being absorbed into your blood. Soluble fibre is found in foods like oats, legumes (beans, peas and lentils), barley, eggplant and okra for example. </a:t>
            </a:r>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20</a:t>
            </a:fld>
            <a:endParaRPr lang="en-CA"/>
          </a:p>
        </p:txBody>
      </p:sp>
    </p:spTree>
    <p:extLst>
      <p:ext uri="{BB962C8B-B14F-4D97-AF65-F5344CB8AC3E}">
        <p14:creationId xmlns:p14="http://schemas.microsoft.com/office/powerpoint/2010/main" val="1779401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Sources of fibre are:</a:t>
            </a:r>
          </a:p>
          <a:p>
            <a:endParaRPr lang="en-CA" dirty="0"/>
          </a:p>
          <a:p>
            <a:pPr>
              <a:buFont typeface="Arial" panose="020B0604020202020204" pitchFamily="34" charset="0"/>
              <a:buChar char="•"/>
            </a:pPr>
            <a:r>
              <a:rPr lang="en-CA" b="1" dirty="0"/>
              <a:t>Beans and legumes</a:t>
            </a:r>
            <a:r>
              <a:rPr lang="en-CA" b="0" dirty="0"/>
              <a:t>, like black </a:t>
            </a:r>
            <a:r>
              <a:rPr lang="en-CA" dirty="0"/>
              <a:t>beans, kidney beans, chickpeas, white beans and lentils</a:t>
            </a:r>
          </a:p>
          <a:p>
            <a:pPr>
              <a:buFont typeface="Arial" panose="020B0604020202020204" pitchFamily="34" charset="0"/>
              <a:buChar char="•"/>
            </a:pPr>
            <a:r>
              <a:rPr lang="en-CA" b="1" dirty="0"/>
              <a:t>Fruits and vegetables</a:t>
            </a:r>
            <a:r>
              <a:rPr lang="en-CA" dirty="0"/>
              <a:t>- especially those with edible skin (</a:t>
            </a:r>
            <a:r>
              <a:rPr lang="en-CA" dirty="0" err="1"/>
              <a:t>eg.</a:t>
            </a:r>
            <a:r>
              <a:rPr lang="en-CA" dirty="0"/>
              <a:t> apples, berries, peaches, carrots, broccoli, beans)</a:t>
            </a:r>
          </a:p>
          <a:p>
            <a:pPr>
              <a:buFont typeface="Arial" panose="020B0604020202020204" pitchFamily="34" charset="0"/>
              <a:buChar char="•"/>
            </a:pPr>
            <a:r>
              <a:rPr lang="en-CA" b="1" dirty="0"/>
              <a:t>Whole grains </a:t>
            </a:r>
            <a:r>
              <a:rPr lang="en-CA" dirty="0"/>
              <a:t>such as:	</a:t>
            </a:r>
          </a:p>
          <a:p>
            <a:pPr lvl="1">
              <a:buFont typeface="Arial" panose="020B0604020202020204" pitchFamily="34" charset="0"/>
              <a:buChar char="•"/>
            </a:pPr>
            <a:r>
              <a:rPr lang="en-CA" dirty="0"/>
              <a:t>Whole wheat pasta</a:t>
            </a:r>
          </a:p>
          <a:p>
            <a:pPr lvl="1">
              <a:buFont typeface="Arial" panose="020B0604020202020204" pitchFamily="34" charset="0"/>
              <a:buChar char="•"/>
            </a:pPr>
            <a:r>
              <a:rPr lang="en-CA" dirty="0"/>
              <a:t>Whole grains cereal- look for those with 3 grams of fibre or more per serving (whole, wheat, wheat bran, oats in ingredient list)</a:t>
            </a:r>
          </a:p>
          <a:p>
            <a:pPr lvl="1">
              <a:buFont typeface="Arial" panose="020B0604020202020204" pitchFamily="34" charset="0"/>
              <a:buChar char="•"/>
            </a:pPr>
            <a:r>
              <a:rPr lang="en-CA" dirty="0"/>
              <a:t>Whole grain bread- for example, one slice should have at least 3 grams of fibre per serving ( look for the works whole grain in ingredient list)</a:t>
            </a:r>
          </a:p>
          <a:p>
            <a:pPr>
              <a:buFont typeface="Arial" panose="020B0604020202020204" pitchFamily="34" charset="0"/>
              <a:buChar char="•"/>
            </a:pPr>
            <a:r>
              <a:rPr lang="en-CA" b="1" dirty="0"/>
              <a:t>Nuts &amp; seeds- </a:t>
            </a:r>
            <a:r>
              <a:rPr lang="en-CA" dirty="0"/>
              <a:t>try </a:t>
            </a:r>
            <a:r>
              <a:rPr lang="en-CA" dirty="0" err="1"/>
              <a:t>differrent</a:t>
            </a:r>
            <a:r>
              <a:rPr lang="en-CA" dirty="0"/>
              <a:t> kinds like peanuts, almonds and walnuts are a good source of fibre</a:t>
            </a:r>
          </a:p>
          <a:p>
            <a:pPr>
              <a:buFont typeface="Arial" panose="020B0604020202020204" pitchFamily="34" charset="0"/>
              <a:buChar char="•"/>
            </a:pPr>
            <a:endParaRPr lang="en-CA" dirty="0"/>
          </a:p>
          <a:p>
            <a:pPr>
              <a:buFont typeface="Arial" panose="020B0604020202020204" pitchFamily="34" charset="0"/>
              <a:buNone/>
            </a:pPr>
            <a:r>
              <a:rPr lang="en-CA" dirty="0"/>
              <a:t>Link to resource, Foods with Fibre:</a:t>
            </a:r>
          </a:p>
          <a:p>
            <a:pPr>
              <a:buFont typeface="Arial" panose="020B0604020202020204" pitchFamily="34" charset="0"/>
              <a:buNone/>
            </a:pPr>
            <a:r>
              <a:rPr lang="en-CA" dirty="0"/>
              <a:t>https://www.albertahealthservices.ca/assets/info/nutrition/if-nfs-foods-with-fibre.pdf </a:t>
            </a:r>
          </a:p>
        </p:txBody>
      </p:sp>
      <p:sp>
        <p:nvSpPr>
          <p:cNvPr id="4" name="Slide Number Placeholder 3"/>
          <p:cNvSpPr>
            <a:spLocks noGrp="1"/>
          </p:cNvSpPr>
          <p:nvPr>
            <p:ph type="sldNum" sz="quarter" idx="5"/>
          </p:nvPr>
        </p:nvSpPr>
        <p:spPr/>
        <p:txBody>
          <a:bodyPr/>
          <a:lstStyle/>
          <a:p>
            <a:fld id="{3DDD9585-D9EC-42D9-86EB-AF0EC3FF5493}" type="slidenum">
              <a:rPr lang="en-CA" smtClean="0"/>
              <a:t>21</a:t>
            </a:fld>
            <a:endParaRPr lang="en-CA"/>
          </a:p>
        </p:txBody>
      </p:sp>
    </p:spTree>
    <p:extLst>
      <p:ext uri="{BB962C8B-B14F-4D97-AF65-F5344CB8AC3E}">
        <p14:creationId xmlns:p14="http://schemas.microsoft.com/office/powerpoint/2010/main" val="35699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you are increasing the amount of fibre in your diet, if is important to increase fibre slowly. If you increase your fibre intake too fast, this can may cause upset stomach, bloating and/or constipation. </a:t>
            </a:r>
          </a:p>
          <a:p>
            <a:r>
              <a:rPr lang="en-CA" dirty="0"/>
              <a:t>Also be sure to increase your water intake at the same time. Aim for 6-8 cups of water each day. </a:t>
            </a:r>
          </a:p>
        </p:txBody>
      </p:sp>
      <p:sp>
        <p:nvSpPr>
          <p:cNvPr id="4" name="Slide Number Placeholder 3"/>
          <p:cNvSpPr>
            <a:spLocks noGrp="1"/>
          </p:cNvSpPr>
          <p:nvPr>
            <p:ph type="sldNum" sz="quarter" idx="5"/>
          </p:nvPr>
        </p:nvSpPr>
        <p:spPr/>
        <p:txBody>
          <a:bodyPr/>
          <a:lstStyle/>
          <a:p>
            <a:fld id="{3DDD9585-D9EC-42D9-86EB-AF0EC3FF5493}" type="slidenum">
              <a:rPr lang="en-CA" smtClean="0"/>
              <a:t>22</a:t>
            </a:fld>
            <a:endParaRPr lang="en-CA"/>
          </a:p>
        </p:txBody>
      </p:sp>
    </p:spTree>
    <p:extLst>
      <p:ext uri="{BB962C8B-B14F-4D97-AF65-F5344CB8AC3E}">
        <p14:creationId xmlns:p14="http://schemas.microsoft.com/office/powerpoint/2010/main" val="951674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23</a:t>
            </a:fld>
            <a:endParaRPr lang="en-CA"/>
          </a:p>
        </p:txBody>
      </p:sp>
    </p:spTree>
    <p:extLst>
      <p:ext uri="{BB962C8B-B14F-4D97-AF65-F5344CB8AC3E}">
        <p14:creationId xmlns:p14="http://schemas.microsoft.com/office/powerpoint/2010/main" val="3097897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24</a:t>
            </a:fld>
            <a:endParaRPr lang="en-CA"/>
          </a:p>
        </p:txBody>
      </p:sp>
    </p:spTree>
    <p:extLst>
      <p:ext uri="{BB962C8B-B14F-4D97-AF65-F5344CB8AC3E}">
        <p14:creationId xmlns:p14="http://schemas.microsoft.com/office/powerpoint/2010/main" val="516775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28</a:t>
            </a:fld>
            <a:endParaRPr lang="en-CA"/>
          </a:p>
        </p:txBody>
      </p:sp>
    </p:spTree>
    <p:extLst>
      <p:ext uri="{BB962C8B-B14F-4D97-AF65-F5344CB8AC3E}">
        <p14:creationId xmlns:p14="http://schemas.microsoft.com/office/powerpoint/2010/main" val="2144161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29</a:t>
            </a:fld>
            <a:endParaRPr lang="en-CA"/>
          </a:p>
        </p:txBody>
      </p:sp>
    </p:spTree>
    <p:extLst>
      <p:ext uri="{BB962C8B-B14F-4D97-AF65-F5344CB8AC3E}">
        <p14:creationId xmlns:p14="http://schemas.microsoft.com/office/powerpoint/2010/main" val="191342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30</a:t>
            </a:fld>
            <a:endParaRPr lang="en-CA"/>
          </a:p>
        </p:txBody>
      </p:sp>
    </p:spTree>
    <p:extLst>
      <p:ext uri="{BB962C8B-B14F-4D97-AF65-F5344CB8AC3E}">
        <p14:creationId xmlns:p14="http://schemas.microsoft.com/office/powerpoint/2010/main" val="104587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31</a:t>
            </a:fld>
            <a:endParaRPr lang="en-CA"/>
          </a:p>
        </p:txBody>
      </p:sp>
    </p:spTree>
    <p:extLst>
      <p:ext uri="{BB962C8B-B14F-4D97-AF65-F5344CB8AC3E}">
        <p14:creationId xmlns:p14="http://schemas.microsoft.com/office/powerpoint/2010/main" val="2500697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Glycemic index is another tool you can use when meal planning. </a:t>
            </a:r>
          </a:p>
          <a:p>
            <a:r>
              <a:rPr lang="en-CA" dirty="0"/>
              <a:t>It is a scale that ranks carbohydrate-rich foods based on how much they raise blood sugar levels after eaten or drank. The glycemic index scale is out of 100.</a:t>
            </a:r>
          </a:p>
          <a:p>
            <a:pPr>
              <a:buFont typeface="Arial" panose="020B0604020202020204" pitchFamily="34" charset="0"/>
              <a:buChar char="•"/>
            </a:pPr>
            <a:r>
              <a:rPr lang="en-CA" dirty="0"/>
              <a:t>It helps you know how much these foods raise blood sugar</a:t>
            </a:r>
          </a:p>
          <a:p>
            <a:pPr>
              <a:buFont typeface="Arial" panose="020B0604020202020204" pitchFamily="34" charset="0"/>
              <a:buChar char="•"/>
            </a:pPr>
            <a:r>
              <a:rPr lang="en-CA" dirty="0"/>
              <a:t>Some carbohydrate foods raise blood sugar more than others</a:t>
            </a:r>
          </a:p>
          <a:p>
            <a:pPr>
              <a:buFont typeface="Arial" panose="020B0604020202020204" pitchFamily="34" charset="0"/>
              <a:buChar char="•"/>
            </a:pPr>
            <a:r>
              <a:rPr lang="en-CA" dirty="0"/>
              <a:t>Foods with high glycemic index increase blood sugar higher and faster than foods with a low glycemic index </a:t>
            </a:r>
          </a:p>
          <a:p>
            <a:pPr>
              <a:buFont typeface="Arial" panose="020B0604020202020204" pitchFamily="34" charset="0"/>
              <a:buNone/>
            </a:pPr>
            <a:r>
              <a:rPr lang="en-CA" b="1" dirty="0"/>
              <a:t>Lower GI foods may help you:</a:t>
            </a:r>
          </a:p>
          <a:p>
            <a:r>
              <a:rPr lang="en-CA" dirty="0"/>
              <a:t>• decrease risk of type 2 diabetes and its complications</a:t>
            </a:r>
          </a:p>
          <a:p>
            <a:r>
              <a:rPr lang="en-CA" dirty="0"/>
              <a:t>• decrease risk of heart disease and stroke</a:t>
            </a:r>
          </a:p>
          <a:p>
            <a:r>
              <a:rPr lang="en-CA" dirty="0"/>
              <a:t>• feel full longer</a:t>
            </a:r>
          </a:p>
          <a:p>
            <a:r>
              <a:rPr lang="en-CA" dirty="0"/>
              <a:t>• maintain or lose weight</a:t>
            </a:r>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32</a:t>
            </a:fld>
            <a:endParaRPr lang="en-CA"/>
          </a:p>
        </p:txBody>
      </p:sp>
    </p:spTree>
    <p:extLst>
      <p:ext uri="{BB962C8B-B14F-4D97-AF65-F5344CB8AC3E}">
        <p14:creationId xmlns:p14="http://schemas.microsoft.com/office/powerpoint/2010/main" val="35116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people with diabetes might ask if they should completely avoid all carbohydrates in their diet. The answer is no. This is because carbohydrates are one of the body’s main energy sources. Carbohydrates provide your body, brain and cells with energy to do the activities you do each day. </a:t>
            </a:r>
          </a:p>
          <a:p>
            <a:endParaRPr lang="en-CA" dirty="0"/>
          </a:p>
          <a:p>
            <a:r>
              <a:rPr lang="en-CA" dirty="0"/>
              <a:t>You can as it think of carbohydrates as fuel for the body, just as you would gas for a car. If your car is low on gas, you need to refuel to keep driving otherwise it will not run. The body is different from a car because it needs 3 types of fuel or energy to run well. The fuel our bodies need are carbohydrates, fat and protein. We can make sure that we get all 3 types of energy each day by using the balanced food plate at mealtimes to guide our food choices. </a:t>
            </a:r>
          </a:p>
        </p:txBody>
      </p:sp>
      <p:sp>
        <p:nvSpPr>
          <p:cNvPr id="4" name="Slide Number Placeholder 3"/>
          <p:cNvSpPr>
            <a:spLocks noGrp="1"/>
          </p:cNvSpPr>
          <p:nvPr>
            <p:ph type="sldNum" sz="quarter" idx="5"/>
          </p:nvPr>
        </p:nvSpPr>
        <p:spPr/>
        <p:txBody>
          <a:bodyPr/>
          <a:lstStyle/>
          <a:p>
            <a:fld id="{3DDD9585-D9EC-42D9-86EB-AF0EC3FF5493}" type="slidenum">
              <a:rPr lang="en-CA" smtClean="0"/>
              <a:t>3</a:t>
            </a:fld>
            <a:endParaRPr lang="en-CA"/>
          </a:p>
        </p:txBody>
      </p:sp>
    </p:spTree>
    <p:extLst>
      <p:ext uri="{BB962C8B-B14F-4D97-AF65-F5344CB8AC3E}">
        <p14:creationId xmlns:p14="http://schemas.microsoft.com/office/powerpoint/2010/main" val="415747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three glycemic index categories. </a:t>
            </a:r>
          </a:p>
          <a:p>
            <a:endParaRPr lang="en-CA" dirty="0"/>
          </a:p>
          <a:p>
            <a:pPr algn="l">
              <a:buFont typeface="Arial" panose="020B0604020202020204" pitchFamily="34" charset="0"/>
              <a:buChar char="•"/>
            </a:pPr>
            <a:r>
              <a:rPr lang="en-CA" b="0" i="0" dirty="0">
                <a:solidFill>
                  <a:srgbClr val="000000"/>
                </a:solidFill>
                <a:effectLst/>
              </a:rPr>
              <a:t>Red= Stop and think: These are high glycemic index foods. They are rated 70 and above. Choose these foods least often. </a:t>
            </a:r>
            <a:r>
              <a:rPr lang="en-CA" dirty="0"/>
              <a:t>Foods in the high GI category can be swapped with foods in the medium and/or low GI category to lower GI.</a:t>
            </a: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Yellow = Caution: These are medium glycemic index foods. They are rated 56 to 69. </a:t>
            </a:r>
            <a:r>
              <a:rPr lang="en-CA" dirty="0"/>
              <a:t>Choose these foods less often.</a:t>
            </a: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Green </a:t>
            </a:r>
            <a:r>
              <a:rPr lang="en-CA" dirty="0">
                <a:solidFill>
                  <a:srgbClr val="000000"/>
                </a:solidFill>
              </a:rPr>
              <a:t>= GO: These are l</a:t>
            </a:r>
            <a:r>
              <a:rPr lang="en-CA" b="0" i="0" dirty="0">
                <a:solidFill>
                  <a:srgbClr val="000000"/>
                </a:solidFill>
                <a:effectLst/>
              </a:rPr>
              <a:t>ow glycemic index foods. They are rated 55 or less. </a:t>
            </a:r>
            <a:r>
              <a:rPr lang="en-CA" dirty="0"/>
              <a:t>Choose these foods most often.</a:t>
            </a:r>
            <a:endParaRPr lang="en-CA" b="0" i="0" dirty="0">
              <a:solidFill>
                <a:srgbClr val="000000"/>
              </a:solidFill>
              <a:effectLst/>
            </a:endParaRPr>
          </a:p>
          <a:p>
            <a:endParaRPr lang="en-CA" dirty="0"/>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33</a:t>
            </a:fld>
            <a:endParaRPr lang="en-CA"/>
          </a:p>
        </p:txBody>
      </p:sp>
    </p:spTree>
    <p:extLst>
      <p:ext uri="{BB962C8B-B14F-4D97-AF65-F5344CB8AC3E}">
        <p14:creationId xmlns:p14="http://schemas.microsoft.com/office/powerpoint/2010/main" val="2285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use glycemic index as a tool when meal planning. You can do this by enjoying vegetables, fruit and milk products with meals. These generally have a low glycemic index.</a:t>
            </a:r>
          </a:p>
          <a:p>
            <a:endParaRPr lang="en-CA" dirty="0"/>
          </a:p>
          <a:p>
            <a:r>
              <a:rPr lang="en-CA" dirty="0"/>
              <a:t>Plan meals using medium and low glycemic index  grains or starches more often. Examples can be found on the handout (linked below) and on the next slide.</a:t>
            </a:r>
          </a:p>
          <a:p>
            <a:endParaRPr lang="en-CA" dirty="0"/>
          </a:p>
          <a:p>
            <a:r>
              <a:rPr lang="en-CA" dirty="0"/>
              <a:t>Limit intake of foods with a high glycemic index and aim to find lower glycemic index replacements.</a:t>
            </a:r>
          </a:p>
          <a:p>
            <a:endParaRPr lang="en-CA" dirty="0"/>
          </a:p>
          <a:p>
            <a:r>
              <a:rPr lang="en-CA" dirty="0"/>
              <a:t>Mix lower glycemic index foods with higher glycemic index foods. </a:t>
            </a:r>
          </a:p>
          <a:p>
            <a:endParaRPr lang="en-CA" dirty="0"/>
          </a:p>
          <a:p>
            <a:r>
              <a:rPr lang="en-CA" dirty="0"/>
              <a:t>Swap half of your higher GI starch food serving with beans, lentils or chickpeas. For example, instead of having 1 cup of cooked short grain rice, have ½ cup of cooked rice mixed with ½ cup of black beans.</a:t>
            </a:r>
          </a:p>
          <a:p>
            <a:endParaRPr lang="en-CA" dirty="0"/>
          </a:p>
          <a:p>
            <a:endParaRPr lang="en-CA" dirty="0"/>
          </a:p>
          <a:p>
            <a:r>
              <a:rPr lang="en-CA" dirty="0"/>
              <a:t>Link to Resource: </a:t>
            </a:r>
          </a:p>
          <a:p>
            <a:r>
              <a:rPr lang="en-CA" dirty="0"/>
              <a:t>https://guidelines.diabetes.ca/docs/patient-resources/glycemic-index-food-guide.pdf </a:t>
            </a:r>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34</a:t>
            </a:fld>
            <a:endParaRPr lang="en-CA"/>
          </a:p>
        </p:txBody>
      </p:sp>
    </p:spTree>
    <p:extLst>
      <p:ext uri="{BB962C8B-B14F-4D97-AF65-F5344CB8AC3E}">
        <p14:creationId xmlns:p14="http://schemas.microsoft.com/office/powerpoint/2010/main" val="359607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314450" y="727075"/>
            <a:ext cx="4849813" cy="3636963"/>
          </a:xfrm>
          <a:noFill/>
          <a:ln>
            <a:solidFill>
              <a:srgbClr val="000000"/>
            </a:solidFill>
            <a:miter lim="800000"/>
            <a:headEnd/>
            <a:tailEnd/>
          </a:ln>
        </p:spPr>
      </p:sp>
      <p:sp>
        <p:nvSpPr>
          <p:cNvPr id="43010" name="Notes Placeholder 2"/>
          <p:cNvSpPr>
            <a:spLocks noGrp="1"/>
          </p:cNvSpPr>
          <p:nvPr>
            <p:ph type="body" idx="1"/>
          </p:nvPr>
        </p:nvSpPr>
        <p:spPr bwMode="auto">
          <a:xfrm>
            <a:off x="748453" y="4607243"/>
            <a:ext cx="5980854" cy="4363879"/>
          </a:xfrm>
          <a:noFill/>
        </p:spPr>
        <p:txBody>
          <a:bodyPr wrap="square" numCol="1" anchor="t" anchorCtr="0" compatLnSpc="1">
            <a:prstTxWarp prst="textNoShape">
              <a:avLst/>
            </a:prstTxWarp>
          </a:bodyPr>
          <a:lstStyle/>
          <a:p>
            <a:pPr marL="362456" indent="-362456" defTabSz="966548"/>
            <a:r>
              <a:rPr lang="en-CA" altLang="en-US" dirty="0"/>
              <a:t>When looking at this table or the handout, you can see the three glycemic index categories, low, medium and </a:t>
            </a:r>
          </a:p>
          <a:p>
            <a:pPr marL="362456" indent="-362456" defTabSz="966548"/>
            <a:r>
              <a:rPr lang="en-CA" altLang="en-US" dirty="0"/>
              <a:t>high. When meal planning, think about how you can choose foods within the low and/or medium category more </a:t>
            </a:r>
          </a:p>
          <a:p>
            <a:pPr marL="362456" indent="-362456" defTabSz="966548"/>
            <a:r>
              <a:rPr lang="en-CA" altLang="en-US" dirty="0"/>
              <a:t>often to lower the glycemic index of your meal. </a:t>
            </a:r>
          </a:p>
        </p:txBody>
      </p:sp>
      <p:sp>
        <p:nvSpPr>
          <p:cNvPr id="43011" name="Slide Number Placeholder 3"/>
          <p:cNvSpPr txBox="1">
            <a:spLocks noGrp="1"/>
          </p:cNvSpPr>
          <p:nvPr/>
        </p:nvSpPr>
        <p:spPr bwMode="auto">
          <a:xfrm>
            <a:off x="4235028" y="9211151"/>
            <a:ext cx="3241040" cy="485062"/>
          </a:xfrm>
          <a:prstGeom prst="rect">
            <a:avLst/>
          </a:prstGeom>
          <a:noFill/>
          <a:ln w="9525">
            <a:noFill/>
            <a:miter lim="800000"/>
            <a:headEnd/>
            <a:tailEnd/>
          </a:ln>
        </p:spPr>
        <p:txBody>
          <a:bodyPr lIns="98124" tIns="49062" rIns="98124" bIns="49062" anchor="b"/>
          <a:lstStyle/>
          <a:p>
            <a:pPr algn="r" defTabSz="981650" eaLnBrk="0" hangingPunct="0"/>
            <a:fld id="{9E3D8EED-248E-4066-9830-2E91863AC591}" type="slidenum">
              <a:rPr lang="en-US" altLang="en-US" sz="1200">
                <a:latin typeface="Arial" charset="0"/>
              </a:rPr>
              <a:pPr algn="r" defTabSz="981650" eaLnBrk="0" hangingPunct="0"/>
              <a:t>35</a:t>
            </a:fld>
            <a:endParaRPr lang="en-US" altLang="en-US" sz="1200">
              <a:latin typeface="Arial" charset="0"/>
            </a:endParaRPr>
          </a:p>
        </p:txBody>
      </p:sp>
    </p:spTree>
    <p:extLst>
      <p:ext uri="{BB962C8B-B14F-4D97-AF65-F5344CB8AC3E}">
        <p14:creationId xmlns:p14="http://schemas.microsoft.com/office/powerpoint/2010/main" val="1580634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F4C1489-E756-A453-3A4D-F704FDA4295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5320" indent="-302046">
              <a:defRPr>
                <a:solidFill>
                  <a:schemeClr val="tx1"/>
                </a:solidFill>
                <a:latin typeface="Arial" panose="020B0604020202020204" pitchFamily="34" charset="0"/>
              </a:defRPr>
            </a:lvl2pPr>
            <a:lvl3pPr marL="1208185" indent="-241637">
              <a:defRPr>
                <a:solidFill>
                  <a:schemeClr val="tx1"/>
                </a:solidFill>
                <a:latin typeface="Arial" panose="020B0604020202020204" pitchFamily="34" charset="0"/>
              </a:defRPr>
            </a:lvl3pPr>
            <a:lvl4pPr marL="1691458" indent="-241637">
              <a:defRPr>
                <a:solidFill>
                  <a:schemeClr val="tx1"/>
                </a:solidFill>
                <a:latin typeface="Arial" panose="020B0604020202020204" pitchFamily="34" charset="0"/>
              </a:defRPr>
            </a:lvl4pPr>
            <a:lvl5pPr marL="2174731" indent="-241637">
              <a:defRPr>
                <a:solidFill>
                  <a:schemeClr val="tx1"/>
                </a:solidFill>
                <a:latin typeface="Arial" panose="020B0604020202020204" pitchFamily="34" charset="0"/>
              </a:defRPr>
            </a:lvl5pPr>
            <a:lvl6pPr marL="2658006" indent="-241637" eaLnBrk="0" fontAlgn="base" hangingPunct="0">
              <a:spcBef>
                <a:spcPct val="0"/>
              </a:spcBef>
              <a:spcAft>
                <a:spcPct val="0"/>
              </a:spcAft>
              <a:defRPr>
                <a:solidFill>
                  <a:schemeClr val="tx1"/>
                </a:solidFill>
                <a:latin typeface="Arial" panose="020B0604020202020204" pitchFamily="34" charset="0"/>
              </a:defRPr>
            </a:lvl6pPr>
            <a:lvl7pPr marL="3141279" indent="-241637" eaLnBrk="0" fontAlgn="base" hangingPunct="0">
              <a:spcBef>
                <a:spcPct val="0"/>
              </a:spcBef>
              <a:spcAft>
                <a:spcPct val="0"/>
              </a:spcAft>
              <a:defRPr>
                <a:solidFill>
                  <a:schemeClr val="tx1"/>
                </a:solidFill>
                <a:latin typeface="Arial" panose="020B0604020202020204" pitchFamily="34" charset="0"/>
              </a:defRPr>
            </a:lvl7pPr>
            <a:lvl8pPr marL="3624553" indent="-241637" eaLnBrk="0" fontAlgn="base" hangingPunct="0">
              <a:spcBef>
                <a:spcPct val="0"/>
              </a:spcBef>
              <a:spcAft>
                <a:spcPct val="0"/>
              </a:spcAft>
              <a:defRPr>
                <a:solidFill>
                  <a:schemeClr val="tx1"/>
                </a:solidFill>
                <a:latin typeface="Arial" panose="020B0604020202020204" pitchFamily="34" charset="0"/>
              </a:defRPr>
            </a:lvl8pPr>
            <a:lvl9pPr marL="4107827" indent="-241637" eaLnBrk="0" fontAlgn="base" hangingPunct="0">
              <a:spcBef>
                <a:spcPct val="0"/>
              </a:spcBef>
              <a:spcAft>
                <a:spcPct val="0"/>
              </a:spcAft>
              <a:defRPr>
                <a:solidFill>
                  <a:schemeClr val="tx1"/>
                </a:solidFill>
                <a:latin typeface="Arial" panose="020B0604020202020204" pitchFamily="34" charset="0"/>
              </a:defRPr>
            </a:lvl9pPr>
          </a:lstStyle>
          <a:p>
            <a:fld id="{7927B87E-8EDF-4685-9D0B-4ECAE75E7A29}" type="slidenum">
              <a:rPr lang="en-US" altLang="en-US"/>
              <a:pPr/>
              <a:t>36</a:t>
            </a:fld>
            <a:endParaRPr lang="en-US" altLang="en-US"/>
          </a:p>
        </p:txBody>
      </p:sp>
      <p:sp>
        <p:nvSpPr>
          <p:cNvPr id="81923" name="Rectangle 2">
            <a:extLst>
              <a:ext uri="{FF2B5EF4-FFF2-40B4-BE49-F238E27FC236}">
                <a16:creationId xmlns:a16="http://schemas.microsoft.com/office/drawing/2014/main" id="{894C52C5-37A3-660F-6F17-561D06A73C5E}"/>
              </a:ext>
            </a:extLst>
          </p:cNvPr>
          <p:cNvSpPr>
            <a:spLocks noGrp="1" noRot="1" noChangeAspect="1" noChangeArrowheads="1" noTextEdit="1"/>
          </p:cNvSpPr>
          <p:nvPr>
            <p:ph type="sldImg"/>
          </p:nvPr>
        </p:nvSpPr>
        <p:spPr>
          <a:xfrm>
            <a:off x="1219200" y="731838"/>
            <a:ext cx="4879975" cy="3660775"/>
          </a:xfrm>
          <a:ln/>
        </p:spPr>
      </p:sp>
      <p:sp>
        <p:nvSpPr>
          <p:cNvPr id="81924" name="Rectangle 3">
            <a:extLst>
              <a:ext uri="{FF2B5EF4-FFF2-40B4-BE49-F238E27FC236}">
                <a16:creationId xmlns:a16="http://schemas.microsoft.com/office/drawing/2014/main" id="{9284EC65-B413-C9B0-22D8-386AB2EBDF19}"/>
              </a:ext>
            </a:extLst>
          </p:cNvPr>
          <p:cNvSpPr>
            <a:spLocks noGrp="1" noChangeArrowheads="1"/>
          </p:cNvSpPr>
          <p:nvPr>
            <p:ph type="body" idx="1"/>
          </p:nvPr>
        </p:nvSpPr>
        <p:spPr>
          <a:xfrm>
            <a:off x="255695" y="4480560"/>
            <a:ext cx="6805506" cy="4548903"/>
          </a:xfrm>
          <a:noFill/>
        </p:spPr>
        <p:txBody>
          <a:bodyPr/>
          <a:lstStyle/>
          <a:p>
            <a:pPr marL="381000" indent="-381000" eaLnBrk="1" hangingPunct="1">
              <a:buFont typeface="Wingdings" panose="05000000000000000000" pitchFamily="2" charset="2"/>
              <a:buNone/>
            </a:pPr>
            <a:r>
              <a:rPr lang="en-CA" altLang="en-US" sz="1000" dirty="0"/>
              <a:t>Finally we will review how to read food labels and how figure out the net carbohydrate amount. The net carbohydrate amount is the amount of carbohydrate that your body can digest and use for energy. </a:t>
            </a:r>
          </a:p>
          <a:p>
            <a:pPr marL="381000" indent="-381000" eaLnBrk="1" hangingPunct="1">
              <a:buFont typeface="Wingdings" panose="05000000000000000000" pitchFamily="2" charset="2"/>
              <a:buNone/>
            </a:pPr>
            <a:r>
              <a:rPr lang="en-CA" altLang="en-US" sz="1000" dirty="0"/>
              <a:t>First you want to look at the serving size a</a:t>
            </a:r>
            <a:r>
              <a:rPr lang="en-US" altLang="en-US" sz="1000" dirty="0" err="1"/>
              <a:t>nd</a:t>
            </a:r>
            <a:r>
              <a:rPr lang="en-US" altLang="en-US" sz="1000" dirty="0"/>
              <a:t> compare it to the amount of food being eaten. All the information listed within the nutrition facts table below will be based on the serving size listed.  </a:t>
            </a:r>
          </a:p>
          <a:p>
            <a:pPr marL="381000" indent="-381000" eaLnBrk="1" hangingPunct="1">
              <a:buFont typeface="Wingdings" panose="05000000000000000000" pitchFamily="2" charset="2"/>
              <a:buNone/>
            </a:pPr>
            <a:endParaRPr lang="en-US" altLang="en-US" sz="1000" dirty="0"/>
          </a:p>
          <a:p>
            <a:pPr marL="381000" indent="-381000" eaLnBrk="1" hangingPunct="1">
              <a:buFont typeface="Wingdings" panose="05000000000000000000" pitchFamily="2" charset="2"/>
              <a:buNone/>
            </a:pPr>
            <a:r>
              <a:rPr lang="en-US" altLang="en-US" sz="1000" dirty="0"/>
              <a:t>Next, look for carbohydrate. The amount listed beside the work carbohydrate includes the total amount of starch, sugars, and </a:t>
            </a:r>
            <a:r>
              <a:rPr lang="en-US" altLang="en-US" sz="1000" dirty="0" err="1"/>
              <a:t>fibre</a:t>
            </a:r>
            <a:r>
              <a:rPr lang="en-US" altLang="en-US" sz="1000" dirty="0"/>
              <a:t> (starch is not listed but included in total carbohydrate). </a:t>
            </a:r>
          </a:p>
          <a:p>
            <a:pPr marL="381000" indent="-381000" eaLnBrk="1" hangingPunct="1">
              <a:buFont typeface="Wingdings" panose="05000000000000000000" pitchFamily="2" charset="2"/>
              <a:buNone/>
            </a:pPr>
            <a:endParaRPr lang="en-US" altLang="en-US" sz="1000" dirty="0"/>
          </a:p>
          <a:p>
            <a:pPr marL="381000" indent="-381000" eaLnBrk="1" hangingPunct="1">
              <a:buFont typeface="Wingdings" panose="05000000000000000000" pitchFamily="2" charset="2"/>
              <a:buNone/>
            </a:pPr>
            <a:r>
              <a:rPr lang="en-US" altLang="en-US" sz="1000" dirty="0"/>
              <a:t>Next, we subtract </a:t>
            </a:r>
            <a:r>
              <a:rPr lang="en-US" altLang="en-US" sz="1000" dirty="0" err="1"/>
              <a:t>fibre</a:t>
            </a:r>
            <a:r>
              <a:rPr lang="en-US" altLang="en-US" sz="1000" dirty="0"/>
              <a:t> from the total carbohydrate amount. This is because </a:t>
            </a:r>
            <a:r>
              <a:rPr lang="en-US" altLang="en-US" sz="1000" dirty="0" err="1"/>
              <a:t>fibre</a:t>
            </a:r>
            <a:r>
              <a:rPr lang="en-US" altLang="en-US" sz="1000" dirty="0"/>
              <a:t> is not digested and does not raise blood sugar. In this case, we take the total amount of carbohydrate which is 36g carbohydrate and minus 6g of </a:t>
            </a:r>
            <a:r>
              <a:rPr lang="en-US" altLang="en-US" sz="1000" dirty="0" err="1"/>
              <a:t>fibre</a:t>
            </a:r>
            <a:r>
              <a:rPr lang="en-US" altLang="en-US" sz="1000" dirty="0"/>
              <a:t>, to equal a net carbohydrate about of 30g. </a:t>
            </a:r>
          </a:p>
          <a:p>
            <a:pPr marL="381000" indent="-381000" eaLnBrk="1" hangingPunct="1">
              <a:buFont typeface="Wingdings" panose="05000000000000000000" pitchFamily="2" charset="2"/>
              <a:buNone/>
            </a:pPr>
            <a:endParaRPr lang="en-US" altLang="en-US" sz="1000" dirty="0"/>
          </a:p>
          <a:p>
            <a:pPr marL="381000" indent="-381000" eaLnBrk="1" hangingPunct="1">
              <a:buFont typeface="Wingdings" panose="05000000000000000000" pitchFamily="2" charset="2"/>
              <a:buNone/>
            </a:pPr>
            <a:endParaRPr lang="en-US" altLang="en-US" sz="1000" b="1" dirty="0"/>
          </a:p>
          <a:p>
            <a:pPr marL="381000" indent="-381000" eaLnBrk="1" hangingPunct="1">
              <a:buFont typeface="Wingdings" panose="05000000000000000000" pitchFamily="2" charset="2"/>
              <a:buNone/>
            </a:pPr>
            <a:r>
              <a:rPr lang="en-US" altLang="en-US" sz="1000" b="1" dirty="0"/>
              <a:t>Note to ADI worker: </a:t>
            </a:r>
            <a:r>
              <a:rPr lang="en-US" altLang="en-US" sz="1000" dirty="0"/>
              <a:t>at this time, you can read and compare food labels with the group to test their knowledge. Give each participant a food label and ask them to figure out the net carbohydrate amount. Have participants share their result with the group. </a:t>
            </a:r>
          </a:p>
          <a:p>
            <a:pPr marL="381000" indent="-381000" eaLnBrk="1" hangingPunct="1">
              <a:buFont typeface="Wingdings" panose="05000000000000000000" pitchFamily="2" charset="2"/>
              <a:buNone/>
            </a:pPr>
            <a:r>
              <a:rPr lang="en-US" altLang="en-US" sz="1000" dirty="0">
                <a:latin typeface="Verdana" panose="020B0604030504040204" pitchFamily="34" charset="0"/>
              </a:rPr>
              <a:t>In addition, you can also complete the cereal slayer activity on the next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Cereal Slayer activity can be found here: </a:t>
            </a:r>
          </a:p>
          <a:p>
            <a:r>
              <a:rPr lang="en-CA" dirty="0"/>
              <a:t>https://www.albertahealthservices.ca/assets/info/nutrition/if-nfs-nutrition-activities-classroom.pdf</a:t>
            </a:r>
          </a:p>
          <a:p>
            <a:endParaRPr lang="en-CA" b="1" dirty="0"/>
          </a:p>
          <a:p>
            <a:endParaRPr lang="en-CA" b="1" dirty="0"/>
          </a:p>
          <a:p>
            <a:r>
              <a:rPr lang="en-CA" b="1" dirty="0"/>
              <a:t>Note to ADI worker: </a:t>
            </a:r>
            <a:r>
              <a:rPr lang="en-CA" dirty="0"/>
              <a:t>Each food label within the Cereal Slayer activity guide can be placed on the walls throughout the room to get participants up and moving. Read the instructions to the cereal slayer activity in the guide linked below so participants know how to complete. </a:t>
            </a:r>
          </a:p>
          <a:p>
            <a:r>
              <a:rPr lang="en-CA" dirty="0"/>
              <a:t>Go over the answers together as a group once everyone has completed the activity. </a:t>
            </a:r>
          </a:p>
          <a:p>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37</a:t>
            </a:fld>
            <a:endParaRPr lang="en-CA"/>
          </a:p>
        </p:txBody>
      </p:sp>
    </p:spTree>
    <p:extLst>
      <p:ext uri="{BB962C8B-B14F-4D97-AF65-F5344CB8AC3E}">
        <p14:creationId xmlns:p14="http://schemas.microsoft.com/office/powerpoint/2010/main" val="115943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We are talking about carbohydrates today because ensuring meals are balanced and include the right amount of carbohydrates is important to healthy eating and managing blood sugars. </a:t>
            </a:r>
          </a:p>
          <a:p>
            <a:pPr algn="l"/>
            <a:endParaRPr lang="en-CA" dirty="0"/>
          </a:p>
          <a:p>
            <a:pPr algn="l"/>
            <a:r>
              <a:rPr lang="en-CA" dirty="0"/>
              <a:t>You can use your plate to build a nutritious meal! </a:t>
            </a:r>
          </a:p>
          <a:p>
            <a:pPr algn="l"/>
            <a:r>
              <a:rPr lang="en-CA" dirty="0"/>
              <a:t>Fill ½ your plate with non-starchy vegetables and fruit. Include a variety of vegetables such as dark leafy greens, broccoli, cucumber, carrot, zucchini, cauliflower, or bell pepper. Include a small portion of fruit such as 1 cup of berries, or a small apple with your meal or as a snack. </a:t>
            </a:r>
          </a:p>
          <a:p>
            <a:pPr algn="l"/>
            <a:r>
              <a:rPr lang="en-CA" dirty="0"/>
              <a:t>Fill ¼ of your plate with protein foods such as kidney beans, split peas, lentils, soy products like tofu or tempeh, eggs, chicken, turkey, lean cuts of beef or pork, nuts and seeds, fish and shellfish, and low-fat dairy products. Choose vegetable proteins more often. </a:t>
            </a:r>
          </a:p>
          <a:p>
            <a:pPr algn="l"/>
            <a:r>
              <a:rPr lang="en-CA" dirty="0"/>
              <a:t>Fill ¼ of your plate with whole grains and starchy vegetables such as pasta, oats, brown rice, quinoa, barley, bulgur, potato, sweet potato or corn.</a:t>
            </a:r>
          </a:p>
          <a:p>
            <a:pPr algn="l"/>
            <a:endParaRPr lang="en-CA" dirty="0"/>
          </a:p>
          <a:p>
            <a:pPr algn="l"/>
            <a:r>
              <a:rPr lang="en-CA" dirty="0"/>
              <a:t>Link to resource: https://guidelines.diabetes.ca/docs/patient-resources/The_Balanced_Food_Plate_EN.pdf</a:t>
            </a:r>
          </a:p>
        </p:txBody>
      </p:sp>
      <p:sp>
        <p:nvSpPr>
          <p:cNvPr id="4" name="Slide Number Placeholder 3"/>
          <p:cNvSpPr>
            <a:spLocks noGrp="1"/>
          </p:cNvSpPr>
          <p:nvPr>
            <p:ph type="sldNum" sz="quarter" idx="5"/>
          </p:nvPr>
        </p:nvSpPr>
        <p:spPr/>
        <p:txBody>
          <a:bodyPr/>
          <a:lstStyle/>
          <a:p>
            <a:fld id="{3DDD9585-D9EC-42D9-86EB-AF0EC3FF5493}" type="slidenum">
              <a:rPr lang="en-CA" smtClean="0"/>
              <a:t>4</a:t>
            </a:fld>
            <a:endParaRPr lang="en-CA"/>
          </a:p>
        </p:txBody>
      </p:sp>
    </p:spTree>
    <p:extLst>
      <p:ext uri="{BB962C8B-B14F-4D97-AF65-F5344CB8AC3E}">
        <p14:creationId xmlns:p14="http://schemas.microsoft.com/office/powerpoint/2010/main" val="270650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1314450" y="727075"/>
            <a:ext cx="4849813" cy="3636963"/>
          </a:xfrm>
          <a:noFill/>
          <a:ln>
            <a:solidFill>
              <a:srgbClr val="000000"/>
            </a:solidFill>
            <a:miter lim="800000"/>
            <a:headEnd/>
            <a:tailEnd/>
          </a:ln>
        </p:spPr>
      </p:sp>
      <p:sp>
        <p:nvSpPr>
          <p:cNvPr id="35842" name="Notes Placeholder 2"/>
          <p:cNvSpPr>
            <a:spLocks noGrp="1"/>
          </p:cNvSpPr>
          <p:nvPr>
            <p:ph type="body" idx="1"/>
          </p:nvPr>
        </p:nvSpPr>
        <p:spPr bwMode="auto">
          <a:xfrm>
            <a:off x="748453" y="4607243"/>
            <a:ext cx="5980854" cy="4363879"/>
          </a:xfrm>
          <a:noFill/>
        </p:spPr>
        <p:txBody>
          <a:bodyPr wrap="square" numCol="1" anchor="t" anchorCtr="0" compatLnSpc="1">
            <a:prstTxWarp prst="textNoShape">
              <a:avLst/>
            </a:prstTxWarp>
          </a:bodyPr>
          <a:lstStyle/>
          <a:p>
            <a:pPr marL="362456" indent="-362456" defTabSz="966548"/>
            <a:r>
              <a:rPr lang="en-CA" altLang="en-US" dirty="0"/>
              <a:t>This table shows the recommended amount of all calorie sources, from carbohydrates, protein and fat. As you can see, it is</a:t>
            </a:r>
          </a:p>
          <a:p>
            <a:pPr marL="362456" indent="-362456" defTabSz="966548"/>
            <a:r>
              <a:rPr lang="en-CA" altLang="en-US" dirty="0"/>
              <a:t>recommended that about half of your total calories should come from carbohydrate sources (45-60%). This would be 225-</a:t>
            </a:r>
          </a:p>
          <a:p>
            <a:pPr marL="362456" indent="-362456" defTabSz="966548"/>
            <a:r>
              <a:rPr lang="en-CA" altLang="en-US" dirty="0"/>
              <a:t>300g of carbohydrates for people who eat a 2000 calorie/day diet. </a:t>
            </a:r>
            <a:endParaRPr lang="en-US" altLang="en-US" dirty="0"/>
          </a:p>
        </p:txBody>
      </p:sp>
      <p:sp>
        <p:nvSpPr>
          <p:cNvPr id="35843" name="Slide Number Placeholder 3"/>
          <p:cNvSpPr txBox="1">
            <a:spLocks noGrp="1"/>
          </p:cNvSpPr>
          <p:nvPr/>
        </p:nvSpPr>
        <p:spPr bwMode="auto">
          <a:xfrm>
            <a:off x="4235028" y="9211151"/>
            <a:ext cx="3241040" cy="485062"/>
          </a:xfrm>
          <a:prstGeom prst="rect">
            <a:avLst/>
          </a:prstGeom>
          <a:noFill/>
          <a:ln w="9525">
            <a:noFill/>
            <a:miter lim="800000"/>
            <a:headEnd/>
            <a:tailEnd/>
          </a:ln>
        </p:spPr>
        <p:txBody>
          <a:bodyPr lIns="98124" tIns="49062" rIns="98124" bIns="49062" anchor="b"/>
          <a:lstStyle/>
          <a:p>
            <a:pPr algn="r" defTabSz="981650" eaLnBrk="0" hangingPunct="0"/>
            <a:fld id="{C8B1CF31-57D5-47F7-B993-25150DC504E2}" type="slidenum">
              <a:rPr lang="en-US" altLang="en-US" sz="1200">
                <a:latin typeface="Arial" charset="0"/>
              </a:rPr>
              <a:pPr algn="r" defTabSz="981650" eaLnBrk="0" hangingPunct="0"/>
              <a:t>5</a:t>
            </a:fld>
            <a:endParaRPr lang="en-US" altLang="en-US" sz="1200">
              <a:latin typeface="Arial" charset="0"/>
            </a:endParaRPr>
          </a:p>
        </p:txBody>
      </p:sp>
    </p:spTree>
    <p:extLst>
      <p:ext uri="{BB962C8B-B14F-4D97-AF65-F5344CB8AC3E}">
        <p14:creationId xmlns:p14="http://schemas.microsoft.com/office/powerpoint/2010/main" val="171607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7F3A6B23-F3EE-F277-12C5-92AF41AAB00D}"/>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9459712F-7113-780A-72F3-33A9CD492A32}"/>
              </a:ext>
            </a:extLst>
          </p:cNvPr>
          <p:cNvSpPr>
            <a:spLocks noGrp="1"/>
          </p:cNvSpPr>
          <p:nvPr>
            <p:ph type="body" idx="1"/>
          </p:nvPr>
        </p:nvSpPr>
        <p:spPr>
          <a:noFill/>
        </p:spPr>
        <p:txBody>
          <a:bodyPr/>
          <a:lstStyle/>
          <a:p>
            <a:r>
              <a:rPr lang="en-CA" sz="1800" b="0" i="0" dirty="0">
                <a:solidFill>
                  <a:srgbClr val="213368"/>
                </a:solidFill>
                <a:effectLst/>
                <a:latin typeface="OpenSans-Light"/>
              </a:rPr>
              <a:t>To control your blood sugar you can follow these tips to get started: </a:t>
            </a:r>
          </a:p>
          <a:p>
            <a:pPr eaLnBrk="1" hangingPunct="1">
              <a:buFont typeface="Arial" charset="0"/>
              <a:buChar char="•"/>
              <a:defRPr/>
            </a:pPr>
            <a:r>
              <a:rPr lang="en-US" sz="3200" dirty="0">
                <a:latin typeface="+mj-lt"/>
              </a:rPr>
              <a:t>Eat 3 meals per day no more than 6 hours apart because </a:t>
            </a:r>
            <a:r>
              <a:rPr lang="en-CA" sz="3200" dirty="0"/>
              <a:t>because eating at regular times helps your body control blood sugar levels.</a:t>
            </a:r>
            <a:endParaRPr lang="en-US" sz="3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3200" b="1" dirty="0">
                <a:latin typeface="+mj-lt"/>
              </a:rPr>
              <a:t>Limit obvious sugars, sweets</a:t>
            </a:r>
            <a:r>
              <a:rPr lang="en-US" sz="3200" dirty="0">
                <a:latin typeface="+mj-lt"/>
              </a:rPr>
              <a:t>, and high fat food because </a:t>
            </a:r>
            <a:r>
              <a:rPr lang="en-CA" sz="3200" dirty="0"/>
              <a:t>the more sugar you eat, the higher your blood sugar will be. Eating high fat foods like fried foods or chips may cause you to gain weight and a healthy weight can help with blood sugar control. </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3200" b="1" dirty="0">
                <a:latin typeface="+mj-lt"/>
              </a:rPr>
              <a:t>Eat more high </a:t>
            </a:r>
            <a:r>
              <a:rPr lang="en-US" sz="3200" b="1" dirty="0" err="1">
                <a:latin typeface="+mj-lt"/>
              </a:rPr>
              <a:t>fibre</a:t>
            </a:r>
            <a:r>
              <a:rPr lang="en-US" sz="3200" b="1" dirty="0">
                <a:latin typeface="+mj-lt"/>
              </a:rPr>
              <a:t> foods. </a:t>
            </a:r>
            <a:r>
              <a:rPr lang="en-CA" sz="3200" dirty="0"/>
              <a:t>Eating high fibre foods can help you feel full and may lower blood sugar and cholesterol levels </a:t>
            </a:r>
          </a:p>
          <a:p>
            <a:pPr eaLnBrk="1" hangingPunct="1">
              <a:buFont typeface="Arial" charset="0"/>
              <a:buChar char="•"/>
              <a:defRPr/>
            </a:pPr>
            <a:r>
              <a:rPr lang="en-US" sz="3200" dirty="0">
                <a:latin typeface="+mj-lt"/>
              </a:rPr>
              <a:t>If you are thirsty, drink water. If you drink juice or regular pop instead, this will raise you blood sugar. </a:t>
            </a:r>
          </a:p>
          <a:p>
            <a:pPr eaLnBrk="1" hangingPunct="1">
              <a:buFont typeface="Arial" charset="0"/>
              <a:buChar char="•"/>
              <a:defRPr/>
            </a:pPr>
            <a:r>
              <a:rPr lang="en-US" sz="3200" dirty="0">
                <a:latin typeface="+mj-lt"/>
              </a:rPr>
              <a:t>Add physical activity to your life. Physical activity can improve blood sugar. </a:t>
            </a:r>
          </a:p>
          <a:p>
            <a:pPr eaLnBrk="1" hangingPunct="1">
              <a:buFont typeface="Arial" charset="0"/>
              <a:buChar char="•"/>
              <a:defRPr/>
            </a:pPr>
            <a:r>
              <a:rPr lang="en-US" sz="3200" dirty="0">
                <a:latin typeface="+mj-lt"/>
              </a:rPr>
              <a:t>Limit alcohol consumption. Alcohol can affect blood sugar levels and cause you to gain weight. </a:t>
            </a:r>
          </a:p>
          <a:p>
            <a:endParaRPr lang="en-CA" dirty="0"/>
          </a:p>
          <a:p>
            <a:r>
              <a:rPr lang="en-CA" dirty="0"/>
              <a:t>Today we will focus the recommendations that focus on carbohydrates such as limiting obvious sugars, and sweets and eating high fibre foods. We will review some tools you can use to make healthier food choices. </a:t>
            </a:r>
          </a:p>
          <a:p>
            <a:endParaRPr lang="en-CA" dirty="0"/>
          </a:p>
          <a:p>
            <a:endParaRPr lang="en-CA" dirty="0"/>
          </a:p>
          <a:p>
            <a:endParaRPr lang="en-CA" dirty="0"/>
          </a:p>
          <a:p>
            <a:r>
              <a:rPr lang="en-CA" dirty="0"/>
              <a:t>Link to resource: https://www.diabetes.ca/DiabetesCanadaWebsite/media/Managing-My-Diabetes/Tools%20and%20Resources/just-the-basics.pdf?ext=.pdf</a:t>
            </a:r>
            <a:endParaRPr lang="en-CA" altLang="en-US" dirty="0"/>
          </a:p>
        </p:txBody>
      </p:sp>
      <p:sp>
        <p:nvSpPr>
          <p:cNvPr id="116740" name="Slide Number Placeholder 3">
            <a:extLst>
              <a:ext uri="{FF2B5EF4-FFF2-40B4-BE49-F238E27FC236}">
                <a16:creationId xmlns:a16="http://schemas.microsoft.com/office/drawing/2014/main" id="{1914F782-633C-2959-31F7-498C846E930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20" indent="-302046">
              <a:defRPr>
                <a:solidFill>
                  <a:schemeClr val="tx1"/>
                </a:solidFill>
                <a:latin typeface="Arial" panose="020B0604020202020204" pitchFamily="34" charset="0"/>
              </a:defRPr>
            </a:lvl2pPr>
            <a:lvl3pPr marL="1208185" indent="-241637">
              <a:defRPr>
                <a:solidFill>
                  <a:schemeClr val="tx1"/>
                </a:solidFill>
                <a:latin typeface="Arial" panose="020B0604020202020204" pitchFamily="34" charset="0"/>
              </a:defRPr>
            </a:lvl3pPr>
            <a:lvl4pPr marL="1691458" indent="-241637">
              <a:defRPr>
                <a:solidFill>
                  <a:schemeClr val="tx1"/>
                </a:solidFill>
                <a:latin typeface="Arial" panose="020B0604020202020204" pitchFamily="34" charset="0"/>
              </a:defRPr>
            </a:lvl4pPr>
            <a:lvl5pPr marL="2174731" indent="-241637">
              <a:defRPr>
                <a:solidFill>
                  <a:schemeClr val="tx1"/>
                </a:solidFill>
                <a:latin typeface="Arial" panose="020B0604020202020204" pitchFamily="34" charset="0"/>
              </a:defRPr>
            </a:lvl5pPr>
            <a:lvl6pPr marL="2658006" indent="-241637" eaLnBrk="0" fontAlgn="base" hangingPunct="0">
              <a:spcBef>
                <a:spcPct val="0"/>
              </a:spcBef>
              <a:spcAft>
                <a:spcPct val="0"/>
              </a:spcAft>
              <a:defRPr>
                <a:solidFill>
                  <a:schemeClr val="tx1"/>
                </a:solidFill>
                <a:latin typeface="Arial" panose="020B0604020202020204" pitchFamily="34" charset="0"/>
              </a:defRPr>
            </a:lvl6pPr>
            <a:lvl7pPr marL="3141279" indent="-241637" eaLnBrk="0" fontAlgn="base" hangingPunct="0">
              <a:spcBef>
                <a:spcPct val="0"/>
              </a:spcBef>
              <a:spcAft>
                <a:spcPct val="0"/>
              </a:spcAft>
              <a:defRPr>
                <a:solidFill>
                  <a:schemeClr val="tx1"/>
                </a:solidFill>
                <a:latin typeface="Arial" panose="020B0604020202020204" pitchFamily="34" charset="0"/>
              </a:defRPr>
            </a:lvl7pPr>
            <a:lvl8pPr marL="3624553" indent="-241637" eaLnBrk="0" fontAlgn="base" hangingPunct="0">
              <a:spcBef>
                <a:spcPct val="0"/>
              </a:spcBef>
              <a:spcAft>
                <a:spcPct val="0"/>
              </a:spcAft>
              <a:defRPr>
                <a:solidFill>
                  <a:schemeClr val="tx1"/>
                </a:solidFill>
                <a:latin typeface="Arial" panose="020B0604020202020204" pitchFamily="34" charset="0"/>
              </a:defRPr>
            </a:lvl8pPr>
            <a:lvl9pPr marL="4107827" indent="-241637" eaLnBrk="0" fontAlgn="base" hangingPunct="0">
              <a:spcBef>
                <a:spcPct val="0"/>
              </a:spcBef>
              <a:spcAft>
                <a:spcPct val="0"/>
              </a:spcAft>
              <a:defRPr>
                <a:solidFill>
                  <a:schemeClr val="tx1"/>
                </a:solidFill>
                <a:latin typeface="Arial" panose="020B0604020202020204" pitchFamily="34" charset="0"/>
              </a:defRPr>
            </a:lvl9pPr>
          </a:lstStyle>
          <a:p>
            <a:fld id="{7EFFA1E7-2B74-44DD-9CCC-62E6FC094B0E}"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856428ED-8F05-3C88-01B4-7D0E1AB96FB4}"/>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3404618B-1360-C713-9830-B413B37F237E}"/>
              </a:ext>
            </a:extLst>
          </p:cNvPr>
          <p:cNvSpPr>
            <a:spLocks noGrp="1"/>
          </p:cNvSpPr>
          <p:nvPr>
            <p:ph type="body" idx="1"/>
          </p:nvPr>
        </p:nvSpPr>
        <p:spPr>
          <a:noFill/>
        </p:spPr>
        <p:txBody>
          <a:bodyPr/>
          <a:lstStyle/>
          <a:p>
            <a:r>
              <a:rPr lang="en-CA" altLang="en-US" dirty="0"/>
              <a:t>The reason we are focusing on carbohydrates today is because what you eat can impact your blood sugar. If you skip meals and eat high amounts of sugars and sweets, this can cause your blood sugar levels to look like a rollercoaster!</a:t>
            </a:r>
          </a:p>
          <a:p>
            <a:r>
              <a:rPr lang="en-CA" altLang="en-US" dirty="0"/>
              <a:t>Balanced eating such as eating at regular meals each day, limiting sugars and sweets and eating more fibre foods, can help keep your blood sugar stable. </a:t>
            </a:r>
            <a:endParaRPr lang="en-US" altLang="en-US" dirty="0"/>
          </a:p>
        </p:txBody>
      </p:sp>
      <p:sp>
        <p:nvSpPr>
          <p:cNvPr id="118788" name="Slide Number Placeholder 3">
            <a:extLst>
              <a:ext uri="{FF2B5EF4-FFF2-40B4-BE49-F238E27FC236}">
                <a16:creationId xmlns:a16="http://schemas.microsoft.com/office/drawing/2014/main" id="{D41CF7A2-786F-E14A-3C5F-105A13424A0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5320" indent="-302046">
              <a:defRPr>
                <a:solidFill>
                  <a:schemeClr val="tx1"/>
                </a:solidFill>
                <a:latin typeface="Arial" panose="020B0604020202020204" pitchFamily="34" charset="0"/>
              </a:defRPr>
            </a:lvl2pPr>
            <a:lvl3pPr marL="1208185" indent="-241637">
              <a:defRPr>
                <a:solidFill>
                  <a:schemeClr val="tx1"/>
                </a:solidFill>
                <a:latin typeface="Arial" panose="020B0604020202020204" pitchFamily="34" charset="0"/>
              </a:defRPr>
            </a:lvl3pPr>
            <a:lvl4pPr marL="1691458" indent="-241637">
              <a:defRPr>
                <a:solidFill>
                  <a:schemeClr val="tx1"/>
                </a:solidFill>
                <a:latin typeface="Arial" panose="020B0604020202020204" pitchFamily="34" charset="0"/>
              </a:defRPr>
            </a:lvl4pPr>
            <a:lvl5pPr marL="2174731" indent="-241637">
              <a:defRPr>
                <a:solidFill>
                  <a:schemeClr val="tx1"/>
                </a:solidFill>
                <a:latin typeface="Arial" panose="020B0604020202020204" pitchFamily="34" charset="0"/>
              </a:defRPr>
            </a:lvl5pPr>
            <a:lvl6pPr marL="2658006" indent="-241637" eaLnBrk="0" fontAlgn="base" hangingPunct="0">
              <a:spcBef>
                <a:spcPct val="0"/>
              </a:spcBef>
              <a:spcAft>
                <a:spcPct val="0"/>
              </a:spcAft>
              <a:defRPr>
                <a:solidFill>
                  <a:schemeClr val="tx1"/>
                </a:solidFill>
                <a:latin typeface="Arial" panose="020B0604020202020204" pitchFamily="34" charset="0"/>
              </a:defRPr>
            </a:lvl6pPr>
            <a:lvl7pPr marL="3141279" indent="-241637" eaLnBrk="0" fontAlgn="base" hangingPunct="0">
              <a:spcBef>
                <a:spcPct val="0"/>
              </a:spcBef>
              <a:spcAft>
                <a:spcPct val="0"/>
              </a:spcAft>
              <a:defRPr>
                <a:solidFill>
                  <a:schemeClr val="tx1"/>
                </a:solidFill>
                <a:latin typeface="Arial" panose="020B0604020202020204" pitchFamily="34" charset="0"/>
              </a:defRPr>
            </a:lvl7pPr>
            <a:lvl8pPr marL="3624553" indent="-241637" eaLnBrk="0" fontAlgn="base" hangingPunct="0">
              <a:spcBef>
                <a:spcPct val="0"/>
              </a:spcBef>
              <a:spcAft>
                <a:spcPct val="0"/>
              </a:spcAft>
              <a:defRPr>
                <a:solidFill>
                  <a:schemeClr val="tx1"/>
                </a:solidFill>
                <a:latin typeface="Arial" panose="020B0604020202020204" pitchFamily="34" charset="0"/>
              </a:defRPr>
            </a:lvl8pPr>
            <a:lvl9pPr marL="4107827" indent="-241637" eaLnBrk="0" fontAlgn="base" hangingPunct="0">
              <a:spcBef>
                <a:spcPct val="0"/>
              </a:spcBef>
              <a:spcAft>
                <a:spcPct val="0"/>
              </a:spcAft>
              <a:defRPr>
                <a:solidFill>
                  <a:schemeClr val="tx1"/>
                </a:solidFill>
                <a:latin typeface="Arial" panose="020B0604020202020204" pitchFamily="34" charset="0"/>
              </a:defRPr>
            </a:lvl9pPr>
          </a:lstStyle>
          <a:p>
            <a:fld id="{CA903103-3F7C-42FD-82AA-1DE40CCF9E3F}"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discuss what a carbohydrate is. They are the sugars found in different foods that break down into sugar or glucose in the body. Carbohydrates are the body’s main source of energy. There are simple carbohydrates that will affect you blood sugars fast. Examples are pop, chocolate and donuts for example. There are also complex carbohydrates that will affect your blood sugar slowly. Examples can include some vegetables, whole grain foods, beans and legumes. </a:t>
            </a:r>
          </a:p>
        </p:txBody>
      </p:sp>
      <p:sp>
        <p:nvSpPr>
          <p:cNvPr id="4" name="Slide Number Placeholder 3"/>
          <p:cNvSpPr>
            <a:spLocks noGrp="1"/>
          </p:cNvSpPr>
          <p:nvPr>
            <p:ph type="sldNum" sz="quarter" idx="10"/>
          </p:nvPr>
        </p:nvSpPr>
        <p:spPr/>
        <p:txBody>
          <a:bodyPr/>
          <a:lstStyle/>
          <a:p>
            <a:fld id="{3DDD9585-D9EC-42D9-86EB-AF0EC3FF5493}" type="slidenum">
              <a:rPr lang="en-CA" smtClean="0"/>
              <a:t>8</a:t>
            </a:fld>
            <a:endParaRPr lang="en-CA"/>
          </a:p>
        </p:txBody>
      </p:sp>
    </p:spTree>
    <p:extLst>
      <p:ext uri="{BB962C8B-B14F-4D97-AF65-F5344CB8AC3E}">
        <p14:creationId xmlns:p14="http://schemas.microsoft.com/office/powerpoint/2010/main" val="247795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the foods that have carbohydrates and raise your blood sugar. They are healthy to eat every day. </a:t>
            </a:r>
          </a:p>
          <a:p>
            <a:r>
              <a:rPr lang="en-CA" dirty="0"/>
              <a:t>This includes grains and starchy vegetables, fruit and milk or fortified soy drink. Choose an amount the size of your fist for grains or starches, or fruit. </a:t>
            </a:r>
          </a:p>
          <a:p>
            <a:r>
              <a:rPr lang="en-CA" dirty="0"/>
              <a:t>For milk or fortified soy drink, drink up to 1 cup (250m</a:t>
            </a:r>
            <a:r>
              <a:rPr lang="en-CA" dirty="0">
                <a:sym typeface="Wingdings" panose="05000000000000000000" pitchFamily="2" charset="2"/>
              </a:rPr>
              <a:t>l) of low-fat milk at a mealtime. </a:t>
            </a:r>
            <a:endParaRPr lang="en-CA" dirty="0"/>
          </a:p>
        </p:txBody>
      </p:sp>
      <p:sp>
        <p:nvSpPr>
          <p:cNvPr id="4" name="Slide Number Placeholder 3"/>
          <p:cNvSpPr>
            <a:spLocks noGrp="1"/>
          </p:cNvSpPr>
          <p:nvPr>
            <p:ph type="sldNum" sz="quarter" idx="5"/>
          </p:nvPr>
        </p:nvSpPr>
        <p:spPr/>
        <p:txBody>
          <a:bodyPr/>
          <a:lstStyle/>
          <a:p>
            <a:fld id="{3DDD9585-D9EC-42D9-86EB-AF0EC3FF5493}" type="slidenum">
              <a:rPr lang="en-CA" smtClean="0"/>
              <a:t>9</a:t>
            </a:fld>
            <a:endParaRPr lang="en-CA"/>
          </a:p>
        </p:txBody>
      </p:sp>
    </p:spTree>
    <p:extLst>
      <p:ext uri="{BB962C8B-B14F-4D97-AF65-F5344CB8AC3E}">
        <p14:creationId xmlns:p14="http://schemas.microsoft.com/office/powerpoint/2010/main" val="234191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52028-EDC7-4D95-A0E5-4BE177FFC3FC}" type="datetimeFigureOut">
              <a:rPr lang="en-CA" smtClean="0"/>
              <a:t>2022-10-31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384876-9619-4356-AE92-5AACF5326E0F}" type="slidenum">
              <a:rPr lang="en-CA" smtClean="0"/>
              <a:t>‹#›</a:t>
            </a:fld>
            <a:endParaRPr lang="en-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86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2028-EDC7-4D95-A0E5-4BE177FFC3FC}" type="datetimeFigureOut">
              <a:rPr lang="en-CA" smtClean="0"/>
              <a:t>2022-10-31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117677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2028-EDC7-4D95-A0E5-4BE177FFC3FC}" type="datetimeFigureOut">
              <a:rPr lang="en-CA" smtClean="0"/>
              <a:t>2022-10-31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187434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B52028-EDC7-4D95-A0E5-4BE177FFC3FC}" type="datetimeFigureOut">
              <a:rPr lang="en-CA" smtClean="0"/>
              <a:t>2022-10-31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384876-9619-4356-AE92-5AACF5326E0F}" type="slidenum">
              <a:rPr lang="en-CA" smtClean="0"/>
              <a:t>‹#›</a:t>
            </a:fld>
            <a:endParaRPr lang="en-CA"/>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159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457201" y="1866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4645026" y="1866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pPr>
              <a:defRPr/>
            </a:pPr>
            <a:fld id="{89B61F77-521F-4A4C-A2CF-74BD6A35CFDF}" type="slidenum">
              <a:rPr lang="en-US" altLang="en-US"/>
              <a:pPr>
                <a:defRPr/>
              </a:pPr>
              <a:t>‹#›</a:t>
            </a:fld>
            <a:endParaRPr lang="en-US" altLang="en-US"/>
          </a:p>
        </p:txBody>
      </p:sp>
      <p:sp>
        <p:nvSpPr>
          <p:cNvPr id="8"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eaLnBrk="1" hangingPunct="1">
              <a:defRPr sz="1700">
                <a:cs typeface="+mn-cs"/>
              </a:defRPr>
            </a:lvl1pPr>
          </a:lstStyle>
          <a:p>
            <a:pPr>
              <a:defRPr/>
            </a:pPr>
            <a:fld id="{E071A32C-8E9C-4984-9D11-E7030DD89F3F}" type="datetimeFigureOut">
              <a:rPr lang="en-US" altLang="en-US"/>
              <a:pPr>
                <a:defRPr/>
              </a:pPr>
              <a:t>10/31/2022</a:t>
            </a:fld>
            <a:endParaRPr lang="en-US" altLang="en-US"/>
          </a:p>
        </p:txBody>
      </p:sp>
    </p:spTree>
    <p:extLst>
      <p:ext uri="{BB962C8B-B14F-4D97-AF65-F5344CB8AC3E}">
        <p14:creationId xmlns:p14="http://schemas.microsoft.com/office/powerpoint/2010/main" val="370446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457201" y="1866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4645026" y="1866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pPr>
              <a:defRPr/>
            </a:pPr>
            <a:fld id="{89B61F77-521F-4A4C-A2CF-74BD6A35CFDF}" type="slidenum">
              <a:rPr lang="en-US" altLang="en-US"/>
              <a:pPr>
                <a:defRPr/>
              </a:pPr>
              <a:t>‹#›</a:t>
            </a:fld>
            <a:endParaRPr lang="en-US" altLang="en-US"/>
          </a:p>
        </p:txBody>
      </p:sp>
      <p:sp>
        <p:nvSpPr>
          <p:cNvPr id="8" name="Date Placeholder 4"/>
          <p:cNvSpPr>
            <a:spLocks noGrp="1"/>
          </p:cNvSpPr>
          <p:nvPr>
            <p:ph type="dt" sz="half" idx="12"/>
          </p:nvPr>
        </p:nvSpPr>
        <p:spPr>
          <a:xfrm>
            <a:off x="628650" y="6356350"/>
            <a:ext cx="2057400" cy="365125"/>
          </a:xfrm>
          <a:prstGeom prst="rect">
            <a:avLst/>
          </a:prstGeom>
        </p:spPr>
        <p:txBody>
          <a:bodyPr vert="horz" wrap="square" lIns="84216" tIns="42108" rIns="84216" bIns="42108" numCol="1" anchor="t" anchorCtr="0" compatLnSpc="1">
            <a:prstTxWarp prst="textNoShape">
              <a:avLst/>
            </a:prstTxWarp>
          </a:bodyPr>
          <a:lstStyle>
            <a:lvl1pPr eaLnBrk="1" hangingPunct="1">
              <a:defRPr sz="1700">
                <a:cs typeface="+mn-cs"/>
              </a:defRPr>
            </a:lvl1pPr>
          </a:lstStyle>
          <a:p>
            <a:pPr>
              <a:defRPr/>
            </a:pPr>
            <a:fld id="{E071A32C-8E9C-4984-9D11-E7030DD89F3F}" type="datetimeFigureOut">
              <a:rPr lang="en-US" altLang="en-US"/>
              <a:pPr>
                <a:defRPr/>
              </a:pPr>
              <a:t>10/31/2022</a:t>
            </a:fld>
            <a:endParaRPr lang="en-US" altLang="en-US"/>
          </a:p>
        </p:txBody>
      </p:sp>
    </p:spTree>
    <p:extLst>
      <p:ext uri="{BB962C8B-B14F-4D97-AF65-F5344CB8AC3E}">
        <p14:creationId xmlns:p14="http://schemas.microsoft.com/office/powerpoint/2010/main" val="275137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52028-EDC7-4D95-A0E5-4BE177FFC3FC}" type="datetimeFigureOut">
              <a:rPr lang="en-CA" smtClean="0"/>
              <a:t>2022-10-31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352708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52028-EDC7-4D95-A0E5-4BE177FFC3FC}" type="datetimeFigureOut">
              <a:rPr lang="en-CA" smtClean="0"/>
              <a:t>2022-10-31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384876-9619-4356-AE92-5AACF5326E0F}" type="slidenum">
              <a:rPr lang="en-CA" smtClean="0"/>
              <a:t>‹#›</a:t>
            </a:fld>
            <a:endParaRPr lang="en-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48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52028-EDC7-4D95-A0E5-4BE177FFC3FC}" type="datetimeFigureOut">
              <a:rPr lang="en-CA" smtClean="0"/>
              <a:t>2022-10-31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102587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52028-EDC7-4D95-A0E5-4BE177FFC3FC}" type="datetimeFigureOut">
              <a:rPr lang="en-CA" smtClean="0"/>
              <a:t>2022-10-31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288181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B52028-EDC7-4D95-A0E5-4BE177FFC3FC}" type="datetimeFigureOut">
              <a:rPr lang="en-CA" smtClean="0"/>
              <a:t>2022-10-31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100089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B52028-EDC7-4D95-A0E5-4BE177FFC3FC}" type="datetimeFigureOut">
              <a:rPr lang="en-CA" smtClean="0"/>
              <a:t>2022-10-31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200000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1B52028-EDC7-4D95-A0E5-4BE177FFC3FC}" type="datetimeFigureOut">
              <a:rPr lang="en-CA" smtClean="0"/>
              <a:t>2022-10-31</a:t>
            </a:fld>
            <a:endParaRPr lang="en-C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384876-9619-4356-AE92-5AACF5326E0F}" type="slidenum">
              <a:rPr lang="en-CA" smtClean="0"/>
              <a:t>‹#›</a:t>
            </a:fld>
            <a:endParaRPr lang="en-CA"/>
          </a:p>
        </p:txBody>
      </p:sp>
    </p:spTree>
    <p:extLst>
      <p:ext uri="{BB962C8B-B14F-4D97-AF65-F5344CB8AC3E}">
        <p14:creationId xmlns:p14="http://schemas.microsoft.com/office/powerpoint/2010/main" val="382995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52028-EDC7-4D95-A0E5-4BE177FFC3FC}" type="datetimeFigureOut">
              <a:rPr lang="en-CA" smtClean="0"/>
              <a:t>2022-10-31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384876-9619-4356-AE92-5AACF5326E0F}" type="slidenum">
              <a:rPr lang="en-CA" smtClean="0"/>
              <a:t>‹#›</a:t>
            </a:fld>
            <a:endParaRPr lang="en-CA"/>
          </a:p>
        </p:txBody>
      </p:sp>
    </p:spTree>
    <p:extLst>
      <p:ext uri="{BB962C8B-B14F-4D97-AF65-F5344CB8AC3E}">
        <p14:creationId xmlns:p14="http://schemas.microsoft.com/office/powerpoint/2010/main" val="38321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1B52028-EDC7-4D95-A0E5-4BE177FFC3FC}" type="datetimeFigureOut">
              <a:rPr lang="en-CA" smtClean="0"/>
              <a:t>2022-10-31</a:t>
            </a:fld>
            <a:endParaRPr lang="en-C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3384876-9619-4356-AE92-5AACF5326E0F}" type="slidenum">
              <a:rPr lang="en-CA" smtClean="0"/>
              <a:t>‹#›</a:t>
            </a:fld>
            <a:endParaRPr lang="en-C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6282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4"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2960" y="758952"/>
            <a:ext cx="7543800" cy="3892168"/>
          </a:xfrm>
        </p:spPr>
        <p:txBody>
          <a:bodyPr>
            <a:normAutofit/>
          </a:bodyPr>
          <a:lstStyle/>
          <a:p>
            <a:pPr marL="182880" indent="0">
              <a:buNone/>
            </a:pPr>
            <a:r>
              <a:rPr lang="en-CA" dirty="0"/>
              <a:t>Carbohydrates</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2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4023-648B-738E-C875-5F3BCA36839A}"/>
              </a:ext>
            </a:extLst>
          </p:cNvPr>
          <p:cNvSpPr>
            <a:spLocks noGrp="1"/>
          </p:cNvSpPr>
          <p:nvPr>
            <p:ph type="title"/>
          </p:nvPr>
        </p:nvSpPr>
        <p:spPr>
          <a:xfrm>
            <a:off x="539552" y="260648"/>
            <a:ext cx="8352928" cy="1450757"/>
          </a:xfrm>
        </p:spPr>
        <p:txBody>
          <a:bodyPr>
            <a:normAutofit/>
          </a:bodyPr>
          <a:lstStyle/>
          <a:p>
            <a:r>
              <a:rPr lang="en-CA" dirty="0"/>
              <a:t>Foods without carbohydrates</a:t>
            </a:r>
          </a:p>
        </p:txBody>
      </p:sp>
      <p:pic>
        <p:nvPicPr>
          <p:cNvPr id="6" name="Picture 5">
            <a:extLst>
              <a:ext uri="{FF2B5EF4-FFF2-40B4-BE49-F238E27FC236}">
                <a16:creationId xmlns:a16="http://schemas.microsoft.com/office/drawing/2014/main" id="{DD498868-4B90-AFC1-F10C-D07FBD35545A}"/>
              </a:ext>
            </a:extLst>
          </p:cNvPr>
          <p:cNvPicPr>
            <a:picLocks noChangeAspect="1"/>
          </p:cNvPicPr>
          <p:nvPr/>
        </p:nvPicPr>
        <p:blipFill rotWithShape="1">
          <a:blip r:embed="rId3"/>
          <a:srcRect t="1692"/>
          <a:stretch/>
        </p:blipFill>
        <p:spPr>
          <a:xfrm>
            <a:off x="2100925" y="1772816"/>
            <a:ext cx="4831421" cy="4543646"/>
          </a:xfrm>
          <a:prstGeom prst="rect">
            <a:avLst/>
          </a:prstGeom>
        </p:spPr>
      </p:pic>
    </p:spTree>
    <p:extLst>
      <p:ext uri="{BB962C8B-B14F-4D97-AF65-F5344CB8AC3E}">
        <p14:creationId xmlns:p14="http://schemas.microsoft.com/office/powerpoint/2010/main" val="334415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476672"/>
            <a:ext cx="8352928" cy="6165304"/>
          </a:xfrm>
        </p:spPr>
        <p:txBody>
          <a:bodyPr>
            <a:normAutofit/>
          </a:bodyPr>
          <a:lstStyle/>
          <a:p>
            <a:endParaRPr lang="en-CA" sz="3000" dirty="0">
              <a:latin typeface="+mj-lt"/>
            </a:endParaRPr>
          </a:p>
          <a:p>
            <a:r>
              <a:rPr lang="en-CA" sz="4300" dirty="0">
                <a:latin typeface="+mj-lt"/>
              </a:rPr>
              <a:t>There are 3 types of carbohydrates:</a:t>
            </a:r>
          </a:p>
          <a:p>
            <a:pPr marL="45720" indent="0">
              <a:buNone/>
            </a:pPr>
            <a:endParaRPr lang="en-CA" dirty="0"/>
          </a:p>
          <a:p>
            <a:pPr marL="2404872" lvl="8" indent="0">
              <a:buNone/>
            </a:pPr>
            <a:r>
              <a:rPr lang="en-CA" sz="3000" b="1" dirty="0"/>
              <a:t>Sugar</a:t>
            </a:r>
            <a:endParaRPr lang="en-CA" sz="3600" dirty="0"/>
          </a:p>
          <a:p>
            <a:pPr marL="365760" lvl="1" indent="0">
              <a:buNone/>
            </a:pPr>
            <a:endParaRPr lang="en-CA" sz="3600" dirty="0"/>
          </a:p>
          <a:p>
            <a:pPr marL="365760" lvl="1" indent="0">
              <a:buNone/>
            </a:pPr>
            <a:endParaRPr lang="en-CA" sz="3600" dirty="0"/>
          </a:p>
          <a:p>
            <a:pPr marL="914400" lvl="3" indent="0">
              <a:buNone/>
            </a:pPr>
            <a:r>
              <a:rPr lang="en-CA" sz="3200" b="1" dirty="0"/>
              <a:t>Starch </a:t>
            </a:r>
          </a:p>
          <a:p>
            <a:pPr lvl="1"/>
            <a:endParaRPr lang="en-CA" sz="3600" dirty="0"/>
          </a:p>
          <a:p>
            <a:pPr lvl="1"/>
            <a:endParaRPr lang="en-CA" sz="3600" dirty="0"/>
          </a:p>
          <a:p>
            <a:pPr marL="2404872" lvl="8" indent="0">
              <a:buNone/>
            </a:pPr>
            <a:r>
              <a:rPr lang="en-CA" sz="3000" b="1" dirty="0"/>
              <a:t>Fibre</a:t>
            </a:r>
            <a:r>
              <a:rPr lang="en-CA" sz="3000" dirty="0"/>
              <a:t> </a:t>
            </a:r>
          </a:p>
          <a:p>
            <a:pPr marL="365760" lvl="1" indent="0">
              <a:buNone/>
            </a:pPr>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070" y="1814234"/>
            <a:ext cx="2039117" cy="135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4659308"/>
            <a:ext cx="2231686" cy="139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512"/>
          <a:stretch/>
        </p:blipFill>
        <p:spPr bwMode="auto">
          <a:xfrm>
            <a:off x="3347864" y="3230194"/>
            <a:ext cx="2039117" cy="132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11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980728"/>
            <a:ext cx="2736304" cy="1143000"/>
          </a:xfrm>
        </p:spPr>
        <p:txBody>
          <a:bodyPr>
            <a:normAutofit fontScale="90000"/>
          </a:bodyPr>
          <a:lstStyle/>
          <a:p>
            <a:pPr marL="0" indent="0">
              <a:buNone/>
            </a:pPr>
            <a:r>
              <a:rPr lang="en-CA" dirty="0"/>
              <a:t>Starch</a:t>
            </a:r>
            <a:br>
              <a:rPr lang="en-CA" dirty="0"/>
            </a:br>
            <a:endParaRPr lang="en-CA" dirty="0"/>
          </a:p>
        </p:txBody>
      </p:sp>
      <p:sp>
        <p:nvSpPr>
          <p:cNvPr id="3" name="Content Placeholder 2"/>
          <p:cNvSpPr>
            <a:spLocks noGrp="1"/>
          </p:cNvSpPr>
          <p:nvPr>
            <p:ph sz="quarter" idx="13"/>
          </p:nvPr>
        </p:nvSpPr>
        <p:spPr>
          <a:xfrm>
            <a:off x="1331640" y="2276872"/>
            <a:ext cx="6400800" cy="3474720"/>
          </a:xfrm>
        </p:spPr>
        <p:txBody>
          <a:bodyPr/>
          <a:lstStyle/>
          <a:p>
            <a:pPr marL="45720" indent="0">
              <a:buNone/>
            </a:pPr>
            <a:r>
              <a:rPr lang="en-CA" dirty="0"/>
              <a:t>Starch is a form of a complex carbohydrate</a:t>
            </a:r>
          </a:p>
          <a:p>
            <a:pPr marL="45720" indent="0">
              <a:buNone/>
            </a:pPr>
            <a:endParaRPr lang="en-CA" sz="1200" dirty="0"/>
          </a:p>
          <a:p>
            <a:r>
              <a:rPr lang="en-CA" dirty="0"/>
              <a:t>Starchy vegetables like peas, corn, lima beans, kidney beans, black eyed peas, and split peas</a:t>
            </a:r>
          </a:p>
          <a:p>
            <a:pPr marL="45720" indent="0">
              <a:buNone/>
            </a:pPr>
            <a:endParaRPr lang="en-CA" sz="1200" dirty="0"/>
          </a:p>
          <a:p>
            <a:r>
              <a:rPr lang="en-CA" i="1" u="sng" dirty="0"/>
              <a:t>‘Grains’</a:t>
            </a:r>
            <a:r>
              <a:rPr lang="en-CA" dirty="0"/>
              <a:t> like oats, barley, and rice</a:t>
            </a:r>
          </a:p>
        </p:txBody>
      </p:sp>
      <p:pic>
        <p:nvPicPr>
          <p:cNvPr id="1126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125" y="4562845"/>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550" y="4636293"/>
            <a:ext cx="2016224" cy="150928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4737810"/>
            <a:ext cx="1881464" cy="134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15616" y="1196752"/>
            <a:ext cx="6400800" cy="4266808"/>
          </a:xfrm>
        </p:spPr>
        <p:txBody>
          <a:bodyPr>
            <a:normAutofit lnSpcReduction="10000"/>
          </a:bodyPr>
          <a:lstStyle/>
          <a:p>
            <a:pPr marL="45720" indent="0">
              <a:buNone/>
            </a:pPr>
            <a:r>
              <a:rPr lang="en-CA" sz="4300" dirty="0">
                <a:solidFill>
                  <a:srgbClr val="55462B"/>
                </a:solidFill>
                <a:latin typeface="+mj-lt"/>
              </a:rPr>
              <a:t>A ‘Grain’ consists of 3 parts:</a:t>
            </a:r>
          </a:p>
          <a:p>
            <a:endParaRPr lang="en-CA" dirty="0"/>
          </a:p>
          <a:p>
            <a:r>
              <a:rPr lang="en-CA" sz="3000" b="1" i="1" dirty="0"/>
              <a:t>Bran</a:t>
            </a:r>
            <a:r>
              <a:rPr lang="en-CA" dirty="0"/>
              <a:t>-hard, outer shell of the grain.  It provides the most fibre and most of the vitamins and minerals</a:t>
            </a:r>
          </a:p>
          <a:p>
            <a:pPr marL="45720" indent="0">
              <a:buNone/>
            </a:pPr>
            <a:endParaRPr lang="en-CA" dirty="0"/>
          </a:p>
          <a:p>
            <a:r>
              <a:rPr lang="en-CA" sz="3000" b="1" i="1" dirty="0"/>
              <a:t>Germ</a:t>
            </a:r>
            <a:r>
              <a:rPr lang="en-CA" dirty="0"/>
              <a:t>-small nutrient core, packed with nutrients including essential fatty acids and vitamin E</a:t>
            </a:r>
          </a:p>
          <a:p>
            <a:pPr marL="45720" indent="0">
              <a:buNone/>
            </a:pPr>
            <a:endParaRPr lang="en-CA" dirty="0"/>
          </a:p>
          <a:p>
            <a:r>
              <a:rPr lang="en-CA" sz="3000" b="1" i="1" dirty="0"/>
              <a:t>Endosperm</a:t>
            </a:r>
            <a:r>
              <a:rPr lang="en-CA" dirty="0"/>
              <a:t>-soft, centre of the grain, contains the starch.</a:t>
            </a:r>
          </a:p>
        </p:txBody>
      </p:sp>
    </p:spTree>
    <p:extLst>
      <p:ext uri="{BB962C8B-B14F-4D97-AF65-F5344CB8AC3E}">
        <p14:creationId xmlns:p14="http://schemas.microsoft.com/office/powerpoint/2010/main" val="264141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47" y="980728"/>
            <a:ext cx="792088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19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2592288" cy="1143000"/>
          </a:xfrm>
        </p:spPr>
        <p:txBody>
          <a:bodyPr/>
          <a:lstStyle/>
          <a:p>
            <a:pPr marL="0" indent="0">
              <a:buNone/>
            </a:pPr>
            <a:r>
              <a:rPr lang="en-CA" dirty="0"/>
              <a:t>Sugar</a:t>
            </a:r>
          </a:p>
        </p:txBody>
      </p:sp>
      <p:sp>
        <p:nvSpPr>
          <p:cNvPr id="3" name="Content Placeholder 2"/>
          <p:cNvSpPr>
            <a:spLocks noGrp="1"/>
          </p:cNvSpPr>
          <p:nvPr>
            <p:ph sz="quarter" idx="13"/>
          </p:nvPr>
        </p:nvSpPr>
        <p:spPr>
          <a:xfrm>
            <a:off x="683568" y="1916832"/>
            <a:ext cx="6552728" cy="3474720"/>
          </a:xfrm>
        </p:spPr>
        <p:txBody>
          <a:bodyPr/>
          <a:lstStyle/>
          <a:p>
            <a:r>
              <a:rPr lang="en-CA" dirty="0"/>
              <a:t>Sometimes referred to as simple or fast-acting carbohydrate</a:t>
            </a:r>
          </a:p>
          <a:p>
            <a:endParaRPr lang="en-CA" sz="1200" dirty="0"/>
          </a:p>
          <a:p>
            <a:r>
              <a:rPr lang="en-CA" dirty="0"/>
              <a:t>There are 2 main types of sugar:</a:t>
            </a:r>
          </a:p>
          <a:p>
            <a:pPr marL="365760" lvl="1" indent="0">
              <a:buNone/>
            </a:pPr>
            <a:r>
              <a:rPr lang="en-CA" dirty="0"/>
              <a:t>a) </a:t>
            </a:r>
            <a:r>
              <a:rPr lang="en-CA" i="1" dirty="0"/>
              <a:t>Naturally occurring sugar</a:t>
            </a:r>
          </a:p>
          <a:p>
            <a:pPr marL="365760" lvl="1" indent="0">
              <a:buNone/>
            </a:pPr>
            <a:r>
              <a:rPr lang="en-CA" dirty="0"/>
              <a:t>b) </a:t>
            </a:r>
            <a:r>
              <a:rPr lang="en-CA" i="1" dirty="0"/>
              <a:t>Added sugar</a:t>
            </a:r>
          </a:p>
        </p:txBody>
      </p:sp>
      <p:pic>
        <p:nvPicPr>
          <p:cNvPr id="614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999" y="2780928"/>
            <a:ext cx="3588434" cy="268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7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20"/>
          <a:stretch/>
        </p:blipFill>
        <p:spPr bwMode="auto">
          <a:xfrm>
            <a:off x="6328474" y="-32993"/>
            <a:ext cx="2815526" cy="66303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179512" y="1196752"/>
            <a:ext cx="8280920" cy="5130904"/>
          </a:xfrm>
          <a:noFill/>
          <a:extLst>
            <a:ext uri="{909E8E84-426E-40DD-AFC4-6F175D3DCCD1}">
              <a14:hiddenFill xmlns:a14="http://schemas.microsoft.com/office/drawing/2010/main">
                <a:solidFill>
                  <a:srgbClr val="FFFFFF"/>
                </a:solidFill>
              </a14:hiddenFill>
            </a:ext>
          </a:extLst>
        </p:spPr>
        <p:txBody>
          <a:bodyPr>
            <a:normAutofit/>
          </a:bodyPr>
          <a:lstStyle/>
          <a:p>
            <a:pPr marL="45720" indent="0">
              <a:buNone/>
            </a:pPr>
            <a:r>
              <a:rPr lang="en-CA" i="1" dirty="0"/>
              <a:t>a) </a:t>
            </a:r>
            <a:r>
              <a:rPr lang="en-CA" i="1" dirty="0">
                <a:solidFill>
                  <a:schemeClr val="tx2">
                    <a:lumMod val="60000"/>
                    <a:lumOff val="40000"/>
                  </a:schemeClr>
                </a:solidFill>
              </a:rPr>
              <a:t>Naturally Occurring Sugars</a:t>
            </a:r>
            <a:r>
              <a:rPr lang="en-CA" dirty="0">
                <a:solidFill>
                  <a:schemeClr val="tx2">
                    <a:lumMod val="60000"/>
                    <a:lumOff val="40000"/>
                  </a:schemeClr>
                </a:solidFill>
              </a:rPr>
              <a:t>: </a:t>
            </a:r>
            <a:r>
              <a:rPr lang="en-CA" dirty="0"/>
              <a:t>found in foods</a:t>
            </a:r>
          </a:p>
          <a:p>
            <a:pPr marL="45720" indent="0">
              <a:buNone/>
            </a:pPr>
            <a:r>
              <a:rPr lang="en-CA" dirty="0"/>
              <a:t>like milk or fruits</a:t>
            </a:r>
          </a:p>
          <a:p>
            <a:endParaRPr lang="en-CA" dirty="0"/>
          </a:p>
          <a:p>
            <a:pPr marL="45720" indent="0">
              <a:buNone/>
            </a:pPr>
            <a:r>
              <a:rPr lang="en-CA" dirty="0"/>
              <a:t>b) </a:t>
            </a:r>
            <a:r>
              <a:rPr lang="en-CA" i="1" dirty="0">
                <a:solidFill>
                  <a:schemeClr val="tx2">
                    <a:lumMod val="60000"/>
                    <a:lumOff val="40000"/>
                  </a:schemeClr>
                </a:solidFill>
              </a:rPr>
              <a:t>Added Sugars</a:t>
            </a:r>
            <a:r>
              <a:rPr lang="en-CA" dirty="0">
                <a:solidFill>
                  <a:schemeClr val="tx2">
                    <a:lumMod val="60000"/>
                    <a:lumOff val="40000"/>
                  </a:schemeClr>
                </a:solidFill>
              </a:rPr>
              <a:t>: </a:t>
            </a:r>
            <a:r>
              <a:rPr lang="en-CA" dirty="0"/>
              <a:t>added during processing</a:t>
            </a:r>
          </a:p>
          <a:p>
            <a:pPr marL="45720" indent="0">
              <a:buNone/>
            </a:pPr>
            <a:r>
              <a:rPr lang="en-CA" dirty="0"/>
              <a:t>such as sugar added to make cookies, or</a:t>
            </a:r>
          </a:p>
          <a:p>
            <a:pPr marL="45720" indent="0">
              <a:buNone/>
            </a:pPr>
            <a:r>
              <a:rPr lang="en-CA" dirty="0"/>
              <a:t>added to canned fruit to make the syrup.</a:t>
            </a:r>
          </a:p>
          <a:p>
            <a:pPr marL="45720" indent="0">
              <a:buNone/>
            </a:pPr>
            <a:endParaRPr lang="en-CA" dirty="0"/>
          </a:p>
          <a:p>
            <a:r>
              <a:rPr lang="en-CA" b="1" dirty="0"/>
              <a:t>On the Nutrition Facts label,</a:t>
            </a:r>
          </a:p>
          <a:p>
            <a:pPr marL="45720" indent="0">
              <a:buNone/>
            </a:pPr>
            <a:r>
              <a:rPr lang="en-CA" b="1" dirty="0"/>
              <a:t>the number of sugar in grams includes </a:t>
            </a:r>
            <a:r>
              <a:rPr lang="en-CA" b="1" u="sng" dirty="0"/>
              <a:t>BOTH</a:t>
            </a:r>
          </a:p>
          <a:p>
            <a:pPr marL="45720" indent="0">
              <a:buNone/>
            </a:pPr>
            <a:r>
              <a:rPr lang="en-CA" b="1" dirty="0"/>
              <a:t>added and natural sugars</a:t>
            </a:r>
          </a:p>
        </p:txBody>
      </p:sp>
      <p:sp>
        <p:nvSpPr>
          <p:cNvPr id="4" name="Oval 3"/>
          <p:cNvSpPr/>
          <p:nvPr/>
        </p:nvSpPr>
        <p:spPr>
          <a:xfrm>
            <a:off x="6328474" y="3284984"/>
            <a:ext cx="1267862" cy="3600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V="1">
            <a:off x="4644008" y="3573016"/>
            <a:ext cx="1584176" cy="936104"/>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63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9552" y="731520"/>
            <a:ext cx="8208912" cy="5793824"/>
          </a:xfrm>
        </p:spPr>
        <p:txBody>
          <a:bodyPr/>
          <a:lstStyle/>
          <a:p>
            <a:r>
              <a:rPr lang="en-CA" dirty="0"/>
              <a:t>There are many different names for sugar</a:t>
            </a:r>
          </a:p>
          <a:p>
            <a:r>
              <a:rPr lang="en-CA" dirty="0"/>
              <a:t>Some common ones: table sugar, brown sugar, molasses, honey, beet sugar, </a:t>
            </a:r>
            <a:r>
              <a:rPr lang="en-CA" u="sng" dirty="0"/>
              <a:t>cane sugar, confectioner’s sugar, powdered sugar, raw/rock sugar, maple sugar</a:t>
            </a:r>
            <a:r>
              <a:rPr lang="en-CA" dirty="0"/>
              <a:t>, high fructose corn syrup, agave nectar and sugar cane syrup</a:t>
            </a:r>
          </a:p>
          <a:p>
            <a:pPr marL="45720" indent="0">
              <a:buNone/>
            </a:pPr>
            <a:endParaRPr lang="en-CA" dirty="0"/>
          </a:p>
          <a:p>
            <a:r>
              <a:rPr lang="en-CA" i="1" dirty="0"/>
              <a:t>Fruit sugar </a:t>
            </a:r>
            <a:r>
              <a:rPr lang="en-CA" dirty="0"/>
              <a:t>is known as </a:t>
            </a:r>
            <a:r>
              <a:rPr lang="en-CA" dirty="0">
                <a:solidFill>
                  <a:schemeClr val="accent3">
                    <a:lumMod val="75000"/>
                  </a:schemeClr>
                </a:solidFill>
                <a:effectLst>
                  <a:outerShdw blurRad="38100" dist="38100" dir="2700000" algn="tl">
                    <a:srgbClr val="000000">
                      <a:alpha val="43137"/>
                    </a:srgbClr>
                  </a:outerShdw>
                </a:effectLst>
              </a:rPr>
              <a:t>fructose</a:t>
            </a:r>
          </a:p>
          <a:p>
            <a:endParaRPr lang="en-CA" i="1" dirty="0">
              <a:effectLst>
                <a:outerShdw blurRad="38100" dist="38100" dir="2700000" algn="tl">
                  <a:srgbClr val="000000">
                    <a:alpha val="43137"/>
                  </a:srgbClr>
                </a:outerShdw>
              </a:effectLst>
            </a:endParaRPr>
          </a:p>
          <a:p>
            <a:endParaRPr lang="en-CA" i="1" dirty="0">
              <a:effectLst>
                <a:outerShdw blurRad="38100" dist="38100" dir="2700000" algn="tl">
                  <a:srgbClr val="000000">
                    <a:alpha val="43137"/>
                  </a:srgbClr>
                </a:outerShdw>
              </a:effectLst>
            </a:endParaRPr>
          </a:p>
          <a:p>
            <a:endParaRPr lang="en-CA" i="1" dirty="0">
              <a:effectLst>
                <a:outerShdw blurRad="38100" dist="38100" dir="2700000" algn="tl">
                  <a:srgbClr val="000000">
                    <a:alpha val="43137"/>
                  </a:srgbClr>
                </a:outerShdw>
              </a:effectLst>
            </a:endParaRPr>
          </a:p>
          <a:p>
            <a:endParaRPr lang="en-CA" i="1" dirty="0">
              <a:effectLst>
                <a:outerShdw blurRad="38100" dist="38100" dir="2700000" algn="tl">
                  <a:srgbClr val="000000">
                    <a:alpha val="43137"/>
                  </a:srgbClr>
                </a:outerShdw>
              </a:effectLst>
            </a:endParaRPr>
          </a:p>
          <a:p>
            <a:pPr algn="r"/>
            <a:r>
              <a:rPr lang="en-CA" i="1" dirty="0"/>
              <a:t>Milk sugar </a:t>
            </a:r>
            <a:r>
              <a:rPr lang="en-CA" dirty="0"/>
              <a:t>is known as </a:t>
            </a:r>
            <a:r>
              <a:rPr lang="en-CA" dirty="0">
                <a:solidFill>
                  <a:schemeClr val="bg2">
                    <a:lumMod val="50000"/>
                  </a:schemeClr>
                </a:solidFill>
                <a:effectLst>
                  <a:outerShdw blurRad="38100" dist="38100" dir="2700000" algn="tl">
                    <a:srgbClr val="000000">
                      <a:alpha val="43137"/>
                    </a:srgbClr>
                  </a:outerShdw>
                </a:effectLst>
              </a:rPr>
              <a:t>lactose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124971"/>
            <a:ext cx="3528392" cy="214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473462"/>
            <a:ext cx="3168352" cy="182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71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117136"/>
            <a:ext cx="4427984" cy="249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15616" y="1093029"/>
            <a:ext cx="2408055" cy="1143000"/>
          </a:xfrm>
        </p:spPr>
        <p:txBody>
          <a:bodyPr>
            <a:normAutofit fontScale="90000"/>
          </a:bodyPr>
          <a:lstStyle/>
          <a:p>
            <a:pPr marL="0" indent="0">
              <a:buNone/>
            </a:pPr>
            <a:r>
              <a:rPr lang="en-CA" dirty="0"/>
              <a:t>Fiber</a:t>
            </a:r>
            <a:br>
              <a:rPr lang="en-CA" dirty="0"/>
            </a:br>
            <a:endParaRPr lang="en-CA" dirty="0"/>
          </a:p>
        </p:txBody>
      </p:sp>
      <p:sp>
        <p:nvSpPr>
          <p:cNvPr id="3" name="Content Placeholder 2"/>
          <p:cNvSpPr>
            <a:spLocks noGrp="1"/>
          </p:cNvSpPr>
          <p:nvPr>
            <p:ph sz="quarter" idx="13"/>
          </p:nvPr>
        </p:nvSpPr>
        <p:spPr>
          <a:xfrm>
            <a:off x="395536" y="3383280"/>
            <a:ext cx="8640960" cy="3474720"/>
          </a:xfrm>
        </p:spPr>
        <p:txBody>
          <a:bodyPr/>
          <a:lstStyle/>
          <a:p>
            <a:pPr>
              <a:buFont typeface="Arial" panose="020B0604020202020204" pitchFamily="34" charset="0"/>
              <a:buChar char="•"/>
            </a:pPr>
            <a:r>
              <a:rPr lang="en-CA" dirty="0"/>
              <a:t>Comes from plant based foods</a:t>
            </a:r>
          </a:p>
          <a:p>
            <a:pPr>
              <a:buFont typeface="Arial" panose="020B0604020202020204" pitchFamily="34" charset="0"/>
              <a:buChar char="•"/>
            </a:pPr>
            <a:r>
              <a:rPr lang="en-CA" dirty="0"/>
              <a:t>No fibre in animal products such as milk, eggs, meat, poultry, &amp; fish</a:t>
            </a:r>
          </a:p>
          <a:p>
            <a:pPr>
              <a:buFont typeface="Arial" panose="020B0604020202020204" pitchFamily="34" charset="0"/>
              <a:buChar char="•"/>
            </a:pPr>
            <a:r>
              <a:rPr lang="en-CA" dirty="0"/>
              <a:t>Indigestible part of plant foods: includes fruits, vegetables, whole grains, nuts and legumes</a:t>
            </a:r>
          </a:p>
          <a:p>
            <a:pPr>
              <a:buFont typeface="Arial" panose="020B0604020202020204" pitchFamily="34" charset="0"/>
              <a:buChar char="•"/>
            </a:pPr>
            <a:r>
              <a:rPr lang="en-CA" dirty="0"/>
              <a:t>When you eat these foods, most passes through the intestines and is not digested</a:t>
            </a:r>
          </a:p>
          <a:p>
            <a:pPr>
              <a:buFont typeface="Arial" panose="020B0604020202020204" pitchFamily="34" charset="0"/>
              <a:buChar char="•"/>
            </a:pPr>
            <a:r>
              <a:rPr lang="en-CA" dirty="0"/>
              <a:t>Does not affect blood sugars</a:t>
            </a:r>
          </a:p>
        </p:txBody>
      </p:sp>
    </p:spTree>
    <p:extLst>
      <p:ext uri="{BB962C8B-B14F-4D97-AF65-F5344CB8AC3E}">
        <p14:creationId xmlns:p14="http://schemas.microsoft.com/office/powerpoint/2010/main" val="60565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27584" y="1906962"/>
            <a:ext cx="7950484" cy="4824536"/>
          </a:xfrm>
        </p:spPr>
        <p:txBody>
          <a:bodyPr>
            <a:normAutofit/>
          </a:bodyPr>
          <a:lstStyle/>
          <a:p>
            <a:r>
              <a:rPr lang="en-CA" dirty="0"/>
              <a:t>For good health, adults with diabetes should aim to eat:</a:t>
            </a:r>
          </a:p>
          <a:p>
            <a:endParaRPr lang="en-CA" dirty="0"/>
          </a:p>
          <a:p>
            <a:endParaRPr lang="en-CA" dirty="0"/>
          </a:p>
          <a:p>
            <a:endParaRPr lang="en-CA" dirty="0"/>
          </a:p>
          <a:p>
            <a:endParaRPr lang="en-CA" dirty="0"/>
          </a:p>
          <a:p>
            <a:endParaRPr lang="en-CA" dirty="0"/>
          </a:p>
          <a:p>
            <a:pPr marL="45720" indent="0">
              <a:buNone/>
            </a:pPr>
            <a:endParaRPr lang="en-CA" dirty="0"/>
          </a:p>
        </p:txBody>
      </p:sp>
      <p:sp>
        <p:nvSpPr>
          <p:cNvPr id="4" name="Rectangle 3"/>
          <p:cNvSpPr/>
          <p:nvPr/>
        </p:nvSpPr>
        <p:spPr>
          <a:xfrm>
            <a:off x="1093103" y="2564904"/>
            <a:ext cx="6728958" cy="1754326"/>
          </a:xfrm>
          <a:prstGeom prst="rect">
            <a:avLst/>
          </a:prstGeom>
          <a:noFill/>
          <a:ln>
            <a:noFill/>
          </a:ln>
          <a:effectLst>
            <a:innerShdw blurRad="63500" dist="50800" dir="16200000">
              <a:prstClr val="black">
                <a:alpha val="50000"/>
              </a:prstClr>
            </a:innerShdw>
          </a:effectLst>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solidFill>
                  <a:schemeClr val="accent3">
                    <a:lumMod val="75000"/>
                  </a:schemeClr>
                </a:solidFill>
                <a:effectLst>
                  <a:glow rad="45500">
                    <a:schemeClr val="accent1">
                      <a:satMod val="220000"/>
                      <a:alpha val="35000"/>
                    </a:schemeClr>
                  </a:glow>
                </a:effectLst>
              </a:rPr>
              <a:t>30-50 grams of fiber</a:t>
            </a:r>
          </a:p>
          <a:p>
            <a:pPr algn="ctr"/>
            <a:r>
              <a:rPr lang="en-US" sz="5400" b="1" cap="none" spc="300" dirty="0">
                <a:ln w="11430" cmpd="sng">
                  <a:solidFill>
                    <a:schemeClr val="accent1">
                      <a:tint val="10000"/>
                    </a:schemeClr>
                  </a:solidFill>
                  <a:prstDash val="solid"/>
                  <a:miter lim="800000"/>
                </a:ln>
                <a:solidFill>
                  <a:schemeClr val="accent3">
                    <a:lumMod val="75000"/>
                  </a:schemeClr>
                </a:solidFill>
                <a:effectLst>
                  <a:glow rad="45500">
                    <a:schemeClr val="accent1">
                      <a:satMod val="220000"/>
                      <a:alpha val="35000"/>
                    </a:schemeClr>
                  </a:glow>
                </a:effectLst>
              </a:rPr>
              <a:t>per day</a:t>
            </a:r>
          </a:p>
        </p:txBody>
      </p:sp>
    </p:spTree>
    <p:extLst>
      <p:ext uri="{BB962C8B-B14F-4D97-AF65-F5344CB8AC3E}">
        <p14:creationId xmlns:p14="http://schemas.microsoft.com/office/powerpoint/2010/main" val="209638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1AF2-DD98-B7A6-A45B-036F964202F3}"/>
              </a:ext>
            </a:extLst>
          </p:cNvPr>
          <p:cNvSpPr>
            <a:spLocks noGrp="1"/>
          </p:cNvSpPr>
          <p:nvPr>
            <p:ph type="title"/>
          </p:nvPr>
        </p:nvSpPr>
        <p:spPr/>
        <p:txBody>
          <a:bodyPr/>
          <a:lstStyle/>
          <a:p>
            <a:r>
              <a:rPr lang="en-CA" dirty="0"/>
              <a:t>Objectives</a:t>
            </a:r>
          </a:p>
        </p:txBody>
      </p:sp>
      <p:sp>
        <p:nvSpPr>
          <p:cNvPr id="3" name="Content Placeholder 2">
            <a:extLst>
              <a:ext uri="{FF2B5EF4-FFF2-40B4-BE49-F238E27FC236}">
                <a16:creationId xmlns:a16="http://schemas.microsoft.com/office/drawing/2014/main" id="{28F5ADFD-249E-4AC1-36FF-8774B467A009}"/>
              </a:ext>
            </a:extLst>
          </p:cNvPr>
          <p:cNvSpPr>
            <a:spLocks noGrp="1"/>
          </p:cNvSpPr>
          <p:nvPr>
            <p:ph sz="quarter" idx="13"/>
          </p:nvPr>
        </p:nvSpPr>
        <p:spPr>
          <a:xfrm>
            <a:off x="1187624" y="1988840"/>
            <a:ext cx="6400800" cy="3474720"/>
          </a:xfrm>
        </p:spPr>
        <p:txBody>
          <a:bodyPr/>
          <a:lstStyle/>
          <a:p>
            <a:r>
              <a:rPr lang="en-CA" dirty="0"/>
              <a:t>By the end of the presentation you will:</a:t>
            </a:r>
          </a:p>
          <a:p>
            <a:r>
              <a:rPr lang="en-CA" dirty="0"/>
              <a:t>- Learn what is a carbohydrate</a:t>
            </a:r>
          </a:p>
          <a:p>
            <a:r>
              <a:rPr lang="en-CA" dirty="0"/>
              <a:t>- Understand what foods contain carbohydrates and those with no carbohydrates</a:t>
            </a:r>
          </a:p>
          <a:p>
            <a:r>
              <a:rPr lang="en-CA" dirty="0"/>
              <a:t>- The benefits of fibre for blood sugar control</a:t>
            </a:r>
          </a:p>
          <a:p>
            <a:r>
              <a:rPr lang="en-CA" dirty="0"/>
              <a:t>- What glycemic index is, how it works and how to choose foods with a lower glycemic index</a:t>
            </a:r>
          </a:p>
          <a:p>
            <a:r>
              <a:rPr lang="en-CA" dirty="0"/>
              <a:t>- How to read and understand food labels</a:t>
            </a:r>
          </a:p>
          <a:p>
            <a:endParaRPr lang="en-CA" dirty="0"/>
          </a:p>
        </p:txBody>
      </p:sp>
    </p:spTree>
    <p:extLst>
      <p:ext uri="{BB962C8B-B14F-4D97-AF65-F5344CB8AC3E}">
        <p14:creationId xmlns:p14="http://schemas.microsoft.com/office/powerpoint/2010/main" val="306906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F2B8-FC94-6442-49EA-5B1C83457214}"/>
              </a:ext>
            </a:extLst>
          </p:cNvPr>
          <p:cNvSpPr>
            <a:spLocks noGrp="1"/>
          </p:cNvSpPr>
          <p:nvPr>
            <p:ph type="title"/>
          </p:nvPr>
        </p:nvSpPr>
        <p:spPr>
          <a:xfrm>
            <a:off x="822960" y="286603"/>
            <a:ext cx="7543800" cy="1450757"/>
          </a:xfrm>
        </p:spPr>
        <p:txBody>
          <a:bodyPr>
            <a:normAutofit/>
          </a:bodyPr>
          <a:lstStyle/>
          <a:p>
            <a:r>
              <a:rPr lang="en-CA" dirty="0"/>
              <a:t>Benefits of Fibre</a:t>
            </a:r>
          </a:p>
        </p:txBody>
      </p:sp>
      <p:sp>
        <p:nvSpPr>
          <p:cNvPr id="3" name="Content Placeholder 2">
            <a:extLst>
              <a:ext uri="{FF2B5EF4-FFF2-40B4-BE49-F238E27FC236}">
                <a16:creationId xmlns:a16="http://schemas.microsoft.com/office/drawing/2014/main" id="{ACF95F41-0EDB-90F2-0BBF-D33982C36AD6}"/>
              </a:ext>
            </a:extLst>
          </p:cNvPr>
          <p:cNvSpPr>
            <a:spLocks noGrp="1"/>
          </p:cNvSpPr>
          <p:nvPr>
            <p:ph sz="quarter" idx="13"/>
          </p:nvPr>
        </p:nvSpPr>
        <p:spPr>
          <a:xfrm>
            <a:off x="462608" y="1916832"/>
            <a:ext cx="6120680" cy="4320370"/>
          </a:xfrm>
        </p:spPr>
        <p:txBody>
          <a:bodyPr>
            <a:normAutofit lnSpcReduction="10000"/>
          </a:bodyPr>
          <a:lstStyle/>
          <a:p>
            <a:r>
              <a:rPr lang="en-CA" sz="1600" dirty="0"/>
              <a:t>Fibre helps keep you regular and reduces constipation, but it is also has other benefits. </a:t>
            </a:r>
          </a:p>
          <a:p>
            <a:r>
              <a:rPr lang="en-CA" sz="1600" dirty="0"/>
              <a:t>Fibre can help you:</a:t>
            </a:r>
          </a:p>
          <a:p>
            <a:pPr>
              <a:buFont typeface="Arial" panose="020B0604020202020204" pitchFamily="34" charset="0"/>
              <a:buChar char="•"/>
            </a:pPr>
            <a:r>
              <a:rPr lang="en-CA" sz="1600" dirty="0"/>
              <a:t>Control your blood glucose levels</a:t>
            </a:r>
          </a:p>
          <a:p>
            <a:pPr>
              <a:buFont typeface="Arial" panose="020B0604020202020204" pitchFamily="34" charset="0"/>
              <a:buChar char="•"/>
            </a:pPr>
            <a:r>
              <a:rPr lang="en-CA" sz="1600" dirty="0"/>
              <a:t>Lower your blood cholesterol levels, which also lowers your risk of diabetes and heart disease</a:t>
            </a:r>
          </a:p>
          <a:p>
            <a:pPr>
              <a:buFont typeface="Arial" panose="020B0604020202020204" pitchFamily="34" charset="0"/>
              <a:buChar char="•"/>
            </a:pPr>
            <a:r>
              <a:rPr lang="en-CA" sz="1600" dirty="0"/>
              <a:t>Achieve and maintain a healthy weight, which lowers your risk of diabetes</a:t>
            </a:r>
          </a:p>
          <a:p>
            <a:pPr>
              <a:buFont typeface="Arial" panose="020B0604020202020204" pitchFamily="34" charset="0"/>
              <a:buChar char="•"/>
            </a:pPr>
            <a:r>
              <a:rPr lang="en-CA" sz="1600" dirty="0"/>
              <a:t>Feel fuller longer</a:t>
            </a:r>
          </a:p>
          <a:p>
            <a:pPr>
              <a:buFont typeface="Arial" panose="020B0604020202020204" pitchFamily="34" charset="0"/>
              <a:buChar char="•"/>
            </a:pPr>
            <a:r>
              <a:rPr lang="en-CA" sz="1600" dirty="0"/>
              <a:t>Promote your heart health</a:t>
            </a:r>
          </a:p>
          <a:p>
            <a:pPr>
              <a:buFont typeface="Arial" panose="020B0604020202020204" pitchFamily="34" charset="0"/>
              <a:buChar char="•"/>
            </a:pPr>
            <a:r>
              <a:rPr lang="en-CA" sz="1600" dirty="0"/>
              <a:t>Lower your risk of some types of cancer</a:t>
            </a:r>
          </a:p>
          <a:p>
            <a:pPr>
              <a:buFont typeface="Arial" panose="020B0604020202020204" pitchFamily="34" charset="0"/>
              <a:buChar char="•"/>
            </a:pPr>
            <a:r>
              <a:rPr lang="en-CA" sz="1600" dirty="0"/>
              <a:t>Foods with </a:t>
            </a:r>
            <a:r>
              <a:rPr lang="en-CA" sz="1600" b="1" dirty="0"/>
              <a:t>soluble fibre </a:t>
            </a:r>
            <a:r>
              <a:rPr lang="en-CA" sz="1600" dirty="0"/>
              <a:t>are especially helpful. These foods help slow the glucose being absorbed into your blood. Soluble fibre is found in foods like oats, legumes (beans, peas and lentils), barley, eggplant and okra.</a:t>
            </a:r>
          </a:p>
        </p:txBody>
      </p:sp>
      <p:pic>
        <p:nvPicPr>
          <p:cNvPr id="4" name="Picture 3">
            <a:extLst>
              <a:ext uri="{FF2B5EF4-FFF2-40B4-BE49-F238E27FC236}">
                <a16:creationId xmlns:a16="http://schemas.microsoft.com/office/drawing/2014/main" id="{349FB3BF-902E-E947-9DBE-00A02D589D24}"/>
              </a:ext>
            </a:extLst>
          </p:cNvPr>
          <p:cNvPicPr>
            <a:picLocks noChangeAspect="1"/>
          </p:cNvPicPr>
          <p:nvPr/>
        </p:nvPicPr>
        <p:blipFill>
          <a:blip r:embed="rId3"/>
          <a:stretch>
            <a:fillRect/>
          </a:stretch>
        </p:blipFill>
        <p:spPr>
          <a:xfrm>
            <a:off x="6588224" y="2996952"/>
            <a:ext cx="2351332" cy="1228570"/>
          </a:xfrm>
          <a:prstGeom prst="rect">
            <a:avLst/>
          </a:prstGeom>
        </p:spPr>
      </p:pic>
    </p:spTree>
    <p:extLst>
      <p:ext uri="{BB962C8B-B14F-4D97-AF65-F5344CB8AC3E}">
        <p14:creationId xmlns:p14="http://schemas.microsoft.com/office/powerpoint/2010/main" val="32581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5036-B208-3125-34F2-FF73D50604FB}"/>
              </a:ext>
            </a:extLst>
          </p:cNvPr>
          <p:cNvSpPr>
            <a:spLocks noGrp="1"/>
          </p:cNvSpPr>
          <p:nvPr>
            <p:ph type="title"/>
          </p:nvPr>
        </p:nvSpPr>
        <p:spPr/>
        <p:txBody>
          <a:bodyPr/>
          <a:lstStyle/>
          <a:p>
            <a:r>
              <a:rPr lang="en-CA" dirty="0"/>
              <a:t>Sources of Fibre</a:t>
            </a:r>
          </a:p>
        </p:txBody>
      </p:sp>
      <p:sp>
        <p:nvSpPr>
          <p:cNvPr id="3" name="Content Placeholder 2">
            <a:extLst>
              <a:ext uri="{FF2B5EF4-FFF2-40B4-BE49-F238E27FC236}">
                <a16:creationId xmlns:a16="http://schemas.microsoft.com/office/drawing/2014/main" id="{35279C87-DE8C-E836-3085-A291B2B3F845}"/>
              </a:ext>
            </a:extLst>
          </p:cNvPr>
          <p:cNvSpPr>
            <a:spLocks noGrp="1"/>
          </p:cNvSpPr>
          <p:nvPr>
            <p:ph sz="quarter" idx="13"/>
          </p:nvPr>
        </p:nvSpPr>
        <p:spPr>
          <a:xfrm>
            <a:off x="539552" y="1916832"/>
            <a:ext cx="8136904" cy="4320480"/>
          </a:xfrm>
        </p:spPr>
        <p:txBody>
          <a:bodyPr>
            <a:normAutofit lnSpcReduction="10000"/>
          </a:bodyPr>
          <a:lstStyle/>
          <a:p>
            <a:pPr>
              <a:buFont typeface="Arial" panose="020B0604020202020204" pitchFamily="34" charset="0"/>
              <a:buChar char="•"/>
            </a:pPr>
            <a:r>
              <a:rPr lang="en-CA" b="1" dirty="0"/>
              <a:t>Beans and legumes- </a:t>
            </a:r>
            <a:r>
              <a:rPr lang="en-CA" dirty="0"/>
              <a:t>Black beans, kidney beans, chickpeas, white beans and lentils</a:t>
            </a:r>
          </a:p>
          <a:p>
            <a:pPr>
              <a:buFont typeface="Arial" panose="020B0604020202020204" pitchFamily="34" charset="0"/>
              <a:buChar char="•"/>
            </a:pPr>
            <a:r>
              <a:rPr lang="en-CA" b="1" dirty="0"/>
              <a:t>Fruits and vegetables</a:t>
            </a:r>
            <a:r>
              <a:rPr lang="en-CA" dirty="0"/>
              <a:t>- especially those with edible skin (</a:t>
            </a:r>
            <a:r>
              <a:rPr lang="en-CA" dirty="0" err="1"/>
              <a:t>eg.</a:t>
            </a:r>
            <a:r>
              <a:rPr lang="en-CA" dirty="0"/>
              <a:t> apples, berries, peaches, carrots, broccoli, beans)</a:t>
            </a:r>
          </a:p>
          <a:p>
            <a:pPr>
              <a:buFont typeface="Arial" panose="020B0604020202020204" pitchFamily="34" charset="0"/>
              <a:buChar char="•"/>
            </a:pPr>
            <a:r>
              <a:rPr lang="en-CA" b="1" dirty="0"/>
              <a:t>Whole grains </a:t>
            </a:r>
            <a:r>
              <a:rPr lang="en-CA" dirty="0"/>
              <a:t>such as:</a:t>
            </a:r>
          </a:p>
          <a:p>
            <a:pPr>
              <a:buFont typeface="Arial" panose="020B0604020202020204" pitchFamily="34" charset="0"/>
              <a:buChar char="•"/>
            </a:pPr>
            <a:r>
              <a:rPr lang="en-CA" dirty="0"/>
              <a:t>Whole wheat pasta</a:t>
            </a:r>
          </a:p>
          <a:p>
            <a:pPr>
              <a:buFont typeface="Arial" panose="020B0604020202020204" pitchFamily="34" charset="0"/>
              <a:buChar char="•"/>
            </a:pPr>
            <a:r>
              <a:rPr lang="en-CA" dirty="0"/>
              <a:t>Whole grains cereal- look for those with 3 grams of fibre or more per </a:t>
            </a:r>
          </a:p>
          <a:p>
            <a:pPr marL="0" indent="0">
              <a:buNone/>
            </a:pPr>
            <a:r>
              <a:rPr lang="en-CA" dirty="0"/>
              <a:t>serving (whole, wheat, wheat bran, oats in ingredient list)</a:t>
            </a:r>
          </a:p>
          <a:p>
            <a:pPr>
              <a:buFont typeface="Arial" panose="020B0604020202020204" pitchFamily="34" charset="0"/>
              <a:buChar char="•"/>
            </a:pPr>
            <a:r>
              <a:rPr lang="en-CA" dirty="0"/>
              <a:t>Whole grain bread- one slice should have at least 3 grams of fibre per serving (whole grain in ingredient list)</a:t>
            </a:r>
          </a:p>
          <a:p>
            <a:pPr>
              <a:buFont typeface="Arial" panose="020B0604020202020204" pitchFamily="34" charset="0"/>
              <a:buChar char="•"/>
            </a:pPr>
            <a:r>
              <a:rPr lang="en-CA" b="1" dirty="0"/>
              <a:t>Nuts &amp; seeds- </a:t>
            </a:r>
            <a:r>
              <a:rPr lang="en-CA" dirty="0"/>
              <a:t>try different kinds, peanuts, almonds and walnuts are a good source of fibre</a:t>
            </a:r>
          </a:p>
        </p:txBody>
      </p:sp>
      <p:pic>
        <p:nvPicPr>
          <p:cNvPr id="4" name="Picture 3">
            <a:extLst>
              <a:ext uri="{FF2B5EF4-FFF2-40B4-BE49-F238E27FC236}">
                <a16:creationId xmlns:a16="http://schemas.microsoft.com/office/drawing/2014/main" id="{2EAF3253-CA2B-F0F1-2AEF-F82CE6F1F3BA}"/>
              </a:ext>
            </a:extLst>
          </p:cNvPr>
          <p:cNvPicPr>
            <a:picLocks noChangeAspect="1"/>
          </p:cNvPicPr>
          <p:nvPr/>
        </p:nvPicPr>
        <p:blipFill>
          <a:blip r:embed="rId3"/>
          <a:stretch>
            <a:fillRect/>
          </a:stretch>
        </p:blipFill>
        <p:spPr>
          <a:xfrm>
            <a:off x="4932040" y="2907747"/>
            <a:ext cx="1219306" cy="1042506"/>
          </a:xfrm>
          <a:prstGeom prst="rect">
            <a:avLst/>
          </a:prstGeom>
        </p:spPr>
      </p:pic>
      <p:pic>
        <p:nvPicPr>
          <p:cNvPr id="5" name="Picture 4">
            <a:extLst>
              <a:ext uri="{FF2B5EF4-FFF2-40B4-BE49-F238E27FC236}">
                <a16:creationId xmlns:a16="http://schemas.microsoft.com/office/drawing/2014/main" id="{EB90EAAE-80BC-AD9A-3BCF-C41987C3440D}"/>
              </a:ext>
            </a:extLst>
          </p:cNvPr>
          <p:cNvPicPr>
            <a:picLocks noChangeAspect="1"/>
          </p:cNvPicPr>
          <p:nvPr/>
        </p:nvPicPr>
        <p:blipFill>
          <a:blip r:embed="rId4"/>
          <a:stretch>
            <a:fillRect/>
          </a:stretch>
        </p:blipFill>
        <p:spPr>
          <a:xfrm>
            <a:off x="8172400" y="423667"/>
            <a:ext cx="865707" cy="1176630"/>
          </a:xfrm>
          <a:prstGeom prst="rect">
            <a:avLst/>
          </a:prstGeom>
        </p:spPr>
      </p:pic>
      <p:pic>
        <p:nvPicPr>
          <p:cNvPr id="7" name="Picture 6">
            <a:extLst>
              <a:ext uri="{FF2B5EF4-FFF2-40B4-BE49-F238E27FC236}">
                <a16:creationId xmlns:a16="http://schemas.microsoft.com/office/drawing/2014/main" id="{08A5F329-9ABA-4B66-B6A3-C24D061369A7}"/>
              </a:ext>
            </a:extLst>
          </p:cNvPr>
          <p:cNvPicPr>
            <a:picLocks noChangeAspect="1"/>
          </p:cNvPicPr>
          <p:nvPr/>
        </p:nvPicPr>
        <p:blipFill>
          <a:blip r:embed="rId5"/>
          <a:stretch>
            <a:fillRect/>
          </a:stretch>
        </p:blipFill>
        <p:spPr>
          <a:xfrm>
            <a:off x="6585255" y="2879982"/>
            <a:ext cx="2543175" cy="1257300"/>
          </a:xfrm>
          <a:prstGeom prst="rect">
            <a:avLst/>
          </a:prstGeom>
        </p:spPr>
      </p:pic>
      <p:sp>
        <p:nvSpPr>
          <p:cNvPr id="8" name="Oval 7">
            <a:extLst>
              <a:ext uri="{FF2B5EF4-FFF2-40B4-BE49-F238E27FC236}">
                <a16:creationId xmlns:a16="http://schemas.microsoft.com/office/drawing/2014/main" id="{EBC9461B-D6F8-4E46-BCCE-DDA40BCB45BE}"/>
              </a:ext>
            </a:extLst>
          </p:cNvPr>
          <p:cNvSpPr/>
          <p:nvPr/>
        </p:nvSpPr>
        <p:spPr>
          <a:xfrm>
            <a:off x="7524328" y="2879982"/>
            <a:ext cx="1368152" cy="332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0555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6E5B-890F-A06F-D39B-B85D24632409}"/>
              </a:ext>
            </a:extLst>
          </p:cNvPr>
          <p:cNvSpPr>
            <a:spLocks noGrp="1"/>
          </p:cNvSpPr>
          <p:nvPr>
            <p:ph type="title"/>
          </p:nvPr>
        </p:nvSpPr>
        <p:spPr/>
        <p:txBody>
          <a:bodyPr/>
          <a:lstStyle/>
          <a:p>
            <a:r>
              <a:rPr lang="en-CA" dirty="0"/>
              <a:t>Remember when adding more fibre to your meals:</a:t>
            </a:r>
          </a:p>
        </p:txBody>
      </p:sp>
      <p:sp>
        <p:nvSpPr>
          <p:cNvPr id="3" name="Content Placeholder 2">
            <a:extLst>
              <a:ext uri="{FF2B5EF4-FFF2-40B4-BE49-F238E27FC236}">
                <a16:creationId xmlns:a16="http://schemas.microsoft.com/office/drawing/2014/main" id="{192E6709-8E9B-0EA8-B055-2D3EFC507E3D}"/>
              </a:ext>
            </a:extLst>
          </p:cNvPr>
          <p:cNvSpPr>
            <a:spLocks noGrp="1"/>
          </p:cNvSpPr>
          <p:nvPr>
            <p:ph sz="quarter" idx="13"/>
          </p:nvPr>
        </p:nvSpPr>
        <p:spPr>
          <a:xfrm>
            <a:off x="909924" y="1844824"/>
            <a:ext cx="7456836" cy="3546728"/>
          </a:xfrm>
        </p:spPr>
        <p:txBody>
          <a:bodyPr/>
          <a:lstStyle/>
          <a:p>
            <a:r>
              <a:rPr lang="en-CA" dirty="0"/>
              <a:t>It is important to </a:t>
            </a:r>
            <a:r>
              <a:rPr lang="en-CA" dirty="0">
                <a:solidFill>
                  <a:schemeClr val="accent5">
                    <a:lumMod val="75000"/>
                  </a:schemeClr>
                </a:solidFill>
              </a:rPr>
              <a:t>increase fibre </a:t>
            </a:r>
            <a:r>
              <a:rPr lang="en-CA" sz="2800" b="1" dirty="0">
                <a:solidFill>
                  <a:schemeClr val="accent5">
                    <a:lumMod val="75000"/>
                  </a:schemeClr>
                </a:solidFill>
                <a:effectLst>
                  <a:outerShdw blurRad="38100" dist="38100" dir="2700000" algn="tl">
                    <a:srgbClr val="000000">
                      <a:alpha val="43137"/>
                    </a:srgbClr>
                  </a:outerShdw>
                </a:effectLst>
              </a:rPr>
              <a:t>SLOWLY.</a:t>
            </a:r>
          </a:p>
          <a:p>
            <a:r>
              <a:rPr lang="en-CA" dirty="0"/>
              <a:t>If you increase fibre intake too fast, may cause upset stomach, bloating and/or constipation</a:t>
            </a:r>
          </a:p>
          <a:p>
            <a:r>
              <a:rPr lang="en-CA" dirty="0"/>
              <a:t>Be sure to also </a:t>
            </a:r>
            <a:r>
              <a:rPr lang="en-CA" dirty="0">
                <a:solidFill>
                  <a:srgbClr val="0070C0"/>
                </a:solidFill>
              </a:rPr>
              <a:t>increase </a:t>
            </a:r>
            <a:r>
              <a:rPr lang="en-CA" sz="3200" b="1" dirty="0">
                <a:solidFill>
                  <a:schemeClr val="bg2">
                    <a:lumMod val="50000"/>
                  </a:schemeClr>
                </a:solidFill>
                <a:effectLst>
                  <a:outerShdw blurRad="38100" dist="38100" dir="2700000" algn="tl">
                    <a:srgbClr val="000000">
                      <a:alpha val="43137"/>
                    </a:srgbClr>
                  </a:outerShdw>
                </a:effectLst>
              </a:rPr>
              <a:t>water</a:t>
            </a:r>
            <a:r>
              <a:rPr lang="en-CA" dirty="0"/>
              <a:t> intake at the same time.  You should try to drink 6-8 cups of water each day</a:t>
            </a:r>
          </a:p>
          <a:p>
            <a:endParaRPr lang="en-CA" dirty="0"/>
          </a:p>
        </p:txBody>
      </p:sp>
      <p:pic>
        <p:nvPicPr>
          <p:cNvPr id="4" name="Picture 3">
            <a:extLst>
              <a:ext uri="{FF2B5EF4-FFF2-40B4-BE49-F238E27FC236}">
                <a16:creationId xmlns:a16="http://schemas.microsoft.com/office/drawing/2014/main" id="{93AA18F8-1208-12EE-DB70-B3DF70655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64523"/>
            <a:ext cx="3168352" cy="211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948D382A-CF6C-5BE0-31F6-62F9749DB5B8}"/>
              </a:ext>
            </a:extLst>
          </p:cNvPr>
          <p:cNvPicPr>
            <a:picLocks noChangeAspect="1"/>
          </p:cNvPicPr>
          <p:nvPr/>
        </p:nvPicPr>
        <p:blipFill>
          <a:blip r:embed="rId4"/>
          <a:stretch>
            <a:fillRect/>
          </a:stretch>
        </p:blipFill>
        <p:spPr>
          <a:xfrm>
            <a:off x="5516751" y="4064523"/>
            <a:ext cx="2717325" cy="2174756"/>
          </a:xfrm>
          <a:prstGeom prst="rect">
            <a:avLst/>
          </a:prstGeom>
        </p:spPr>
      </p:pic>
      <p:pic>
        <p:nvPicPr>
          <p:cNvPr id="6" name="Picture 5">
            <a:extLst>
              <a:ext uri="{FF2B5EF4-FFF2-40B4-BE49-F238E27FC236}">
                <a16:creationId xmlns:a16="http://schemas.microsoft.com/office/drawing/2014/main" id="{0E390DD9-693E-FF0C-2FEC-D25E31A03080}"/>
              </a:ext>
            </a:extLst>
          </p:cNvPr>
          <p:cNvPicPr>
            <a:picLocks noChangeAspect="1"/>
          </p:cNvPicPr>
          <p:nvPr/>
        </p:nvPicPr>
        <p:blipFill>
          <a:blip r:embed="rId5"/>
          <a:stretch>
            <a:fillRect/>
          </a:stretch>
        </p:blipFill>
        <p:spPr>
          <a:xfrm>
            <a:off x="4244309" y="4743952"/>
            <a:ext cx="701101" cy="701101"/>
          </a:xfrm>
          <a:prstGeom prst="rect">
            <a:avLst/>
          </a:prstGeom>
        </p:spPr>
      </p:pic>
    </p:spTree>
    <p:extLst>
      <p:ext uri="{BB962C8B-B14F-4D97-AF65-F5344CB8AC3E}">
        <p14:creationId xmlns:p14="http://schemas.microsoft.com/office/powerpoint/2010/main" val="241772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8BCC-E082-2CDB-41C6-C23FD74AD104}"/>
              </a:ext>
            </a:extLst>
          </p:cNvPr>
          <p:cNvSpPr>
            <a:spLocks noGrp="1"/>
          </p:cNvSpPr>
          <p:nvPr>
            <p:ph type="title"/>
          </p:nvPr>
        </p:nvSpPr>
        <p:spPr/>
        <p:txBody>
          <a:bodyPr/>
          <a:lstStyle/>
          <a:p>
            <a:pPr algn="ctr"/>
            <a:r>
              <a:rPr lang="en-CA" dirty="0"/>
              <a:t>Carbohydrate Quiz! </a:t>
            </a:r>
          </a:p>
        </p:txBody>
      </p:sp>
    </p:spTree>
    <p:extLst>
      <p:ext uri="{BB962C8B-B14F-4D97-AF65-F5344CB8AC3E}">
        <p14:creationId xmlns:p14="http://schemas.microsoft.com/office/powerpoint/2010/main" val="27784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7FDA-A671-82C6-37AC-B7083F82F8E8}"/>
              </a:ext>
            </a:extLst>
          </p:cNvPr>
          <p:cNvSpPr>
            <a:spLocks noGrp="1"/>
          </p:cNvSpPr>
          <p:nvPr>
            <p:ph type="title"/>
          </p:nvPr>
        </p:nvSpPr>
        <p:spPr/>
        <p:txBody>
          <a:bodyPr/>
          <a:lstStyle/>
          <a:p>
            <a:r>
              <a:rPr lang="en-CA" dirty="0"/>
              <a:t>The 3 types of Carbohydrates are:	</a:t>
            </a:r>
          </a:p>
        </p:txBody>
      </p:sp>
      <p:sp>
        <p:nvSpPr>
          <p:cNvPr id="3" name="Content Placeholder 2">
            <a:extLst>
              <a:ext uri="{FF2B5EF4-FFF2-40B4-BE49-F238E27FC236}">
                <a16:creationId xmlns:a16="http://schemas.microsoft.com/office/drawing/2014/main" id="{5F89CE6A-9CBC-DB92-2DE0-75083B9FBDEE}"/>
              </a:ext>
            </a:extLst>
          </p:cNvPr>
          <p:cNvSpPr>
            <a:spLocks noGrp="1"/>
          </p:cNvSpPr>
          <p:nvPr>
            <p:ph idx="1"/>
          </p:nvPr>
        </p:nvSpPr>
        <p:spPr/>
        <p:txBody>
          <a:bodyPr/>
          <a:lstStyle/>
          <a:p>
            <a:pPr marL="457200" indent="-457200">
              <a:buFont typeface="+mj-lt"/>
              <a:buAutoNum type="alphaUcPeriod"/>
            </a:pPr>
            <a:r>
              <a:rPr lang="en-CA" dirty="0"/>
              <a:t>Sugar, Protein and Fat</a:t>
            </a:r>
          </a:p>
          <a:p>
            <a:pPr marL="457200" indent="-457200">
              <a:buFont typeface="+mj-lt"/>
              <a:buAutoNum type="alphaUcPeriod"/>
            </a:pPr>
            <a:r>
              <a:rPr lang="en-CA" dirty="0"/>
              <a:t>Sugar, Fibre and Starch</a:t>
            </a:r>
          </a:p>
          <a:p>
            <a:pPr marL="457200" indent="-457200">
              <a:buFont typeface="+mj-lt"/>
              <a:buAutoNum type="alphaUcPeriod"/>
            </a:pPr>
            <a:r>
              <a:rPr lang="en-CA" dirty="0"/>
              <a:t>Sugar, Splenda and Starch</a:t>
            </a:r>
          </a:p>
          <a:p>
            <a:pPr marL="457200" indent="-457200">
              <a:buFont typeface="+mj-lt"/>
              <a:buAutoNum type="alphaUcPeriod"/>
            </a:pPr>
            <a:endParaRPr lang="en-CA" dirty="0"/>
          </a:p>
          <a:p>
            <a:pPr marL="457200" indent="-457200">
              <a:buFont typeface="+mj-lt"/>
              <a:buAutoNum type="alphaUcPeriod"/>
            </a:pPr>
            <a:endParaRPr lang="en-CA" dirty="0"/>
          </a:p>
          <a:p>
            <a:pPr marL="0" indent="0">
              <a:buNone/>
            </a:pPr>
            <a:r>
              <a:rPr lang="en-CA" dirty="0"/>
              <a:t>Answer: Sugar, Fibre and Starch</a:t>
            </a:r>
          </a:p>
        </p:txBody>
      </p:sp>
    </p:spTree>
    <p:extLst>
      <p:ext uri="{BB962C8B-B14F-4D97-AF65-F5344CB8AC3E}">
        <p14:creationId xmlns:p14="http://schemas.microsoft.com/office/powerpoint/2010/main" val="19788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Which of the following is correct?</a:t>
            </a:r>
          </a:p>
        </p:txBody>
      </p:sp>
      <p:sp>
        <p:nvSpPr>
          <p:cNvPr id="2" name="Content Placeholder 1"/>
          <p:cNvSpPr>
            <a:spLocks noGrp="1"/>
          </p:cNvSpPr>
          <p:nvPr>
            <p:ph idx="1"/>
          </p:nvPr>
        </p:nvSpPr>
        <p:spPr/>
        <p:txBody>
          <a:bodyPr>
            <a:normAutofit fontScale="85000" lnSpcReduction="20000"/>
          </a:bodyPr>
          <a:lstStyle/>
          <a:p>
            <a:pPr marL="457200" indent="-457200">
              <a:buFont typeface="+mj-lt"/>
              <a:buAutoNum type="alphaUcPeriod"/>
            </a:pPr>
            <a:r>
              <a:rPr lang="en-CA" sz="2600" dirty="0"/>
              <a:t>Sugar is a carbohydrate </a:t>
            </a:r>
          </a:p>
          <a:p>
            <a:pPr marL="457200" indent="-457200">
              <a:buFont typeface="+mj-lt"/>
              <a:buAutoNum type="alphaUcPeriod"/>
            </a:pPr>
            <a:r>
              <a:rPr lang="en-CA" sz="2600" dirty="0"/>
              <a:t>Starch is made up of individual sugar units </a:t>
            </a:r>
          </a:p>
          <a:p>
            <a:pPr marL="457200" indent="-457200">
              <a:buFont typeface="+mj-lt"/>
              <a:buAutoNum type="alphaUcPeriod"/>
            </a:pPr>
            <a:r>
              <a:rPr lang="en-CA" sz="2600" dirty="0"/>
              <a:t>Starch and sugar are carbohydrates </a:t>
            </a:r>
          </a:p>
          <a:p>
            <a:pPr marL="457200" indent="-457200">
              <a:buFont typeface="+mj-lt"/>
              <a:buAutoNum type="alphaUcPeriod"/>
            </a:pPr>
            <a:r>
              <a:rPr lang="en-CA" sz="2600" dirty="0"/>
              <a:t>Starch is first digested into individual sugar units before it is absorbed into the bloodstream </a:t>
            </a:r>
          </a:p>
          <a:p>
            <a:pPr marL="457200" indent="-457200">
              <a:buFont typeface="+mj-lt"/>
              <a:buAutoNum type="alphaUcPeriod"/>
            </a:pPr>
            <a:r>
              <a:rPr lang="en-CA" sz="2600" dirty="0"/>
              <a:t>All of the above </a:t>
            </a:r>
          </a:p>
          <a:p>
            <a:pPr marL="0" indent="0">
              <a:buNone/>
            </a:pPr>
            <a:endParaRPr lang="en-CA" sz="2600" dirty="0"/>
          </a:p>
          <a:p>
            <a:pPr marL="0" indent="0">
              <a:buNone/>
            </a:pPr>
            <a:r>
              <a:rPr lang="en-CA" sz="2600" dirty="0"/>
              <a:t>All of the answers are correct. However the best answer is "All of the above". Both sugar and starch are carbohydrates. Starch is broken down into individual sugar units in the intestines. The individual sugar units are small enough to be transported across the intestinal wall into the blood stream. </a:t>
            </a:r>
          </a:p>
        </p:txBody>
      </p:sp>
    </p:spTree>
    <p:extLst>
      <p:ext uri="{BB962C8B-B14F-4D97-AF65-F5344CB8AC3E}">
        <p14:creationId xmlns:p14="http://schemas.microsoft.com/office/powerpoint/2010/main" val="35039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548680"/>
            <a:ext cx="8229600" cy="1252728"/>
          </a:xfrm>
        </p:spPr>
        <p:txBody>
          <a:bodyPr>
            <a:normAutofit fontScale="90000"/>
          </a:bodyPr>
          <a:lstStyle/>
          <a:p>
            <a:r>
              <a:rPr lang="en-CA" dirty="0"/>
              <a:t>Carbohydrates are found in what foods?</a:t>
            </a:r>
          </a:p>
        </p:txBody>
      </p:sp>
      <p:sp>
        <p:nvSpPr>
          <p:cNvPr id="2" name="Content Placeholder 1"/>
          <p:cNvSpPr>
            <a:spLocks noGrp="1"/>
          </p:cNvSpPr>
          <p:nvPr>
            <p:ph idx="1"/>
          </p:nvPr>
        </p:nvSpPr>
        <p:spPr/>
        <p:txBody>
          <a:bodyPr>
            <a:normAutofit fontScale="92500" lnSpcReduction="10000"/>
          </a:bodyPr>
          <a:lstStyle/>
          <a:p>
            <a:pPr marL="457200" indent="-457200">
              <a:buFont typeface="+mj-lt"/>
              <a:buAutoNum type="alphaUcPeriod"/>
            </a:pPr>
            <a:r>
              <a:rPr lang="en-CA" dirty="0"/>
              <a:t>Starch, fruit, milk, starchy vegetables</a:t>
            </a:r>
          </a:p>
          <a:p>
            <a:pPr marL="457200" indent="-457200">
              <a:buFont typeface="+mj-lt"/>
              <a:buAutoNum type="alphaUcPeriod"/>
            </a:pPr>
            <a:r>
              <a:rPr lang="en-CA" dirty="0"/>
              <a:t>Cheese, steak, chicken</a:t>
            </a:r>
          </a:p>
          <a:p>
            <a:pPr marL="457200" indent="-457200">
              <a:buFont typeface="+mj-lt"/>
              <a:buAutoNum type="alphaUcPeriod"/>
            </a:pPr>
            <a:r>
              <a:rPr lang="en-CA" dirty="0"/>
              <a:t>Olive oil, butter, fish</a:t>
            </a:r>
          </a:p>
          <a:p>
            <a:pPr marL="457200" indent="-457200">
              <a:buFont typeface="+mj-lt"/>
              <a:buAutoNum type="alphaUcPeriod"/>
            </a:pPr>
            <a:endParaRPr lang="en-CA" dirty="0"/>
          </a:p>
          <a:p>
            <a:endParaRPr lang="en-CA" dirty="0"/>
          </a:p>
          <a:p>
            <a:endParaRPr lang="en-CA" dirty="0"/>
          </a:p>
          <a:p>
            <a:r>
              <a:rPr lang="en-CA" dirty="0"/>
              <a:t>Answer: A, Starch, fruit, milk, and starchy vegetables contain carbohydrate. Cheese, steak, chicken, and fish are types of protein, while olive oil and butter are types of fat. </a:t>
            </a:r>
          </a:p>
          <a:p>
            <a:pPr marL="0" indent="0">
              <a:buNone/>
            </a:pPr>
            <a:br>
              <a:rPr lang="en-CA" dirty="0"/>
            </a:br>
            <a:endParaRPr lang="en-CA" dirty="0"/>
          </a:p>
        </p:txBody>
      </p:sp>
    </p:spTree>
    <p:extLst>
      <p:ext uri="{BB962C8B-B14F-4D97-AF65-F5344CB8AC3E}">
        <p14:creationId xmlns:p14="http://schemas.microsoft.com/office/powerpoint/2010/main" val="785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764704"/>
            <a:ext cx="7543800" cy="1450757"/>
          </a:xfrm>
        </p:spPr>
        <p:txBody>
          <a:bodyPr>
            <a:normAutofit fontScale="90000"/>
          </a:bodyPr>
          <a:lstStyle/>
          <a:p>
            <a:r>
              <a:rPr lang="en-CA" dirty="0"/>
              <a:t>How much carbohydrate do you need each day?</a:t>
            </a:r>
            <a:br>
              <a:rPr lang="en-CA" dirty="0"/>
            </a:br>
            <a:endParaRPr lang="en-CA" dirty="0"/>
          </a:p>
        </p:txBody>
      </p:sp>
      <p:sp>
        <p:nvSpPr>
          <p:cNvPr id="2" name="Content Placeholder 1"/>
          <p:cNvSpPr>
            <a:spLocks noGrp="1"/>
          </p:cNvSpPr>
          <p:nvPr>
            <p:ph idx="1"/>
          </p:nvPr>
        </p:nvSpPr>
        <p:spPr/>
        <p:txBody>
          <a:bodyPr>
            <a:normAutofit/>
          </a:bodyPr>
          <a:lstStyle/>
          <a:p>
            <a:pPr marL="457200" indent="-457200">
              <a:buFont typeface="+mj-lt"/>
              <a:buAutoNum type="alphaUcPeriod"/>
            </a:pPr>
            <a:r>
              <a:rPr lang="en-CA" dirty="0"/>
              <a:t>10% of your daily calories</a:t>
            </a:r>
          </a:p>
          <a:p>
            <a:pPr marL="457200" indent="-457200">
              <a:buFont typeface="+mj-lt"/>
              <a:buAutoNum type="alphaUcPeriod"/>
            </a:pPr>
            <a:r>
              <a:rPr lang="en-CA" dirty="0"/>
              <a:t>45-60% of your daily calories</a:t>
            </a:r>
          </a:p>
          <a:p>
            <a:pPr marL="457200" indent="-457200">
              <a:buFont typeface="+mj-lt"/>
              <a:buAutoNum type="alphaUcPeriod"/>
            </a:pPr>
            <a:r>
              <a:rPr lang="en-CA" dirty="0"/>
              <a:t>90% of your daily calories</a:t>
            </a:r>
          </a:p>
          <a:p>
            <a:pPr marL="0" indent="0">
              <a:buNone/>
            </a:pPr>
            <a:endParaRPr lang="en-CA" dirty="0"/>
          </a:p>
          <a:p>
            <a:pPr marL="0" indent="0">
              <a:buNone/>
            </a:pPr>
            <a:r>
              <a:rPr lang="en-CA" dirty="0"/>
              <a:t>About half (45-60%) of your calories each day come from carbohydrates. This is the case whether you have diabetes or do not have diabetes. The exact amount of carbohydrates you need each day depends on your calorie goals, activity level and personal preferences. Your registered dietitian can help choose a carbohydrate goal and daily meal plan that keeps your food, medication and physical activity in mind.</a:t>
            </a:r>
          </a:p>
        </p:txBody>
      </p:sp>
    </p:spTree>
    <p:extLst>
      <p:ext uri="{BB962C8B-B14F-4D97-AF65-F5344CB8AC3E}">
        <p14:creationId xmlns:p14="http://schemas.microsoft.com/office/powerpoint/2010/main" val="385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3465-9F83-22C0-96A4-65868FBF2A33}"/>
              </a:ext>
            </a:extLst>
          </p:cNvPr>
          <p:cNvSpPr>
            <a:spLocks noGrp="1"/>
          </p:cNvSpPr>
          <p:nvPr>
            <p:ph type="title"/>
          </p:nvPr>
        </p:nvSpPr>
        <p:spPr/>
        <p:txBody>
          <a:bodyPr>
            <a:normAutofit/>
          </a:bodyPr>
          <a:lstStyle/>
          <a:p>
            <a:r>
              <a:rPr lang="en-CA" sz="4000" dirty="0"/>
              <a:t>Why are </a:t>
            </a:r>
            <a:r>
              <a:rPr lang="en-CA" sz="4000" b="1" dirty="0"/>
              <a:t>whole grains </a:t>
            </a:r>
            <a:r>
              <a:rPr lang="en-CA" sz="4000" dirty="0"/>
              <a:t>higher in fibre when compared to a “white grain”?</a:t>
            </a:r>
          </a:p>
        </p:txBody>
      </p:sp>
      <p:pic>
        <p:nvPicPr>
          <p:cNvPr id="7" name="Picture 6">
            <a:extLst>
              <a:ext uri="{FF2B5EF4-FFF2-40B4-BE49-F238E27FC236}">
                <a16:creationId xmlns:a16="http://schemas.microsoft.com/office/drawing/2014/main" id="{7894ED0F-1858-048E-4D46-33F26010A36E}"/>
              </a:ext>
            </a:extLst>
          </p:cNvPr>
          <p:cNvPicPr>
            <a:picLocks noChangeAspect="1"/>
          </p:cNvPicPr>
          <p:nvPr/>
        </p:nvPicPr>
        <p:blipFill>
          <a:blip r:embed="rId3"/>
          <a:stretch>
            <a:fillRect/>
          </a:stretch>
        </p:blipFill>
        <p:spPr>
          <a:xfrm>
            <a:off x="1476028" y="2060848"/>
            <a:ext cx="6191943" cy="3713260"/>
          </a:xfrm>
          <a:prstGeom prst="rect">
            <a:avLst/>
          </a:prstGeom>
        </p:spPr>
      </p:pic>
      <p:sp>
        <p:nvSpPr>
          <p:cNvPr id="3" name="TextBox 2">
            <a:extLst>
              <a:ext uri="{FF2B5EF4-FFF2-40B4-BE49-F238E27FC236}">
                <a16:creationId xmlns:a16="http://schemas.microsoft.com/office/drawing/2014/main" id="{A99793A7-111A-469E-9441-3B921281DBF8}"/>
              </a:ext>
            </a:extLst>
          </p:cNvPr>
          <p:cNvSpPr txBox="1"/>
          <p:nvPr/>
        </p:nvSpPr>
        <p:spPr>
          <a:xfrm>
            <a:off x="398458" y="5793235"/>
            <a:ext cx="8712968" cy="369332"/>
          </a:xfrm>
          <a:prstGeom prst="rect">
            <a:avLst/>
          </a:prstGeom>
          <a:noFill/>
        </p:spPr>
        <p:txBody>
          <a:bodyPr wrap="square" rtlCol="0">
            <a:spAutoFit/>
          </a:bodyPr>
          <a:lstStyle/>
          <a:p>
            <a:r>
              <a:rPr lang="en-CA" dirty="0"/>
              <a:t>Answer: Whole grains have the bran which is high in fibre and the “white grain” does not. </a:t>
            </a:r>
          </a:p>
        </p:txBody>
      </p:sp>
    </p:spTree>
    <p:extLst>
      <p:ext uri="{BB962C8B-B14F-4D97-AF65-F5344CB8AC3E}">
        <p14:creationId xmlns:p14="http://schemas.microsoft.com/office/powerpoint/2010/main" val="36135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620688"/>
            <a:ext cx="7543800" cy="1450757"/>
          </a:xfrm>
        </p:spPr>
        <p:txBody>
          <a:bodyPr>
            <a:normAutofit/>
          </a:bodyPr>
          <a:lstStyle/>
          <a:p>
            <a:r>
              <a:rPr lang="en-CA" dirty="0"/>
              <a:t>Fibre helps to:</a:t>
            </a:r>
            <a:br>
              <a:rPr lang="en-CA" dirty="0"/>
            </a:br>
            <a:endParaRPr lang="en-CA" dirty="0"/>
          </a:p>
        </p:txBody>
      </p:sp>
      <p:sp>
        <p:nvSpPr>
          <p:cNvPr id="2" name="Content Placeholder 1"/>
          <p:cNvSpPr>
            <a:spLocks noGrp="1"/>
          </p:cNvSpPr>
          <p:nvPr>
            <p:ph idx="1"/>
          </p:nvPr>
        </p:nvSpPr>
        <p:spPr>
          <a:xfrm>
            <a:off x="822959" y="1845734"/>
            <a:ext cx="7543801" cy="4319570"/>
          </a:xfrm>
        </p:spPr>
        <p:txBody>
          <a:bodyPr>
            <a:normAutofit fontScale="92500" lnSpcReduction="20000"/>
          </a:bodyPr>
          <a:lstStyle/>
          <a:p>
            <a:pPr marL="457200" indent="-457200">
              <a:buFont typeface="+mj-lt"/>
              <a:buAutoNum type="alphaUcPeriod"/>
            </a:pPr>
            <a:r>
              <a:rPr lang="en-CA" sz="2000" dirty="0"/>
              <a:t>Control your blood glucose levels</a:t>
            </a:r>
          </a:p>
          <a:p>
            <a:pPr marL="457200" indent="-457200">
              <a:buFont typeface="+mj-lt"/>
              <a:buAutoNum type="alphaUcPeriod"/>
            </a:pPr>
            <a:r>
              <a:rPr lang="en-CA" sz="2000" dirty="0"/>
              <a:t>Lower your blood cholesterol levels, which also lowers your risk of diabetes and heart disease</a:t>
            </a:r>
          </a:p>
          <a:p>
            <a:pPr marL="457200" indent="-457200">
              <a:buFont typeface="+mj-lt"/>
              <a:buAutoNum type="alphaUcPeriod"/>
            </a:pPr>
            <a:r>
              <a:rPr lang="en-CA" sz="2000" dirty="0"/>
              <a:t>Achieve and maintain a healthy weight, which lowers your risk of diabetes</a:t>
            </a:r>
          </a:p>
          <a:p>
            <a:pPr marL="457200" indent="-457200">
              <a:buFont typeface="+mj-lt"/>
              <a:buAutoNum type="alphaUcPeriod"/>
            </a:pPr>
            <a:r>
              <a:rPr lang="en-CA" sz="2000" dirty="0"/>
              <a:t>Lower your risk of some types of cancer</a:t>
            </a:r>
          </a:p>
          <a:p>
            <a:pPr marL="457200" indent="-457200">
              <a:buFont typeface="+mj-lt"/>
              <a:buAutoNum type="alphaUcPeriod"/>
            </a:pPr>
            <a:r>
              <a:rPr lang="en-CA" sz="2000" dirty="0"/>
              <a:t>All of the above</a:t>
            </a:r>
          </a:p>
          <a:p>
            <a:pPr marL="0" indent="0">
              <a:buNone/>
            </a:pPr>
            <a:endParaRPr lang="en-CA" dirty="0"/>
          </a:p>
          <a:p>
            <a:r>
              <a:rPr lang="en-CA" dirty="0"/>
              <a:t>All of the above are benefits of fibre. </a:t>
            </a:r>
            <a:r>
              <a:rPr lang="en-CA" sz="2000" dirty="0"/>
              <a:t>In addition to keeping bowel movements regular, </a:t>
            </a:r>
            <a:r>
              <a:rPr lang="en-CA" dirty="0"/>
              <a:t>f</a:t>
            </a:r>
            <a:r>
              <a:rPr lang="en-CA" sz="2000" dirty="0"/>
              <a:t>ibre can help you control your blood glucose levels, lower your blood cholesterol levels, which also lowers your risk of diabetes and heart disease, achieve and maintain a healthy weight, which lowers your risk of diabetes, feel fuller longer, promote your heart health, lower your risk of some types of cancers. </a:t>
            </a:r>
            <a:endParaRPr lang="en-CA" dirty="0"/>
          </a:p>
        </p:txBody>
      </p:sp>
    </p:spTree>
    <p:extLst>
      <p:ext uri="{BB962C8B-B14F-4D97-AF65-F5344CB8AC3E}">
        <p14:creationId xmlns:p14="http://schemas.microsoft.com/office/powerpoint/2010/main" val="39910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A3FE398-7712-491A-4914-05006B645C19}"/>
              </a:ext>
            </a:extLst>
          </p:cNvPr>
          <p:cNvSpPr>
            <a:spLocks noGrp="1"/>
          </p:cNvSpPr>
          <p:nvPr>
            <p:ph type="title"/>
          </p:nvPr>
        </p:nvSpPr>
        <p:spPr>
          <a:xfrm>
            <a:off x="827584" y="762000"/>
            <a:ext cx="8153400" cy="990600"/>
          </a:xfrm>
        </p:spPr>
        <p:txBody>
          <a:bodyPr/>
          <a:lstStyle/>
          <a:p>
            <a:pPr eaLnBrk="1" hangingPunct="1"/>
            <a:r>
              <a:rPr lang="en-US" altLang="en-US" dirty="0"/>
              <a:t>Should I avoid carbohydrates?</a:t>
            </a:r>
          </a:p>
        </p:txBody>
      </p:sp>
      <p:sp>
        <p:nvSpPr>
          <p:cNvPr id="3" name="Content Placeholder 2">
            <a:extLst>
              <a:ext uri="{FF2B5EF4-FFF2-40B4-BE49-F238E27FC236}">
                <a16:creationId xmlns:a16="http://schemas.microsoft.com/office/drawing/2014/main" id="{9259772C-1A7A-FC42-E89A-64FB5DBA236A}"/>
              </a:ext>
            </a:extLst>
          </p:cNvPr>
          <p:cNvSpPr>
            <a:spLocks noGrp="1"/>
          </p:cNvSpPr>
          <p:nvPr>
            <p:ph sz="quarter" idx="1"/>
          </p:nvPr>
        </p:nvSpPr>
        <p:spPr>
          <a:xfrm>
            <a:off x="612775" y="2204864"/>
            <a:ext cx="8153400" cy="3891136"/>
          </a:xfrm>
        </p:spPr>
        <p:txBody>
          <a:bodyPr>
            <a:normAutofit/>
          </a:bodyPr>
          <a:lstStyle/>
          <a:p>
            <a:pPr marL="320040" indent="-320040" eaLnBrk="1" fontAlgn="auto" hangingPunct="1">
              <a:spcAft>
                <a:spcPts val="0"/>
              </a:spcAft>
              <a:buFont typeface="Wingdings"/>
              <a:buChar char=""/>
              <a:defRPr/>
            </a:pPr>
            <a:r>
              <a:rPr lang="en-US" dirty="0"/>
              <a:t>NO – carbohydrates provide your body, brain and cells with energy </a:t>
            </a:r>
          </a:p>
          <a:p>
            <a:pPr marL="0" indent="0" eaLnBrk="1" fontAlgn="auto" hangingPunct="1">
              <a:spcAft>
                <a:spcPts val="0"/>
              </a:spcAft>
              <a:buFont typeface="Wingdings"/>
              <a:buNone/>
              <a:defRPr/>
            </a:pPr>
            <a:r>
              <a:rPr lang="en-US" dirty="0"/>
              <a:t>	- like fuel for a vehicle </a:t>
            </a:r>
          </a:p>
          <a:p>
            <a:pPr marL="0" indent="0" eaLnBrk="1" fontAlgn="auto" hangingPunct="1">
              <a:spcAft>
                <a:spcPts val="0"/>
              </a:spcAft>
              <a:buFont typeface="Wingdings"/>
              <a:buNone/>
              <a:defRPr/>
            </a:pPr>
            <a:endParaRPr lang="en-US" dirty="0"/>
          </a:p>
          <a:p>
            <a:pPr marL="0" indent="0" eaLnBrk="1" fontAlgn="auto" hangingPunct="1">
              <a:spcAft>
                <a:spcPts val="0"/>
              </a:spcAft>
              <a:buFont typeface="Wingdings"/>
              <a:buNone/>
              <a:defRPr/>
            </a:pPr>
            <a:endParaRPr lang="en-US" dirty="0"/>
          </a:p>
        </p:txBody>
      </p:sp>
      <p:pic>
        <p:nvPicPr>
          <p:cNvPr id="19460" name="Picture 2">
            <a:extLst>
              <a:ext uri="{FF2B5EF4-FFF2-40B4-BE49-F238E27FC236}">
                <a16:creationId xmlns:a16="http://schemas.microsoft.com/office/drawing/2014/main" id="{3984B418-82B2-7470-75E3-7C02C7D7B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400"/>
            <a:ext cx="20542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a:extLst>
              <a:ext uri="{FF2B5EF4-FFF2-40B4-BE49-F238E27FC236}">
                <a16:creationId xmlns:a16="http://schemas.microsoft.com/office/drawing/2014/main" id="{CF26F9AB-7D85-4246-888C-8B9560939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645024"/>
            <a:ext cx="2024062"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692696"/>
            <a:ext cx="7543800" cy="1450757"/>
          </a:xfrm>
        </p:spPr>
        <p:txBody>
          <a:bodyPr>
            <a:normAutofit fontScale="90000"/>
          </a:bodyPr>
          <a:lstStyle/>
          <a:p>
            <a:r>
              <a:rPr lang="en-CA" dirty="0"/>
              <a:t>Which of the following is NOT a source of fibre:</a:t>
            </a:r>
            <a:br>
              <a:rPr lang="en-CA" dirty="0"/>
            </a:br>
            <a:endParaRPr lang="en-CA" dirty="0"/>
          </a:p>
        </p:txBody>
      </p:sp>
      <p:sp>
        <p:nvSpPr>
          <p:cNvPr id="2" name="Content Placeholder 1"/>
          <p:cNvSpPr>
            <a:spLocks noGrp="1"/>
          </p:cNvSpPr>
          <p:nvPr>
            <p:ph idx="1"/>
          </p:nvPr>
        </p:nvSpPr>
        <p:spPr/>
        <p:txBody>
          <a:bodyPr>
            <a:normAutofit/>
          </a:bodyPr>
          <a:lstStyle/>
          <a:p>
            <a:pPr marL="457200" indent="-457200">
              <a:buFont typeface="+mj-lt"/>
              <a:buAutoNum type="alphaUcPeriod"/>
            </a:pPr>
            <a:r>
              <a:rPr lang="en-CA" dirty="0"/>
              <a:t>Beans and legumes</a:t>
            </a:r>
          </a:p>
          <a:p>
            <a:pPr marL="457200" indent="-457200">
              <a:buFont typeface="+mj-lt"/>
              <a:buAutoNum type="alphaUcPeriod"/>
            </a:pPr>
            <a:r>
              <a:rPr lang="en-CA" dirty="0"/>
              <a:t>Fruits and vegetables</a:t>
            </a:r>
          </a:p>
          <a:p>
            <a:pPr marL="457200" indent="-457200">
              <a:buFont typeface="+mj-lt"/>
              <a:buAutoNum type="alphaUcPeriod"/>
            </a:pPr>
            <a:r>
              <a:rPr lang="en-CA" dirty="0"/>
              <a:t>Whole wheat pasta</a:t>
            </a:r>
          </a:p>
          <a:p>
            <a:pPr marL="457200" indent="-457200">
              <a:buFont typeface="+mj-lt"/>
              <a:buAutoNum type="alphaUcPeriod"/>
            </a:pPr>
            <a:r>
              <a:rPr lang="en-CA" dirty="0"/>
              <a:t>Eggs</a:t>
            </a:r>
          </a:p>
          <a:p>
            <a:endParaRPr lang="en-CA" dirty="0"/>
          </a:p>
          <a:p>
            <a:endParaRPr lang="en-CA" dirty="0"/>
          </a:p>
          <a:p>
            <a:r>
              <a:rPr lang="en-CA" dirty="0"/>
              <a:t>Answer: Eggs</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3507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635E-1BE4-CD88-8D3A-5FE0903FAC15}"/>
              </a:ext>
            </a:extLst>
          </p:cNvPr>
          <p:cNvSpPr>
            <a:spLocks noGrp="1"/>
          </p:cNvSpPr>
          <p:nvPr>
            <p:ph type="title"/>
          </p:nvPr>
        </p:nvSpPr>
        <p:spPr/>
        <p:txBody>
          <a:bodyPr/>
          <a:lstStyle/>
          <a:p>
            <a:r>
              <a:rPr lang="en-CA" dirty="0"/>
              <a:t>True or False?</a:t>
            </a:r>
          </a:p>
        </p:txBody>
      </p:sp>
      <p:sp>
        <p:nvSpPr>
          <p:cNvPr id="3" name="Content Placeholder 2">
            <a:extLst>
              <a:ext uri="{FF2B5EF4-FFF2-40B4-BE49-F238E27FC236}">
                <a16:creationId xmlns:a16="http://schemas.microsoft.com/office/drawing/2014/main" id="{FD7ADFF9-0C7B-A466-7003-5CDE51F8F22B}"/>
              </a:ext>
            </a:extLst>
          </p:cNvPr>
          <p:cNvSpPr>
            <a:spLocks noGrp="1"/>
          </p:cNvSpPr>
          <p:nvPr>
            <p:ph idx="1"/>
          </p:nvPr>
        </p:nvSpPr>
        <p:spPr/>
        <p:txBody>
          <a:bodyPr/>
          <a:lstStyle/>
          <a:p>
            <a:r>
              <a:rPr lang="en-CA" dirty="0"/>
              <a:t>It is important to increase fibre intake slowly while also increasing water intake. If you increase fibre intake too fast, this may cause upset stomach, bloating and/or constipation.</a:t>
            </a:r>
          </a:p>
          <a:p>
            <a:endParaRPr lang="en-CA" dirty="0"/>
          </a:p>
          <a:p>
            <a:endParaRPr lang="en-CA" dirty="0"/>
          </a:p>
          <a:p>
            <a:r>
              <a:rPr lang="en-CA" dirty="0"/>
              <a:t>Answer: True</a:t>
            </a:r>
          </a:p>
        </p:txBody>
      </p:sp>
    </p:spTree>
    <p:extLst>
      <p:ext uri="{BB962C8B-B14F-4D97-AF65-F5344CB8AC3E}">
        <p14:creationId xmlns:p14="http://schemas.microsoft.com/office/powerpoint/2010/main" val="35023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C0E5-F296-8122-247B-1F24293BF191}"/>
              </a:ext>
            </a:extLst>
          </p:cNvPr>
          <p:cNvSpPr>
            <a:spLocks noGrp="1"/>
          </p:cNvSpPr>
          <p:nvPr>
            <p:ph type="title"/>
          </p:nvPr>
        </p:nvSpPr>
        <p:spPr>
          <a:xfrm>
            <a:off x="609248" y="332656"/>
            <a:ext cx="7925504" cy="1450757"/>
          </a:xfrm>
        </p:spPr>
        <p:txBody>
          <a:bodyPr/>
          <a:lstStyle/>
          <a:p>
            <a:r>
              <a:rPr lang="en-CA" dirty="0"/>
              <a:t>Glycemic Index (GI)- What is it?</a:t>
            </a:r>
          </a:p>
        </p:txBody>
      </p:sp>
      <p:sp>
        <p:nvSpPr>
          <p:cNvPr id="3" name="Content Placeholder 2">
            <a:extLst>
              <a:ext uri="{FF2B5EF4-FFF2-40B4-BE49-F238E27FC236}">
                <a16:creationId xmlns:a16="http://schemas.microsoft.com/office/drawing/2014/main" id="{16ECFA43-AF97-D2E2-F0C9-D9878E8AA918}"/>
              </a:ext>
            </a:extLst>
          </p:cNvPr>
          <p:cNvSpPr>
            <a:spLocks noGrp="1"/>
          </p:cNvSpPr>
          <p:nvPr>
            <p:ph sz="quarter" idx="13"/>
          </p:nvPr>
        </p:nvSpPr>
        <p:spPr>
          <a:xfrm>
            <a:off x="821255" y="2204864"/>
            <a:ext cx="7223760" cy="4032448"/>
          </a:xfrm>
        </p:spPr>
        <p:txBody>
          <a:bodyPr>
            <a:normAutofit fontScale="92500" lnSpcReduction="20000"/>
          </a:bodyPr>
          <a:lstStyle/>
          <a:p>
            <a:r>
              <a:rPr lang="en-CA" dirty="0"/>
              <a:t>A scale that ranks carbohydrate-rich foods based on how much they raise blood sugar levels after eaten or drank.</a:t>
            </a:r>
          </a:p>
          <a:p>
            <a:pPr>
              <a:buFont typeface="Arial" panose="020B0604020202020204" pitchFamily="34" charset="0"/>
              <a:buChar char="•"/>
            </a:pPr>
            <a:r>
              <a:rPr lang="en-CA" dirty="0"/>
              <a:t>It helps you know how much these foods raise blood sugar</a:t>
            </a:r>
          </a:p>
          <a:p>
            <a:pPr>
              <a:buFont typeface="Arial" panose="020B0604020202020204" pitchFamily="34" charset="0"/>
              <a:buChar char="•"/>
            </a:pPr>
            <a:r>
              <a:rPr lang="en-CA" dirty="0"/>
              <a:t>Some carbohydrate foods raise blood sugar more than others</a:t>
            </a:r>
          </a:p>
          <a:p>
            <a:pPr>
              <a:buFont typeface="Arial" panose="020B0604020202020204" pitchFamily="34" charset="0"/>
              <a:buChar char="•"/>
            </a:pPr>
            <a:r>
              <a:rPr lang="en-CA" dirty="0"/>
              <a:t>Foods with high GI increase blood sugar higher and faster than foods with low GI</a:t>
            </a:r>
          </a:p>
          <a:p>
            <a:r>
              <a:rPr lang="en-CA" b="1" dirty="0"/>
              <a:t>Lower GI foods may help you:</a:t>
            </a:r>
          </a:p>
          <a:p>
            <a:r>
              <a:rPr lang="en-CA" dirty="0"/>
              <a:t>• decrease risk of type 2 diabetes and its complications</a:t>
            </a:r>
          </a:p>
          <a:p>
            <a:r>
              <a:rPr lang="en-CA" dirty="0"/>
              <a:t>• decrease risk of heart disease and stroke</a:t>
            </a:r>
          </a:p>
          <a:p>
            <a:r>
              <a:rPr lang="en-CA" dirty="0"/>
              <a:t>• feel full longer</a:t>
            </a:r>
          </a:p>
          <a:p>
            <a:r>
              <a:rPr lang="en-CA" dirty="0"/>
              <a:t>• maintain or lose weight</a:t>
            </a:r>
          </a:p>
          <a:p>
            <a:endParaRPr lang="en-CA" dirty="0"/>
          </a:p>
        </p:txBody>
      </p:sp>
    </p:spTree>
    <p:extLst>
      <p:ext uri="{BB962C8B-B14F-4D97-AF65-F5344CB8AC3E}">
        <p14:creationId xmlns:p14="http://schemas.microsoft.com/office/powerpoint/2010/main" val="3023150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6259-6F3C-7E5C-FF7B-647BD2754D6E}"/>
              </a:ext>
            </a:extLst>
          </p:cNvPr>
          <p:cNvSpPr>
            <a:spLocks noGrp="1"/>
          </p:cNvSpPr>
          <p:nvPr>
            <p:ph type="title"/>
          </p:nvPr>
        </p:nvSpPr>
        <p:spPr/>
        <p:txBody>
          <a:bodyPr>
            <a:normAutofit/>
          </a:bodyPr>
          <a:lstStyle/>
          <a:p>
            <a:r>
              <a:rPr lang="en-CA" dirty="0"/>
              <a:t>Glycemic Index- How it works</a:t>
            </a:r>
          </a:p>
        </p:txBody>
      </p:sp>
      <p:sp>
        <p:nvSpPr>
          <p:cNvPr id="3" name="Content Placeholder 2">
            <a:extLst>
              <a:ext uri="{FF2B5EF4-FFF2-40B4-BE49-F238E27FC236}">
                <a16:creationId xmlns:a16="http://schemas.microsoft.com/office/drawing/2014/main" id="{F00CC9AB-FAAE-B77F-9A2B-0AB3929A1EF2}"/>
              </a:ext>
            </a:extLst>
          </p:cNvPr>
          <p:cNvSpPr>
            <a:spLocks noGrp="1"/>
          </p:cNvSpPr>
          <p:nvPr>
            <p:ph sz="quarter" idx="13"/>
          </p:nvPr>
        </p:nvSpPr>
        <p:spPr>
          <a:xfrm>
            <a:off x="251520" y="1844824"/>
            <a:ext cx="8568952" cy="1584176"/>
          </a:xfrm>
        </p:spPr>
        <p:txBody>
          <a:bodyPr>
            <a:normAutofit fontScale="92500" lnSpcReduction="10000"/>
          </a:bodyPr>
          <a:lstStyle/>
          <a:p>
            <a:pPr algn="l"/>
            <a:r>
              <a:rPr lang="en-CA" b="0" i="0" dirty="0">
                <a:solidFill>
                  <a:srgbClr val="000000"/>
                </a:solidFill>
                <a:effectLst/>
              </a:rPr>
              <a:t>There are 3 categories:</a:t>
            </a:r>
          </a:p>
          <a:p>
            <a:pPr algn="l">
              <a:buFont typeface="Arial" panose="020B0604020202020204" pitchFamily="34" charset="0"/>
              <a:buChar char="•"/>
            </a:pPr>
            <a:r>
              <a:rPr lang="en-CA" b="0" i="0" dirty="0">
                <a:solidFill>
                  <a:srgbClr val="000000"/>
                </a:solidFill>
                <a:effectLst/>
              </a:rPr>
              <a:t>Red= Stop and think: High glycemic index foods are rated 70 and above.</a:t>
            </a:r>
          </a:p>
          <a:p>
            <a:pPr algn="l">
              <a:buFont typeface="Arial" panose="020B0604020202020204" pitchFamily="34" charset="0"/>
              <a:buChar char="•"/>
            </a:pPr>
            <a:r>
              <a:rPr lang="en-CA" b="0" i="0" dirty="0">
                <a:solidFill>
                  <a:srgbClr val="000000"/>
                </a:solidFill>
                <a:effectLst/>
              </a:rPr>
              <a:t>Yellow = Caution: Medium glycemic index foods are 56 to 69.</a:t>
            </a:r>
          </a:p>
          <a:p>
            <a:pPr algn="l">
              <a:buFont typeface="Arial" panose="020B0604020202020204" pitchFamily="34" charset="0"/>
              <a:buChar char="•"/>
            </a:pPr>
            <a:r>
              <a:rPr lang="en-CA" b="0" i="0" dirty="0">
                <a:solidFill>
                  <a:srgbClr val="000000"/>
                </a:solidFill>
                <a:effectLst/>
              </a:rPr>
              <a:t>Green </a:t>
            </a:r>
            <a:r>
              <a:rPr lang="en-CA" dirty="0">
                <a:solidFill>
                  <a:srgbClr val="000000"/>
                </a:solidFill>
              </a:rPr>
              <a:t>= GO: </a:t>
            </a:r>
            <a:r>
              <a:rPr lang="en-CA" b="0" i="0" dirty="0">
                <a:solidFill>
                  <a:srgbClr val="000000"/>
                </a:solidFill>
                <a:effectLst/>
              </a:rPr>
              <a:t>Low glycemic index foods are 55 or less.</a:t>
            </a:r>
          </a:p>
          <a:p>
            <a:endParaRPr lang="en-CA" dirty="0"/>
          </a:p>
        </p:txBody>
      </p:sp>
      <p:pic>
        <p:nvPicPr>
          <p:cNvPr id="5" name="Picture 4">
            <a:extLst>
              <a:ext uri="{FF2B5EF4-FFF2-40B4-BE49-F238E27FC236}">
                <a16:creationId xmlns:a16="http://schemas.microsoft.com/office/drawing/2014/main" id="{1D496BEF-51B3-28F9-1F18-35A8A873BD57}"/>
              </a:ext>
            </a:extLst>
          </p:cNvPr>
          <p:cNvPicPr>
            <a:picLocks noChangeAspect="1"/>
          </p:cNvPicPr>
          <p:nvPr/>
        </p:nvPicPr>
        <p:blipFill>
          <a:blip r:embed="rId3"/>
          <a:stretch>
            <a:fillRect/>
          </a:stretch>
        </p:blipFill>
        <p:spPr>
          <a:xfrm>
            <a:off x="1177046" y="3501008"/>
            <a:ext cx="6789908" cy="2821887"/>
          </a:xfrm>
          <a:prstGeom prst="rect">
            <a:avLst/>
          </a:prstGeom>
        </p:spPr>
      </p:pic>
    </p:spTree>
    <p:extLst>
      <p:ext uri="{BB962C8B-B14F-4D97-AF65-F5344CB8AC3E}">
        <p14:creationId xmlns:p14="http://schemas.microsoft.com/office/powerpoint/2010/main" val="3872084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D4F1494-AEE2-11E2-17C0-4A8925BB1FC8}"/>
              </a:ext>
            </a:extLst>
          </p:cNvPr>
          <p:cNvSpPr>
            <a:spLocks noGrp="1"/>
          </p:cNvSpPr>
          <p:nvPr>
            <p:ph type="title"/>
          </p:nvPr>
        </p:nvSpPr>
        <p:spPr>
          <a:xfrm>
            <a:off x="607085" y="620688"/>
            <a:ext cx="8153400" cy="990600"/>
          </a:xfrm>
        </p:spPr>
        <p:txBody>
          <a:bodyPr>
            <a:normAutofit fontScale="90000"/>
          </a:bodyPr>
          <a:lstStyle/>
          <a:p>
            <a:pPr eaLnBrk="1" hangingPunct="1"/>
            <a:r>
              <a:rPr lang="en-US" altLang="en-US" dirty="0"/>
              <a:t>How to use Glycemic Index as a Tool</a:t>
            </a:r>
          </a:p>
        </p:txBody>
      </p:sp>
      <p:sp>
        <p:nvSpPr>
          <p:cNvPr id="3" name="Content Placeholder 2">
            <a:extLst>
              <a:ext uri="{FF2B5EF4-FFF2-40B4-BE49-F238E27FC236}">
                <a16:creationId xmlns:a16="http://schemas.microsoft.com/office/drawing/2014/main" id="{7DEB8937-49A8-04D6-6B65-539DF4F9E193}"/>
              </a:ext>
            </a:extLst>
          </p:cNvPr>
          <p:cNvSpPr>
            <a:spLocks noGrp="1"/>
          </p:cNvSpPr>
          <p:nvPr>
            <p:ph sz="quarter" idx="1"/>
          </p:nvPr>
        </p:nvSpPr>
        <p:spPr>
          <a:xfrm>
            <a:off x="612775" y="1988840"/>
            <a:ext cx="8153400" cy="4104456"/>
          </a:xfrm>
        </p:spPr>
        <p:txBody>
          <a:bodyPr>
            <a:normAutofit/>
          </a:bodyPr>
          <a:lstStyle/>
          <a:p>
            <a:pPr>
              <a:spcAft>
                <a:spcPts val="0"/>
              </a:spcAft>
              <a:buFont typeface="Arial" panose="020B0604020202020204" pitchFamily="34" charset="0"/>
              <a:buChar char="•"/>
              <a:defRPr/>
            </a:pPr>
            <a:r>
              <a:rPr lang="en-CA" dirty="0"/>
              <a:t> Enjoy vegetables, fruits, and milk products with meals. These generally have a low GI</a:t>
            </a:r>
          </a:p>
          <a:p>
            <a:pPr>
              <a:spcAft>
                <a:spcPts val="0"/>
              </a:spcAft>
              <a:buFont typeface="Arial" panose="020B0604020202020204" pitchFamily="34" charset="0"/>
              <a:buChar char="•"/>
              <a:defRPr/>
            </a:pPr>
            <a:r>
              <a:rPr lang="en-CA" dirty="0"/>
              <a:t> Plan meals using medium and low GI grains or starches. Examples on handout and next slide</a:t>
            </a:r>
          </a:p>
          <a:p>
            <a:pPr>
              <a:spcAft>
                <a:spcPts val="0"/>
              </a:spcAft>
              <a:buFont typeface="Arial" panose="020B0604020202020204" pitchFamily="34" charset="0"/>
              <a:buChar char="•"/>
              <a:defRPr/>
            </a:pPr>
            <a:r>
              <a:rPr lang="en-CA" dirty="0"/>
              <a:t> Limit intake of foods with a high GI and aim to find </a:t>
            </a:r>
            <a:r>
              <a:rPr lang="en-CA" b="1" dirty="0"/>
              <a:t>lower</a:t>
            </a:r>
            <a:r>
              <a:rPr lang="en-CA" dirty="0"/>
              <a:t> GI replacements</a:t>
            </a:r>
          </a:p>
          <a:p>
            <a:pPr>
              <a:spcAft>
                <a:spcPts val="0"/>
              </a:spcAft>
              <a:buFont typeface="Arial" panose="020B0604020202020204" pitchFamily="34" charset="0"/>
              <a:buChar char="•"/>
              <a:defRPr/>
            </a:pPr>
            <a:r>
              <a:rPr lang="en-CA" dirty="0"/>
              <a:t>Mix lower GI foods with higher GI foods. </a:t>
            </a:r>
          </a:p>
          <a:p>
            <a:pPr lvl="1">
              <a:spcAft>
                <a:spcPts val="0"/>
              </a:spcAft>
              <a:buFont typeface="Arial" panose="020B0604020202020204" pitchFamily="34" charset="0"/>
              <a:buChar char="•"/>
              <a:defRPr/>
            </a:pPr>
            <a:r>
              <a:rPr lang="en-CA" dirty="0"/>
              <a:t>Swap half of your higher GI starch food serving with beans, lentils or chickpeas. For example, instead of having 1 cup of cooked short grain rice, have ½ cup of cooked rice mixed with ½ cup of black beans.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13463"/>
            <a:ext cx="9144000" cy="1301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986" name="Title 1"/>
          <p:cNvSpPr>
            <a:spLocks noGrp="1"/>
          </p:cNvSpPr>
          <p:nvPr>
            <p:ph type="title" idx="4294967295"/>
          </p:nvPr>
        </p:nvSpPr>
        <p:spPr>
          <a:xfrm>
            <a:off x="-2502" y="268557"/>
            <a:ext cx="9144000" cy="636736"/>
          </a:xfrm>
          <a:solidFill>
            <a:srgbClr val="FFFFFF"/>
          </a:solidFill>
        </p:spPr>
        <p:txBody>
          <a:bodyPr lIns="91440" tIns="45720" rIns="91440" bIns="45720"/>
          <a:lstStyle/>
          <a:p>
            <a:pPr algn="ctr"/>
            <a:r>
              <a:rPr lang="en-US" altLang="en-US" sz="3200" dirty="0">
                <a:latin typeface="Open Sans"/>
                <a:cs typeface="Open Sans"/>
              </a:rPr>
              <a:t>Choose low glycemic index carbohydrates</a:t>
            </a:r>
          </a:p>
        </p:txBody>
      </p:sp>
      <p:pic>
        <p:nvPicPr>
          <p:cNvPr id="41989" name="Picture 1"/>
          <p:cNvPicPr>
            <a:picLocks noChangeAspect="1"/>
          </p:cNvPicPr>
          <p:nvPr/>
        </p:nvPicPr>
        <p:blipFill>
          <a:blip r:embed="rId3"/>
          <a:srcRect/>
          <a:stretch>
            <a:fillRect/>
          </a:stretch>
        </p:blipFill>
        <p:spPr bwMode="auto">
          <a:xfrm>
            <a:off x="1475221" y="936058"/>
            <a:ext cx="6193557" cy="579987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extLst>
              <a:ext uri="{FF2B5EF4-FFF2-40B4-BE49-F238E27FC236}">
                <a16:creationId xmlns:a16="http://schemas.microsoft.com/office/drawing/2014/main" id="{4DF0786D-E19B-B385-7FA5-2AEF5F4EE17E}"/>
              </a:ext>
            </a:extLst>
          </p:cNvPr>
          <p:cNvSpPr>
            <a:spLocks noGrp="1" noChangeArrowheads="1"/>
          </p:cNvSpPr>
          <p:nvPr>
            <p:ph type="title"/>
          </p:nvPr>
        </p:nvSpPr>
        <p:spPr>
          <a:xfrm>
            <a:off x="762000" y="990600"/>
            <a:ext cx="7924800" cy="914400"/>
          </a:xfrm>
        </p:spPr>
        <p:txBody>
          <a:bodyPr>
            <a:normAutofit/>
          </a:bodyPr>
          <a:lstStyle/>
          <a:p>
            <a:pPr eaLnBrk="1" hangingPunct="1"/>
            <a:r>
              <a:rPr lang="en-US" altLang="en-US" dirty="0"/>
              <a:t>How to Read Food Labels</a:t>
            </a:r>
          </a:p>
        </p:txBody>
      </p:sp>
      <p:sp>
        <p:nvSpPr>
          <p:cNvPr id="80899" name="Rectangle 3">
            <a:extLst>
              <a:ext uri="{FF2B5EF4-FFF2-40B4-BE49-F238E27FC236}">
                <a16:creationId xmlns:a16="http://schemas.microsoft.com/office/drawing/2014/main" id="{9C4A6AFB-8D1C-C511-9A3E-3B89C6183CFA}"/>
              </a:ext>
            </a:extLst>
          </p:cNvPr>
          <p:cNvSpPr>
            <a:spLocks noGrp="1" noChangeArrowheads="1"/>
          </p:cNvSpPr>
          <p:nvPr>
            <p:ph type="body" sz="half" idx="2"/>
          </p:nvPr>
        </p:nvSpPr>
        <p:spPr>
          <a:xfrm>
            <a:off x="3581400" y="2514600"/>
            <a:ext cx="5203825" cy="3724275"/>
          </a:xfrm>
        </p:spPr>
        <p:txBody>
          <a:bodyPr>
            <a:normAutofit fontScale="92500" lnSpcReduction="20000"/>
          </a:bodyPr>
          <a:lstStyle/>
          <a:p>
            <a:pPr marL="381000" indent="-381000" eaLnBrk="1" hangingPunct="1">
              <a:buFont typeface="Wingdings" panose="05000000000000000000" pitchFamily="2" charset="2"/>
              <a:buNone/>
            </a:pPr>
            <a:r>
              <a:rPr lang="en-US" altLang="en-US" dirty="0"/>
              <a:t>1. </a:t>
            </a:r>
            <a:r>
              <a:rPr lang="en-US" altLang="en-US" sz="2400" dirty="0"/>
              <a:t>Look at serving size and compare it to the amount of food being eaten</a:t>
            </a:r>
          </a:p>
          <a:p>
            <a:pPr marL="381000" indent="-381000" eaLnBrk="1" hangingPunct="1">
              <a:buFont typeface="Wingdings" panose="05000000000000000000" pitchFamily="2" charset="2"/>
              <a:buNone/>
            </a:pPr>
            <a:endParaRPr lang="en-US" altLang="en-US" sz="2400" dirty="0"/>
          </a:p>
          <a:p>
            <a:pPr marL="381000" indent="-381000" eaLnBrk="1" hangingPunct="1">
              <a:buFont typeface="Wingdings" panose="05000000000000000000" pitchFamily="2" charset="2"/>
              <a:buNone/>
            </a:pPr>
            <a:r>
              <a:rPr lang="en-US" altLang="en-US" sz="2400" dirty="0"/>
              <a:t>2. Carbohydrate includes starch, sugars, and </a:t>
            </a:r>
            <a:r>
              <a:rPr lang="en-US" altLang="en-US" sz="2400" dirty="0" err="1"/>
              <a:t>fibre</a:t>
            </a:r>
            <a:r>
              <a:rPr lang="en-US" altLang="en-US" sz="2400" dirty="0"/>
              <a:t> (starch is not listed but included in total carbohydrate)</a:t>
            </a:r>
          </a:p>
          <a:p>
            <a:pPr marL="381000" indent="-381000" eaLnBrk="1" hangingPunct="1">
              <a:buFont typeface="Wingdings" panose="05000000000000000000" pitchFamily="2" charset="2"/>
              <a:buNone/>
            </a:pPr>
            <a:endParaRPr lang="en-US" altLang="en-US" sz="2400" dirty="0"/>
          </a:p>
          <a:p>
            <a:pPr marL="381000" indent="-381000" eaLnBrk="1" hangingPunct="1">
              <a:buFont typeface="Wingdings" panose="05000000000000000000" pitchFamily="2" charset="2"/>
              <a:buNone/>
            </a:pPr>
            <a:r>
              <a:rPr lang="en-US" altLang="en-US" sz="2400" dirty="0"/>
              <a:t>3. </a:t>
            </a:r>
            <a:r>
              <a:rPr lang="en-US" altLang="en-US" sz="2400" dirty="0" err="1"/>
              <a:t>Fibre</a:t>
            </a:r>
            <a:r>
              <a:rPr lang="en-US" altLang="en-US" sz="2400" dirty="0"/>
              <a:t> can be subtracted from total carbohydrate because it does not raise blood sugar (</a:t>
            </a:r>
            <a:r>
              <a:rPr lang="en-US" altLang="en-US" sz="2400" dirty="0" err="1"/>
              <a:t>ie</a:t>
            </a:r>
            <a:r>
              <a:rPr lang="en-US" altLang="en-US" sz="2400" dirty="0"/>
              <a:t>. 36g carbohydrate – 6g </a:t>
            </a:r>
            <a:r>
              <a:rPr lang="en-US" altLang="en-US" sz="2400" dirty="0" err="1"/>
              <a:t>fibre</a:t>
            </a:r>
            <a:r>
              <a:rPr lang="en-US" altLang="en-US" sz="2400" dirty="0"/>
              <a:t>= 30g carbohydrate)</a:t>
            </a:r>
          </a:p>
        </p:txBody>
      </p:sp>
      <p:pic>
        <p:nvPicPr>
          <p:cNvPr id="80900" name="Picture 4" descr="Carb_Counting_eng">
            <a:extLst>
              <a:ext uri="{FF2B5EF4-FFF2-40B4-BE49-F238E27FC236}">
                <a16:creationId xmlns:a16="http://schemas.microsoft.com/office/drawing/2014/main" id="{5EDE7D9B-E948-9BF1-CB79-2C206842F78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609" t="7600" r="60001" b="56467"/>
          <a:stretch>
            <a:fillRect/>
          </a:stretch>
        </p:blipFill>
        <p:spPr>
          <a:xfrm>
            <a:off x="312833" y="1905000"/>
            <a:ext cx="3276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AutoShape 7">
            <a:extLst>
              <a:ext uri="{FF2B5EF4-FFF2-40B4-BE49-F238E27FC236}">
                <a16:creationId xmlns:a16="http://schemas.microsoft.com/office/drawing/2014/main" id="{8C9D503F-D06A-9B02-A3A6-AB84D549F261}"/>
              </a:ext>
            </a:extLst>
          </p:cNvPr>
          <p:cNvSpPr>
            <a:spLocks noChangeArrowheads="1"/>
          </p:cNvSpPr>
          <p:nvPr/>
        </p:nvSpPr>
        <p:spPr bwMode="auto">
          <a:xfrm rot="5400000">
            <a:off x="2879001" y="2125381"/>
            <a:ext cx="442804" cy="945237"/>
          </a:xfrm>
          <a:prstGeom prst="downArrow">
            <a:avLst>
              <a:gd name="adj1" fmla="val 50000"/>
              <a:gd name="adj2" fmla="val 50000"/>
            </a:avLst>
          </a:prstGeom>
          <a:solidFill>
            <a:srgbClr val="33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9" name="AutoShape 7">
            <a:extLst>
              <a:ext uri="{FF2B5EF4-FFF2-40B4-BE49-F238E27FC236}">
                <a16:creationId xmlns:a16="http://schemas.microsoft.com/office/drawing/2014/main" id="{DAFBA146-BCD7-3B36-6B36-4C2877EADD39}"/>
              </a:ext>
            </a:extLst>
          </p:cNvPr>
          <p:cNvSpPr>
            <a:spLocks noChangeArrowheads="1"/>
          </p:cNvSpPr>
          <p:nvPr/>
        </p:nvSpPr>
        <p:spPr bwMode="auto">
          <a:xfrm rot="5400000">
            <a:off x="2711375" y="3711704"/>
            <a:ext cx="442804" cy="1330067"/>
          </a:xfrm>
          <a:prstGeom prst="downArrow">
            <a:avLst>
              <a:gd name="adj1" fmla="val 50000"/>
              <a:gd name="adj2" fmla="val 50000"/>
            </a:avLst>
          </a:prstGeom>
          <a:solidFill>
            <a:srgbClr val="33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0" name="AutoShape 7">
            <a:extLst>
              <a:ext uri="{FF2B5EF4-FFF2-40B4-BE49-F238E27FC236}">
                <a16:creationId xmlns:a16="http://schemas.microsoft.com/office/drawing/2014/main" id="{8CAAF892-4BDA-5CC6-1431-267B6B094A95}"/>
              </a:ext>
            </a:extLst>
          </p:cNvPr>
          <p:cNvSpPr>
            <a:spLocks noChangeArrowheads="1"/>
          </p:cNvSpPr>
          <p:nvPr/>
        </p:nvSpPr>
        <p:spPr bwMode="auto">
          <a:xfrm rot="5400000">
            <a:off x="2343130" y="3664672"/>
            <a:ext cx="442804" cy="2033736"/>
          </a:xfrm>
          <a:prstGeom prst="downArrow">
            <a:avLst>
              <a:gd name="adj1" fmla="val 50000"/>
              <a:gd name="adj2" fmla="val 50000"/>
            </a:avLst>
          </a:prstGeom>
          <a:solidFill>
            <a:srgbClr val="3399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99E7-75EB-1A5B-50A0-FC946CBA348F}"/>
              </a:ext>
            </a:extLst>
          </p:cNvPr>
          <p:cNvSpPr>
            <a:spLocks noGrp="1"/>
          </p:cNvSpPr>
          <p:nvPr>
            <p:ph type="title"/>
          </p:nvPr>
        </p:nvSpPr>
        <p:spPr/>
        <p:txBody>
          <a:bodyPr/>
          <a:lstStyle/>
          <a:p>
            <a:pPr algn="ctr"/>
            <a:r>
              <a:rPr lang="en-CA" dirty="0"/>
              <a:t>Cereal Slayer Activity</a:t>
            </a:r>
          </a:p>
        </p:txBody>
      </p:sp>
      <p:pic>
        <p:nvPicPr>
          <p:cNvPr id="6" name="Picture 5">
            <a:extLst>
              <a:ext uri="{FF2B5EF4-FFF2-40B4-BE49-F238E27FC236}">
                <a16:creationId xmlns:a16="http://schemas.microsoft.com/office/drawing/2014/main" id="{F4403259-764A-35E2-63B9-F07FCDA2208C}"/>
              </a:ext>
            </a:extLst>
          </p:cNvPr>
          <p:cNvPicPr>
            <a:picLocks noChangeAspect="1"/>
          </p:cNvPicPr>
          <p:nvPr/>
        </p:nvPicPr>
        <p:blipFill>
          <a:blip r:embed="rId3"/>
          <a:stretch>
            <a:fillRect/>
          </a:stretch>
        </p:blipFill>
        <p:spPr>
          <a:xfrm>
            <a:off x="2195736" y="1844824"/>
            <a:ext cx="4523978" cy="4460080"/>
          </a:xfrm>
          <a:prstGeom prst="rect">
            <a:avLst/>
          </a:prstGeom>
        </p:spPr>
      </p:pic>
    </p:spTree>
    <p:extLst>
      <p:ext uri="{BB962C8B-B14F-4D97-AF65-F5344CB8AC3E}">
        <p14:creationId xmlns:p14="http://schemas.microsoft.com/office/powerpoint/2010/main" val="297598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00B8-07EE-C00F-C42A-1022CE74F2DA}"/>
              </a:ext>
            </a:extLst>
          </p:cNvPr>
          <p:cNvSpPr>
            <a:spLocks noGrp="1"/>
          </p:cNvSpPr>
          <p:nvPr>
            <p:ph type="title"/>
          </p:nvPr>
        </p:nvSpPr>
        <p:spPr>
          <a:xfrm>
            <a:off x="753264" y="381194"/>
            <a:ext cx="7637472" cy="1450757"/>
          </a:xfrm>
        </p:spPr>
        <p:txBody>
          <a:bodyPr/>
          <a:lstStyle/>
          <a:p>
            <a:r>
              <a:rPr lang="en-CA" dirty="0"/>
              <a:t>Why talk about carbohydrates?</a:t>
            </a:r>
          </a:p>
        </p:txBody>
      </p:sp>
      <p:pic>
        <p:nvPicPr>
          <p:cNvPr id="5" name="Picture 4">
            <a:extLst>
              <a:ext uri="{FF2B5EF4-FFF2-40B4-BE49-F238E27FC236}">
                <a16:creationId xmlns:a16="http://schemas.microsoft.com/office/drawing/2014/main" id="{06D8064E-605A-8297-B506-9AF767D79C21}"/>
              </a:ext>
            </a:extLst>
          </p:cNvPr>
          <p:cNvPicPr>
            <a:picLocks noChangeAspect="1"/>
          </p:cNvPicPr>
          <p:nvPr/>
        </p:nvPicPr>
        <p:blipFill>
          <a:blip r:embed="rId3"/>
          <a:stretch>
            <a:fillRect/>
          </a:stretch>
        </p:blipFill>
        <p:spPr>
          <a:xfrm>
            <a:off x="1979711" y="1831951"/>
            <a:ext cx="5300141" cy="4338150"/>
          </a:xfrm>
          <a:prstGeom prst="rect">
            <a:avLst/>
          </a:prstGeom>
        </p:spPr>
      </p:pic>
    </p:spTree>
    <p:extLst>
      <p:ext uri="{BB962C8B-B14F-4D97-AF65-F5344CB8AC3E}">
        <p14:creationId xmlns:p14="http://schemas.microsoft.com/office/powerpoint/2010/main" val="91293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92075" y="407988"/>
            <a:ext cx="8959850" cy="1143000"/>
          </a:xfrm>
        </p:spPr>
        <p:txBody>
          <a:bodyPr lIns="91440" tIns="45720" rIns="91440" bIns="45720"/>
          <a:lstStyle/>
          <a:p>
            <a:pPr algn="ctr"/>
            <a:r>
              <a:rPr lang="en-US" altLang="en-US" sz="3600" dirty="0">
                <a:latin typeface="Open Sans"/>
                <a:cs typeface="Open Sans"/>
              </a:rPr>
              <a:t>Macronutrient Distribution (% Total Energy)</a:t>
            </a:r>
          </a:p>
        </p:txBody>
      </p:sp>
      <p:pic>
        <p:nvPicPr>
          <p:cNvPr id="34818" name="Picture 10"/>
          <p:cNvPicPr>
            <a:picLocks noChangeAspect="1"/>
          </p:cNvPicPr>
          <p:nvPr/>
        </p:nvPicPr>
        <p:blipFill>
          <a:blip r:embed="rId3"/>
          <a:srcRect/>
          <a:stretch>
            <a:fillRect/>
          </a:stretch>
        </p:blipFill>
        <p:spPr bwMode="auto">
          <a:xfrm>
            <a:off x="5043489" y="1816967"/>
            <a:ext cx="1068089" cy="1066431"/>
          </a:xfrm>
          <a:prstGeom prst="rect">
            <a:avLst/>
          </a:prstGeom>
          <a:noFill/>
          <a:ln w="9525">
            <a:noFill/>
            <a:miter lim="800000"/>
            <a:headEnd/>
            <a:tailEnd/>
          </a:ln>
        </p:spPr>
      </p:pic>
      <p:pic>
        <p:nvPicPr>
          <p:cNvPr id="34819" name="Picture 11"/>
          <p:cNvPicPr>
            <a:picLocks noChangeAspect="1"/>
          </p:cNvPicPr>
          <p:nvPr/>
        </p:nvPicPr>
        <p:blipFill>
          <a:blip r:embed="rId4"/>
          <a:srcRect/>
          <a:stretch>
            <a:fillRect/>
          </a:stretch>
        </p:blipFill>
        <p:spPr bwMode="auto">
          <a:xfrm>
            <a:off x="2955926" y="1780357"/>
            <a:ext cx="1144587" cy="1144587"/>
          </a:xfrm>
          <a:prstGeom prst="rect">
            <a:avLst/>
          </a:prstGeom>
          <a:noFill/>
          <a:ln w="9525">
            <a:noFill/>
            <a:miter lim="800000"/>
            <a:headEnd/>
            <a:tailEnd/>
          </a:ln>
        </p:spPr>
      </p:pic>
      <p:pic>
        <p:nvPicPr>
          <p:cNvPr id="34820" name="Content Placeholder 13"/>
          <p:cNvPicPr>
            <a:picLocks noGrp="1" noChangeAspect="1" noChangeArrowheads="1"/>
          </p:cNvPicPr>
          <p:nvPr>
            <p:ph sz="half" idx="4294967295"/>
          </p:nvPr>
        </p:nvPicPr>
        <p:blipFill>
          <a:blip r:embed="rId5"/>
          <a:srcRect l="3703" r="3703"/>
          <a:stretch>
            <a:fillRect/>
          </a:stretch>
        </p:blipFill>
        <p:spPr>
          <a:xfrm>
            <a:off x="7078487" y="1781969"/>
            <a:ext cx="1144587" cy="1066432"/>
          </a:xfrm>
        </p:spPr>
      </p:pic>
      <p:graphicFrame>
        <p:nvGraphicFramePr>
          <p:cNvPr id="152614" name="Group 38"/>
          <p:cNvGraphicFramePr>
            <a:graphicFrameLocks noGrp="1"/>
          </p:cNvGraphicFramePr>
          <p:nvPr/>
        </p:nvGraphicFramePr>
        <p:xfrm>
          <a:off x="492125" y="2909888"/>
          <a:ext cx="8102600" cy="3009901"/>
        </p:xfrm>
        <a:graphic>
          <a:graphicData uri="http://schemas.openxmlformats.org/drawingml/2006/table">
            <a:tbl>
              <a:tblPr/>
              <a:tblGrid>
                <a:gridCol w="1835150">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025650">
                  <a:extLst>
                    <a:ext uri="{9D8B030D-6E8A-4147-A177-3AD203B41FA5}">
                      <a16:colId xmlns:a16="http://schemas.microsoft.com/office/drawing/2014/main" val="20002"/>
                    </a:ext>
                  </a:extLst>
                </a:gridCol>
                <a:gridCol w="2025650">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90000"/>
                        </a:lnSpc>
                        <a:spcBef>
                          <a:spcPct val="0"/>
                        </a:spcBef>
                        <a:spcAft>
                          <a:spcPct val="0"/>
                        </a:spcAft>
                        <a:buClrTx/>
                        <a:buSzTx/>
                        <a:buFont typeface="Arial" charset="0"/>
                        <a:buNone/>
                        <a:tabLst/>
                      </a:pPr>
                      <a:endParaRPr kumimoji="0" lang="en-CA" sz="2000" b="0" i="0" u="none" strike="noStrike" cap="none" normalizeH="0" baseline="0">
                        <a:ln>
                          <a:noFill/>
                        </a:ln>
                        <a:solidFill>
                          <a:schemeClr val="bg1"/>
                        </a:solidFill>
                        <a:effectLst/>
                        <a:latin typeface="Open Sans" charset="0"/>
                        <a:ea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0" i="0" u="none" strike="noStrike" cap="none" normalizeH="0" baseline="0">
                          <a:ln>
                            <a:noFill/>
                          </a:ln>
                          <a:solidFill>
                            <a:schemeClr val="bg1"/>
                          </a:solidFill>
                          <a:effectLst/>
                          <a:latin typeface="Open Sans" charset="0"/>
                          <a:ea typeface="ＭＳ Ｐゴシック" charset="0"/>
                        </a:rPr>
                        <a:t>Carbohydrates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0" i="0" u="none" strike="noStrike" cap="none" normalizeH="0" baseline="0">
                          <a:ln>
                            <a:noFill/>
                          </a:ln>
                          <a:solidFill>
                            <a:schemeClr val="bg1"/>
                          </a:solidFill>
                          <a:effectLst/>
                          <a:latin typeface="Open Sans" charset="0"/>
                          <a:ea typeface="ＭＳ Ｐゴシック" charset="0"/>
                        </a:rPr>
                        <a:t>Protein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0" i="0" u="none" strike="noStrike" cap="none" normalizeH="0" baseline="0">
                          <a:ln>
                            <a:noFill/>
                          </a:ln>
                          <a:solidFill>
                            <a:schemeClr val="bg1"/>
                          </a:solidFill>
                          <a:effectLst/>
                          <a:latin typeface="Open Sans" charset="0"/>
                          <a:ea typeface="ＭＳ Ｐゴシック" charset="0"/>
                        </a:rPr>
                        <a:t>Fat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6613">
                <a:tc>
                  <a:txBody>
                    <a:bodyPr/>
                    <a:lstStyle/>
                    <a:p>
                      <a:pPr marL="0" marR="0" lvl="0" indent="0" algn="l" defTabSz="914400" rtl="0" eaLnBrk="1" fontAlgn="base" latinLnBrk="0" hangingPunct="1">
                        <a:lnSpc>
                          <a:spcPct val="90000"/>
                        </a:lnSpc>
                        <a:spcBef>
                          <a:spcPct val="0"/>
                        </a:spcBef>
                        <a:spcAft>
                          <a:spcPct val="0"/>
                        </a:spcAft>
                        <a:buClrTx/>
                        <a:buSzTx/>
                        <a:buFont typeface="Arial" charset="0"/>
                        <a:buNone/>
                        <a:tabLst/>
                      </a:pPr>
                      <a:r>
                        <a:rPr kumimoji="0" lang="en-US" sz="2000" b="1" i="0" u="none" strike="noStrike" cap="none" normalizeH="0" baseline="0">
                          <a:ln>
                            <a:noFill/>
                          </a:ln>
                          <a:solidFill>
                            <a:srgbClr val="000000"/>
                          </a:solidFill>
                          <a:effectLst/>
                          <a:latin typeface="Open Sans" charset="0"/>
                          <a:ea typeface="ＭＳ Ｐゴシック" charset="0"/>
                        </a:rPr>
                        <a:t>% of total energy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45-60%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15-20%</a:t>
                      </a:r>
                    </a:p>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1400" b="1" i="0" u="none" strike="noStrike" cap="none" normalizeH="0" baseline="0">
                          <a:ln>
                            <a:noFill/>
                          </a:ln>
                          <a:solidFill>
                            <a:srgbClr val="000000"/>
                          </a:solidFill>
                          <a:effectLst/>
                          <a:latin typeface="Open Sans" charset="0"/>
                          <a:ea typeface="ＭＳ Ｐゴシック" charset="0"/>
                        </a:rPr>
                        <a:t>(or 1-1.5g /kg BW)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20-35%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1"/>
                  </a:ext>
                </a:extLst>
              </a:tr>
              <a:tr h="715963">
                <a:tc>
                  <a:txBody>
                    <a:bodyPr/>
                    <a:lstStyle/>
                    <a:p>
                      <a:pPr marL="0" marR="0" lvl="0" indent="0" algn="l" defTabSz="914400" rtl="0" eaLnBrk="1" fontAlgn="base" latinLnBrk="0" hangingPunct="1">
                        <a:lnSpc>
                          <a:spcPct val="90000"/>
                        </a:lnSpc>
                        <a:spcBef>
                          <a:spcPct val="0"/>
                        </a:spcBef>
                        <a:spcAft>
                          <a:spcPct val="0"/>
                        </a:spcAft>
                        <a:buClrTx/>
                        <a:buSzTx/>
                        <a:buFont typeface="Arial" charset="0"/>
                        <a:buNone/>
                        <a:tabLst/>
                      </a:pPr>
                      <a:r>
                        <a:rPr kumimoji="0" lang="en-US" sz="2000" b="1" i="0" u="none" strike="noStrike" cap="none" normalizeH="0" baseline="0">
                          <a:ln>
                            <a:noFill/>
                          </a:ln>
                          <a:solidFill>
                            <a:srgbClr val="000000"/>
                          </a:solidFill>
                          <a:effectLst/>
                          <a:latin typeface="Open Sans" charset="0"/>
                          <a:ea typeface="ＭＳ Ｐゴシック" charset="0"/>
                        </a:rPr>
                        <a:t>Calories per gram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90000"/>
                        </a:lnSpc>
                        <a:spcBef>
                          <a:spcPct val="0"/>
                        </a:spcBef>
                        <a:spcAft>
                          <a:spcPct val="0"/>
                        </a:spcAft>
                        <a:buClrTx/>
                        <a:buSzTx/>
                        <a:buFont typeface="Arial" charset="0"/>
                        <a:buNone/>
                        <a:tabLst/>
                      </a:pPr>
                      <a:r>
                        <a:rPr kumimoji="0" lang="en-US" sz="2000" b="1" i="0" u="none" strike="noStrike" cap="none" normalizeH="0" baseline="0">
                          <a:ln>
                            <a:noFill/>
                          </a:ln>
                          <a:solidFill>
                            <a:srgbClr val="000000"/>
                          </a:solidFill>
                          <a:effectLst/>
                          <a:latin typeface="Open Sans" charset="0"/>
                          <a:ea typeface="ＭＳ Ｐゴシック" charset="0"/>
                        </a:rPr>
                        <a:t>Grams for 2000 calorie/day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225-300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a:ln>
                            <a:noFill/>
                          </a:ln>
                          <a:solidFill>
                            <a:srgbClr val="000000"/>
                          </a:solidFill>
                          <a:effectLst/>
                          <a:latin typeface="Open Sans" charset="0"/>
                          <a:ea typeface="ＭＳ Ｐゴシック" charset="0"/>
                        </a:rPr>
                        <a:t>75-100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charset="0"/>
                        <a:buNone/>
                        <a:tabLst/>
                      </a:pPr>
                      <a:r>
                        <a:rPr kumimoji="0" lang="en-US" sz="2200" b="1" i="0" u="none" strike="noStrike" cap="none" normalizeH="0" baseline="0" dirty="0">
                          <a:ln>
                            <a:noFill/>
                          </a:ln>
                          <a:solidFill>
                            <a:srgbClr val="000000"/>
                          </a:solidFill>
                          <a:effectLst/>
                          <a:latin typeface="Open Sans" charset="0"/>
                          <a:ea typeface="ＭＳ Ｐゴシック" charset="0"/>
                        </a:rPr>
                        <a:t>44-78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3"/>
                  </a:ext>
                </a:extLst>
              </a:tr>
            </a:tbl>
          </a:graphicData>
        </a:graphic>
      </p:graphicFrame>
      <p:sp>
        <p:nvSpPr>
          <p:cNvPr id="34848" name="TextBox 3"/>
          <p:cNvSpPr txBox="1">
            <a:spLocks noChangeArrowheads="1"/>
          </p:cNvSpPr>
          <p:nvPr/>
        </p:nvSpPr>
        <p:spPr bwMode="auto">
          <a:xfrm>
            <a:off x="476250" y="6378575"/>
            <a:ext cx="6873875" cy="276225"/>
          </a:xfrm>
          <a:prstGeom prst="rect">
            <a:avLst/>
          </a:prstGeom>
          <a:noFill/>
          <a:ln w="9525">
            <a:noFill/>
            <a:miter lim="800000"/>
            <a:headEnd/>
            <a:tailEnd/>
          </a:ln>
        </p:spPr>
        <p:txBody>
          <a:bodyPr>
            <a:spAutoFit/>
          </a:bodyPr>
          <a:lstStyle/>
          <a:p>
            <a:pPr defTabSz="914400" eaLnBrk="0" hangingPunct="0"/>
            <a:r>
              <a:rPr lang="en-US" altLang="en-US" sz="1200" dirty="0">
                <a:latin typeface="Arial" charset="0"/>
              </a:rPr>
              <a:t>BW = body weight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1020235-91FF-F5BC-93A7-187F83BF7FEE}"/>
              </a:ext>
            </a:extLst>
          </p:cNvPr>
          <p:cNvSpPr>
            <a:spLocks noGrp="1" noChangeArrowheads="1"/>
          </p:cNvSpPr>
          <p:nvPr>
            <p:ph type="title"/>
          </p:nvPr>
        </p:nvSpPr>
        <p:spPr/>
        <p:txBody>
          <a:bodyPr>
            <a:normAutofit/>
          </a:bodyPr>
          <a:lstStyle/>
          <a:p>
            <a:pPr eaLnBrk="1" hangingPunct="1">
              <a:defRPr/>
            </a:pPr>
            <a:r>
              <a:rPr lang="en-US" altLang="en-US" b="1" dirty="0"/>
              <a:t>Just The Basics</a:t>
            </a:r>
          </a:p>
        </p:txBody>
      </p:sp>
      <p:sp>
        <p:nvSpPr>
          <p:cNvPr id="20483" name="Rectangle 3">
            <a:extLst>
              <a:ext uri="{FF2B5EF4-FFF2-40B4-BE49-F238E27FC236}">
                <a16:creationId xmlns:a16="http://schemas.microsoft.com/office/drawing/2014/main" id="{FFA04C54-90D1-A878-0611-62E33E1EE09C}"/>
              </a:ext>
            </a:extLst>
          </p:cNvPr>
          <p:cNvSpPr>
            <a:spLocks noGrp="1" noChangeArrowheads="1"/>
          </p:cNvSpPr>
          <p:nvPr>
            <p:ph type="body" idx="1"/>
          </p:nvPr>
        </p:nvSpPr>
        <p:spPr/>
        <p:txBody>
          <a:bodyPr/>
          <a:lstStyle/>
          <a:p>
            <a:pPr eaLnBrk="1" hangingPunct="1">
              <a:buFont typeface="Arial" charset="0"/>
              <a:buChar char="•"/>
              <a:defRPr/>
            </a:pPr>
            <a:r>
              <a:rPr lang="en-US" dirty="0">
                <a:latin typeface="+mj-lt"/>
              </a:rPr>
              <a:t>Eat 3 meals per day no more than 6 hours apart.</a:t>
            </a:r>
          </a:p>
          <a:p>
            <a:pPr eaLnBrk="1" hangingPunct="1">
              <a:buFont typeface="Arial" charset="0"/>
              <a:buChar char="•"/>
              <a:defRPr/>
            </a:pPr>
            <a:r>
              <a:rPr lang="en-US" b="1" dirty="0">
                <a:latin typeface="+mj-lt"/>
              </a:rPr>
              <a:t>Limit obvious sugars, sweets</a:t>
            </a:r>
            <a:r>
              <a:rPr lang="en-US" dirty="0">
                <a:latin typeface="+mj-lt"/>
              </a:rPr>
              <a:t>, and high fat food.</a:t>
            </a:r>
          </a:p>
          <a:p>
            <a:pPr eaLnBrk="1" hangingPunct="1">
              <a:buFont typeface="Arial" charset="0"/>
              <a:buChar char="•"/>
              <a:defRPr/>
            </a:pPr>
            <a:r>
              <a:rPr lang="en-US" b="1" dirty="0">
                <a:latin typeface="+mj-lt"/>
              </a:rPr>
              <a:t>Eat more high </a:t>
            </a:r>
            <a:r>
              <a:rPr lang="en-US" b="1" dirty="0" err="1">
                <a:latin typeface="+mj-lt"/>
              </a:rPr>
              <a:t>fibre</a:t>
            </a:r>
            <a:r>
              <a:rPr lang="en-US" b="1" dirty="0">
                <a:latin typeface="+mj-lt"/>
              </a:rPr>
              <a:t> foods.</a:t>
            </a:r>
          </a:p>
          <a:p>
            <a:pPr eaLnBrk="1" hangingPunct="1">
              <a:buFont typeface="Arial" charset="0"/>
              <a:buChar char="•"/>
              <a:defRPr/>
            </a:pPr>
            <a:r>
              <a:rPr lang="en-US" dirty="0">
                <a:latin typeface="+mj-lt"/>
              </a:rPr>
              <a:t>If you are thirsty, drink water.</a:t>
            </a:r>
          </a:p>
          <a:p>
            <a:pPr eaLnBrk="1" hangingPunct="1">
              <a:buFont typeface="Arial" charset="0"/>
              <a:buChar char="•"/>
              <a:defRPr/>
            </a:pPr>
            <a:r>
              <a:rPr lang="en-US" dirty="0">
                <a:latin typeface="+mj-lt"/>
              </a:rPr>
              <a:t>Add physical activity to your life.</a:t>
            </a:r>
          </a:p>
          <a:p>
            <a:pPr eaLnBrk="1" hangingPunct="1">
              <a:buFont typeface="Arial" charset="0"/>
              <a:buChar char="•"/>
              <a:defRPr/>
            </a:pPr>
            <a:r>
              <a:rPr lang="en-US" dirty="0">
                <a:latin typeface="+mj-lt"/>
              </a:rPr>
              <a:t>Limit alcohol consumption</a:t>
            </a:r>
          </a:p>
        </p:txBody>
      </p:sp>
      <p:pic>
        <p:nvPicPr>
          <p:cNvPr id="3" name="Picture 2">
            <a:extLst>
              <a:ext uri="{FF2B5EF4-FFF2-40B4-BE49-F238E27FC236}">
                <a16:creationId xmlns:a16="http://schemas.microsoft.com/office/drawing/2014/main" id="{C5E0410E-43A5-6494-F7AB-41A09A68F3DA}"/>
              </a:ext>
            </a:extLst>
          </p:cNvPr>
          <p:cNvPicPr>
            <a:picLocks noChangeAspect="1"/>
          </p:cNvPicPr>
          <p:nvPr/>
        </p:nvPicPr>
        <p:blipFill>
          <a:blip r:embed="rId3"/>
          <a:stretch>
            <a:fillRect/>
          </a:stretch>
        </p:blipFill>
        <p:spPr>
          <a:xfrm>
            <a:off x="5940152" y="2492896"/>
            <a:ext cx="3007887" cy="3789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Content Placeholder 3">
            <a:extLst>
              <a:ext uri="{FF2B5EF4-FFF2-40B4-BE49-F238E27FC236}">
                <a16:creationId xmlns:a16="http://schemas.microsoft.com/office/drawing/2014/main" id="{EB2EAF3F-43C3-56E1-775B-852DBA8C22C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4323" r="14090"/>
          <a:stretch>
            <a:fillRect/>
          </a:stretch>
        </p:blipFill>
        <p:spPr>
          <a:xfrm>
            <a:off x="740203" y="2060848"/>
            <a:ext cx="7604760" cy="4193279"/>
          </a:xfrm>
        </p:spPr>
      </p:pic>
      <p:sp>
        <p:nvSpPr>
          <p:cNvPr id="117763" name="Title 1">
            <a:extLst>
              <a:ext uri="{FF2B5EF4-FFF2-40B4-BE49-F238E27FC236}">
                <a16:creationId xmlns:a16="http://schemas.microsoft.com/office/drawing/2014/main" id="{9EE9FD6B-A8AE-8954-392A-CCDFC8D5D072}"/>
              </a:ext>
            </a:extLst>
          </p:cNvPr>
          <p:cNvSpPr>
            <a:spLocks noGrp="1"/>
          </p:cNvSpPr>
          <p:nvPr>
            <p:ph type="title"/>
          </p:nvPr>
        </p:nvSpPr>
        <p:spPr/>
        <p:txBody>
          <a:bodyPr/>
          <a:lstStyle/>
          <a:p>
            <a:r>
              <a:rPr lang="en-US" altLang="en-US"/>
              <a:t>Avoid the roller coaster….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622232" cy="1143000"/>
          </a:xfrm>
        </p:spPr>
        <p:txBody>
          <a:bodyPr>
            <a:normAutofit/>
          </a:bodyPr>
          <a:lstStyle/>
          <a:p>
            <a:r>
              <a:rPr lang="en-CA" sz="4300" dirty="0"/>
              <a:t>What is a carbohydrate?</a:t>
            </a:r>
          </a:p>
        </p:txBody>
      </p:sp>
      <p:sp>
        <p:nvSpPr>
          <p:cNvPr id="3" name="Content Placeholder 2"/>
          <p:cNvSpPr>
            <a:spLocks noGrp="1"/>
          </p:cNvSpPr>
          <p:nvPr>
            <p:ph sz="quarter" idx="13"/>
          </p:nvPr>
        </p:nvSpPr>
        <p:spPr>
          <a:xfrm>
            <a:off x="611560" y="2132856"/>
            <a:ext cx="7920880" cy="3816424"/>
          </a:xfrm>
        </p:spPr>
        <p:txBody>
          <a:bodyPr>
            <a:normAutofit lnSpcReduction="10000"/>
          </a:bodyPr>
          <a:lstStyle/>
          <a:p>
            <a:pPr>
              <a:buFont typeface="Arial" panose="020B0604020202020204" pitchFamily="34" charset="0"/>
              <a:buChar char="•"/>
            </a:pPr>
            <a:r>
              <a:rPr lang="en-CA" i="1" dirty="0"/>
              <a:t>Carbohydrates</a:t>
            </a:r>
            <a:r>
              <a:rPr lang="en-CA" dirty="0"/>
              <a:t> are the sugars found in different foods that break down into sugar in the body</a:t>
            </a:r>
          </a:p>
          <a:p>
            <a:pPr>
              <a:buFont typeface="Arial" panose="020B0604020202020204" pitchFamily="34" charset="0"/>
              <a:buChar char="•"/>
            </a:pPr>
            <a:endParaRPr lang="en-CA" dirty="0"/>
          </a:p>
          <a:p>
            <a:pPr>
              <a:buFont typeface="Arial" panose="020B0604020202020204" pitchFamily="34" charset="0"/>
              <a:buChar char="•"/>
            </a:pPr>
            <a:r>
              <a:rPr lang="en-CA" i="1" dirty="0"/>
              <a:t>Carbohydrates</a:t>
            </a:r>
            <a:r>
              <a:rPr lang="en-CA" dirty="0"/>
              <a:t> are the body's main source of energy</a:t>
            </a:r>
          </a:p>
          <a:p>
            <a:pPr>
              <a:buFont typeface="Arial" panose="020B0604020202020204" pitchFamily="34" charset="0"/>
              <a:buChar char="•"/>
            </a:pPr>
            <a:endParaRPr lang="en-CA" dirty="0"/>
          </a:p>
          <a:p>
            <a:pPr>
              <a:buFont typeface="Arial" panose="020B0604020202020204" pitchFamily="34" charset="0"/>
              <a:buChar char="•"/>
            </a:pPr>
            <a:r>
              <a:rPr lang="en-CA" dirty="0"/>
              <a:t>There are </a:t>
            </a:r>
            <a:r>
              <a:rPr lang="en-CA" u="sng" dirty="0"/>
              <a:t>simple carbohydrates </a:t>
            </a:r>
            <a:r>
              <a:rPr lang="en-CA" dirty="0"/>
              <a:t>(pop, chocolate bars, donuts) will affect your blood sugars fast</a:t>
            </a:r>
          </a:p>
          <a:p>
            <a:pPr>
              <a:buFont typeface="Arial" panose="020B0604020202020204" pitchFamily="34" charset="0"/>
              <a:buChar char="•"/>
            </a:pPr>
            <a:endParaRPr lang="en-CA" dirty="0"/>
          </a:p>
          <a:p>
            <a:pPr>
              <a:buFont typeface="Arial" panose="020B0604020202020204" pitchFamily="34" charset="0"/>
              <a:buChar char="•"/>
            </a:pPr>
            <a:r>
              <a:rPr lang="en-CA" dirty="0"/>
              <a:t>There are more </a:t>
            </a:r>
            <a:r>
              <a:rPr lang="en-CA" u="sng" dirty="0"/>
              <a:t>complex carbohydrates </a:t>
            </a:r>
            <a:r>
              <a:rPr lang="en-CA" dirty="0"/>
              <a:t>(some vegetables, whole grain foods, beans and legumes) that will affect your blood sugars slowly</a:t>
            </a:r>
          </a:p>
          <a:p>
            <a:endParaRPr lang="en-CA" dirty="0"/>
          </a:p>
          <a:p>
            <a:endParaRPr lang="en-CA" dirty="0"/>
          </a:p>
        </p:txBody>
      </p:sp>
    </p:spTree>
    <p:extLst>
      <p:ext uri="{BB962C8B-B14F-4D97-AF65-F5344CB8AC3E}">
        <p14:creationId xmlns:p14="http://schemas.microsoft.com/office/powerpoint/2010/main" val="134879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4023-648B-738E-C875-5F3BCA36839A}"/>
              </a:ext>
            </a:extLst>
          </p:cNvPr>
          <p:cNvSpPr>
            <a:spLocks noGrp="1"/>
          </p:cNvSpPr>
          <p:nvPr>
            <p:ph type="title"/>
          </p:nvPr>
        </p:nvSpPr>
        <p:spPr/>
        <p:txBody>
          <a:bodyPr>
            <a:normAutofit/>
          </a:bodyPr>
          <a:lstStyle/>
          <a:p>
            <a:r>
              <a:rPr lang="en-CA" dirty="0"/>
              <a:t>Foods with carbohydrates</a:t>
            </a:r>
          </a:p>
        </p:txBody>
      </p:sp>
      <p:pic>
        <p:nvPicPr>
          <p:cNvPr id="5" name="Picture 4">
            <a:extLst>
              <a:ext uri="{FF2B5EF4-FFF2-40B4-BE49-F238E27FC236}">
                <a16:creationId xmlns:a16="http://schemas.microsoft.com/office/drawing/2014/main" id="{05A22D39-5034-F057-A9A6-B028414ACA97}"/>
              </a:ext>
            </a:extLst>
          </p:cNvPr>
          <p:cNvPicPr>
            <a:picLocks noChangeAspect="1"/>
          </p:cNvPicPr>
          <p:nvPr/>
        </p:nvPicPr>
        <p:blipFill rotWithShape="1">
          <a:blip r:embed="rId3"/>
          <a:srcRect l="4884" t="2135"/>
          <a:stretch/>
        </p:blipFill>
        <p:spPr>
          <a:xfrm>
            <a:off x="2227702" y="1779053"/>
            <a:ext cx="4648554" cy="4458259"/>
          </a:xfrm>
          <a:prstGeom prst="rect">
            <a:avLst/>
          </a:prstGeom>
        </p:spPr>
      </p:pic>
    </p:spTree>
    <p:extLst>
      <p:ext uri="{BB962C8B-B14F-4D97-AF65-F5344CB8AC3E}">
        <p14:creationId xmlns:p14="http://schemas.microsoft.com/office/powerpoint/2010/main" val="423503299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3302</TotalTime>
  <Words>4486</Words>
  <Application>Microsoft Office PowerPoint</Application>
  <PresentationFormat>On-screen Show (4:3)</PresentationFormat>
  <Paragraphs>385</Paragraphs>
  <Slides>37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Open Sans</vt:lpstr>
      <vt:lpstr>OpenSans-Light</vt:lpstr>
      <vt:lpstr>Verdana</vt:lpstr>
      <vt:lpstr>Wingdings</vt:lpstr>
      <vt:lpstr>Retrospect</vt:lpstr>
      <vt:lpstr>Carbohydrates</vt:lpstr>
      <vt:lpstr>Objectives</vt:lpstr>
      <vt:lpstr>Should I avoid carbohydrates?</vt:lpstr>
      <vt:lpstr>Why talk about carbohydrates?</vt:lpstr>
      <vt:lpstr>Macronutrient Distribution (% Total Energy)</vt:lpstr>
      <vt:lpstr>Just The Basics</vt:lpstr>
      <vt:lpstr>Avoid the roller coaster….  </vt:lpstr>
      <vt:lpstr>What is a carbohydrate?</vt:lpstr>
      <vt:lpstr>Foods with carbohydrates</vt:lpstr>
      <vt:lpstr>Foods without carbohydrates</vt:lpstr>
      <vt:lpstr>PowerPoint Presentation</vt:lpstr>
      <vt:lpstr>Starch </vt:lpstr>
      <vt:lpstr>PowerPoint Presentation</vt:lpstr>
      <vt:lpstr>PowerPoint Presentation</vt:lpstr>
      <vt:lpstr>Sugar</vt:lpstr>
      <vt:lpstr>PowerPoint Presentation</vt:lpstr>
      <vt:lpstr>PowerPoint Presentation</vt:lpstr>
      <vt:lpstr>Fiber </vt:lpstr>
      <vt:lpstr>PowerPoint Presentation</vt:lpstr>
      <vt:lpstr>Benefits of Fibre</vt:lpstr>
      <vt:lpstr>Sources of Fibre</vt:lpstr>
      <vt:lpstr>Remember when adding more fibre to your meals:</vt:lpstr>
      <vt:lpstr>Carbohydrate Quiz! </vt:lpstr>
      <vt:lpstr>The 3 types of Carbohydrates are: </vt:lpstr>
      <vt:lpstr>Which of the following is correct?</vt:lpstr>
      <vt:lpstr>Carbohydrates are found in what foods?</vt:lpstr>
      <vt:lpstr>How much carbohydrate do you need each day? </vt:lpstr>
      <vt:lpstr>Why are whole grains higher in fibre when compared to a “white grain”?</vt:lpstr>
      <vt:lpstr>Fibre helps to: </vt:lpstr>
      <vt:lpstr>Which of the following is NOT a source of fibre: </vt:lpstr>
      <vt:lpstr>True or False?</vt:lpstr>
      <vt:lpstr>Glycemic Index (GI)- What is it?</vt:lpstr>
      <vt:lpstr>Glycemic Index- How it works</vt:lpstr>
      <vt:lpstr>How to use Glycemic Index as a Tool</vt:lpstr>
      <vt:lpstr>Choose low glycemic index carbohydrates</vt:lpstr>
      <vt:lpstr>How to Read Food Labels</vt:lpstr>
      <vt:lpstr>Cereal Slayer Activity</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Natalie Wowk-Slukynsky</dc:creator>
  <cp:lastModifiedBy>Hoadley, Alyssa</cp:lastModifiedBy>
  <cp:revision>79</cp:revision>
  <cp:lastPrinted>2022-09-14T03:45:13Z</cp:lastPrinted>
  <dcterms:created xsi:type="dcterms:W3CDTF">2018-04-11T14:10:37Z</dcterms:created>
  <dcterms:modified xsi:type="dcterms:W3CDTF">2022-10-31T16:32:30Z</dcterms:modified>
</cp:coreProperties>
</file>