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6" r:id="rId2"/>
    <p:sldId id="258" r:id="rId3"/>
    <p:sldId id="261" r:id="rId4"/>
    <p:sldId id="264" r:id="rId5"/>
    <p:sldId id="262" r:id="rId6"/>
    <p:sldId id="263" r:id="rId7"/>
    <p:sldId id="273" r:id="rId8"/>
    <p:sldId id="265" r:id="rId9"/>
    <p:sldId id="266" r:id="rId10"/>
    <p:sldId id="274" r:id="rId11"/>
    <p:sldId id="276" r:id="rId12"/>
    <p:sldId id="271"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88" autoAdjust="0"/>
  </p:normalViewPr>
  <p:slideViewPr>
    <p:cSldViewPr>
      <p:cViewPr varScale="1">
        <p:scale>
          <a:sx n="75" d="100"/>
          <a:sy n="75" d="100"/>
        </p:scale>
        <p:origin x="263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C3C0A-C0E2-4A51-B1C8-E735AF62CE69}" type="datetimeFigureOut">
              <a:rPr lang="en-CA" smtClean="0"/>
              <a:t>2022-11-28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D5598-92CC-4C7E-A737-14AF139755D6}" type="slidenum">
              <a:rPr lang="en-CA" smtClean="0"/>
              <a:t>‹#›</a:t>
            </a:fld>
            <a:endParaRPr lang="en-CA"/>
          </a:p>
        </p:txBody>
      </p:sp>
    </p:spTree>
    <p:extLst>
      <p:ext uri="{BB962C8B-B14F-4D97-AF65-F5344CB8AC3E}">
        <p14:creationId xmlns:p14="http://schemas.microsoft.com/office/powerpoint/2010/main" val="307541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uidelines.diabetes.ca/health-care-provider-tools/gd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I will present</a:t>
            </a:r>
            <a:r>
              <a:rPr lang="en-CA" baseline="0" dirty="0"/>
              <a:t> on ‘Healthy Eating for Women with Gestational Diabetes. </a:t>
            </a:r>
          </a:p>
          <a:p>
            <a:endParaRPr lang="en-CA" baseline="0" dirty="0"/>
          </a:p>
          <a:p>
            <a:r>
              <a:rPr lang="en-CA" baseline="0" dirty="0"/>
              <a:t> </a:t>
            </a:r>
            <a:endParaRPr lang="en-CA" dirty="0"/>
          </a:p>
        </p:txBody>
      </p:sp>
      <p:sp>
        <p:nvSpPr>
          <p:cNvPr id="4" name="Slide Number Placeholder 3"/>
          <p:cNvSpPr>
            <a:spLocks noGrp="1"/>
          </p:cNvSpPr>
          <p:nvPr>
            <p:ph type="sldNum" sz="quarter" idx="10"/>
          </p:nvPr>
        </p:nvSpPr>
        <p:spPr/>
        <p:txBody>
          <a:bodyPr/>
          <a:lstStyle/>
          <a:p>
            <a:fld id="{B9AD5598-92CC-4C7E-A737-14AF139755D6}" type="slidenum">
              <a:rPr lang="en-CA" smtClean="0"/>
              <a:t>1</a:t>
            </a:fld>
            <a:endParaRPr lang="en-CA"/>
          </a:p>
        </p:txBody>
      </p:sp>
    </p:spTree>
    <p:extLst>
      <p:ext uri="{BB962C8B-B14F-4D97-AF65-F5344CB8AC3E}">
        <p14:creationId xmlns:p14="http://schemas.microsoft.com/office/powerpoint/2010/main" val="1044340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None/>
              <a:defRPr/>
            </a:pPr>
            <a:r>
              <a:rPr lang="en-CA" sz="1100" dirty="0"/>
              <a:t>Follow guidelines outlined in </a:t>
            </a:r>
            <a:r>
              <a:rPr lang="en-CA" sz="1100" baseline="0" dirty="0"/>
              <a:t>Canada’s Food Guide </a:t>
            </a:r>
            <a:endParaRPr lang="en-CA" sz="1100" dirty="0"/>
          </a:p>
          <a:p>
            <a:pPr>
              <a:defRPr/>
            </a:pPr>
            <a:endParaRPr lang="en-CA" sz="1100" dirty="0"/>
          </a:p>
          <a:p>
            <a:pPr>
              <a:defRPr/>
            </a:pPr>
            <a:r>
              <a:rPr lang="en-CA" sz="1100" u="sng" dirty="0"/>
              <a:t>Have plenty of vegetables</a:t>
            </a:r>
            <a:r>
              <a:rPr lang="en-CA" sz="1100" u="sng" baseline="0" dirty="0"/>
              <a:t> and fruit: </a:t>
            </a:r>
          </a:p>
          <a:p>
            <a:pPr marL="171450" indent="-171450">
              <a:buFont typeface="Arial" panose="020B0604020202020204" pitchFamily="34" charset="0"/>
              <a:buChar char="•"/>
              <a:defRPr/>
            </a:pPr>
            <a:r>
              <a:rPr lang="en-CA" sz="1100" baseline="0" dirty="0"/>
              <a:t> Meals should be mostly vegetables and fruit, they should make up ½ of your plate.  Eat a variety of vegetables and fruit everyday.  This can include fresh, frozen or canned.  They all count.  Choose frozen vegetable or fruit with no added  sugar, seasonings and those with no sauces or breading.  If choosing canned, choose those with less salt and sugar or rinse them under cool water to remove some of the salt and sugar.  When you have a meal is most of your plate vegetables and fruit?  If not, think about what changes you can make to start moving towards this. </a:t>
            </a:r>
          </a:p>
          <a:p>
            <a:pPr marL="171450" indent="-171450">
              <a:buFont typeface="Arial" panose="020B0604020202020204" pitchFamily="34" charset="0"/>
              <a:buChar char="•"/>
              <a:defRPr/>
            </a:pPr>
            <a:r>
              <a:rPr lang="en-CA" sz="1100" baseline="0" dirty="0"/>
              <a:t>Eat the skin on fruits and vegetables whenever possible, this will increase the amount of fibre mom is eating.  Eating more fibre helps to regulate blood sugar levels.</a:t>
            </a:r>
          </a:p>
          <a:p>
            <a:pPr marL="171450" indent="-171450">
              <a:buFont typeface="Arial" panose="020B0604020202020204" pitchFamily="34" charset="0"/>
              <a:buChar char="•"/>
              <a:defRPr/>
            </a:pPr>
            <a:r>
              <a:rPr lang="en-CA" sz="1100" baseline="0" dirty="0"/>
              <a:t>Choose lower glycemic index foods more often (next slide will show the chart of lower glycemic index foods)</a:t>
            </a:r>
          </a:p>
          <a:p>
            <a:pPr>
              <a:defRPr/>
            </a:pPr>
            <a:endParaRPr lang="en-CA" sz="1100" u="sng" baseline="0" dirty="0"/>
          </a:p>
          <a:p>
            <a:pPr marL="234158" indent="-171450">
              <a:spcAft>
                <a:spcPts val="1176"/>
              </a:spcAft>
              <a:buFont typeface="Arial" panose="020B0604020202020204" pitchFamily="34" charset="0"/>
              <a:buChar char="•"/>
              <a:defRPr/>
            </a:pPr>
            <a:r>
              <a:rPr lang="en-CA" sz="1100" dirty="0">
                <a:solidFill>
                  <a:schemeClr val="tx2">
                    <a:lumMod val="10000"/>
                  </a:schemeClr>
                </a:solidFill>
              </a:rPr>
              <a:t>Choose whole fruits and vegetables over juice to get the most nutrition out of your choices from this group</a:t>
            </a:r>
            <a:r>
              <a:rPr lang="en-CA" sz="1100" baseline="0" dirty="0">
                <a:solidFill>
                  <a:schemeClr val="tx2">
                    <a:lumMod val="10000"/>
                  </a:schemeClr>
                </a:solidFill>
              </a:rPr>
              <a:t> and to decrease the impact on blood sugar levels.  </a:t>
            </a:r>
          </a:p>
          <a:p>
            <a:pPr marL="234158" indent="-171450">
              <a:spcAft>
                <a:spcPts val="1176"/>
              </a:spcAft>
              <a:buFont typeface="Arial" panose="020B0604020202020204" pitchFamily="34" charset="0"/>
              <a:buChar char="•"/>
              <a:defRPr/>
            </a:pPr>
            <a:endParaRPr lang="en-CA" sz="1100" dirty="0">
              <a:solidFill>
                <a:schemeClr val="tx2">
                  <a:lumMod val="10000"/>
                </a:schemeClr>
              </a:solidFill>
            </a:endParaRPr>
          </a:p>
          <a:p>
            <a:pPr>
              <a:defRPr/>
            </a:pPr>
            <a:r>
              <a:rPr lang="en-CA" sz="1100" u="sng" dirty="0"/>
              <a:t>Choose</a:t>
            </a:r>
            <a:r>
              <a:rPr lang="en-CA" sz="1100" u="sng" baseline="0" dirty="0"/>
              <a:t> whole grain foods: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dirty="0"/>
              <a:t>A ¼ of the plate should be grains (This could include pasta, rice, bread) and the focus is still on </a:t>
            </a:r>
            <a:r>
              <a:rPr lang="en-CA" sz="1100" b="1" baseline="0" dirty="0"/>
              <a:t>whole grain </a:t>
            </a:r>
            <a:r>
              <a:rPr lang="en-CA" sz="1100" baseline="0" dirty="0"/>
              <a:t>foods.  Some foods may look like a whole grain because they are darker in color you should check the ingredient list and look for the word “whole grain”.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dirty="0"/>
              <a:t>Choosing whole wheat foods more often will help mom get more fibre and again fibre helps to regulate blood sugar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dirty="0"/>
              <a:t>Again choose grains that are low in glycemic index </a:t>
            </a:r>
          </a:p>
          <a:p>
            <a:pPr marL="0" indent="0">
              <a:buFont typeface="Arial" panose="020B0604020202020204" pitchFamily="34" charset="0"/>
              <a:buNone/>
              <a:defRPr/>
            </a:pPr>
            <a:endParaRPr lang="en-CA" sz="1100" baseline="0" dirty="0"/>
          </a:p>
          <a:p>
            <a:pPr marL="0" indent="0">
              <a:buFont typeface="Arial" panose="020B0604020202020204" pitchFamily="34" charset="0"/>
              <a:buNone/>
              <a:defRPr/>
            </a:pPr>
            <a:r>
              <a:rPr lang="en-CA" sz="1100" u="sng" baseline="0" dirty="0"/>
              <a:t>Eat protein foods:</a:t>
            </a:r>
            <a:r>
              <a:rPr lang="en-CA" sz="1100" baseline="0" dirty="0"/>
              <a:t> </a:t>
            </a:r>
            <a:endParaRPr lang="en-CA"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dirty="0"/>
              <a:t>A ¼ of the plate should be  protein foods.  Choose plant based proteins (beans, lentils, nuts, seeds) more often.  Protein foods also include: eggs, low fat meats, fish, chicken and low fat cheese and milk.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100" u="sng" baseline="0" dirty="0"/>
              <a:t>Make water your drink of choice:</a:t>
            </a:r>
          </a:p>
          <a:p>
            <a:r>
              <a:rPr lang="en-CA" sz="1100" dirty="0"/>
              <a:t>Choose water more</a:t>
            </a:r>
            <a:r>
              <a:rPr lang="en-CA" sz="1100" baseline="0" dirty="0"/>
              <a:t> often.  Sugary drinks will make your blood sugars go up and they do not provide any nutrition.  Sugary drinks include: soft drinks like coca cola, 7up, root beer; fruit flavoured drinks like fruit cocktails and tropical fruit punches; flavoured water with added sugar, sport and energy drinks, drink mixes like iced tea and Tang and slushies and 100% fruit juice. Fruit juice is high in sugar and we should be eat whole fruits instead of drinking the juice! </a:t>
            </a:r>
          </a:p>
          <a:p>
            <a:r>
              <a:rPr lang="en-CA" sz="1100" b="1" baseline="0" dirty="0">
                <a:latin typeface="Arial" panose="020B0604020202020204" pitchFamily="34" charset="0"/>
                <a:cs typeface="Arial" panose="020B0604020202020204" pitchFamily="34" charset="0"/>
              </a:rPr>
              <a:t>1 8oz</a:t>
            </a:r>
            <a:r>
              <a:rPr lang="en-CA" sz="1100" b="1" dirty="0">
                <a:latin typeface="Arial" panose="020B0604020202020204" pitchFamily="34" charset="0"/>
                <a:cs typeface="Arial" panose="020B0604020202020204" pitchFamily="34" charset="0"/>
              </a:rPr>
              <a:t> glass = 1 cup of apple juice is made from about 4 apples! </a:t>
            </a:r>
            <a:endParaRPr lang="en-CA" sz="1100" baseline="0" dirty="0"/>
          </a:p>
          <a:p>
            <a:endParaRPr lang="en-CA" sz="1100" baseline="0" dirty="0"/>
          </a:p>
          <a:p>
            <a:r>
              <a:rPr lang="en-CA" sz="1100" dirty="0"/>
              <a:t>Other healthy drink options:</a:t>
            </a:r>
          </a:p>
          <a:p>
            <a:r>
              <a:rPr lang="en-CA" sz="1100" dirty="0"/>
              <a:t>	-  w</a:t>
            </a:r>
            <a:r>
              <a:rPr lang="en-CA" sz="1100" baseline="0" dirty="0"/>
              <a:t>hite milk (not flavoured milks like chocolate, strawberry, banana etc.).  </a:t>
            </a:r>
          </a:p>
          <a:p>
            <a:r>
              <a:rPr lang="en-CA" sz="1100" baseline="0" dirty="0"/>
              <a:t>	- fortified milk alternatives (for example, unsweetened fortified soy or almond beverages)</a:t>
            </a:r>
            <a:endParaRPr lang="en-CA" sz="1100" dirty="0"/>
          </a:p>
          <a:p>
            <a:pPr marL="171450" indent="-171450">
              <a:buFont typeface="Arial" panose="020B0604020202020204" pitchFamily="34" charset="0"/>
              <a:buChar char="•"/>
              <a:defRPr/>
            </a:pPr>
            <a:endParaRPr lang="en-CA" sz="1100" u="sng" dirty="0">
              <a:solidFill>
                <a:schemeClr val="tx2">
                  <a:lumMod val="10000"/>
                </a:schemeClr>
              </a:solidFill>
            </a:endParaRPr>
          </a:p>
        </p:txBody>
      </p:sp>
      <p:sp>
        <p:nvSpPr>
          <p:cNvPr id="4" name="Slide Number Placeholder 3"/>
          <p:cNvSpPr>
            <a:spLocks noGrp="1"/>
          </p:cNvSpPr>
          <p:nvPr>
            <p:ph type="sldNum" sz="quarter" idx="10"/>
          </p:nvPr>
        </p:nvSpPr>
        <p:spPr/>
        <p:txBody>
          <a:bodyPr/>
          <a:lstStyle/>
          <a:p>
            <a:fld id="{D83308B4-3E85-4AE8-9F32-BFE944E64A59}" type="slidenum">
              <a:rPr lang="en-CA" smtClean="0"/>
              <a:t>10</a:t>
            </a:fld>
            <a:endParaRPr lang="en-CA"/>
          </a:p>
        </p:txBody>
      </p:sp>
    </p:spTree>
    <p:extLst>
      <p:ext uri="{BB962C8B-B14F-4D97-AF65-F5344CB8AC3E}">
        <p14:creationId xmlns:p14="http://schemas.microsoft.com/office/powerpoint/2010/main" val="133892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glycemic index is a scale that ranks a carbohydrate-containing food or drink by how much it raises blood sugar levels after it is eaten or drank. Foods with a high glycemic index increase blood sugar higher and faster than foods with a low glycemic index. </a:t>
            </a:r>
          </a:p>
          <a:p>
            <a:endParaRPr lang="en-CA" dirty="0"/>
          </a:p>
          <a:p>
            <a:r>
              <a:rPr lang="en-CA" dirty="0"/>
              <a:t>Choose food and drinks in the medium or low glycemic index category most often to help control blood sugar.</a:t>
            </a:r>
          </a:p>
          <a:p>
            <a:endParaRPr lang="en-US" dirty="0"/>
          </a:p>
          <a:p>
            <a:r>
              <a:rPr lang="en-US" dirty="0"/>
              <a:t>More information on glycemic</a:t>
            </a:r>
            <a:r>
              <a:rPr lang="en-US" baseline="0" dirty="0"/>
              <a:t> index in foods can be found at the Diabetes Canada website.</a:t>
            </a:r>
            <a:endParaRPr lang="en-US" dirty="0"/>
          </a:p>
          <a:p>
            <a:r>
              <a:rPr lang="en-US" dirty="0"/>
              <a:t>https://www.diabetes.ca/DiabetesCanadaWebsite/media/Managing-My-Diabetes/Tools%20and%20Resources/glycemic-index-food-guide.pdf?ext=.pdf</a:t>
            </a:r>
          </a:p>
          <a:p>
            <a:endParaRPr lang="en-US" dirty="0"/>
          </a:p>
        </p:txBody>
      </p:sp>
      <p:sp>
        <p:nvSpPr>
          <p:cNvPr id="4" name="Slide Number Placeholder 3"/>
          <p:cNvSpPr>
            <a:spLocks noGrp="1"/>
          </p:cNvSpPr>
          <p:nvPr>
            <p:ph type="sldNum" sz="quarter" idx="10"/>
          </p:nvPr>
        </p:nvSpPr>
        <p:spPr/>
        <p:txBody>
          <a:bodyPr/>
          <a:lstStyle/>
          <a:p>
            <a:fld id="{B9AD5598-92CC-4C7E-A737-14AF139755D6}" type="slidenum">
              <a:rPr lang="en-CA" smtClean="0"/>
              <a:t>11</a:t>
            </a:fld>
            <a:endParaRPr lang="en-CA"/>
          </a:p>
        </p:txBody>
      </p:sp>
    </p:spTree>
    <p:extLst>
      <p:ext uri="{BB962C8B-B14F-4D97-AF65-F5344CB8AC3E}">
        <p14:creationId xmlns:p14="http://schemas.microsoft.com/office/powerpoint/2010/main" val="3889699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Breastfeeding </a:t>
            </a:r>
            <a:r>
              <a:rPr lang="en-US" altLang="en-US" baseline="0" dirty="0">
                <a:ea typeface="ＭＳ Ｐゴシック" pitchFamily="34" charset="-128"/>
              </a:rPr>
              <a:t>baby immediately after birth and for at least 4 months</a:t>
            </a:r>
          </a:p>
          <a:p>
            <a:pPr marL="171450" indent="-171450" eaLnBrk="1" hangingPunct="1">
              <a:buFont typeface="Arial" panose="020B0604020202020204" pitchFamily="34" charset="0"/>
              <a:buChar char="•"/>
            </a:pPr>
            <a:r>
              <a:rPr lang="en-US" altLang="en-US" baseline="0" dirty="0">
                <a:ea typeface="ＭＳ Ｐゴシック" pitchFamily="34" charset="-128"/>
              </a:rPr>
              <a:t>There’s no reason why any woman who had diabetes should not breastfeed</a:t>
            </a:r>
          </a:p>
          <a:p>
            <a:pPr marL="171450" indent="-171450" eaLnBrk="1" hangingPunct="1">
              <a:buFont typeface="Arial" panose="020B0604020202020204" pitchFamily="34" charset="0"/>
              <a:buChar char="•"/>
            </a:pPr>
            <a:r>
              <a:rPr lang="en-US" altLang="en-US" baseline="0" dirty="0">
                <a:ea typeface="ＭＳ Ｐゴシック" pitchFamily="34" charset="-128"/>
              </a:rPr>
              <a:t>Breastfeeding helps to normalize your blood sugar levels</a:t>
            </a:r>
          </a:p>
          <a:p>
            <a:pPr marL="171450" indent="-171450" eaLnBrk="1" hangingPunct="1">
              <a:buFont typeface="Arial" panose="020B0604020202020204" pitchFamily="34" charset="0"/>
              <a:buChar char="•"/>
            </a:pPr>
            <a:r>
              <a:rPr lang="en-US" altLang="en-US" baseline="0" dirty="0">
                <a:ea typeface="ＭＳ Ｐゴシック" pitchFamily="34" charset="-128"/>
              </a:rPr>
              <a:t>Breast milk may protect baby from getting diabetes later in life</a:t>
            </a:r>
          </a:p>
          <a:p>
            <a:pPr marL="171450" indent="-171450" eaLnBrk="1" hangingPunct="1">
              <a:buFont typeface="Arial" panose="020B0604020202020204" pitchFamily="34" charset="0"/>
              <a:buChar char="•"/>
            </a:pPr>
            <a:r>
              <a:rPr lang="en-US" altLang="en-US" baseline="0" dirty="0">
                <a:ea typeface="ＭＳ Ｐゴシック" pitchFamily="34" charset="-128"/>
              </a:rPr>
              <a:t>Mom may find it easier to lose weight after baby is born if they breastfeed</a:t>
            </a:r>
          </a:p>
          <a:p>
            <a:pPr marL="171450" indent="-171450" eaLnBrk="1" hangingPunct="1">
              <a:buFont typeface="Arial" panose="020B0604020202020204" pitchFamily="34" charset="0"/>
              <a:buChar char="•"/>
            </a:pPr>
            <a:endParaRPr lang="en-US" altLang="en-US" baseline="0" dirty="0">
              <a:ea typeface="ＭＳ Ｐゴシック" pitchFamily="34" charset="-128"/>
            </a:endParaRPr>
          </a:p>
          <a:p>
            <a:pPr marL="171450" indent="-171450" eaLnBrk="1" hangingPunct="1">
              <a:buFont typeface="Arial" panose="020B0604020202020204" pitchFamily="34" charset="0"/>
              <a:buChar char="•"/>
            </a:pPr>
            <a:r>
              <a:rPr lang="en-US" altLang="en-US" baseline="0" dirty="0">
                <a:ea typeface="ＭＳ Ｐゴシック" pitchFamily="34" charset="-128"/>
              </a:rPr>
              <a:t>While mom is breastfeeding they can follow the same healthy eating guidelines and activity schedule as for pregnancy. </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Screen for type 2 diabetes</a:t>
            </a:r>
            <a:r>
              <a:rPr lang="en-US" altLang="en-US" baseline="0" dirty="0">
                <a:ea typeface="ＭＳ Ｐゴシック" pitchFamily="34" charset="-128"/>
              </a:rPr>
              <a:t> between 6 weeks and 6 months after the baby is born. </a:t>
            </a:r>
          </a:p>
          <a:p>
            <a:pPr eaLnBrk="1" hangingPunct="1"/>
            <a:endParaRPr lang="en-US" altLang="en-US" baseline="0" dirty="0">
              <a:ea typeface="ＭＳ Ｐゴシック" pitchFamily="34" charset="-128"/>
            </a:endParaRPr>
          </a:p>
          <a:p>
            <a:pPr eaLnBrk="1" hangingPunct="1"/>
            <a:r>
              <a:rPr lang="en-US" altLang="en-US" baseline="0" dirty="0">
                <a:ea typeface="ＭＳ Ｐゴシック" pitchFamily="34" charset="-128"/>
              </a:rPr>
              <a:t>To reduce the risk of developing diabetes: </a:t>
            </a:r>
          </a:p>
          <a:p>
            <a:pPr marL="171450" indent="-171450" eaLnBrk="1" hangingPunct="1">
              <a:buFont typeface="Arial" panose="020B0604020202020204" pitchFamily="34" charset="0"/>
              <a:buChar char="•"/>
            </a:pPr>
            <a:r>
              <a:rPr lang="en-US" altLang="en-US" baseline="0" dirty="0">
                <a:ea typeface="ＭＳ Ｐゴシック" pitchFamily="34" charset="-128"/>
              </a:rPr>
              <a:t>Eat healthy and be active</a:t>
            </a:r>
          </a:p>
          <a:p>
            <a:pPr marL="171450" indent="-171450" eaLnBrk="1" hangingPunct="1">
              <a:buFont typeface="Arial" panose="020B0604020202020204" pitchFamily="34" charset="0"/>
              <a:buChar char="•"/>
            </a:pPr>
            <a:r>
              <a:rPr lang="en-US" altLang="en-US" baseline="0" dirty="0">
                <a:ea typeface="ＭＳ Ｐゴシック" pitchFamily="34" charset="-128"/>
              </a:rPr>
              <a:t>Be screened regularly – every 3 years</a:t>
            </a:r>
          </a:p>
          <a:p>
            <a:pPr marL="171450" indent="-171450" eaLnBrk="1" hangingPunct="1">
              <a:buFont typeface="Arial" panose="020B0604020202020204" pitchFamily="34" charset="0"/>
              <a:buChar char="•"/>
            </a:pPr>
            <a:r>
              <a:rPr lang="en-US" altLang="en-US" baseline="0" dirty="0">
                <a:ea typeface="ＭＳ Ｐゴシック" pitchFamily="34" charset="-128"/>
              </a:rPr>
              <a:t>Be screened for type 2 diabetes when planning another pregnancy</a:t>
            </a:r>
            <a:endParaRPr lang="en-US" altLang="en-US" dirty="0">
              <a:ea typeface="ＭＳ Ｐゴシック" pitchFamily="34" charset="-128"/>
            </a:endParaRPr>
          </a:p>
          <a:p>
            <a:pPr eaLnBrk="1" hangingPunct="1"/>
            <a:endParaRPr lang="en-US" altLang="en-US" dirty="0">
              <a:ea typeface="ＭＳ Ｐゴシック" pitchFamily="34" charset="-128"/>
            </a:endParaRPr>
          </a:p>
          <a:p>
            <a:pPr marL="171450" indent="-171450" eaLnBrk="1" hangingPunct="1">
              <a:buFont typeface="Arial" panose="020B0604020202020204" pitchFamily="34" charset="0"/>
              <a:buChar char="•"/>
            </a:pPr>
            <a:endParaRPr lang="en-US" altLang="en-US" baseline="0" dirty="0">
              <a:ea typeface="ＭＳ Ｐゴシック" pitchFamily="34" charset="-128"/>
            </a:endParaRPr>
          </a:p>
          <a:p>
            <a:pPr eaLnBrk="1" hangingPunct="1"/>
            <a:endParaRPr lang="en-US" altLang="en-US" dirty="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you have any questions about today’s presentation?</a:t>
            </a:r>
            <a:r>
              <a:rPr lang="en-CA" baseline="0" dirty="0"/>
              <a:t> </a:t>
            </a:r>
          </a:p>
          <a:p>
            <a:endParaRPr lang="en-CA" baseline="0" dirty="0"/>
          </a:p>
          <a:p>
            <a:r>
              <a:rPr lang="en-CA" baseline="0" dirty="0"/>
              <a:t>I am going to show you a few of the resources you can use:</a:t>
            </a:r>
          </a:p>
          <a:p>
            <a:pPr marL="171450" indent="-171450">
              <a:buFontTx/>
              <a:buChar char="-"/>
            </a:pPr>
            <a:r>
              <a:rPr lang="en-CA" baseline="0" dirty="0"/>
              <a:t>Nutrition Screening that is used by CPNP</a:t>
            </a:r>
          </a:p>
          <a:p>
            <a:pPr marL="171450" indent="-171450">
              <a:buFontTx/>
              <a:buChar char="-"/>
            </a:pPr>
            <a:r>
              <a:rPr lang="en-CA" baseline="0" dirty="0"/>
              <a:t>Resource page (see)</a:t>
            </a:r>
          </a:p>
        </p:txBody>
      </p:sp>
      <p:sp>
        <p:nvSpPr>
          <p:cNvPr id="4" name="Slide Number Placeholder 3"/>
          <p:cNvSpPr>
            <a:spLocks noGrp="1"/>
          </p:cNvSpPr>
          <p:nvPr>
            <p:ph type="sldNum" sz="quarter" idx="10"/>
          </p:nvPr>
        </p:nvSpPr>
        <p:spPr/>
        <p:txBody>
          <a:bodyPr/>
          <a:lstStyle/>
          <a:p>
            <a:fld id="{D83308B4-3E85-4AE8-9F32-BFE944E64A59}" type="slidenum">
              <a:rPr lang="en-CA" smtClean="0"/>
              <a:t>13</a:t>
            </a:fld>
            <a:endParaRPr lang="en-CA"/>
          </a:p>
        </p:txBody>
      </p:sp>
    </p:spTree>
    <p:extLst>
      <p:ext uri="{BB962C8B-B14F-4D97-AF65-F5344CB8AC3E}">
        <p14:creationId xmlns:p14="http://schemas.microsoft.com/office/powerpoint/2010/main" val="104447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Here’s an outline of what I</a:t>
            </a:r>
            <a:r>
              <a:rPr lang="en-CA" baseline="0" dirty="0"/>
              <a:t> will cover in today’s presentation. </a:t>
            </a:r>
            <a:endParaRPr lang="en-CA" dirty="0"/>
          </a:p>
        </p:txBody>
      </p:sp>
      <p:sp>
        <p:nvSpPr>
          <p:cNvPr id="4" name="Slide Number Placeholder 3"/>
          <p:cNvSpPr>
            <a:spLocks noGrp="1"/>
          </p:cNvSpPr>
          <p:nvPr>
            <p:ph type="sldNum" sz="quarter" idx="10"/>
          </p:nvPr>
        </p:nvSpPr>
        <p:spPr/>
        <p:txBody>
          <a:bodyPr/>
          <a:lstStyle/>
          <a:p>
            <a:fld id="{B9AD5598-92CC-4C7E-A737-14AF139755D6}" type="slidenum">
              <a:rPr lang="en-CA" smtClean="0"/>
              <a:t>2</a:t>
            </a:fld>
            <a:endParaRPr lang="en-CA"/>
          </a:p>
        </p:txBody>
      </p:sp>
    </p:spTree>
    <p:extLst>
      <p:ext uri="{BB962C8B-B14F-4D97-AF65-F5344CB8AC3E}">
        <p14:creationId xmlns:p14="http://schemas.microsoft.com/office/powerpoint/2010/main" val="237000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itchFamily="34" charset="0"/>
              <a:buNone/>
              <a:defRPr/>
            </a:pPr>
            <a:r>
              <a:rPr lang="en-CA" dirty="0">
                <a:ea typeface="ＭＳ Ｐゴシック" charset="-128"/>
              </a:rPr>
              <a:t>There are 2 different types of diabetes during</a:t>
            </a:r>
            <a:r>
              <a:rPr lang="en-CA" baseline="0" dirty="0">
                <a:ea typeface="ＭＳ Ｐゴシック" charset="-128"/>
              </a:rPr>
              <a:t> pregnancy: gestational diabetes and pre-pregnancy diabetes</a:t>
            </a:r>
            <a:r>
              <a:rPr lang="en-CA" dirty="0">
                <a:ea typeface="ＭＳ Ｐゴシック" charset="-128"/>
              </a:rPr>
              <a:t>.</a:t>
            </a:r>
          </a:p>
          <a:p>
            <a:pPr>
              <a:buFont typeface="Arial" pitchFamily="34" charset="0"/>
              <a:buNone/>
              <a:defRPr/>
            </a:pPr>
            <a:r>
              <a:rPr lang="en-CA" dirty="0">
                <a:ea typeface="ＭＳ Ｐゴシック" charset="-128"/>
              </a:rPr>
              <a:t>Gestational diabetes and pre-pregnancy</a:t>
            </a:r>
            <a:r>
              <a:rPr lang="en-CA" baseline="0" dirty="0">
                <a:ea typeface="ＭＳ Ｐゴシック" charset="-128"/>
              </a:rPr>
              <a:t> diabetes are NOT the same thing. Most of the presentation will focus on gestational diabetes, but for this slide, we will look at the two different types of diabetes and compare them. </a:t>
            </a:r>
          </a:p>
          <a:p>
            <a:pPr>
              <a:buFont typeface="Arial" pitchFamily="34" charset="0"/>
              <a:buNone/>
              <a:defRPr/>
            </a:pPr>
            <a:r>
              <a:rPr lang="en-CA" dirty="0">
                <a:ea typeface="ＭＳ Ｐゴシック" charset="-128"/>
              </a:rPr>
              <a:t> </a:t>
            </a:r>
            <a:endParaRPr lang="en-CA" b="1" dirty="0"/>
          </a:p>
          <a:p>
            <a:pPr>
              <a:buFont typeface="Arial" pitchFamily="34" charset="0"/>
              <a:buNone/>
              <a:defRPr/>
            </a:pPr>
            <a:r>
              <a:rPr lang="en-CA" b="1" dirty="0"/>
              <a:t>Gestational diabetes</a:t>
            </a:r>
          </a:p>
          <a:p>
            <a:pPr marL="167970" indent="-167970">
              <a:buFont typeface="Arial" pitchFamily="34" charset="0"/>
              <a:buChar char="•"/>
              <a:defRPr/>
            </a:pPr>
            <a:r>
              <a:rPr lang="en-CA" dirty="0"/>
              <a:t>Gestational diabetes is when a woman has high</a:t>
            </a:r>
            <a:r>
              <a:rPr lang="en-CA" baseline="0" dirty="0"/>
              <a:t> blood sugar levels during her pregnancy. Their body uses insulin to move sugar from the blood to the cells for energy.  Normally the pancreas produces enough insulin to be able to move sugar out of our blood and into our cells for energy.  But with gestational diabetes, the body does not produce enough insulin to handle the effects of a growing baby and changing hormone levels.   When your body does not produce enough insulin, blood sugar levels will rise.  </a:t>
            </a:r>
          </a:p>
          <a:p>
            <a:pPr marL="167970" indent="-167970">
              <a:buFont typeface="Arial" pitchFamily="34" charset="0"/>
              <a:buChar char="•"/>
              <a:defRPr/>
            </a:pPr>
            <a:r>
              <a:rPr lang="en-CA" dirty="0"/>
              <a:t>We don’t know why some women develop gestational diabetes but there</a:t>
            </a:r>
            <a:r>
              <a:rPr lang="en-CA" baseline="0" dirty="0"/>
              <a:t> are risk factors that put women at a higher risk for it (we will talk more about risk factors).</a:t>
            </a:r>
          </a:p>
          <a:p>
            <a:pPr marL="167970" indent="-167970">
              <a:buFont typeface="Arial" pitchFamily="34" charset="0"/>
              <a:buChar char="•"/>
              <a:defRPr/>
            </a:pPr>
            <a:r>
              <a:rPr lang="en-CA" dirty="0"/>
              <a:t>Anywhere  between 3 – 20%</a:t>
            </a:r>
            <a:r>
              <a:rPr lang="en-CA" baseline="0" dirty="0"/>
              <a:t> o</a:t>
            </a:r>
            <a:r>
              <a:rPr lang="en-CA" dirty="0"/>
              <a:t>f all pregnant</a:t>
            </a:r>
            <a:r>
              <a:rPr lang="en-CA" baseline="0" dirty="0"/>
              <a:t> women develop gestational diabetes.  </a:t>
            </a:r>
            <a:endParaRPr lang="en-CA" dirty="0"/>
          </a:p>
          <a:p>
            <a:pPr>
              <a:buFont typeface="Arial" pitchFamily="34" charset="0"/>
              <a:buNone/>
              <a:defRPr/>
            </a:pPr>
            <a:endParaRPr lang="en-CA" dirty="0"/>
          </a:p>
          <a:p>
            <a:pPr>
              <a:buFont typeface="Arial" pitchFamily="34" charset="0"/>
              <a:buNone/>
              <a:defRPr/>
            </a:pPr>
            <a:endParaRPr lang="en-CA" dirty="0"/>
          </a:p>
          <a:p>
            <a:pPr>
              <a:buFont typeface="Arial" pitchFamily="34" charset="0"/>
              <a:buNone/>
              <a:defRPr/>
            </a:pPr>
            <a:r>
              <a:rPr lang="en-CA" b="1" dirty="0"/>
              <a:t>Pre-pregnancy diabetes: </a:t>
            </a:r>
          </a:p>
          <a:p>
            <a:pPr marL="167970" indent="-167970">
              <a:buFont typeface="Arial" pitchFamily="34" charset="0"/>
              <a:buChar char="•"/>
              <a:defRPr/>
            </a:pPr>
            <a:r>
              <a:rPr lang="en-CA" dirty="0"/>
              <a:t>Is when</a:t>
            </a:r>
            <a:r>
              <a:rPr lang="en-CA" baseline="0" dirty="0"/>
              <a:t> a woman already has diabetes before becoming pregnant.  </a:t>
            </a:r>
            <a:r>
              <a:rPr lang="en-CA" dirty="0"/>
              <a:t>The number of women with pre-pregnancy diabetes has increased in the past 10 years, because of the increase in number of people</a:t>
            </a:r>
            <a:r>
              <a:rPr lang="en-CA" baseline="0" dirty="0"/>
              <a:t> living with type 2 diabetes. </a:t>
            </a:r>
            <a:r>
              <a:rPr lang="en-CA" dirty="0"/>
              <a:t> </a:t>
            </a:r>
          </a:p>
          <a:p>
            <a:pPr marL="167970" indent="-167970">
              <a:buFont typeface="Arial" pitchFamily="34" charset="0"/>
              <a:buChar char="•"/>
              <a:defRPr/>
            </a:pPr>
            <a:r>
              <a:rPr lang="en-CA" dirty="0"/>
              <a:t>A woman who has diabetes should plan her pregnancy and it is best if she has good blood sugar control for at least 3-6 months before planning to get pregnant. </a:t>
            </a:r>
          </a:p>
          <a:p>
            <a:pPr marL="167970" indent="-167970">
              <a:buFont typeface="Arial" pitchFamily="34" charset="0"/>
              <a:buChar char="•"/>
              <a:defRPr/>
            </a:pPr>
            <a:r>
              <a:rPr lang="en-CA" dirty="0"/>
              <a:t>Most women do not know they are pregnant until the baby has been growing for up to 2-4 weeks. </a:t>
            </a:r>
          </a:p>
          <a:p>
            <a:pPr>
              <a:buFont typeface="Arial" pitchFamily="34" charset="0"/>
              <a:buNone/>
              <a:defRPr/>
            </a:pPr>
            <a:endParaRPr lang="en-CA" b="1" dirty="0"/>
          </a:p>
          <a:p>
            <a:pPr>
              <a:buFont typeface="Arial" pitchFamily="34" charset="0"/>
              <a:buNone/>
              <a:defRPr/>
            </a:pPr>
            <a:r>
              <a:rPr lang="en-CA" b="1" dirty="0"/>
              <a:t>With both gestational diabetes</a:t>
            </a:r>
            <a:r>
              <a:rPr lang="en-CA" b="1" baseline="0" dirty="0"/>
              <a:t> and pre-pregnancy diabetes, </a:t>
            </a:r>
            <a:r>
              <a:rPr lang="en-CA" b="1" dirty="0"/>
              <a:t>it is important for pregnant women to control their blood sugar levels.</a:t>
            </a:r>
          </a:p>
          <a:p>
            <a:pPr>
              <a:buFont typeface="Arial" pitchFamily="34" charset="0"/>
              <a:buNone/>
              <a:defRPr/>
            </a:pPr>
            <a:r>
              <a:rPr lang="en-CA" dirty="0"/>
              <a:t/>
            </a:r>
            <a:br>
              <a:rPr lang="en-CA" dirty="0"/>
            </a:br>
            <a:endParaRPr lang="en-CA"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charset="-128"/>
              </a:defRPr>
            </a:lvl1pPr>
            <a:lvl2pPr marL="727868" indent="-279949" defTabSz="911390" eaLnBrk="0" hangingPunct="0">
              <a:defRPr sz="2400" b="1">
                <a:solidFill>
                  <a:schemeClr val="tx2"/>
                </a:solidFill>
                <a:latin typeface="Arial" charset="0"/>
                <a:ea typeface="ＭＳ Ｐゴシック" charset="-128"/>
              </a:defRPr>
            </a:lvl2pPr>
            <a:lvl3pPr marL="1119797" indent="-223959" defTabSz="911390" eaLnBrk="0" hangingPunct="0">
              <a:defRPr sz="2400" b="1">
                <a:solidFill>
                  <a:schemeClr val="tx2"/>
                </a:solidFill>
                <a:latin typeface="Arial" charset="0"/>
                <a:ea typeface="ＭＳ Ｐゴシック" charset="-128"/>
              </a:defRPr>
            </a:lvl3pPr>
            <a:lvl4pPr marL="1567716" indent="-223959" defTabSz="911390" eaLnBrk="0" hangingPunct="0">
              <a:defRPr sz="2400" b="1">
                <a:solidFill>
                  <a:schemeClr val="tx2"/>
                </a:solidFill>
                <a:latin typeface="Arial" charset="0"/>
                <a:ea typeface="ＭＳ Ｐゴシック" charset="-128"/>
              </a:defRPr>
            </a:lvl4pPr>
            <a:lvl5pPr marL="2015635" indent="-223959" defTabSz="911390" eaLnBrk="0" hangingPunct="0">
              <a:defRPr sz="2400" b="1">
                <a:solidFill>
                  <a:schemeClr val="tx2"/>
                </a:solidFill>
                <a:latin typeface="Arial" charset="0"/>
                <a:ea typeface="ＭＳ Ｐゴシック"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fld id="{A1FBD229-96FF-4A7D-B40C-BA950773FDF1}" type="slidenum">
              <a:rPr lang="en-CA" altLang="en-US" sz="1200"/>
              <a:pPr eaLnBrk="1" hangingPunct="1"/>
              <a:t>3</a:t>
            </a:fld>
            <a:endParaRPr lang="en-CA"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Gestational diabetes is diagnosed at 24 to 28 weeks during pregnancy while the baby is growing and developing. </a:t>
            </a:r>
          </a:p>
          <a:p>
            <a:endParaRPr lang="en-CA" dirty="0"/>
          </a:p>
          <a:p>
            <a:pPr eaLnBrk="1" hangingPunct="1">
              <a:buFont typeface="Arial" pitchFamily="34" charset="0"/>
              <a:buChar char="•"/>
              <a:defRPr/>
            </a:pPr>
            <a:r>
              <a:rPr lang="en-CA" dirty="0"/>
              <a:t>Indigenous</a:t>
            </a:r>
            <a:r>
              <a:rPr lang="en-CA" baseline="0" dirty="0"/>
              <a:t> </a:t>
            </a:r>
            <a:r>
              <a:rPr lang="en-CA" dirty="0"/>
              <a:t>women and women with multiple risk</a:t>
            </a:r>
            <a:r>
              <a:rPr lang="en-CA" baseline="0" dirty="0"/>
              <a:t> factors </a:t>
            </a:r>
            <a:r>
              <a:rPr lang="en-CA" dirty="0"/>
              <a:t>should be tested during the 1</a:t>
            </a:r>
            <a:r>
              <a:rPr lang="en-CA" baseline="30000" dirty="0"/>
              <a:t>st</a:t>
            </a:r>
            <a:r>
              <a:rPr lang="en-CA" dirty="0"/>
              <a:t> trimester,</a:t>
            </a:r>
            <a:r>
              <a:rPr lang="en-CA" baseline="0" dirty="0"/>
              <a:t> </a:t>
            </a:r>
            <a:r>
              <a:rPr lang="en-CA" dirty="0"/>
              <a:t>then again during the second and third trimesters, if the first test is negative. </a:t>
            </a:r>
            <a:endParaRPr lang="en-CA" dirty="0" smtClean="0"/>
          </a:p>
          <a:p>
            <a:pPr eaLnBrk="1" hangingPunct="1">
              <a:buFont typeface="Arial" pitchFamily="34" charset="0"/>
              <a:buChar char="•"/>
              <a:defRPr/>
            </a:pPr>
            <a:endParaRPr lang="en-CA" dirty="0"/>
          </a:p>
          <a:p>
            <a:r>
              <a:rPr lang="en-CA" sz="1200" kern="1200" dirty="0" smtClean="0">
                <a:solidFill>
                  <a:schemeClr val="tx1"/>
                </a:solidFill>
                <a:effectLst/>
                <a:latin typeface="+mn-lt"/>
                <a:ea typeface="+mn-ea"/>
                <a:cs typeface="+mn-cs"/>
              </a:rPr>
              <a:t>If blood sugar level after 1 hour of taking the sugary drink is greater or equal to: 11.1 </a:t>
            </a:r>
            <a:r>
              <a:rPr lang="en-CA" sz="1200" kern="1200" dirty="0" err="1" smtClean="0">
                <a:solidFill>
                  <a:schemeClr val="tx1"/>
                </a:solidFill>
                <a:effectLst/>
                <a:latin typeface="+mn-lt"/>
                <a:ea typeface="+mn-ea"/>
                <a:cs typeface="+mn-cs"/>
              </a:rPr>
              <a:t>mmol</a:t>
            </a:r>
            <a:r>
              <a:rPr lang="en-CA" sz="1200" kern="1200" dirty="0" smtClean="0">
                <a:solidFill>
                  <a:schemeClr val="tx1"/>
                </a:solidFill>
                <a:effectLst/>
                <a:latin typeface="+mn-lt"/>
                <a:ea typeface="+mn-ea"/>
                <a:cs typeface="+mn-cs"/>
              </a:rPr>
              <a:t>/L the woman</a:t>
            </a:r>
            <a:r>
              <a:rPr lang="en-CA" sz="1200" kern="1200" baseline="0" dirty="0" smtClean="0">
                <a:solidFill>
                  <a:schemeClr val="tx1"/>
                </a:solidFill>
                <a:effectLst/>
                <a:latin typeface="+mn-lt"/>
                <a:ea typeface="+mn-ea"/>
                <a:cs typeface="+mn-cs"/>
              </a:rPr>
              <a:t> is diagnosed with gestational diabetes</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If blood sugar level is between 7.8 – 11.0</a:t>
            </a:r>
            <a:r>
              <a:rPr lang="en-CA" sz="1200" kern="1200" baseline="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mmol</a:t>
            </a:r>
            <a:r>
              <a:rPr lang="en-CA" sz="1200" kern="1200" dirty="0" smtClean="0">
                <a:solidFill>
                  <a:schemeClr val="tx1"/>
                </a:solidFill>
                <a:effectLst/>
                <a:latin typeface="+mn-lt"/>
                <a:ea typeface="+mn-ea"/>
                <a:cs typeface="+mn-cs"/>
              </a:rPr>
              <a:t>/L they will have to take a second sugary drink to confirm gestational diabetes.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There is an online screening tool at </a:t>
            </a:r>
            <a:r>
              <a:rPr lang="pt-BR" dirty="0" smtClean="0">
                <a:hlinkClick r:id="rId3"/>
              </a:rPr>
              <a:t>Diabetes Canada | Clinical Practice Guidelines - GDM</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9AD5598-92CC-4C7E-A737-14AF139755D6}" type="slidenum">
              <a:rPr lang="en-CA" smtClean="0"/>
              <a:t>4</a:t>
            </a:fld>
            <a:endParaRPr lang="en-CA"/>
          </a:p>
        </p:txBody>
      </p:sp>
    </p:spTree>
    <p:extLst>
      <p:ext uri="{BB962C8B-B14F-4D97-AF65-F5344CB8AC3E}">
        <p14:creationId xmlns:p14="http://schemas.microsoft.com/office/powerpoint/2010/main" val="285030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Certain women are at greater risk of developing gestational diabetes. </a:t>
            </a:r>
            <a:r>
              <a:rPr lang="en-CA" baseline="0" dirty="0"/>
              <a:t> </a:t>
            </a:r>
          </a:p>
          <a:p>
            <a:endParaRPr lang="en-CA" baseline="0" dirty="0"/>
          </a:p>
          <a:p>
            <a:r>
              <a:rPr lang="en-CA" baseline="0" dirty="0"/>
              <a:t>Please note, that women may have all these risk factors and NOT develop gestational diabetes, or they may not have any of these risk factors and develop it. These are only risk factors and will not dictate whether or not women will develop gestational diabetes. </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B9AD5598-92CC-4C7E-A737-14AF139755D6}" type="slidenum">
              <a:rPr lang="en-CA" smtClean="0"/>
              <a:t>5</a:t>
            </a:fld>
            <a:endParaRPr lang="en-CA"/>
          </a:p>
        </p:txBody>
      </p:sp>
    </p:spTree>
    <p:extLst>
      <p:ext uri="{BB962C8B-B14F-4D97-AF65-F5344CB8AC3E}">
        <p14:creationId xmlns:p14="http://schemas.microsoft.com/office/powerpoint/2010/main" val="9532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t>Possible gestational diabetes implications for mom include: </a:t>
            </a:r>
          </a:p>
          <a:p>
            <a:pPr marL="171450" indent="-171450">
              <a:buFont typeface="Arial" panose="020B0604020202020204" pitchFamily="34" charset="0"/>
              <a:buChar char="•"/>
            </a:pPr>
            <a:r>
              <a:rPr lang="en-CA" baseline="0" dirty="0"/>
              <a:t>She’s considered a high risk pregnancy and will require more monitoring</a:t>
            </a:r>
          </a:p>
          <a:p>
            <a:pPr marL="171450" indent="-171450">
              <a:buFont typeface="Arial" panose="020B0604020202020204" pitchFamily="34" charset="0"/>
              <a:buChar char="•"/>
            </a:pPr>
            <a:r>
              <a:rPr lang="en-CA" baseline="0" dirty="0"/>
              <a:t>Frequent blood sugar testing</a:t>
            </a:r>
          </a:p>
          <a:p>
            <a:pPr marL="171450" indent="-171450">
              <a:buFont typeface="Arial" panose="020B0604020202020204" pitchFamily="34" charset="0"/>
              <a:buChar char="•"/>
            </a:pPr>
            <a:r>
              <a:rPr lang="en-CA" baseline="0" dirty="0"/>
              <a:t>Greater chance of early delivery </a:t>
            </a:r>
          </a:p>
          <a:p>
            <a:pPr marL="171450" indent="-171450">
              <a:buFont typeface="Arial" panose="020B0604020202020204" pitchFamily="34" charset="0"/>
              <a:buChar char="•"/>
            </a:pPr>
            <a:r>
              <a:rPr lang="en-CA" baseline="0" dirty="0"/>
              <a:t>High risk of future gestational diabetes and type 2 diabetes</a:t>
            </a:r>
          </a:p>
          <a:p>
            <a:pPr marL="171450" indent="-171450">
              <a:buFont typeface="Arial" panose="020B0604020202020204" pitchFamily="34" charset="0"/>
              <a:buChar char="•"/>
            </a:pPr>
            <a:endParaRPr lang="en-CA" baseline="0" dirty="0"/>
          </a:p>
          <a:p>
            <a:pPr marL="0" indent="0">
              <a:buFont typeface="Arial" panose="020B0604020202020204" pitchFamily="34" charset="0"/>
              <a:buNone/>
            </a:pPr>
            <a:r>
              <a:rPr lang="en-CA" b="1" baseline="0" dirty="0"/>
              <a:t>Possible gestational diabetes implications for baby include: </a:t>
            </a:r>
          </a:p>
          <a:p>
            <a:pPr marL="171450" indent="-171450">
              <a:buFont typeface="Arial" panose="020B0604020202020204" pitchFamily="34" charset="0"/>
              <a:buChar char="•"/>
            </a:pPr>
            <a:r>
              <a:rPr lang="en-CA" dirty="0"/>
              <a:t>If moms blood</a:t>
            </a:r>
            <a:r>
              <a:rPr lang="en-CA" baseline="0" dirty="0"/>
              <a:t> sugar levels are left untreated this could mean high blood sugar levels for baby. This increases the risk that baby will be born weighing more than 9 lbs.  This can make for a more difficult delivery and may increase the need for a C-section</a:t>
            </a:r>
          </a:p>
          <a:p>
            <a:pPr marL="171450" indent="-171450">
              <a:buFont typeface="Arial" panose="020B0604020202020204" pitchFamily="34" charset="0"/>
              <a:buChar char="•"/>
            </a:pPr>
            <a:r>
              <a:rPr lang="en-CA" baseline="0" dirty="0"/>
              <a:t>Increased risk of baby becoming overweight and greater risk for type 2 diabetes later in life</a:t>
            </a:r>
            <a:endParaRPr lang="en-CA" dirty="0"/>
          </a:p>
        </p:txBody>
      </p:sp>
      <p:sp>
        <p:nvSpPr>
          <p:cNvPr id="4" name="Slide Number Placeholder 3"/>
          <p:cNvSpPr>
            <a:spLocks noGrp="1"/>
          </p:cNvSpPr>
          <p:nvPr>
            <p:ph type="sldNum" sz="quarter" idx="10"/>
          </p:nvPr>
        </p:nvSpPr>
        <p:spPr/>
        <p:txBody>
          <a:bodyPr/>
          <a:lstStyle/>
          <a:p>
            <a:fld id="{B9AD5598-92CC-4C7E-A737-14AF139755D6}" type="slidenum">
              <a:rPr lang="en-CA" smtClean="0"/>
              <a:t>6</a:t>
            </a:fld>
            <a:endParaRPr lang="en-CA"/>
          </a:p>
        </p:txBody>
      </p:sp>
    </p:spTree>
    <p:extLst>
      <p:ext uri="{BB962C8B-B14F-4D97-AF65-F5344CB8AC3E}">
        <p14:creationId xmlns:p14="http://schemas.microsoft.com/office/powerpoint/2010/main" val="373153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CA" dirty="0"/>
              <a:t>If a woman develops gestational diabetes they can still have a healthy pregnancy. This can be achieved</a:t>
            </a:r>
            <a:r>
              <a:rPr lang="en-CA" baseline="0" dirty="0"/>
              <a:t> by keeping blood sugar levels normal through healthy food choices, staying active, having a healthy weight gain, managing stress and in some cases women with gestational diabetes may need to use insulin to manage their blood sugar levels. </a:t>
            </a:r>
            <a:endParaRPr lang="en-CA"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3CDF5FC3-81D5-41DA-87EC-1A81B5D407A7}" type="slidenum">
              <a:rPr lang="en-CA" altLang="en-US" sz="1200"/>
              <a:pPr eaLnBrk="1" hangingPunct="1"/>
              <a:t>7</a:t>
            </a:fld>
            <a:endParaRPr lang="en-CA"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CA" sz="1100" b="1" dirty="0"/>
              <a:t>Eat healthy foods:</a:t>
            </a:r>
          </a:p>
          <a:p>
            <a:pPr eaLnBrk="1" hangingPunct="1">
              <a:defRPr/>
            </a:pPr>
            <a:r>
              <a:rPr lang="en-CA" sz="1100" dirty="0"/>
              <a:t>We will discuss in more detail but eating</a:t>
            </a:r>
            <a:r>
              <a:rPr lang="en-CA" sz="1100" baseline="0" dirty="0"/>
              <a:t> healthy </a:t>
            </a:r>
            <a:r>
              <a:rPr lang="en-CA" sz="1100" dirty="0"/>
              <a:t>is good for mom, baby</a:t>
            </a:r>
            <a:r>
              <a:rPr lang="en-CA" sz="1100" baseline="0" dirty="0"/>
              <a:t> and the entire family.  </a:t>
            </a:r>
            <a:r>
              <a:rPr lang="en-CA" sz="1100" dirty="0"/>
              <a:t>Enjoying a variety of foods and eating at regular times will play an important role in managing blood sugar levels and getting the best nutrition for mom and growing baby. </a:t>
            </a:r>
          </a:p>
          <a:p>
            <a:pPr eaLnBrk="1" hangingPunct="1">
              <a:defRPr/>
            </a:pPr>
            <a:endParaRPr lang="en-CA" sz="1100" dirty="0"/>
          </a:p>
          <a:p>
            <a:pPr eaLnBrk="1" hangingPunct="1">
              <a:defRPr/>
            </a:pPr>
            <a:r>
              <a:rPr lang="en-CA" sz="1100" b="1" dirty="0"/>
              <a:t>Gain a healthy amount</a:t>
            </a:r>
            <a:r>
              <a:rPr lang="en-CA" sz="1100" b="1" baseline="0" dirty="0"/>
              <a:t> of weight</a:t>
            </a:r>
            <a:r>
              <a:rPr lang="en-CA" sz="1100" b="1" dirty="0"/>
              <a:t>:</a:t>
            </a:r>
          </a:p>
          <a:p>
            <a:pPr eaLnBrk="1" hangingPunct="1">
              <a:defRPr/>
            </a:pPr>
            <a:r>
              <a:rPr lang="en-CA" sz="1100" dirty="0"/>
              <a:t>The amount of weight women gain will vary depending on their weight before pregnancy. Weight loss is not recommended. Women should talk to</a:t>
            </a:r>
            <a:r>
              <a:rPr lang="en-CA" sz="1100" baseline="0" dirty="0"/>
              <a:t> their </a:t>
            </a:r>
            <a:r>
              <a:rPr lang="en-CA" sz="1100" dirty="0"/>
              <a:t>healthcare provider about appropriate gestational weight gain.</a:t>
            </a:r>
          </a:p>
          <a:p>
            <a:pPr>
              <a:defRPr/>
            </a:pPr>
            <a:r>
              <a:rPr lang="en-CA" sz="1100" dirty="0"/>
              <a:t>Gain the right amount of weight…. Do not lose weight</a:t>
            </a:r>
          </a:p>
          <a:p>
            <a:pPr>
              <a:defRPr/>
            </a:pPr>
            <a:r>
              <a:rPr lang="en-CA" sz="1100" dirty="0"/>
              <a:t>If they were underweight before</a:t>
            </a:r>
            <a:r>
              <a:rPr lang="en-CA" sz="1100" baseline="0" dirty="0"/>
              <a:t> they were </a:t>
            </a:r>
            <a:r>
              <a:rPr lang="en-CA" sz="1100" dirty="0"/>
              <a:t>pregnant,</a:t>
            </a:r>
            <a:r>
              <a:rPr lang="en-CA" sz="1100" baseline="0" dirty="0"/>
              <a:t> weight gain should be around </a:t>
            </a:r>
            <a:r>
              <a:rPr lang="en-CA" sz="1100" dirty="0"/>
              <a:t>28-40 lbs. </a:t>
            </a:r>
          </a:p>
          <a:p>
            <a:pPr>
              <a:defRPr/>
            </a:pPr>
            <a:r>
              <a:rPr lang="en-CA" sz="1100" dirty="0"/>
              <a:t>If they were at a healthy weight before</a:t>
            </a:r>
            <a:r>
              <a:rPr lang="en-CA" sz="1100" baseline="0" dirty="0"/>
              <a:t> they got pregnant, weight gain should be around </a:t>
            </a:r>
            <a:r>
              <a:rPr lang="en-CA" sz="1100" dirty="0"/>
              <a:t>25-35 lbs. </a:t>
            </a:r>
          </a:p>
          <a:p>
            <a:pPr>
              <a:defRPr/>
            </a:pPr>
            <a:r>
              <a:rPr lang="en-CA" sz="1100" dirty="0"/>
              <a:t>If they were overweight before</a:t>
            </a:r>
            <a:r>
              <a:rPr lang="en-CA" sz="1100" baseline="0" dirty="0"/>
              <a:t> they got pregnant, they should gain around </a:t>
            </a:r>
            <a:r>
              <a:rPr lang="en-CA" sz="1100" dirty="0"/>
              <a:t>15-25 lbs. </a:t>
            </a:r>
          </a:p>
          <a:p>
            <a:pPr>
              <a:defRPr/>
            </a:pPr>
            <a:r>
              <a:rPr lang="de-DE" sz="1100" dirty="0"/>
              <a:t>If they were obese before</a:t>
            </a:r>
            <a:r>
              <a:rPr lang="de-DE" sz="1100" baseline="0" dirty="0"/>
              <a:t> they got</a:t>
            </a:r>
            <a:r>
              <a:rPr lang="de-DE" sz="1100" dirty="0"/>
              <a:t> pregnant, they should gain around 11-20 lbs. </a:t>
            </a:r>
          </a:p>
          <a:p>
            <a:pPr>
              <a:defRPr/>
            </a:pPr>
            <a:endParaRPr lang="en-CA" sz="1100" dirty="0"/>
          </a:p>
          <a:p>
            <a:pPr eaLnBrk="1" hangingPunct="1">
              <a:defRPr/>
            </a:pPr>
            <a:r>
              <a:rPr lang="en-CA" sz="1100" b="1" dirty="0"/>
              <a:t>Be physically active every day, if possible:</a:t>
            </a:r>
          </a:p>
          <a:p>
            <a:pPr eaLnBrk="1" hangingPunct="1">
              <a:defRPr/>
            </a:pPr>
            <a:r>
              <a:rPr lang="en-CA" sz="1100" dirty="0"/>
              <a:t>-Regular physical</a:t>
            </a:r>
            <a:r>
              <a:rPr lang="en-CA" sz="1100" baseline="0" dirty="0"/>
              <a:t> activity </a:t>
            </a:r>
            <a:r>
              <a:rPr lang="en-CA" sz="1100" dirty="0"/>
              <a:t>can help control blood</a:t>
            </a:r>
            <a:r>
              <a:rPr lang="en-CA" sz="1100" baseline="0" dirty="0"/>
              <a:t> sugar levels</a:t>
            </a:r>
            <a:r>
              <a:rPr lang="en-CA" sz="1100" dirty="0"/>
              <a:t>. It</a:t>
            </a:r>
            <a:r>
              <a:rPr lang="en-CA" sz="1100" baseline="0" dirty="0"/>
              <a:t> c</a:t>
            </a:r>
            <a:r>
              <a:rPr lang="en-CA" sz="1100" dirty="0"/>
              <a:t>an help manage stress and prepare a woman</a:t>
            </a:r>
            <a:r>
              <a:rPr lang="en-CA" sz="1100" baseline="0" dirty="0"/>
              <a:t>’s </a:t>
            </a:r>
            <a:r>
              <a:rPr lang="en-CA" sz="1100" dirty="0"/>
              <a:t>body for labour, delivery &amp; recovery.</a:t>
            </a:r>
          </a:p>
          <a:p>
            <a:pPr eaLnBrk="1" hangingPunct="1">
              <a:defRPr/>
            </a:pPr>
            <a:r>
              <a:rPr lang="en-CA" sz="1100" dirty="0"/>
              <a:t>-It</a:t>
            </a:r>
            <a:r>
              <a:rPr lang="en-CA" sz="1100" baseline="0" dirty="0"/>
              <a:t> c</a:t>
            </a:r>
            <a:r>
              <a:rPr lang="en-CA" sz="1100" dirty="0"/>
              <a:t>an help gain an appropriate amount of weight. It may also make it easier to accept physical changes that go with pregnancy. Additionally, physical</a:t>
            </a:r>
            <a:r>
              <a:rPr lang="en-CA" sz="1100" baseline="0" dirty="0"/>
              <a:t> activity</a:t>
            </a:r>
            <a:r>
              <a:rPr lang="en-CA" sz="1100" dirty="0"/>
              <a:t> in pregnancy may help women maintain muscular and cardiovascular fitness, reduce the risk of pre-eclampsia, and decrease physical complaints like back pain. </a:t>
            </a:r>
          </a:p>
          <a:p>
            <a:pPr eaLnBrk="1" hangingPunct="1">
              <a:defRPr/>
            </a:pPr>
            <a:r>
              <a:rPr lang="en-CA" sz="1100" dirty="0"/>
              <a:t>- Some exercises to</a:t>
            </a:r>
            <a:r>
              <a:rPr lang="en-CA" sz="1100" baseline="0" dirty="0"/>
              <a:t> recommend:  </a:t>
            </a:r>
            <a:r>
              <a:rPr lang="en-CA" sz="1100" dirty="0"/>
              <a:t>gardening and house cleaning, walking, swimming and dancing. Encourage them to start slow (15 minutes at time and work towards 30 minutes). They should be able to talk while exercising.</a:t>
            </a:r>
          </a:p>
          <a:p>
            <a:pPr>
              <a:defRPr/>
            </a:pPr>
            <a:r>
              <a:rPr lang="en-CA" sz="1100" dirty="0">
                <a:solidFill>
                  <a:schemeClr val="tx2">
                    <a:lumMod val="10000"/>
                  </a:schemeClr>
                </a:solidFill>
              </a:rPr>
              <a:t>-If mom</a:t>
            </a:r>
            <a:r>
              <a:rPr lang="en-CA" sz="1100" baseline="0" dirty="0">
                <a:solidFill>
                  <a:schemeClr val="tx2">
                    <a:lumMod val="10000"/>
                  </a:schemeClr>
                </a:solidFill>
              </a:rPr>
              <a:t> was </a:t>
            </a:r>
            <a:r>
              <a:rPr lang="en-CA" sz="1100" dirty="0">
                <a:solidFill>
                  <a:schemeClr val="tx2">
                    <a:lumMod val="10000"/>
                  </a:schemeClr>
                </a:solidFill>
              </a:rPr>
              <a:t>active prior to her pregnancy she can continue to be active but should replace high impact exercises, such as jogging or aerobics, as their pregnancy progresses</a:t>
            </a:r>
          </a:p>
          <a:p>
            <a:pPr>
              <a:defRPr/>
            </a:pPr>
            <a:r>
              <a:rPr lang="en-CA" sz="1100" dirty="0">
                <a:solidFill>
                  <a:schemeClr val="tx2">
                    <a:lumMod val="10000"/>
                  </a:schemeClr>
                </a:solidFill>
              </a:rPr>
              <a:t>If mom was not active prior to pregnancy it’s never too late to get started! Start slowly and gradually increase.</a:t>
            </a:r>
          </a:p>
          <a:p>
            <a:pPr>
              <a:defRPr/>
            </a:pPr>
            <a:r>
              <a:rPr lang="en-CA" sz="1100" dirty="0">
                <a:solidFill>
                  <a:schemeClr val="tx2">
                    <a:lumMod val="10000"/>
                  </a:schemeClr>
                </a:solidFill>
              </a:rPr>
              <a:t>Always encourage</a:t>
            </a:r>
            <a:r>
              <a:rPr lang="en-CA" sz="1100" baseline="0" dirty="0">
                <a:solidFill>
                  <a:schemeClr val="tx2">
                    <a:lumMod val="10000"/>
                  </a:schemeClr>
                </a:solidFill>
              </a:rPr>
              <a:t> women to talk to their health care provider </a:t>
            </a:r>
            <a:r>
              <a:rPr lang="en-CA" sz="1100" dirty="0">
                <a:solidFill>
                  <a:schemeClr val="tx2">
                    <a:lumMod val="10000"/>
                  </a:schemeClr>
                </a:solidFill>
              </a:rPr>
              <a:t>about physical activity during pregnancy</a:t>
            </a:r>
            <a:endParaRPr lang="en-CA" sz="1100" dirty="0"/>
          </a:p>
          <a:p>
            <a:pPr eaLnBrk="1" hangingPunct="1">
              <a:defRPr/>
            </a:pPr>
            <a:endParaRPr lang="en-CA" sz="1100" dirty="0"/>
          </a:p>
          <a:p>
            <a:pPr eaLnBrk="1" hangingPunct="1">
              <a:defRPr/>
            </a:pPr>
            <a:r>
              <a:rPr lang="en-CA" sz="1100" b="1" dirty="0"/>
              <a:t>Take insulin if needed:</a:t>
            </a:r>
          </a:p>
          <a:p>
            <a:pPr eaLnBrk="1" hangingPunct="1">
              <a:defRPr/>
            </a:pPr>
            <a:r>
              <a:rPr lang="en-CA" sz="1100" dirty="0"/>
              <a:t>Sometimes healthy</a:t>
            </a:r>
            <a:r>
              <a:rPr lang="en-CA" sz="1100" baseline="0" dirty="0"/>
              <a:t> eating</a:t>
            </a:r>
            <a:r>
              <a:rPr lang="en-CA" sz="1100" dirty="0"/>
              <a:t> and physical</a:t>
            </a:r>
            <a:r>
              <a:rPr lang="en-CA" sz="1100" baseline="0" dirty="0"/>
              <a:t> activity</a:t>
            </a:r>
            <a:r>
              <a:rPr lang="en-CA" sz="1100" dirty="0"/>
              <a:t> are not enough to manage blood</a:t>
            </a:r>
            <a:r>
              <a:rPr lang="en-CA" sz="1100" baseline="0" dirty="0"/>
              <a:t> sugar</a:t>
            </a:r>
            <a:r>
              <a:rPr lang="en-CA" sz="1100" dirty="0"/>
              <a:t> levels and woman may need to take insulin. Insulin will help keep their blood sugar levels normal and will help to keep mom and baby in good health.</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624157DA-8DCF-4C33-BEEF-30DBBE0A5735}" type="slidenum">
              <a:rPr lang="en-CA" altLang="en-US" sz="1200"/>
              <a:pPr eaLnBrk="1" hangingPunct="1"/>
              <a:t>8</a:t>
            </a:fld>
            <a:endParaRPr lang="en-CA"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buFont typeface="Arial" pitchFamily="34" charset="0"/>
              <a:buNone/>
              <a:defRPr/>
            </a:pPr>
            <a:r>
              <a:rPr lang="en-CA" sz="1100" b="1" dirty="0"/>
              <a:t>Eat a variety</a:t>
            </a:r>
            <a:r>
              <a:rPr lang="en-CA" sz="1100" b="1" baseline="0" dirty="0"/>
              <a:t> of foods from Canada’s Food Guide everyday</a:t>
            </a:r>
            <a:r>
              <a:rPr lang="en-CA" sz="1100" baseline="0" dirty="0"/>
              <a:t>. We will talk more about the food guide in the next slide</a:t>
            </a:r>
          </a:p>
          <a:p>
            <a:pPr eaLnBrk="1" hangingPunct="1">
              <a:buFont typeface="Arial" pitchFamily="34" charset="0"/>
              <a:buNone/>
              <a:defRPr/>
            </a:pPr>
            <a:endParaRPr lang="en-CA"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Eat a little more food each day than you normally would: </a:t>
            </a:r>
            <a:r>
              <a:rPr lang="en-US" sz="1100" b="0" i="0" kern="1200" dirty="0">
                <a:solidFill>
                  <a:schemeClr val="tx1"/>
                </a:solidFill>
                <a:effectLst/>
                <a:latin typeface="+mn-lt"/>
                <a:ea typeface="+mn-ea"/>
                <a:cs typeface="+mn-cs"/>
              </a:rPr>
              <a:t>During your second and third trimesters, you need more calories to support the growth of your baby. You need just a little more food each day, such as an extra snack or small meal.</a:t>
            </a:r>
            <a:endParaRPr lang="en-CA" sz="1100" dirty="0"/>
          </a:p>
          <a:p>
            <a:pPr eaLnBrk="1" hangingPunct="1">
              <a:buFont typeface="Arial" pitchFamily="34" charset="0"/>
              <a:buNone/>
              <a:defRPr/>
            </a:pPr>
            <a:r>
              <a:rPr lang="en-CA" sz="1100" dirty="0"/>
              <a:t>Pregnant women need to remember that they should be eating twice as healthy not twice as much!</a:t>
            </a:r>
          </a:p>
          <a:p>
            <a:pPr marL="17109" lvl="2" indent="-34216">
              <a:defRPr/>
            </a:pPr>
            <a:r>
              <a:rPr lang="en-CA" dirty="0"/>
              <a:t>Examples of an extra snacks:</a:t>
            </a:r>
          </a:p>
          <a:p>
            <a:pPr marL="465027" lvl="3" indent="-34216">
              <a:buFont typeface="Arial" pitchFamily="34" charset="0"/>
              <a:buChar char="•"/>
              <a:defRPr/>
            </a:pPr>
            <a:r>
              <a:rPr lang="en-CA" dirty="0"/>
              <a:t>1 medium fruit +  piece of cheese</a:t>
            </a:r>
          </a:p>
          <a:p>
            <a:pPr marL="465027" lvl="3" indent="-34216">
              <a:buFont typeface="Arial" pitchFamily="34" charset="0"/>
              <a:buChar char="•"/>
              <a:defRPr/>
            </a:pPr>
            <a:r>
              <a:rPr lang="en-CA" dirty="0"/>
              <a:t>Hummus</a:t>
            </a:r>
            <a:r>
              <a:rPr lang="en-CA" baseline="0" dirty="0"/>
              <a:t> dip and vegetables</a:t>
            </a:r>
            <a:endParaRPr lang="en-CA" dirty="0"/>
          </a:p>
          <a:p>
            <a:pPr marL="465027" lvl="3" indent="-34216">
              <a:buFont typeface="Arial" pitchFamily="34" charset="0"/>
              <a:buChar char="•"/>
              <a:defRPr/>
            </a:pPr>
            <a:r>
              <a:rPr lang="en-CA" dirty="0"/>
              <a:t>½ peanut butter sandwich + glass of milk</a:t>
            </a:r>
          </a:p>
          <a:p>
            <a:pPr eaLnBrk="1" hangingPunct="1">
              <a:buFont typeface="Arial" pitchFamily="34" charset="0"/>
              <a:buNone/>
              <a:defRPr/>
            </a:pPr>
            <a:endParaRPr lang="en-CA" sz="1100" dirty="0"/>
          </a:p>
          <a:p>
            <a:pPr eaLnBrk="1" hangingPunct="1">
              <a:buFont typeface="Arial" pitchFamily="34" charset="0"/>
              <a:buNone/>
              <a:defRPr/>
            </a:pPr>
            <a:r>
              <a:rPr lang="en-CA" sz="1100" dirty="0"/>
              <a:t>	</a:t>
            </a:r>
          </a:p>
          <a:p>
            <a:pPr eaLnBrk="1" hangingPunct="1">
              <a:buFont typeface="Arial" pitchFamily="34" charset="0"/>
              <a:buNone/>
              <a:defRPr/>
            </a:pPr>
            <a:endParaRPr lang="en-CA" sz="1100" dirty="0"/>
          </a:p>
          <a:p>
            <a:pPr>
              <a:defRPr/>
            </a:pPr>
            <a:r>
              <a:rPr lang="en-CA" sz="1100" b="1" dirty="0"/>
              <a:t>Healthy choices most of the time </a:t>
            </a:r>
            <a:r>
              <a:rPr lang="en-CA" sz="1100" dirty="0"/>
              <a:t>include foods higher in fiber</a:t>
            </a:r>
            <a:r>
              <a:rPr lang="en-CA" sz="1100" baseline="0" dirty="0"/>
              <a:t> and lower in fat and sugar most of the time so that mom and baby are getting the most nutrition out of what they eat and drink.  </a:t>
            </a:r>
          </a:p>
          <a:p>
            <a:pPr>
              <a:defRPr/>
            </a:pPr>
            <a:endParaRPr lang="en-CA" sz="1100" baseline="0" dirty="0"/>
          </a:p>
          <a:p>
            <a:pPr>
              <a:defRPr/>
            </a:pPr>
            <a:r>
              <a:rPr lang="en-CA" sz="1100" b="1" dirty="0"/>
              <a:t>Distribute</a:t>
            </a:r>
            <a:r>
              <a:rPr lang="en-CA" sz="1100" b="1" baseline="0" dirty="0"/>
              <a:t> carbohydrate foods throughout the day </a:t>
            </a:r>
            <a:r>
              <a:rPr lang="en-CA" sz="1100" dirty="0"/>
              <a:t>Pregnant women with</a:t>
            </a:r>
            <a:r>
              <a:rPr lang="en-CA" sz="1100" baseline="0" dirty="0"/>
              <a:t> gestational diabetes can help manage their blood sugars by spreading their food intake over </a:t>
            </a:r>
            <a:r>
              <a:rPr lang="en-CA" sz="1100" dirty="0"/>
              <a:t>3 meals and 2 snacks each day</a:t>
            </a:r>
            <a:r>
              <a:rPr lang="en-CA" sz="1100" baseline="0" dirty="0"/>
              <a:t> </a:t>
            </a:r>
            <a:r>
              <a:rPr lang="en-CA" sz="1100" dirty="0"/>
              <a:t>. Choose</a:t>
            </a:r>
            <a:r>
              <a:rPr lang="en-CA" sz="1100" baseline="0" dirty="0"/>
              <a:t> low glycemic index foods more often</a:t>
            </a:r>
          </a:p>
          <a:p>
            <a:pPr>
              <a:defRPr/>
            </a:pPr>
            <a:endParaRPr lang="en-CA" sz="1100" baseline="0" dirty="0"/>
          </a:p>
          <a:p>
            <a:pPr>
              <a:defRPr/>
            </a:pPr>
            <a:r>
              <a:rPr lang="en-CA" sz="1100" b="1" baseline="0" dirty="0"/>
              <a:t>Include protein foods at each meal and snack. </a:t>
            </a:r>
            <a:r>
              <a:rPr lang="en-CA" sz="1100" b="0" baseline="0" dirty="0"/>
              <a:t>Protein doesn’t raise blood sugars. It can help keep your blood sugar from rising too high after you eat. </a:t>
            </a:r>
            <a:endParaRPr lang="en-CA" sz="1100" b="0" dirty="0"/>
          </a:p>
          <a:p>
            <a:pPr>
              <a:defRPr/>
            </a:pPr>
            <a:endParaRPr lang="en-CA" sz="1100" dirty="0"/>
          </a:p>
          <a:p>
            <a:pPr>
              <a:defRPr/>
            </a:pPr>
            <a:endParaRPr lang="en-CA" sz="110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24145A77-8013-4CC8-8CDD-C64717B01BD3}" type="slidenum">
              <a:rPr lang="en-CA" altLang="en-US" sz="1200"/>
              <a:pPr eaLnBrk="1" hangingPunct="1"/>
              <a:t>9</a:t>
            </a:fld>
            <a:endParaRPr lang="en-C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872CE3A-8B0B-403C-A771-3DB06820ED37}" type="datetimeFigureOut">
              <a:rPr lang="en-CA" smtClean="0"/>
              <a:t>2022-11-28</a:t>
            </a:fld>
            <a:endParaRPr lang="en-CA"/>
          </a:p>
        </p:txBody>
      </p:sp>
      <p:sp>
        <p:nvSpPr>
          <p:cNvPr id="17" name="Footer Placeholder 16"/>
          <p:cNvSpPr>
            <a:spLocks noGrp="1"/>
          </p:cNvSpPr>
          <p:nvPr>
            <p:ph type="ftr" sz="quarter" idx="11"/>
          </p:nvPr>
        </p:nvSpPr>
        <p:spPr>
          <a:xfrm>
            <a:off x="2898648" y="6355080"/>
            <a:ext cx="3474720" cy="365760"/>
          </a:xfrm>
        </p:spPr>
        <p:txBody>
          <a:bodyPr/>
          <a:lstStyle/>
          <a:p>
            <a:endParaRPr lang="en-CA"/>
          </a:p>
        </p:txBody>
      </p:sp>
      <p:sp>
        <p:nvSpPr>
          <p:cNvPr id="29" name="Slide Number Placeholder 28"/>
          <p:cNvSpPr>
            <a:spLocks noGrp="1"/>
          </p:cNvSpPr>
          <p:nvPr>
            <p:ph type="sldNum" sz="quarter" idx="12"/>
          </p:nvPr>
        </p:nvSpPr>
        <p:spPr>
          <a:xfrm>
            <a:off x="1216152" y="6355080"/>
            <a:ext cx="1219200" cy="365760"/>
          </a:xfrm>
        </p:spPr>
        <p:txBody>
          <a:bodyPr/>
          <a:lstStyle/>
          <a:p>
            <a:fld id="{154D5801-6A82-4699-B053-0483C78BA144}" type="slidenum">
              <a:rPr lang="en-CA" smtClean="0"/>
              <a:t>‹#›</a:t>
            </a:fld>
            <a:endParaRPr lang="en-C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72CE3A-8B0B-403C-A771-3DB06820ED37}" type="datetimeFigureOut">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4D5801-6A82-4699-B053-0483C78BA144}"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72CE3A-8B0B-403C-A771-3DB06820ED37}" type="datetimeFigureOut">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4D5801-6A82-4699-B053-0483C78BA144}" type="slidenum">
              <a:rPr lang="en-CA" smtClean="0"/>
              <a:t>‹#›</a:t>
            </a:fld>
            <a:endParaRPr lang="en-C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872CE3A-8B0B-403C-A771-3DB06820ED37}" type="datetimeFigureOut">
              <a:rPr lang="en-CA" smtClean="0"/>
              <a:t>2022-11-28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4D5801-6A82-4699-B053-0483C78BA144}" type="slidenum">
              <a:rPr lang="en-CA" smtClean="0"/>
              <a:t>‹#›</a:t>
            </a:fld>
            <a:endParaRPr lang="en-C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872CE3A-8B0B-403C-A771-3DB06820ED37}" type="datetimeFigureOut">
              <a:rPr lang="en-CA" smtClean="0"/>
              <a:t>2022-11-28</a:t>
            </a:fld>
            <a:endParaRPr lang="en-CA"/>
          </a:p>
        </p:txBody>
      </p:sp>
      <p:sp>
        <p:nvSpPr>
          <p:cNvPr id="5" name="Footer Placeholder 4"/>
          <p:cNvSpPr>
            <a:spLocks noGrp="1"/>
          </p:cNvSpPr>
          <p:nvPr>
            <p:ph type="ftr" sz="quarter" idx="11"/>
          </p:nvPr>
        </p:nvSpPr>
        <p:spPr>
          <a:xfrm>
            <a:off x="2898648" y="6355080"/>
            <a:ext cx="3474720" cy="365760"/>
          </a:xfrm>
        </p:spPr>
        <p:txBody>
          <a:bodyPr/>
          <a:lstStyle/>
          <a:p>
            <a:endParaRPr lang="en-CA"/>
          </a:p>
        </p:txBody>
      </p:sp>
      <p:sp>
        <p:nvSpPr>
          <p:cNvPr id="6" name="Slide Number Placeholder 5"/>
          <p:cNvSpPr>
            <a:spLocks noGrp="1"/>
          </p:cNvSpPr>
          <p:nvPr>
            <p:ph type="sldNum" sz="quarter" idx="12"/>
          </p:nvPr>
        </p:nvSpPr>
        <p:spPr>
          <a:xfrm>
            <a:off x="1069848" y="6355080"/>
            <a:ext cx="1520952" cy="365760"/>
          </a:xfrm>
        </p:spPr>
        <p:txBody>
          <a:bodyPr/>
          <a:lstStyle/>
          <a:p>
            <a:fld id="{154D5801-6A82-4699-B053-0483C78BA144}" type="slidenum">
              <a:rPr lang="en-CA" smtClean="0"/>
              <a:t>‹#›</a:t>
            </a:fld>
            <a:endParaRPr lang="en-C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872CE3A-8B0B-403C-A771-3DB06820ED37}" type="datetimeFigureOut">
              <a:rPr lang="en-CA" smtClean="0"/>
              <a:t>2022-11-28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4D5801-6A82-4699-B053-0483C78BA144}" type="slidenum">
              <a:rPr lang="en-CA" smtClean="0"/>
              <a:t>‹#›</a:t>
            </a:fld>
            <a:endParaRPr lang="en-C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872CE3A-8B0B-403C-A771-3DB06820ED37}" type="datetimeFigureOut">
              <a:rPr lang="en-CA" smtClean="0"/>
              <a:t>2022-11-28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4D5801-6A82-4699-B053-0483C78BA144}" type="slidenum">
              <a:rPr lang="en-CA" smtClean="0"/>
              <a:t>‹#›</a:t>
            </a:fld>
            <a:endParaRPr lang="en-C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72CE3A-8B0B-403C-A771-3DB06820ED37}" type="datetimeFigureOut">
              <a:rPr lang="en-CA" smtClean="0"/>
              <a:t>2022-11-28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4D5801-6A82-4699-B053-0483C78BA144}" type="slidenum">
              <a:rPr lang="en-CA" smtClean="0"/>
              <a:t>‹#›</a:t>
            </a:fld>
            <a:endParaRPr lang="en-C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2CE3A-8B0B-403C-A771-3DB06820ED37}" type="datetimeFigureOut">
              <a:rPr lang="en-CA" smtClean="0"/>
              <a:t>2022-11-28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54D5801-6A82-4699-B053-0483C78BA144}" type="slidenum">
              <a:rPr lang="en-CA" smtClean="0"/>
              <a:t>‹#›</a:t>
            </a:fld>
            <a:endParaRPr lang="en-C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72CE3A-8B0B-403C-A771-3DB06820ED37}" type="datetimeFigureOut">
              <a:rPr lang="en-CA" smtClean="0"/>
              <a:t>2022-11-28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4D5801-6A82-4699-B053-0483C78BA144}" type="slidenum">
              <a:rPr lang="en-CA" smtClean="0"/>
              <a:t>‹#›</a:t>
            </a:fld>
            <a:endParaRPr lang="en-C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72CE3A-8B0B-403C-A771-3DB06820ED37}" type="datetimeFigureOut">
              <a:rPr lang="en-CA" smtClean="0"/>
              <a:t>2022-11-28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4D5801-6A82-4699-B053-0483C78BA144}" type="slidenum">
              <a:rPr lang="en-CA" smtClean="0"/>
              <a:t>‹#›</a:t>
            </a:fld>
            <a:endParaRPr lang="en-C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872CE3A-8B0B-403C-A771-3DB06820ED37}" type="datetimeFigureOut">
              <a:rPr lang="en-CA" smtClean="0"/>
              <a:t>2022-11-28</a:t>
            </a:fld>
            <a:endParaRPr lang="en-C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54D5801-6A82-4699-B053-0483C78BA144}" type="slidenum">
              <a:rPr lang="en-CA" smtClean="0"/>
              <a:t>‹#›</a:t>
            </a:fld>
            <a:endParaRPr lang="en-C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if6OjTw4bKAhUCaT4KHWfvDJYQjRwIBw&amp;url=http://weknowyourdreams.com/vegetable.html&amp;psig=AFQjCNHIq6jI6z0khX0k9znghEEUtgjP-Q&amp;ust=145166605103921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Healthy Eating for Women with Gestational Diabetes</a:t>
            </a:r>
          </a:p>
        </p:txBody>
      </p:sp>
      <p:sp>
        <p:nvSpPr>
          <p:cNvPr id="3" name="Subtitle 2"/>
          <p:cNvSpPr>
            <a:spLocks noGrp="1"/>
          </p:cNvSpPr>
          <p:nvPr>
            <p:ph type="subTitle" idx="1"/>
          </p:nvPr>
        </p:nvSpPr>
        <p:spPr>
          <a:xfrm>
            <a:off x="1331640" y="5157192"/>
            <a:ext cx="6858000" cy="533400"/>
          </a:xfrm>
        </p:spPr>
        <p:txBody>
          <a:bodyPr>
            <a:normAutofit/>
          </a:bodyPr>
          <a:lstStyle/>
          <a:p>
            <a:r>
              <a:rPr lang="en-CA" sz="1400" dirty="0"/>
              <a:t>Telehealth  2022</a:t>
            </a:r>
          </a:p>
        </p:txBody>
      </p:sp>
    </p:spTree>
    <p:extLst>
      <p:ext uri="{BB962C8B-B14F-4D97-AF65-F5344CB8AC3E}">
        <p14:creationId xmlns:p14="http://schemas.microsoft.com/office/powerpoint/2010/main" val="182954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67544" y="1566261"/>
            <a:ext cx="3132605" cy="405195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502794"/>
            <a:ext cx="3180099" cy="4115423"/>
          </a:xfrm>
          <a:prstGeom prst="rect">
            <a:avLst/>
          </a:prstGeom>
        </p:spPr>
      </p:pic>
    </p:spTree>
    <p:extLst>
      <p:ext uri="{BB962C8B-B14F-4D97-AF65-F5344CB8AC3E}">
        <p14:creationId xmlns:p14="http://schemas.microsoft.com/office/powerpoint/2010/main" val="235683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Glycemic Index</a:t>
            </a:r>
          </a:p>
        </p:txBody>
      </p:sp>
      <p:pic>
        <p:nvPicPr>
          <p:cNvPr id="5" name="Picture 4">
            <a:extLst>
              <a:ext uri="{FF2B5EF4-FFF2-40B4-BE49-F238E27FC236}">
                <a16:creationId xmlns:a16="http://schemas.microsoft.com/office/drawing/2014/main" id="{BFFDD2CA-BFD5-4480-B5D1-AC66464E9D09}"/>
              </a:ext>
            </a:extLst>
          </p:cNvPr>
          <p:cNvPicPr>
            <a:picLocks noChangeAspect="1"/>
          </p:cNvPicPr>
          <p:nvPr/>
        </p:nvPicPr>
        <p:blipFill rotWithShape="1">
          <a:blip r:embed="rId3"/>
          <a:srcRect t="40" b="1"/>
          <a:stretch/>
        </p:blipFill>
        <p:spPr>
          <a:xfrm>
            <a:off x="4139953" y="908720"/>
            <a:ext cx="4932040" cy="5219650"/>
          </a:xfrm>
          <a:prstGeom prst="rect">
            <a:avLst/>
          </a:prstGeom>
        </p:spPr>
      </p:pic>
      <p:sp>
        <p:nvSpPr>
          <p:cNvPr id="13" name="Content Placeholder 2">
            <a:extLst>
              <a:ext uri="{FF2B5EF4-FFF2-40B4-BE49-F238E27FC236}">
                <a16:creationId xmlns:a16="http://schemas.microsoft.com/office/drawing/2014/main" id="{99F17040-2B4F-4479-9864-15943A33CE8B}"/>
              </a:ext>
            </a:extLst>
          </p:cNvPr>
          <p:cNvSpPr>
            <a:spLocks noGrp="1"/>
          </p:cNvSpPr>
          <p:nvPr>
            <p:ph idx="1"/>
          </p:nvPr>
        </p:nvSpPr>
        <p:spPr>
          <a:xfrm>
            <a:off x="395537" y="1268760"/>
            <a:ext cx="3744416" cy="4094162"/>
          </a:xfrm>
        </p:spPr>
        <p:txBody>
          <a:bodyPr>
            <a:normAutofit lnSpcReduction="10000"/>
          </a:bodyPr>
          <a:lstStyle/>
          <a:p>
            <a:pPr>
              <a:buFontTx/>
              <a:buChar char="•"/>
            </a:pPr>
            <a:r>
              <a:rPr lang="en-CA" altLang="en-US" sz="2400" dirty="0">
                <a:latin typeface="+mj-lt"/>
              </a:rPr>
              <a:t>Scale that ranks a food/drink by how much it raises blood sugar after eaten or drank</a:t>
            </a:r>
          </a:p>
          <a:p>
            <a:pPr>
              <a:buFontTx/>
              <a:buChar char="•"/>
            </a:pPr>
            <a:r>
              <a:rPr lang="en-CA" altLang="en-US" sz="2400" dirty="0">
                <a:latin typeface="+mj-lt"/>
              </a:rPr>
              <a:t>Foods with a </a:t>
            </a:r>
            <a:r>
              <a:rPr lang="en-CA" altLang="en-US" sz="2400" b="1" dirty="0">
                <a:solidFill>
                  <a:srgbClr val="FF0000"/>
                </a:solidFill>
                <a:latin typeface="+mj-lt"/>
              </a:rPr>
              <a:t>high</a:t>
            </a:r>
            <a:r>
              <a:rPr lang="en-CA" altLang="en-US" sz="2400" dirty="0">
                <a:solidFill>
                  <a:srgbClr val="FF0000"/>
                </a:solidFill>
                <a:latin typeface="+mj-lt"/>
              </a:rPr>
              <a:t> </a:t>
            </a:r>
            <a:r>
              <a:rPr lang="en-CA" altLang="en-US" sz="2400" dirty="0">
                <a:latin typeface="+mj-lt"/>
              </a:rPr>
              <a:t>glycemic index raise blood sugar </a:t>
            </a:r>
            <a:r>
              <a:rPr lang="en-CA" altLang="en-US" sz="2400" u="sng" dirty="0">
                <a:latin typeface="+mj-lt"/>
              </a:rPr>
              <a:t>higher</a:t>
            </a:r>
            <a:r>
              <a:rPr lang="en-CA" altLang="en-US" sz="2400" dirty="0">
                <a:latin typeface="+mj-lt"/>
              </a:rPr>
              <a:t> and </a:t>
            </a:r>
            <a:r>
              <a:rPr lang="en-CA" altLang="en-US" sz="2400" u="sng" dirty="0">
                <a:latin typeface="+mj-lt"/>
              </a:rPr>
              <a:t>faster </a:t>
            </a:r>
            <a:r>
              <a:rPr lang="en-CA" altLang="en-US" sz="2400" dirty="0">
                <a:latin typeface="+mj-lt"/>
              </a:rPr>
              <a:t>than foods with a </a:t>
            </a:r>
            <a:r>
              <a:rPr lang="en-CA" altLang="en-US" sz="2400" b="1" dirty="0">
                <a:solidFill>
                  <a:srgbClr val="00B050"/>
                </a:solidFill>
                <a:latin typeface="+mj-lt"/>
              </a:rPr>
              <a:t>low</a:t>
            </a:r>
            <a:r>
              <a:rPr lang="en-CA" altLang="en-US" sz="2400" dirty="0">
                <a:latin typeface="+mj-lt"/>
              </a:rPr>
              <a:t> glycemic index </a:t>
            </a:r>
          </a:p>
        </p:txBody>
      </p:sp>
    </p:spTree>
    <p:extLst>
      <p:ext uri="{BB962C8B-B14F-4D97-AF65-F5344CB8AC3E}">
        <p14:creationId xmlns:p14="http://schemas.microsoft.com/office/powerpoint/2010/main" val="102811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FC6873C0-6541-47E1-AAE2-B932D9292664}" type="slidenum">
              <a:rPr lang="en-CA" altLang="en-US" sz="1400" b="0" smtClean="0">
                <a:solidFill>
                  <a:schemeClr val="bg1"/>
                </a:solidFill>
              </a:rPr>
              <a:pPr/>
              <a:t>12</a:t>
            </a:fld>
            <a:endParaRPr lang="en-CA" altLang="en-US" sz="1400" b="0">
              <a:solidFill>
                <a:schemeClr val="bg1"/>
              </a:solidFill>
            </a:endParaRPr>
          </a:p>
        </p:txBody>
      </p:sp>
      <p:sp>
        <p:nvSpPr>
          <p:cNvPr id="26627" name="Rectangle 4"/>
          <p:cNvSpPr>
            <a:spLocks noGrp="1" noChangeArrowheads="1"/>
          </p:cNvSpPr>
          <p:nvPr>
            <p:ph type="title"/>
          </p:nvPr>
        </p:nvSpPr>
        <p:spPr>
          <a:xfrm>
            <a:off x="323528" y="620688"/>
            <a:ext cx="8207375" cy="576262"/>
          </a:xfrm>
        </p:spPr>
        <p:txBody>
          <a:bodyPr>
            <a:noAutofit/>
          </a:bodyPr>
          <a:lstStyle/>
          <a:p>
            <a:pPr algn="ctr" eaLnBrk="1" hangingPunct="1"/>
            <a:r>
              <a:rPr lang="en-CA" altLang="en-US" dirty="0">
                <a:solidFill>
                  <a:srgbClr val="002060"/>
                </a:solidFill>
              </a:rPr>
              <a:t>After baby is born</a:t>
            </a:r>
          </a:p>
        </p:txBody>
      </p:sp>
      <p:sp>
        <p:nvSpPr>
          <p:cNvPr id="30723" name="Rectangle 5"/>
          <p:cNvSpPr>
            <a:spLocks noGrp="1" noChangeArrowheads="1"/>
          </p:cNvSpPr>
          <p:nvPr>
            <p:ph type="body" idx="1"/>
          </p:nvPr>
        </p:nvSpPr>
        <p:spPr>
          <a:xfrm>
            <a:off x="250825" y="1412776"/>
            <a:ext cx="8207375" cy="4238625"/>
          </a:xfrm>
        </p:spPr>
        <p:txBody>
          <a:bodyPr/>
          <a:lstStyle/>
          <a:p>
            <a:pPr eaLnBrk="1" hangingPunct="1">
              <a:buFont typeface="Wingdings" pitchFamily="2" charset="2"/>
              <a:buChar char="ü"/>
              <a:defRPr/>
            </a:pPr>
            <a:r>
              <a:rPr lang="en-CA" sz="2400" dirty="0">
                <a:latin typeface="+mj-lt"/>
              </a:rPr>
              <a:t>Breastfeed immediately after birth</a:t>
            </a:r>
          </a:p>
          <a:p>
            <a:pPr eaLnBrk="1" hangingPunct="1">
              <a:buFont typeface="Wingdings" pitchFamily="2" charset="2"/>
              <a:buChar char="ü"/>
              <a:defRPr/>
            </a:pPr>
            <a:r>
              <a:rPr lang="en-CA" sz="2400" dirty="0">
                <a:latin typeface="+mj-lt"/>
              </a:rPr>
              <a:t>Get screened for type 2 diabetes between 6 weeks and 6 months after baby is born</a:t>
            </a:r>
          </a:p>
          <a:p>
            <a:pPr eaLnBrk="1" hangingPunct="1">
              <a:buFont typeface="Wingdings" pitchFamily="2" charset="2"/>
              <a:buChar char="ü"/>
              <a:defRPr/>
            </a:pPr>
            <a:r>
              <a:rPr lang="en-CA" sz="2400" dirty="0">
                <a:latin typeface="+mj-lt"/>
              </a:rPr>
              <a:t>Get screened for type 2 diabetes when planning another pregnancy</a:t>
            </a:r>
          </a:p>
          <a:p>
            <a:pPr eaLnBrk="1" hangingPunct="1">
              <a:buFont typeface="Wingdings" pitchFamily="2" charset="2"/>
              <a:buChar char="ü"/>
              <a:defRPr/>
            </a:pPr>
            <a:r>
              <a:rPr lang="en-CA" sz="2400" dirty="0">
                <a:latin typeface="+mj-lt"/>
              </a:rPr>
              <a:t>Get screened for type 2 diabetes every 3 years</a:t>
            </a:r>
          </a:p>
          <a:p>
            <a:pPr eaLnBrk="1" hangingPunct="1">
              <a:buFont typeface="Wingdings" pitchFamily="2" charset="2"/>
              <a:buChar char="ü"/>
              <a:defRPr/>
            </a:pPr>
            <a:r>
              <a:rPr lang="en-CA" sz="2400" dirty="0">
                <a:latin typeface="+mj-lt"/>
              </a:rPr>
              <a:t>Eat healthy </a:t>
            </a:r>
          </a:p>
          <a:p>
            <a:pPr eaLnBrk="1" hangingPunct="1">
              <a:buFont typeface="Wingdings" pitchFamily="2" charset="2"/>
              <a:buChar char="ü"/>
              <a:defRPr/>
            </a:pPr>
            <a:r>
              <a:rPr lang="en-CA" sz="2400" dirty="0">
                <a:latin typeface="+mj-lt"/>
              </a:rPr>
              <a:t>Be active </a:t>
            </a:r>
          </a:p>
        </p:txBody>
      </p:sp>
      <p:pic>
        <p:nvPicPr>
          <p:cNvPr id="266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4976" y="4134253"/>
            <a:ext cx="1340695" cy="205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4016578"/>
            <a:ext cx="3312368" cy="229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380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Thank you!</a:t>
            </a:r>
          </a:p>
        </p:txBody>
      </p:sp>
      <p:pic>
        <p:nvPicPr>
          <p:cNvPr id="4" name="Picture 6" descr="HC-Disk25_04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434277"/>
            <a:ext cx="3024336" cy="454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73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a:t>Outline</a:t>
            </a:r>
          </a:p>
        </p:txBody>
      </p:sp>
      <p:sp>
        <p:nvSpPr>
          <p:cNvPr id="3" name="Content Placeholder 2"/>
          <p:cNvSpPr>
            <a:spLocks noGrp="1"/>
          </p:cNvSpPr>
          <p:nvPr>
            <p:ph sz="quarter" idx="1"/>
          </p:nvPr>
        </p:nvSpPr>
        <p:spPr/>
        <p:txBody>
          <a:bodyPr/>
          <a:lstStyle/>
          <a:p>
            <a:endParaRPr lang="en-CA" dirty="0"/>
          </a:p>
          <a:p>
            <a:r>
              <a:rPr lang="en-CA" dirty="0">
                <a:latin typeface="+mj-lt"/>
              </a:rPr>
              <a:t>Gestational diabetes vs. pre-pregnancy diabetes</a:t>
            </a:r>
          </a:p>
          <a:p>
            <a:r>
              <a:rPr lang="en-CA" dirty="0">
                <a:latin typeface="+mj-lt"/>
              </a:rPr>
              <a:t>Screening for gestational diabetes </a:t>
            </a:r>
          </a:p>
          <a:p>
            <a:r>
              <a:rPr lang="en-CA" dirty="0">
                <a:latin typeface="+mj-lt"/>
              </a:rPr>
              <a:t>Risk factors for gestational diabetes</a:t>
            </a:r>
          </a:p>
          <a:p>
            <a:r>
              <a:rPr lang="en-CA" altLang="en-US" dirty="0">
                <a:latin typeface="+mj-lt"/>
              </a:rPr>
              <a:t>Risks for mom and baby </a:t>
            </a:r>
          </a:p>
          <a:p>
            <a:r>
              <a:rPr lang="en-CA" altLang="en-US" dirty="0">
                <a:latin typeface="+mj-lt"/>
              </a:rPr>
              <a:t>Healthy pregnancy tips</a:t>
            </a:r>
          </a:p>
          <a:p>
            <a:r>
              <a:rPr lang="en-CA" altLang="en-US" dirty="0">
                <a:latin typeface="+mj-lt"/>
              </a:rPr>
              <a:t>Healthy living after baby </a:t>
            </a:r>
          </a:p>
          <a:p>
            <a:endParaRPr lang="en-CA" dirty="0"/>
          </a:p>
        </p:txBody>
      </p:sp>
      <p:pic>
        <p:nvPicPr>
          <p:cNvPr id="4" name="Picture 6" descr="http://3.bp.blogspot.com/_4SvGzxWcdsU/Sm-mo4AaZiI/AAAAAAAAAK0/wk8kyisqaPM/s320/pregg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284984"/>
            <a:ext cx="2481263"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238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a:xfrm>
            <a:off x="-4846" y="260648"/>
            <a:ext cx="9073008" cy="711200"/>
          </a:xfrm>
        </p:spPr>
        <p:txBody>
          <a:bodyPr>
            <a:noAutofit/>
          </a:bodyPr>
          <a:lstStyle/>
          <a:p>
            <a:pPr algn="ctr"/>
            <a:r>
              <a:rPr lang="en-CA" altLang="en-US" dirty="0">
                <a:solidFill>
                  <a:srgbClr val="002060"/>
                </a:solidFill>
              </a:rPr>
              <a:t>Gestational vs. pre-pregnancy diabetes</a:t>
            </a:r>
          </a:p>
        </p:txBody>
      </p:sp>
      <p:sp>
        <p:nvSpPr>
          <p:cNvPr id="9219" name="Text Placeholder 8"/>
          <p:cNvSpPr>
            <a:spLocks noGrp="1"/>
          </p:cNvSpPr>
          <p:nvPr>
            <p:ph type="body" idx="1"/>
          </p:nvPr>
        </p:nvSpPr>
        <p:spPr>
          <a:xfrm>
            <a:off x="611560" y="1421085"/>
            <a:ext cx="3240360" cy="639763"/>
          </a:xfrm>
        </p:spPr>
        <p:txBody>
          <a:bodyPr/>
          <a:lstStyle/>
          <a:p>
            <a:pPr algn="ctr"/>
            <a:r>
              <a:rPr lang="en-CA" altLang="en-US" dirty="0">
                <a:solidFill>
                  <a:srgbClr val="002060"/>
                </a:solidFill>
                <a:latin typeface="+mj-lt"/>
              </a:rPr>
              <a:t>Gestational diabetes</a:t>
            </a:r>
          </a:p>
        </p:txBody>
      </p:sp>
      <p:sp>
        <p:nvSpPr>
          <p:cNvPr id="9220" name="Content Placeholder 9"/>
          <p:cNvSpPr>
            <a:spLocks noGrp="1"/>
          </p:cNvSpPr>
          <p:nvPr>
            <p:ph sz="half" idx="4294967295"/>
          </p:nvPr>
        </p:nvSpPr>
        <p:spPr>
          <a:xfrm>
            <a:off x="683568" y="2348880"/>
            <a:ext cx="3528392" cy="3312368"/>
          </a:xfrm>
          <a:prstGeom prst="rect">
            <a:avLst/>
          </a:prstGeom>
        </p:spPr>
        <p:txBody>
          <a:bodyPr/>
          <a:lstStyle/>
          <a:p>
            <a:pPr marL="0" indent="0">
              <a:buFontTx/>
              <a:buChar char="•"/>
            </a:pPr>
            <a:r>
              <a:rPr lang="en-CA" altLang="en-US" dirty="0">
                <a:latin typeface="+mj-lt"/>
              </a:rPr>
              <a:t>Diabetes diagnosed </a:t>
            </a:r>
            <a:r>
              <a:rPr lang="en-CA" altLang="en-US" b="1" i="1" u="sng" dirty="0">
                <a:solidFill>
                  <a:srgbClr val="7030A0"/>
                </a:solidFill>
                <a:latin typeface="+mj-lt"/>
              </a:rPr>
              <a:t>during</a:t>
            </a:r>
            <a:r>
              <a:rPr lang="en-CA" altLang="en-US" dirty="0">
                <a:solidFill>
                  <a:srgbClr val="7030A0"/>
                </a:solidFill>
                <a:latin typeface="+mj-lt"/>
              </a:rPr>
              <a:t> </a:t>
            </a:r>
            <a:r>
              <a:rPr lang="en-CA" altLang="en-US" dirty="0">
                <a:latin typeface="+mj-lt"/>
              </a:rPr>
              <a:t>pregnancy and goes away after pregnancy </a:t>
            </a:r>
          </a:p>
          <a:p>
            <a:pPr marL="0" indent="0">
              <a:buFontTx/>
              <a:buChar char="•"/>
            </a:pPr>
            <a:endParaRPr lang="en-CA" altLang="en-US" sz="1200" dirty="0"/>
          </a:p>
          <a:p>
            <a:pPr marL="0" indent="0">
              <a:buFontTx/>
              <a:buChar char="•"/>
            </a:pPr>
            <a:endParaRPr lang="en-CA" altLang="en-US" dirty="0"/>
          </a:p>
        </p:txBody>
      </p:sp>
      <p:sp>
        <p:nvSpPr>
          <p:cNvPr id="9221" name="Text Placeholder 10"/>
          <p:cNvSpPr>
            <a:spLocks noGrp="1"/>
          </p:cNvSpPr>
          <p:nvPr>
            <p:ph type="body" sz="quarter" idx="3"/>
          </p:nvPr>
        </p:nvSpPr>
        <p:spPr>
          <a:xfrm>
            <a:off x="4932040" y="1421086"/>
            <a:ext cx="3528392" cy="639762"/>
          </a:xfrm>
        </p:spPr>
        <p:txBody>
          <a:bodyPr>
            <a:noAutofit/>
          </a:bodyPr>
          <a:lstStyle/>
          <a:p>
            <a:pPr algn="ctr"/>
            <a:r>
              <a:rPr lang="en-CA" altLang="en-US" dirty="0">
                <a:solidFill>
                  <a:srgbClr val="002060"/>
                </a:solidFill>
                <a:latin typeface="+mj-lt"/>
              </a:rPr>
              <a:t>Pre-pregnancy diabetes</a:t>
            </a:r>
          </a:p>
        </p:txBody>
      </p:sp>
      <p:sp>
        <p:nvSpPr>
          <p:cNvPr id="12" name="Content Placeholder 11"/>
          <p:cNvSpPr>
            <a:spLocks noGrp="1"/>
          </p:cNvSpPr>
          <p:nvPr>
            <p:ph sz="quarter" idx="4294967295"/>
          </p:nvPr>
        </p:nvSpPr>
        <p:spPr>
          <a:xfrm>
            <a:off x="5436096" y="2348880"/>
            <a:ext cx="3312368" cy="3951287"/>
          </a:xfrm>
          <a:prstGeom prst="rect">
            <a:avLst/>
          </a:prstGeom>
        </p:spPr>
        <p:txBody>
          <a:bodyPr>
            <a:normAutofit/>
          </a:bodyPr>
          <a:lstStyle/>
          <a:p>
            <a:pPr marL="0" indent="0">
              <a:buFontTx/>
              <a:buChar char="•"/>
            </a:pPr>
            <a:r>
              <a:rPr lang="en-CA" altLang="en-US" dirty="0">
                <a:latin typeface="+mj-lt"/>
              </a:rPr>
              <a:t>Type 1 or type 2 diabetes </a:t>
            </a:r>
            <a:r>
              <a:rPr lang="en-CA" altLang="en-US" b="1" i="1" u="sng" dirty="0">
                <a:solidFill>
                  <a:srgbClr val="7030A0"/>
                </a:solidFill>
                <a:latin typeface="+mj-lt"/>
              </a:rPr>
              <a:t>before</a:t>
            </a:r>
            <a:r>
              <a:rPr lang="en-CA" altLang="en-US" dirty="0">
                <a:solidFill>
                  <a:srgbClr val="7030A0"/>
                </a:solidFill>
                <a:latin typeface="+mj-lt"/>
              </a:rPr>
              <a:t> </a:t>
            </a:r>
            <a:r>
              <a:rPr lang="en-CA" altLang="en-US" dirty="0">
                <a:latin typeface="+mj-lt"/>
              </a:rPr>
              <a:t>pregnancy</a:t>
            </a:r>
          </a:p>
          <a:p>
            <a:pPr marL="0" indent="0">
              <a:buFontTx/>
              <a:buChar char="•"/>
            </a:pPr>
            <a:endParaRPr lang="en-CA" altLang="en-US" sz="1200" dirty="0"/>
          </a:p>
        </p:txBody>
      </p:sp>
      <p:pic>
        <p:nvPicPr>
          <p:cNvPr id="92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340" y="3789040"/>
            <a:ext cx="375886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212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dirty="0"/>
              <a:t>Screening for gestational diabetes</a:t>
            </a:r>
          </a:p>
        </p:txBody>
      </p:sp>
      <p:sp>
        <p:nvSpPr>
          <p:cNvPr id="3" name="Content Placeholder 2"/>
          <p:cNvSpPr>
            <a:spLocks noGrp="1"/>
          </p:cNvSpPr>
          <p:nvPr>
            <p:ph sz="quarter" idx="1"/>
          </p:nvPr>
        </p:nvSpPr>
        <p:spPr>
          <a:xfrm>
            <a:off x="323528" y="1219200"/>
            <a:ext cx="8568952" cy="4937760"/>
          </a:xfrm>
        </p:spPr>
        <p:txBody>
          <a:bodyPr/>
          <a:lstStyle/>
          <a:p>
            <a:r>
              <a:rPr lang="en-CA" dirty="0">
                <a:latin typeface="+mj-lt"/>
              </a:rPr>
              <a:t>All pregnant women should be tested for  gestational diabetes between 24-28 weeks of pregnancy</a:t>
            </a:r>
          </a:p>
          <a:p>
            <a:r>
              <a:rPr lang="en-CA" dirty="0">
                <a:latin typeface="+mj-lt"/>
              </a:rPr>
              <a:t>Women who are high risk for undiagnosed type 2 diabetes should be screened at less than 20 weeks (in their 1</a:t>
            </a:r>
            <a:r>
              <a:rPr lang="en-CA" baseline="30000" dirty="0">
                <a:latin typeface="+mj-lt"/>
              </a:rPr>
              <a:t>st</a:t>
            </a:r>
            <a:r>
              <a:rPr lang="en-CA" dirty="0">
                <a:latin typeface="+mj-lt"/>
              </a:rPr>
              <a:t> trimester)</a:t>
            </a:r>
          </a:p>
          <a:p>
            <a:r>
              <a:rPr lang="en-CA" dirty="0">
                <a:latin typeface="+mj-lt"/>
              </a:rPr>
              <a:t>Women who test negative during the first trimester should still be tested again in both the 2</a:t>
            </a:r>
            <a:r>
              <a:rPr lang="en-CA" baseline="30000" dirty="0">
                <a:latin typeface="+mj-lt"/>
              </a:rPr>
              <a:t>nd</a:t>
            </a:r>
            <a:r>
              <a:rPr lang="en-CA" dirty="0">
                <a:latin typeface="+mj-lt"/>
              </a:rPr>
              <a:t> and 3</a:t>
            </a:r>
            <a:r>
              <a:rPr lang="en-CA" baseline="30000" dirty="0">
                <a:latin typeface="+mj-lt"/>
              </a:rPr>
              <a:t>rd</a:t>
            </a:r>
            <a:r>
              <a:rPr lang="en-CA" dirty="0">
                <a:latin typeface="+mj-lt"/>
              </a:rPr>
              <a:t> trimester</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797152"/>
            <a:ext cx="2664296" cy="173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48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CA" dirty="0"/>
              <a:t>Risk factors for gestational diabetes	</a:t>
            </a:r>
          </a:p>
        </p:txBody>
      </p:sp>
      <p:sp>
        <p:nvSpPr>
          <p:cNvPr id="8" name="Content Placeholder 7"/>
          <p:cNvSpPr>
            <a:spLocks noGrp="1"/>
          </p:cNvSpPr>
          <p:nvPr>
            <p:ph sz="quarter" idx="1"/>
          </p:nvPr>
        </p:nvSpPr>
        <p:spPr>
          <a:xfrm>
            <a:off x="395536" y="1443568"/>
            <a:ext cx="8856984" cy="4937760"/>
          </a:xfrm>
        </p:spPr>
        <p:txBody>
          <a:bodyPr/>
          <a:lstStyle/>
          <a:p>
            <a:r>
              <a:rPr lang="en-CA" dirty="0">
                <a:latin typeface="+mj-lt"/>
              </a:rPr>
              <a:t>High risk groups include Indigenous, Asian, Hispanic, African</a:t>
            </a:r>
          </a:p>
          <a:p>
            <a:r>
              <a:rPr lang="en-CA" dirty="0">
                <a:latin typeface="+mj-lt"/>
              </a:rPr>
              <a:t>Having had gestational diabetes in the past</a:t>
            </a:r>
          </a:p>
          <a:p>
            <a:r>
              <a:rPr lang="en-CA" dirty="0">
                <a:latin typeface="+mj-lt"/>
              </a:rPr>
              <a:t>Given birth to a baby who weighs more than 9 lbs</a:t>
            </a:r>
          </a:p>
          <a:p>
            <a:r>
              <a:rPr lang="en-CA" dirty="0">
                <a:latin typeface="+mj-lt"/>
              </a:rPr>
              <a:t>35 years old or older</a:t>
            </a:r>
          </a:p>
          <a:p>
            <a:r>
              <a:rPr lang="en-CA" dirty="0">
                <a:latin typeface="+mj-lt"/>
              </a:rPr>
              <a:t>Obese </a:t>
            </a:r>
          </a:p>
          <a:p>
            <a:r>
              <a:rPr lang="en-CA" dirty="0">
                <a:latin typeface="+mj-lt"/>
              </a:rPr>
              <a:t>Having a parent, brother or sister with type 2 diabetes</a:t>
            </a:r>
          </a:p>
        </p:txBody>
      </p:sp>
    </p:spTree>
    <p:extLst>
      <p:ext uri="{BB962C8B-B14F-4D97-AF65-F5344CB8AC3E}">
        <p14:creationId xmlns:p14="http://schemas.microsoft.com/office/powerpoint/2010/main" val="193629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dirty="0"/>
              <a:t>Risks for mom and baby</a:t>
            </a:r>
          </a:p>
        </p:txBody>
      </p:sp>
      <p:sp>
        <p:nvSpPr>
          <p:cNvPr id="5" name="Content Placeholder 4"/>
          <p:cNvSpPr>
            <a:spLocks noGrp="1"/>
          </p:cNvSpPr>
          <p:nvPr>
            <p:ph sz="quarter" idx="1"/>
          </p:nvPr>
        </p:nvSpPr>
        <p:spPr>
          <a:xfrm>
            <a:off x="179512" y="1219200"/>
            <a:ext cx="4392488" cy="4937760"/>
          </a:xfrm>
        </p:spPr>
        <p:txBody>
          <a:bodyPr/>
          <a:lstStyle/>
          <a:p>
            <a:r>
              <a:rPr lang="en-CA" dirty="0">
                <a:latin typeface="+mj-lt"/>
              </a:rPr>
              <a:t>Risks for mom	</a:t>
            </a:r>
          </a:p>
          <a:p>
            <a:pPr lvl="1"/>
            <a:r>
              <a:rPr lang="en-CA" dirty="0">
                <a:latin typeface="+mj-lt"/>
              </a:rPr>
              <a:t>Having a difficult labour and delivery</a:t>
            </a:r>
          </a:p>
          <a:p>
            <a:pPr lvl="1"/>
            <a:r>
              <a:rPr lang="en-CA" dirty="0">
                <a:latin typeface="+mj-lt"/>
              </a:rPr>
              <a:t>Increased chance of having a caesarean section</a:t>
            </a:r>
          </a:p>
          <a:p>
            <a:pPr lvl="1"/>
            <a:r>
              <a:rPr lang="en-CA" dirty="0">
                <a:latin typeface="+mj-lt"/>
              </a:rPr>
              <a:t>Risk of getting type 2 diabetes later in life</a:t>
            </a:r>
          </a:p>
        </p:txBody>
      </p:sp>
      <p:sp>
        <p:nvSpPr>
          <p:cNvPr id="6" name="Content Placeholder 5"/>
          <p:cNvSpPr>
            <a:spLocks noGrp="1"/>
          </p:cNvSpPr>
          <p:nvPr>
            <p:ph sz="quarter" idx="2"/>
          </p:nvPr>
        </p:nvSpPr>
        <p:spPr>
          <a:xfrm>
            <a:off x="4632198" y="1216152"/>
            <a:ext cx="4511802" cy="4937760"/>
          </a:xfrm>
        </p:spPr>
        <p:txBody>
          <a:bodyPr/>
          <a:lstStyle/>
          <a:p>
            <a:r>
              <a:rPr lang="en-CA" dirty="0">
                <a:latin typeface="+mj-lt"/>
              </a:rPr>
              <a:t>Risks for baby</a:t>
            </a:r>
          </a:p>
          <a:p>
            <a:pPr lvl="1"/>
            <a:r>
              <a:rPr lang="en-CA" dirty="0">
                <a:latin typeface="+mj-lt"/>
              </a:rPr>
              <a:t>Gaining too much weight</a:t>
            </a:r>
          </a:p>
          <a:p>
            <a:pPr lvl="1"/>
            <a:r>
              <a:rPr lang="en-CA" dirty="0">
                <a:latin typeface="+mj-lt"/>
              </a:rPr>
              <a:t>Hard labour on baby if the baby is large</a:t>
            </a:r>
          </a:p>
          <a:p>
            <a:pPr lvl="1"/>
            <a:r>
              <a:rPr lang="en-CA" dirty="0">
                <a:latin typeface="+mj-lt"/>
              </a:rPr>
              <a:t>Long-term risk for obesity and type 2 diabetes</a:t>
            </a:r>
          </a:p>
        </p:txBody>
      </p:sp>
      <p:pic>
        <p:nvPicPr>
          <p:cNvPr id="7" name="Picture 2" descr="http://www.ucl.ac.uk/news/news-articles/1010/pregn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509120"/>
            <a:ext cx="2232248"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85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title"/>
          </p:nvPr>
        </p:nvSpPr>
        <p:spPr>
          <a:xfrm>
            <a:off x="379213" y="404664"/>
            <a:ext cx="8207375" cy="792162"/>
          </a:xfrm>
        </p:spPr>
        <p:txBody>
          <a:bodyPr>
            <a:noAutofit/>
          </a:bodyPr>
          <a:lstStyle/>
          <a:p>
            <a:pPr algn="ctr"/>
            <a:r>
              <a:rPr lang="en-CA" altLang="en-US" sz="5400" dirty="0">
                <a:solidFill>
                  <a:srgbClr val="4414BC"/>
                </a:solidFill>
                <a:effectLst>
                  <a:outerShdw blurRad="38100" dist="38100" dir="2700000" algn="tl">
                    <a:srgbClr val="000000">
                      <a:alpha val="43137"/>
                    </a:srgbClr>
                  </a:outerShdw>
                </a:effectLst>
              </a:rPr>
              <a:t>Good News! </a:t>
            </a:r>
          </a:p>
        </p:txBody>
      </p:sp>
      <p:sp>
        <p:nvSpPr>
          <p:cNvPr id="18435" name="Content Placeholder 8"/>
          <p:cNvSpPr>
            <a:spLocks noGrp="1"/>
          </p:cNvSpPr>
          <p:nvPr>
            <p:ph idx="1"/>
          </p:nvPr>
        </p:nvSpPr>
        <p:spPr>
          <a:xfrm>
            <a:off x="395536" y="1556792"/>
            <a:ext cx="8641655" cy="4094162"/>
          </a:xfrm>
        </p:spPr>
        <p:txBody>
          <a:bodyPr/>
          <a:lstStyle/>
          <a:p>
            <a:pPr>
              <a:buFontTx/>
              <a:buChar char="•"/>
            </a:pPr>
            <a:r>
              <a:rPr lang="en-CA" altLang="en-US" sz="2400" b="1" dirty="0">
                <a:solidFill>
                  <a:srgbClr val="6B66D4"/>
                </a:solidFill>
                <a:latin typeface="+mj-lt"/>
              </a:rPr>
              <a:t>Women who have gestational diabetes can still have a healthy pregnancy </a:t>
            </a:r>
          </a:p>
          <a:p>
            <a:pPr>
              <a:buFontTx/>
              <a:buChar char="•"/>
            </a:pPr>
            <a:endParaRPr lang="en-CA" altLang="en-US" sz="2400" b="1" dirty="0">
              <a:solidFill>
                <a:srgbClr val="6B66D4"/>
              </a:solidFill>
              <a:latin typeface="+mj-lt"/>
            </a:endParaRPr>
          </a:p>
          <a:p>
            <a:pPr>
              <a:buFontTx/>
              <a:buChar char="•"/>
            </a:pPr>
            <a:r>
              <a:rPr lang="en-CA" altLang="en-US" sz="2400" b="1" dirty="0">
                <a:solidFill>
                  <a:srgbClr val="6B66D4"/>
                </a:solidFill>
                <a:latin typeface="+mj-lt"/>
              </a:rPr>
              <a:t>If a woman has gestational diabetes during pregnancy, her baby will not be born with diabetes</a:t>
            </a:r>
          </a:p>
          <a:p>
            <a:endParaRPr lang="en-CA" altLang="en-US" b="1" dirty="0">
              <a:effectLst>
                <a:outerShdw blurRad="38100" dist="38100" dir="2700000" algn="tl">
                  <a:srgbClr val="000000">
                    <a:alpha val="43137"/>
                  </a:srgbClr>
                </a:outerShdw>
              </a:effectLst>
            </a:endParaRPr>
          </a:p>
        </p:txBody>
      </p:sp>
      <p:sp>
        <p:nvSpPr>
          <p:cNvPr id="1843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1B92FC0A-CE78-40F9-8AB6-7EA50E8A816B}" type="slidenum">
              <a:rPr lang="en-CA" altLang="en-US" sz="1400" b="0" smtClean="0">
                <a:solidFill>
                  <a:schemeClr val="bg1"/>
                </a:solidFill>
              </a:rPr>
              <a:pPr/>
              <a:t>7</a:t>
            </a:fld>
            <a:endParaRPr lang="en-CA" altLang="en-US" sz="1400" b="0">
              <a:solidFill>
                <a:schemeClr val="bg1"/>
              </a:solidFill>
            </a:endParaRP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01" y="3789040"/>
            <a:ext cx="4383738" cy="285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21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2" descr="Grocery produce in c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212976"/>
            <a:ext cx="4247581" cy="358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a:xfrm>
            <a:off x="0" y="260648"/>
            <a:ext cx="9144000" cy="865188"/>
          </a:xfrm>
        </p:spPr>
        <p:txBody>
          <a:bodyPr>
            <a:normAutofit fontScale="90000"/>
          </a:bodyPr>
          <a:lstStyle/>
          <a:p>
            <a:pPr algn="ctr"/>
            <a:r>
              <a:rPr lang="en-CA" altLang="en-US" dirty="0">
                <a:solidFill>
                  <a:srgbClr val="002060"/>
                </a:solidFill>
              </a:rPr>
              <a:t>What women can you do to have a healthy pregnancy?</a:t>
            </a:r>
          </a:p>
        </p:txBody>
      </p:sp>
      <p:sp>
        <p:nvSpPr>
          <p:cNvPr id="20483" name="Content Placeholder 2"/>
          <p:cNvSpPr>
            <a:spLocks noGrp="1"/>
          </p:cNvSpPr>
          <p:nvPr>
            <p:ph idx="1"/>
          </p:nvPr>
        </p:nvSpPr>
        <p:spPr>
          <a:xfrm>
            <a:off x="1259632" y="1556792"/>
            <a:ext cx="8207375" cy="4094162"/>
          </a:xfrm>
        </p:spPr>
        <p:txBody>
          <a:bodyPr/>
          <a:lstStyle/>
          <a:p>
            <a:pPr>
              <a:buFontTx/>
              <a:buChar char="•"/>
            </a:pPr>
            <a:r>
              <a:rPr lang="en-CA" altLang="en-US" sz="2400" dirty="0">
                <a:latin typeface="+mj-lt"/>
              </a:rPr>
              <a:t>Eat healthy foods</a:t>
            </a:r>
          </a:p>
          <a:p>
            <a:pPr>
              <a:buFontTx/>
              <a:buChar char="•"/>
            </a:pPr>
            <a:r>
              <a:rPr lang="en-CA" altLang="en-US" sz="2400" dirty="0">
                <a:latin typeface="+mj-lt"/>
              </a:rPr>
              <a:t>Gain a healthy amount of weight</a:t>
            </a:r>
          </a:p>
          <a:p>
            <a:pPr>
              <a:buFontTx/>
              <a:buChar char="•"/>
            </a:pPr>
            <a:r>
              <a:rPr lang="en-CA" altLang="en-US" sz="2400" dirty="0">
                <a:latin typeface="+mj-lt"/>
              </a:rPr>
              <a:t>Be physically active every day</a:t>
            </a:r>
          </a:p>
          <a:p>
            <a:pPr>
              <a:buFontTx/>
              <a:buChar char="•"/>
            </a:pPr>
            <a:r>
              <a:rPr lang="en-CA" altLang="en-US" sz="2400" dirty="0">
                <a:latin typeface="+mj-lt"/>
              </a:rPr>
              <a:t>Test their blood sugar levels regularly</a:t>
            </a:r>
          </a:p>
          <a:p>
            <a:pPr>
              <a:buFontTx/>
              <a:buChar char="•"/>
            </a:pPr>
            <a:r>
              <a:rPr lang="en-CA" altLang="en-US" sz="2400" dirty="0">
                <a:latin typeface="+mj-lt"/>
              </a:rPr>
              <a:t>Take insulin if needed </a:t>
            </a:r>
          </a:p>
          <a:p>
            <a:pPr>
              <a:buFontTx/>
              <a:buChar char="•"/>
            </a:pPr>
            <a:endParaRPr lang="en-CA" altLang="en-US" dirty="0"/>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978C2C3F-2025-4CD2-8782-F4A47E6279AB}" type="slidenum">
              <a:rPr lang="en-CA" altLang="en-US" sz="1400" b="0" smtClean="0">
                <a:solidFill>
                  <a:schemeClr val="bg1"/>
                </a:solidFill>
              </a:rPr>
              <a:pPr/>
              <a:t>8</a:t>
            </a:fld>
            <a:endParaRPr lang="en-CA" altLang="en-US" sz="1400" b="0">
              <a:solidFill>
                <a:schemeClr val="bg1"/>
              </a:solidFill>
            </a:endParaRPr>
          </a:p>
        </p:txBody>
      </p:sp>
    </p:spTree>
    <p:extLst>
      <p:ext uri="{BB962C8B-B14F-4D97-AF65-F5344CB8AC3E}">
        <p14:creationId xmlns:p14="http://schemas.microsoft.com/office/powerpoint/2010/main" val="168146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knowyourdreams.com/images/vegetable/vegetable-0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621319"/>
            <a:ext cx="3600399" cy="1917911"/>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p:nvPr>
        </p:nvSpPr>
        <p:spPr>
          <a:xfrm>
            <a:off x="395536" y="332656"/>
            <a:ext cx="8964612" cy="792163"/>
          </a:xfrm>
        </p:spPr>
        <p:txBody>
          <a:bodyPr>
            <a:normAutofit/>
          </a:bodyPr>
          <a:lstStyle/>
          <a:p>
            <a:pPr algn="ctr"/>
            <a:r>
              <a:rPr lang="en-CA" altLang="en-US" dirty="0">
                <a:solidFill>
                  <a:srgbClr val="002060"/>
                </a:solidFill>
              </a:rPr>
              <a:t>Healthy Eating</a:t>
            </a:r>
          </a:p>
        </p:txBody>
      </p:sp>
      <p:sp>
        <p:nvSpPr>
          <p:cNvPr id="21507" name="Content Placeholder 2"/>
          <p:cNvSpPr>
            <a:spLocks noGrp="1"/>
          </p:cNvSpPr>
          <p:nvPr>
            <p:ph idx="1"/>
          </p:nvPr>
        </p:nvSpPr>
        <p:spPr>
          <a:xfrm>
            <a:off x="395536" y="1268760"/>
            <a:ext cx="8205787" cy="4094162"/>
          </a:xfrm>
        </p:spPr>
        <p:txBody>
          <a:bodyPr/>
          <a:lstStyle/>
          <a:p>
            <a:pPr>
              <a:buFontTx/>
              <a:buChar char="•"/>
            </a:pPr>
            <a:r>
              <a:rPr lang="en-CA" altLang="en-US" sz="2400" dirty="0">
                <a:latin typeface="+mj-lt"/>
              </a:rPr>
              <a:t>There is no special ‘diabetes pregnancy’ diet</a:t>
            </a:r>
          </a:p>
          <a:p>
            <a:pPr>
              <a:buFontTx/>
              <a:buChar char="•"/>
            </a:pPr>
            <a:r>
              <a:rPr lang="en-CA" altLang="en-US" sz="2400" dirty="0">
                <a:latin typeface="+mj-lt"/>
              </a:rPr>
              <a:t>Eat a variety of foods from Canada’s Food Guide </a:t>
            </a:r>
          </a:p>
          <a:p>
            <a:pPr>
              <a:buFontTx/>
              <a:buChar char="•"/>
            </a:pPr>
            <a:r>
              <a:rPr lang="en-CA" altLang="en-US" sz="2400" dirty="0">
                <a:latin typeface="+mj-lt"/>
              </a:rPr>
              <a:t>Eat a little more food each day than you normally would</a:t>
            </a:r>
          </a:p>
          <a:p>
            <a:pPr>
              <a:buFontTx/>
              <a:buChar char="•"/>
            </a:pPr>
            <a:r>
              <a:rPr lang="en-CA" altLang="en-US" sz="2400" dirty="0">
                <a:latin typeface="+mj-lt"/>
              </a:rPr>
              <a:t>Make healthy choices most of the time</a:t>
            </a:r>
          </a:p>
          <a:p>
            <a:pPr>
              <a:buFontTx/>
              <a:buChar char="•"/>
            </a:pPr>
            <a:r>
              <a:rPr lang="en-CA" altLang="en-US" sz="2400" dirty="0">
                <a:latin typeface="+mj-lt"/>
              </a:rPr>
              <a:t>Distribute carbohydrate foods throughout the day</a:t>
            </a:r>
          </a:p>
          <a:p>
            <a:pPr>
              <a:buFontTx/>
              <a:buChar char="•"/>
            </a:pPr>
            <a:r>
              <a:rPr lang="en-CA" altLang="en-US" sz="2400" dirty="0">
                <a:latin typeface="+mj-lt"/>
              </a:rPr>
              <a:t>Choose low glycemic index foods more often</a:t>
            </a:r>
          </a:p>
          <a:p>
            <a:pPr>
              <a:buFontTx/>
              <a:buChar char="•"/>
            </a:pPr>
            <a:r>
              <a:rPr lang="en-CA" altLang="en-US" sz="2400" dirty="0">
                <a:latin typeface="Bookman Old Style" panose="02050604050505020204" pitchFamily="18" charset="0"/>
              </a:rPr>
              <a:t>Include protein foods at each meal </a:t>
            </a:r>
          </a:p>
          <a:p>
            <a:pPr>
              <a:buFontTx/>
              <a:buChar char="•"/>
            </a:pPr>
            <a:endParaRPr lang="en-CA" altLang="en-US" sz="2400" dirty="0">
              <a:latin typeface="+mj-lt"/>
            </a:endParaRPr>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490603E7-8AB1-419D-B316-BDEADBC48973}" type="slidenum">
              <a:rPr lang="en-CA" altLang="en-US" sz="1400" b="0" smtClean="0">
                <a:solidFill>
                  <a:schemeClr val="bg1"/>
                </a:solidFill>
              </a:rPr>
              <a:pPr/>
              <a:t>9</a:t>
            </a:fld>
            <a:endParaRPr lang="en-CA" altLang="en-US" sz="1400" b="0">
              <a:solidFill>
                <a:schemeClr val="bg1"/>
              </a:solidFill>
            </a:endParaRPr>
          </a:p>
        </p:txBody>
      </p:sp>
    </p:spTree>
    <p:extLst>
      <p:ext uri="{BB962C8B-B14F-4D97-AF65-F5344CB8AC3E}">
        <p14:creationId xmlns:p14="http://schemas.microsoft.com/office/powerpoint/2010/main" val="3477798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2994</TotalTime>
  <Words>2552</Words>
  <Application>Microsoft Office PowerPoint</Application>
  <PresentationFormat>On-screen Show (4:3)</PresentationFormat>
  <Paragraphs>208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Bookman Old Style</vt:lpstr>
      <vt:lpstr>Calibri</vt:lpstr>
      <vt:lpstr>Gill Sans MT</vt:lpstr>
      <vt:lpstr>Wingdings</vt:lpstr>
      <vt:lpstr>Wingdings 3</vt:lpstr>
      <vt:lpstr>Origin</vt:lpstr>
      <vt:lpstr>Healthy Eating for Women with Gestational Diabetes</vt:lpstr>
      <vt:lpstr>Outline</vt:lpstr>
      <vt:lpstr>Gestational vs. pre-pregnancy diabetes</vt:lpstr>
      <vt:lpstr>Screening for gestational diabetes</vt:lpstr>
      <vt:lpstr>Risk factors for gestational diabetes </vt:lpstr>
      <vt:lpstr>Risks for mom and baby</vt:lpstr>
      <vt:lpstr>Good News! </vt:lpstr>
      <vt:lpstr>What women can you do to have a healthy pregnancy?</vt:lpstr>
      <vt:lpstr>Healthy Eating</vt:lpstr>
      <vt:lpstr>PowerPoint Presentation</vt:lpstr>
      <vt:lpstr>Glycemic Index</vt:lpstr>
      <vt:lpstr>After baby is born</vt:lpstr>
      <vt:lpstr>Thank you!</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Eating for Women with Gestational Diabetes</dc:title>
  <dc:creator>Brigitte Pereira</dc:creator>
  <cp:lastModifiedBy>Montebrunomyco, Lora</cp:lastModifiedBy>
  <cp:revision>72</cp:revision>
  <cp:lastPrinted>2022-11-18T17:25:16Z</cp:lastPrinted>
  <dcterms:created xsi:type="dcterms:W3CDTF">2015-12-18T18:10:28Z</dcterms:created>
  <dcterms:modified xsi:type="dcterms:W3CDTF">2022-11-28T16:35:57Z</dcterms:modified>
</cp:coreProperties>
</file>