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6"/>
  </p:notesMasterIdLst>
  <p:sldIdLst>
    <p:sldId id="278" r:id="rId2"/>
    <p:sldId id="279" r:id="rId3"/>
    <p:sldId id="280" r:id="rId4"/>
    <p:sldId id="281" r:id="rId5"/>
    <p:sldId id="283" r:id="rId6"/>
    <p:sldId id="284" r:id="rId7"/>
    <p:sldId id="285" r:id="rId8"/>
    <p:sldId id="291" r:id="rId9"/>
    <p:sldId id="287" r:id="rId10"/>
    <p:sldId id="289" r:id="rId11"/>
    <p:sldId id="288" r:id="rId12"/>
    <p:sldId id="290" r:id="rId13"/>
    <p:sldId id="293" r:id="rId14"/>
    <p:sldId id="292" r:id="rId15"/>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571417-D25B-4D6D-8962-45946B707DBB}">
          <p14:sldIdLst>
            <p14:sldId id="278"/>
            <p14:sldId id="279"/>
            <p14:sldId id="280"/>
            <p14:sldId id="281"/>
            <p14:sldId id="283"/>
            <p14:sldId id="284"/>
            <p14:sldId id="285"/>
            <p14:sldId id="291"/>
            <p14:sldId id="287"/>
            <p14:sldId id="289"/>
            <p14:sldId id="288"/>
            <p14:sldId id="290"/>
            <p14:sldId id="293"/>
            <p14:sldId id="292"/>
          </p14:sldIdLst>
        </p14:section>
      </p14:sectionLst>
    </p:ex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9" autoAdjust="0"/>
  </p:normalViewPr>
  <p:slideViewPr>
    <p:cSldViewPr snapToGrid="0" snapToObjects="1">
      <p:cViewPr varScale="1">
        <p:scale>
          <a:sx n="67" d="100"/>
          <a:sy n="67" d="100"/>
        </p:scale>
        <p:origin x="84" y="81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CA" dirty="0"/>
          </a:p>
        </p:txBody>
      </p:sp>
    </p:spTree>
    <p:extLst>
      <p:ext uri="{BB962C8B-B14F-4D97-AF65-F5344CB8AC3E}">
        <p14:creationId xmlns:p14="http://schemas.microsoft.com/office/powerpoint/2010/main" val="336034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1984247"/>
            <a:ext cx="5385816" cy="931163"/>
          </a:xfrm>
        </p:spPr>
        <p:txBody>
          <a:bodyPr/>
          <a:lstStyle/>
          <a:p>
            <a:r>
              <a:rPr lang="en-US" dirty="0"/>
              <a:t>Hypoglycemia</a:t>
            </a:r>
            <a:br>
              <a:rPr lang="en-US" dirty="0"/>
            </a:br>
            <a:r>
              <a:rPr lang="en-US" sz="2800" dirty="0"/>
              <a:t>(low blood sugar)</a:t>
            </a:r>
            <a:endParaRPr lang="en-US" dirty="0"/>
          </a:p>
        </p:txBody>
      </p:sp>
      <p:sp>
        <p:nvSpPr>
          <p:cNvPr id="5" name="Subtitle 4">
            <a:extLst>
              <a:ext uri="{FF2B5EF4-FFF2-40B4-BE49-F238E27FC236}">
                <a16:creationId xmlns:a16="http://schemas.microsoft.com/office/drawing/2014/main" id="{861F83D6-0967-428C-930D-6C2F954215A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809F2FF-6A24-71B2-550B-354F7DF1E534}"/>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8" name="Text Placeholder 7">
            <a:extLst>
              <a:ext uri="{FF2B5EF4-FFF2-40B4-BE49-F238E27FC236}">
                <a16:creationId xmlns:a16="http://schemas.microsoft.com/office/drawing/2014/main" id="{F38C0C77-BF30-DE19-5619-AD8E0B79B62C}"/>
              </a:ext>
            </a:extLst>
          </p:cNvPr>
          <p:cNvSpPr>
            <a:spLocks noGrp="1"/>
          </p:cNvSpPr>
          <p:nvPr>
            <p:ph type="body" sz="quarter" idx="13"/>
          </p:nvPr>
        </p:nvSpPr>
        <p:spPr>
          <a:xfrm>
            <a:off x="4664964" y="5686743"/>
            <a:ext cx="6774180" cy="588963"/>
          </a:xfrm>
        </p:spPr>
        <p:txBody>
          <a:bodyPr/>
          <a:lstStyle/>
          <a:p>
            <a:r>
              <a:rPr lang="en-CA" sz="3200" b="1" dirty="0"/>
              <a:t>How to treat Hypoglycemia?</a:t>
            </a:r>
          </a:p>
        </p:txBody>
      </p:sp>
      <p:sp>
        <p:nvSpPr>
          <p:cNvPr id="9" name="Text Placeholder 3">
            <a:extLst>
              <a:ext uri="{FF2B5EF4-FFF2-40B4-BE49-F238E27FC236}">
                <a16:creationId xmlns:a16="http://schemas.microsoft.com/office/drawing/2014/main" id="{2BEA9F44-EEB2-58A9-7A0F-3050C4B00F5B}"/>
              </a:ext>
            </a:extLst>
          </p:cNvPr>
          <p:cNvSpPr>
            <a:spLocks noGrp="1"/>
          </p:cNvSpPr>
          <p:nvPr>
            <p:ph type="title"/>
          </p:nvPr>
        </p:nvSpPr>
        <p:spPr>
          <a:xfrm>
            <a:off x="2988881" y="3429000"/>
            <a:ext cx="8450263" cy="1627187"/>
          </a:xfrm>
        </p:spPr>
        <p:txBody>
          <a:bodyPr/>
          <a:lstStyle/>
          <a:p>
            <a:r>
              <a:rPr lang="en-US" sz="2000" dirty="0"/>
              <a:t>If you are experiencing the signs of a low blood sugar level, check your blood sugar immediately. If you don’t have your meter with you, treat the symptoms </a:t>
            </a:r>
          </a:p>
          <a:p>
            <a:r>
              <a:rPr lang="en-US" sz="2000" dirty="0"/>
              <a:t>anyway. It is better to be safe.</a:t>
            </a:r>
            <a:endParaRPr lang="en-CA" sz="2000" dirty="0"/>
          </a:p>
        </p:txBody>
      </p:sp>
    </p:spTree>
    <p:extLst>
      <p:ext uri="{BB962C8B-B14F-4D97-AF65-F5344CB8AC3E}">
        <p14:creationId xmlns:p14="http://schemas.microsoft.com/office/powerpoint/2010/main" val="420064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0622C-7778-FB50-D306-DA9039A93099}"/>
              </a:ext>
            </a:extLst>
          </p:cNvPr>
          <p:cNvSpPr>
            <a:spLocks noGrp="1"/>
          </p:cNvSpPr>
          <p:nvPr>
            <p:ph type="title"/>
          </p:nvPr>
        </p:nvSpPr>
        <p:spPr>
          <a:xfrm>
            <a:off x="768096" y="942529"/>
            <a:ext cx="10671048" cy="494792"/>
          </a:xfrm>
        </p:spPr>
        <p:txBody>
          <a:bodyPr/>
          <a:lstStyle/>
          <a:p>
            <a:pPr algn="l"/>
            <a:r>
              <a:rPr lang="en-US" sz="2400" dirty="0"/>
              <a:t>Eat or drink a fast-acting carbohydrate (15 grams):</a:t>
            </a:r>
            <a:endParaRPr lang="en-CA" sz="2400" dirty="0"/>
          </a:p>
        </p:txBody>
      </p:sp>
      <p:sp>
        <p:nvSpPr>
          <p:cNvPr id="3" name="Slide Number Placeholder 2">
            <a:extLst>
              <a:ext uri="{FF2B5EF4-FFF2-40B4-BE49-F238E27FC236}">
                <a16:creationId xmlns:a16="http://schemas.microsoft.com/office/drawing/2014/main" id="{54C3B15B-5683-4B62-3C75-D28A7047C984}"/>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22" name="Text Placeholder 21">
            <a:extLst>
              <a:ext uri="{FF2B5EF4-FFF2-40B4-BE49-F238E27FC236}">
                <a16:creationId xmlns:a16="http://schemas.microsoft.com/office/drawing/2014/main" id="{3711F767-07E4-DC40-0E66-6C25F2D887DB}"/>
              </a:ext>
            </a:extLst>
          </p:cNvPr>
          <p:cNvSpPr>
            <a:spLocks noGrp="1"/>
          </p:cNvSpPr>
          <p:nvPr>
            <p:ph type="body" sz="quarter" idx="29"/>
          </p:nvPr>
        </p:nvSpPr>
        <p:spPr>
          <a:xfrm>
            <a:off x="626745" y="1632706"/>
            <a:ext cx="2627376" cy="2247900"/>
          </a:xfrm>
        </p:spPr>
        <p:txBody>
          <a:bodyPr/>
          <a:lstStyle/>
          <a:p>
            <a:r>
              <a:rPr lang="en-US" sz="2000" dirty="0"/>
              <a:t>15 mL (1 tablespoon) of honey (do not use for children less than 1 year old)</a:t>
            </a:r>
            <a:endParaRPr lang="en-CA" sz="2000" dirty="0"/>
          </a:p>
        </p:txBody>
      </p:sp>
      <p:sp>
        <p:nvSpPr>
          <p:cNvPr id="9" name="Text Placeholder 8">
            <a:extLst>
              <a:ext uri="{FF2B5EF4-FFF2-40B4-BE49-F238E27FC236}">
                <a16:creationId xmlns:a16="http://schemas.microsoft.com/office/drawing/2014/main" id="{EB5A26CC-2FFD-41EB-92C2-6E6ED7B264D0}"/>
              </a:ext>
            </a:extLst>
          </p:cNvPr>
          <p:cNvSpPr>
            <a:spLocks noGrp="1"/>
          </p:cNvSpPr>
          <p:nvPr>
            <p:ph type="body" sz="quarter" idx="16"/>
          </p:nvPr>
        </p:nvSpPr>
        <p:spPr>
          <a:xfrm>
            <a:off x="4566475" y="1632706"/>
            <a:ext cx="2684526" cy="2237484"/>
          </a:xfrm>
        </p:spPr>
        <p:txBody>
          <a:bodyPr/>
          <a:lstStyle/>
          <a:p>
            <a:r>
              <a:rPr lang="en-US" sz="2000" dirty="0"/>
              <a:t>15 mL (1 </a:t>
            </a:r>
            <a:r>
              <a:rPr lang="en-US" sz="2000" dirty="0" err="1"/>
              <a:t>tBSP</a:t>
            </a:r>
            <a:r>
              <a:rPr lang="en-US" sz="2000" dirty="0"/>
              <a:t>) or </a:t>
            </a:r>
          </a:p>
          <a:p>
            <a:r>
              <a:rPr lang="en-US" sz="2000" dirty="0"/>
              <a:t>3 packets of sugar dissolved in water</a:t>
            </a:r>
            <a:endParaRPr lang="en-CA" dirty="0"/>
          </a:p>
        </p:txBody>
      </p:sp>
      <p:sp>
        <p:nvSpPr>
          <p:cNvPr id="12" name="Text Placeholder 11">
            <a:extLst>
              <a:ext uri="{FF2B5EF4-FFF2-40B4-BE49-F238E27FC236}">
                <a16:creationId xmlns:a16="http://schemas.microsoft.com/office/drawing/2014/main" id="{40DAEC11-C63D-A90F-516F-B7BBC82F264F}"/>
              </a:ext>
            </a:extLst>
          </p:cNvPr>
          <p:cNvSpPr>
            <a:spLocks noGrp="1"/>
          </p:cNvSpPr>
          <p:nvPr>
            <p:ph type="body" sz="quarter" idx="19"/>
          </p:nvPr>
        </p:nvSpPr>
        <p:spPr>
          <a:xfrm>
            <a:off x="6780657" y="4365878"/>
            <a:ext cx="2554224" cy="2242694"/>
          </a:xfrm>
        </p:spPr>
        <p:txBody>
          <a:bodyPr/>
          <a:lstStyle/>
          <a:p>
            <a:r>
              <a:rPr lang="en-US" sz="2000" dirty="0"/>
              <a:t>150 mL (2/3 cup) of juice or regular soft drink</a:t>
            </a:r>
            <a:endParaRPr lang="en-CA" sz="2000" dirty="0"/>
          </a:p>
        </p:txBody>
      </p:sp>
      <p:sp>
        <p:nvSpPr>
          <p:cNvPr id="15" name="Text Placeholder 14">
            <a:extLst>
              <a:ext uri="{FF2B5EF4-FFF2-40B4-BE49-F238E27FC236}">
                <a16:creationId xmlns:a16="http://schemas.microsoft.com/office/drawing/2014/main" id="{8A05B53B-3FBF-6F5D-A95A-0CB116328AAE}"/>
              </a:ext>
            </a:extLst>
          </p:cNvPr>
          <p:cNvSpPr>
            <a:spLocks noGrp="1"/>
          </p:cNvSpPr>
          <p:nvPr>
            <p:ph type="body" sz="quarter" idx="22"/>
          </p:nvPr>
        </p:nvSpPr>
        <p:spPr>
          <a:xfrm>
            <a:off x="8563356" y="1648330"/>
            <a:ext cx="2497074" cy="2232276"/>
          </a:xfrm>
        </p:spPr>
        <p:txBody>
          <a:bodyPr/>
          <a:lstStyle/>
          <a:p>
            <a:r>
              <a:rPr lang="en-US" dirty="0"/>
              <a:t> </a:t>
            </a:r>
            <a:r>
              <a:rPr lang="en-US" sz="2000" dirty="0"/>
              <a:t>6 LifeSavers® (1 = 2.5 g of carbohydrate)</a:t>
            </a:r>
            <a:endParaRPr lang="en-CA" dirty="0"/>
          </a:p>
        </p:txBody>
      </p:sp>
      <p:sp>
        <p:nvSpPr>
          <p:cNvPr id="31" name="Text Placeholder 30">
            <a:extLst>
              <a:ext uri="{FF2B5EF4-FFF2-40B4-BE49-F238E27FC236}">
                <a16:creationId xmlns:a16="http://schemas.microsoft.com/office/drawing/2014/main" id="{FEF83D8E-F5AA-BFA5-AF7E-EF23DCDE1545}"/>
              </a:ext>
            </a:extLst>
          </p:cNvPr>
          <p:cNvSpPr>
            <a:spLocks noGrp="1"/>
          </p:cNvSpPr>
          <p:nvPr>
            <p:ph type="body" sz="quarter" idx="14"/>
          </p:nvPr>
        </p:nvSpPr>
        <p:spPr>
          <a:xfrm>
            <a:off x="2151888" y="4359781"/>
            <a:ext cx="2554224" cy="2242692"/>
          </a:xfrm>
        </p:spPr>
        <p:txBody>
          <a:bodyPr/>
          <a:lstStyle/>
          <a:p>
            <a:r>
              <a:rPr lang="en-US" sz="2000" dirty="0"/>
              <a:t>15 g of glucose in the form of glucose tablets</a:t>
            </a:r>
          </a:p>
          <a:p>
            <a:endParaRPr lang="en-CA" dirty="0"/>
          </a:p>
        </p:txBody>
      </p:sp>
    </p:spTree>
    <p:extLst>
      <p:ext uri="{BB962C8B-B14F-4D97-AF65-F5344CB8AC3E}">
        <p14:creationId xmlns:p14="http://schemas.microsoft.com/office/powerpoint/2010/main" val="210953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4C13-464B-D7A1-5717-8680D789D47B}"/>
              </a:ext>
            </a:extLst>
          </p:cNvPr>
          <p:cNvSpPr>
            <a:spLocks noGrp="1"/>
          </p:cNvSpPr>
          <p:nvPr>
            <p:ph type="title"/>
          </p:nvPr>
        </p:nvSpPr>
        <p:spPr>
          <a:xfrm>
            <a:off x="779526" y="594360"/>
            <a:ext cx="10671048" cy="1164410"/>
          </a:xfrm>
        </p:spPr>
        <p:txBody>
          <a:bodyPr/>
          <a:lstStyle/>
          <a:p>
            <a:r>
              <a:rPr lang="en-US" sz="2400" dirty="0"/>
              <a:t>Wait 15 minutes, then check your blood sugar again. If it is still low:</a:t>
            </a:r>
            <a:endParaRPr lang="en-CA" sz="2400" dirty="0"/>
          </a:p>
        </p:txBody>
      </p:sp>
      <p:sp>
        <p:nvSpPr>
          <p:cNvPr id="4" name="Slide Number Placeholder 3">
            <a:extLst>
              <a:ext uri="{FF2B5EF4-FFF2-40B4-BE49-F238E27FC236}">
                <a16:creationId xmlns:a16="http://schemas.microsoft.com/office/drawing/2014/main" id="{9DC164EB-6EA6-48C7-6972-27C74681E369}"/>
              </a:ext>
            </a:extLst>
          </p:cNvPr>
          <p:cNvSpPr>
            <a:spLocks noGrp="1"/>
          </p:cNvSpPr>
          <p:nvPr>
            <p:ph type="sldNum" sz="quarter" idx="12"/>
          </p:nvPr>
        </p:nvSpPr>
        <p:spPr/>
        <p:txBody>
          <a:bodyPr/>
          <a:lstStyle/>
          <a:p>
            <a:fld id="{48F63A3B-78C7-47BE-AE5E-E10140E04643}" type="slidenum">
              <a:rPr lang="en-US" smtClean="0"/>
              <a:pPr/>
              <a:t>12</a:t>
            </a:fld>
            <a:endParaRPr lang="en-US" dirty="0"/>
          </a:p>
        </p:txBody>
      </p:sp>
      <p:sp>
        <p:nvSpPr>
          <p:cNvPr id="6" name="Text Placeholder 5">
            <a:extLst>
              <a:ext uri="{FF2B5EF4-FFF2-40B4-BE49-F238E27FC236}">
                <a16:creationId xmlns:a16="http://schemas.microsoft.com/office/drawing/2014/main" id="{1F46B153-C4E7-0CB8-2BAD-A4A3C1B80ADA}"/>
              </a:ext>
            </a:extLst>
          </p:cNvPr>
          <p:cNvSpPr>
            <a:spLocks noGrp="1"/>
          </p:cNvSpPr>
          <p:nvPr>
            <p:ph type="body" sz="quarter" idx="14"/>
          </p:nvPr>
        </p:nvSpPr>
        <p:spPr>
          <a:xfrm>
            <a:off x="914400" y="2687373"/>
            <a:ext cx="10344150" cy="1550095"/>
          </a:xfrm>
        </p:spPr>
        <p:txBody>
          <a:bodyPr/>
          <a:lstStyle/>
          <a:p>
            <a:pPr marL="285750" indent="-285750">
              <a:buFont typeface="Arial" panose="020B0604020202020204" pitchFamily="34" charset="0"/>
              <a:buChar char="•"/>
            </a:pPr>
            <a:r>
              <a:rPr lang="en-US" sz="1600" dirty="0"/>
              <a:t>If your next meal is more than one hour away, or you are going to be active, </a:t>
            </a:r>
          </a:p>
          <a:p>
            <a:r>
              <a:rPr lang="en-US" sz="1600" dirty="0"/>
              <a:t>eat a snack, such as half of a sandwich or cheese and crackers (something </a:t>
            </a:r>
          </a:p>
          <a:p>
            <a:r>
              <a:rPr lang="en-US" sz="1600" dirty="0"/>
              <a:t>with 15 grams of carbohydrate and a protein source</a:t>
            </a:r>
          </a:p>
          <a:p>
            <a:pPr marL="285750" indent="-285750">
              <a:buFont typeface="Arial" panose="020B0604020202020204" pitchFamily="34" charset="0"/>
              <a:buChar char="•"/>
            </a:pPr>
            <a:r>
              <a:rPr lang="en-US" sz="1600" dirty="0"/>
              <a:t>Wait 40 minutes after treating a low blood sugar before driving</a:t>
            </a:r>
          </a:p>
          <a:p>
            <a:endParaRPr lang="en-US" sz="1600" dirty="0"/>
          </a:p>
          <a:p>
            <a:endParaRPr lang="en-CA" sz="1600" dirty="0"/>
          </a:p>
        </p:txBody>
      </p:sp>
      <p:sp>
        <p:nvSpPr>
          <p:cNvPr id="12" name="Text Placeholder 11">
            <a:extLst>
              <a:ext uri="{FF2B5EF4-FFF2-40B4-BE49-F238E27FC236}">
                <a16:creationId xmlns:a16="http://schemas.microsoft.com/office/drawing/2014/main" id="{86058E91-B522-8DF3-E8EC-8FF178C83140}"/>
              </a:ext>
            </a:extLst>
          </p:cNvPr>
          <p:cNvSpPr>
            <a:spLocks noGrp="1"/>
          </p:cNvSpPr>
          <p:nvPr>
            <p:ph type="body" sz="quarter" idx="19"/>
          </p:nvPr>
        </p:nvSpPr>
        <p:spPr>
          <a:xfrm>
            <a:off x="923925" y="4355619"/>
            <a:ext cx="10344150" cy="941859"/>
          </a:xfrm>
        </p:spPr>
        <p:txBody>
          <a:bodyPr/>
          <a:lstStyle/>
          <a:p>
            <a:r>
              <a:rPr lang="en-US" dirty="0"/>
              <a:t>Think about why your blood sugar went low and make the necessary changes to avoid low blood sugar again.</a:t>
            </a:r>
            <a:endParaRPr lang="en-CA" dirty="0"/>
          </a:p>
        </p:txBody>
      </p:sp>
      <p:sp>
        <p:nvSpPr>
          <p:cNvPr id="15" name="Text Placeholder 14">
            <a:extLst>
              <a:ext uri="{FF2B5EF4-FFF2-40B4-BE49-F238E27FC236}">
                <a16:creationId xmlns:a16="http://schemas.microsoft.com/office/drawing/2014/main" id="{42BB096B-CB92-48D0-DFD8-BF263075AFD4}"/>
              </a:ext>
            </a:extLst>
          </p:cNvPr>
          <p:cNvSpPr>
            <a:spLocks noGrp="1"/>
          </p:cNvSpPr>
          <p:nvPr>
            <p:ph type="body" sz="quarter" idx="22"/>
          </p:nvPr>
        </p:nvSpPr>
        <p:spPr>
          <a:xfrm>
            <a:off x="914400" y="5415630"/>
            <a:ext cx="10344150" cy="1109662"/>
          </a:xfrm>
        </p:spPr>
        <p:txBody>
          <a:bodyPr/>
          <a:lstStyle/>
          <a:p>
            <a:r>
              <a:rPr lang="en-US" dirty="0"/>
              <a:t>Make sure you always wear your </a:t>
            </a:r>
            <a:r>
              <a:rPr lang="en-US" dirty="0" err="1"/>
              <a:t>MedicAlert</a:t>
            </a:r>
            <a:r>
              <a:rPr lang="en-US" dirty="0"/>
              <a:t>® identification, and talk to your doctor or diabetes educator about prevention and emergency treatment for severe low blood sugar</a:t>
            </a:r>
            <a:endParaRPr lang="en-CA" dirty="0"/>
          </a:p>
        </p:txBody>
      </p:sp>
      <p:sp>
        <p:nvSpPr>
          <p:cNvPr id="18" name="Title 1">
            <a:extLst>
              <a:ext uri="{FF2B5EF4-FFF2-40B4-BE49-F238E27FC236}">
                <a16:creationId xmlns:a16="http://schemas.microsoft.com/office/drawing/2014/main" id="{22AE6334-C572-AFD1-BD0D-3EBA2CBB4405}"/>
              </a:ext>
            </a:extLst>
          </p:cNvPr>
          <p:cNvSpPr txBox="1">
            <a:spLocks/>
          </p:cNvSpPr>
          <p:nvPr/>
        </p:nvSpPr>
        <p:spPr>
          <a:xfrm>
            <a:off x="779960" y="2271036"/>
            <a:ext cx="10671048" cy="768096"/>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2400" dirty="0"/>
              <a:t>When your blood sugar is above 4:</a:t>
            </a:r>
            <a:endParaRPr lang="en-CA" sz="2400" dirty="0"/>
          </a:p>
        </p:txBody>
      </p:sp>
      <p:sp>
        <p:nvSpPr>
          <p:cNvPr id="20" name="Text Placeholder 19">
            <a:extLst>
              <a:ext uri="{FF2B5EF4-FFF2-40B4-BE49-F238E27FC236}">
                <a16:creationId xmlns:a16="http://schemas.microsoft.com/office/drawing/2014/main" id="{4BF3524B-55D0-F2C2-D8EF-5E7922F75AA6}"/>
              </a:ext>
            </a:extLst>
          </p:cNvPr>
          <p:cNvSpPr>
            <a:spLocks noGrp="1"/>
          </p:cNvSpPr>
          <p:nvPr>
            <p:ph type="body" sz="quarter" idx="16"/>
          </p:nvPr>
        </p:nvSpPr>
        <p:spPr>
          <a:xfrm>
            <a:off x="1358540" y="1360799"/>
            <a:ext cx="9455870" cy="768096"/>
          </a:xfrm>
        </p:spPr>
        <p:txBody>
          <a:bodyPr/>
          <a:lstStyle/>
          <a:p>
            <a:r>
              <a:rPr lang="en-US" dirty="0"/>
              <a:t>Treat again; wait 15 minutes, check your blood sugar. </a:t>
            </a:r>
          </a:p>
          <a:p>
            <a:r>
              <a:rPr lang="en-US" dirty="0"/>
              <a:t>Continue these steps until your blood sugar is above 4</a:t>
            </a:r>
            <a:endParaRPr lang="en-CA" dirty="0"/>
          </a:p>
        </p:txBody>
      </p:sp>
    </p:spTree>
    <p:extLst>
      <p:ext uri="{BB962C8B-B14F-4D97-AF65-F5344CB8AC3E}">
        <p14:creationId xmlns:p14="http://schemas.microsoft.com/office/powerpoint/2010/main" val="156792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E7C4-270A-EFE4-442A-B675CC238152}"/>
              </a:ext>
            </a:extLst>
          </p:cNvPr>
          <p:cNvSpPr>
            <a:spLocks noGrp="1"/>
          </p:cNvSpPr>
          <p:nvPr>
            <p:ph type="title"/>
          </p:nvPr>
        </p:nvSpPr>
        <p:spPr>
          <a:xfrm>
            <a:off x="842070" y="812892"/>
            <a:ext cx="5693664" cy="768096"/>
          </a:xfrm>
        </p:spPr>
        <p:txBody>
          <a:bodyPr/>
          <a:lstStyle/>
          <a:p>
            <a:r>
              <a:rPr lang="en-CA" dirty="0"/>
              <a:t>Hypoglycemia in School</a:t>
            </a:r>
          </a:p>
        </p:txBody>
      </p:sp>
      <p:sp>
        <p:nvSpPr>
          <p:cNvPr id="3" name="Content Placeholder 2">
            <a:extLst>
              <a:ext uri="{FF2B5EF4-FFF2-40B4-BE49-F238E27FC236}">
                <a16:creationId xmlns:a16="http://schemas.microsoft.com/office/drawing/2014/main" id="{05128DD6-A0DE-AB5A-6332-577FDD9062B4}"/>
              </a:ext>
            </a:extLst>
          </p:cNvPr>
          <p:cNvSpPr>
            <a:spLocks noGrp="1"/>
          </p:cNvSpPr>
          <p:nvPr>
            <p:ph idx="1"/>
          </p:nvPr>
        </p:nvSpPr>
        <p:spPr>
          <a:xfrm>
            <a:off x="678094" y="2301411"/>
            <a:ext cx="6515186" cy="3591389"/>
          </a:xfrm>
        </p:spPr>
        <p:txBody>
          <a:bodyPr/>
          <a:lstStyle/>
          <a:p>
            <a:r>
              <a:rPr lang="en-US" sz="1400" dirty="0"/>
              <a:t>Cognitive Effects of High or Low Blood Glucose (Sugar) Levels: </a:t>
            </a:r>
          </a:p>
          <a:p>
            <a:r>
              <a:rPr lang="en-US" sz="1400" dirty="0"/>
              <a:t>Hypoglycemia (low blood sugar) and hyperglycemia (high blood sugar) may affect </a:t>
            </a:r>
          </a:p>
          <a:p>
            <a:r>
              <a:rPr lang="en-US" sz="1400" dirty="0"/>
              <a:t>mood and </a:t>
            </a:r>
            <a:r>
              <a:rPr lang="en-US" sz="1400" dirty="0" err="1"/>
              <a:t>behaviour</a:t>
            </a:r>
            <a:r>
              <a:rPr lang="en-US" sz="1400" dirty="0"/>
              <a:t> and a student’s ability to learn and to participate in school activities as well as lead to emergency situations, if left untreated. Students with diabetes will learn and perform best when their blood sugar levels are within the target range outlined by their health care providers and indicated in the student’s </a:t>
            </a:r>
          </a:p>
          <a:p>
            <a:r>
              <a:rPr lang="en-US" sz="1400" dirty="0"/>
              <a:t>ICP. Blood sugar levels below or above this range can be associated with a decline in </a:t>
            </a:r>
          </a:p>
          <a:p>
            <a:r>
              <a:rPr lang="en-US" sz="1400" dirty="0"/>
              <a:t>cognitive performance and ability. In order for a student with diabetes to learn and </a:t>
            </a:r>
          </a:p>
          <a:p>
            <a:r>
              <a:rPr lang="en-US" sz="1400" dirty="0"/>
              <a:t>demonstrate their knowledge of a subject, including writing exams and performing other tasks for credit, blood sugar levels should be within their target range. If not, then an alternate time to redo or complete the activity should be provided</a:t>
            </a:r>
          </a:p>
          <a:p>
            <a:r>
              <a:rPr lang="en-CA" sz="2800" dirty="0"/>
              <a:t>Individual Care Plan (ICP)</a:t>
            </a:r>
          </a:p>
        </p:txBody>
      </p:sp>
    </p:spTree>
    <p:extLst>
      <p:ext uri="{BB962C8B-B14F-4D97-AF65-F5344CB8AC3E}">
        <p14:creationId xmlns:p14="http://schemas.microsoft.com/office/powerpoint/2010/main" val="3670367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F15E-D2C0-8478-51C8-2D68A6D3091B}"/>
              </a:ext>
            </a:extLst>
          </p:cNvPr>
          <p:cNvSpPr>
            <a:spLocks noGrp="1"/>
          </p:cNvSpPr>
          <p:nvPr>
            <p:ph type="ctrTitle"/>
          </p:nvPr>
        </p:nvSpPr>
        <p:spPr/>
        <p:txBody>
          <a:bodyPr/>
          <a:lstStyle/>
          <a:p>
            <a:r>
              <a:rPr lang="en-CA" dirty="0"/>
              <a:t>Resources</a:t>
            </a:r>
          </a:p>
        </p:txBody>
      </p:sp>
      <p:sp>
        <p:nvSpPr>
          <p:cNvPr id="3" name="Subtitle 2">
            <a:extLst>
              <a:ext uri="{FF2B5EF4-FFF2-40B4-BE49-F238E27FC236}">
                <a16:creationId xmlns:a16="http://schemas.microsoft.com/office/drawing/2014/main" id="{23102616-7C42-C7BC-D6D5-D1F0C2703138}"/>
              </a:ext>
            </a:extLst>
          </p:cNvPr>
          <p:cNvSpPr>
            <a:spLocks noGrp="1"/>
          </p:cNvSpPr>
          <p:nvPr>
            <p:ph type="subTitle" idx="1"/>
          </p:nvPr>
        </p:nvSpPr>
        <p:spPr/>
        <p:txBody>
          <a:bodyPr/>
          <a:lstStyle/>
          <a:p>
            <a:r>
              <a:rPr lang="en-CA" dirty="0"/>
              <a:t>Diabetes Canada</a:t>
            </a:r>
          </a:p>
          <a:p>
            <a:r>
              <a:rPr lang="en-CA" dirty="0"/>
              <a:t>https://www.diabetes.ca/</a:t>
            </a:r>
          </a:p>
          <a:p>
            <a:endParaRPr lang="en-CA" dirty="0"/>
          </a:p>
        </p:txBody>
      </p:sp>
      <p:pic>
        <p:nvPicPr>
          <p:cNvPr id="5" name="Picture 4">
            <a:extLst>
              <a:ext uri="{FF2B5EF4-FFF2-40B4-BE49-F238E27FC236}">
                <a16:creationId xmlns:a16="http://schemas.microsoft.com/office/drawing/2014/main" id="{13CD1D85-A817-6C3F-B4BA-0EF60CD83668}"/>
              </a:ext>
            </a:extLst>
          </p:cNvPr>
          <p:cNvPicPr>
            <a:picLocks noChangeAspect="1"/>
          </p:cNvPicPr>
          <p:nvPr/>
        </p:nvPicPr>
        <p:blipFill>
          <a:blip r:embed="rId2"/>
          <a:stretch>
            <a:fillRect/>
          </a:stretch>
        </p:blipFill>
        <p:spPr>
          <a:xfrm>
            <a:off x="6495290" y="508571"/>
            <a:ext cx="4762960" cy="5840858"/>
          </a:xfrm>
          <a:prstGeom prst="rect">
            <a:avLst/>
          </a:prstGeom>
        </p:spPr>
      </p:pic>
    </p:spTree>
    <p:extLst>
      <p:ext uri="{BB962C8B-B14F-4D97-AF65-F5344CB8AC3E}">
        <p14:creationId xmlns:p14="http://schemas.microsoft.com/office/powerpoint/2010/main" val="2183005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537590" y="816102"/>
            <a:ext cx="7987285" cy="768096"/>
          </a:xfrm>
        </p:spPr>
        <p:txBody>
          <a:bodyPr/>
          <a:lstStyle/>
          <a:p>
            <a:r>
              <a:rPr lang="en-US" sz="2000" b="1" i="1" dirty="0">
                <a:solidFill>
                  <a:schemeClr val="accent6"/>
                </a:solidFill>
                <a:latin typeface="Arial Black" panose="020B0604020202020204" pitchFamily="34" charset="0"/>
                <a:cs typeface="Arial Black" panose="020B0604020202020204" pitchFamily="34" charset="0"/>
              </a:rPr>
              <a:t>If you have diabetes, it’s important to know the signs of low blood sugar so you can treat it quickly. Learning the full range of symptoms for each stage of hypoglycemia is a great place to start.</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919730"/>
            <a:ext cx="5693664" cy="3122168"/>
          </a:xfrm>
        </p:spPr>
        <p:txBody>
          <a:bodyPr/>
          <a:lstStyle/>
          <a:p>
            <a:endParaRPr lang="en-US" dirty="0"/>
          </a:p>
          <a:p>
            <a:endParaRPr lang="en-US" dirty="0"/>
          </a:p>
        </p:txBody>
      </p:sp>
      <p:pic>
        <p:nvPicPr>
          <p:cNvPr id="6" name="Picture 5">
            <a:extLst>
              <a:ext uri="{FF2B5EF4-FFF2-40B4-BE49-F238E27FC236}">
                <a16:creationId xmlns:a16="http://schemas.microsoft.com/office/drawing/2014/main" id="{55858D5E-C960-7323-00C1-D5FB64E96951}"/>
              </a:ext>
            </a:extLst>
          </p:cNvPr>
          <p:cNvPicPr>
            <a:picLocks noChangeAspect="1"/>
          </p:cNvPicPr>
          <p:nvPr/>
        </p:nvPicPr>
        <p:blipFill>
          <a:blip r:embed="rId2"/>
          <a:stretch>
            <a:fillRect/>
          </a:stretch>
        </p:blipFill>
        <p:spPr>
          <a:xfrm>
            <a:off x="2339721" y="2919730"/>
            <a:ext cx="4013454" cy="3283736"/>
          </a:xfrm>
          <a:prstGeom prst="rect">
            <a:avLst/>
          </a:prstGeom>
        </p:spPr>
      </p:pic>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762375" y="2276856"/>
            <a:ext cx="7667625" cy="768096"/>
          </a:xfrm>
        </p:spPr>
        <p:txBody>
          <a:bodyPr/>
          <a:lstStyle/>
          <a:p>
            <a:r>
              <a:rPr lang="en-US" sz="3600" dirty="0"/>
              <a:t>What is Hypoglycemia?</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p:txBody>
          <a:bodyPr/>
          <a:lstStyle/>
          <a:p>
            <a:r>
              <a:rPr lang="en-US" sz="2000" dirty="0"/>
              <a:t>When the amount of blood glucose </a:t>
            </a:r>
          </a:p>
          <a:p>
            <a:r>
              <a:rPr lang="en-US" sz="2000" dirty="0"/>
              <a:t>(sugar in your blood) has dropped </a:t>
            </a:r>
          </a:p>
          <a:p>
            <a:r>
              <a:rPr lang="en-US" sz="2000" dirty="0"/>
              <a:t>below your target range (less than </a:t>
            </a:r>
          </a:p>
          <a:p>
            <a:r>
              <a:rPr lang="en-US" sz="2000" dirty="0"/>
              <a:t>4 mmol/L).</a:t>
            </a:r>
          </a:p>
          <a:p>
            <a:endParaRPr lang="en-US" sz="2000" dirty="0"/>
          </a:p>
          <a:p>
            <a:r>
              <a:rPr lang="en-US" sz="2000" dirty="0"/>
              <a:t>Hypoglycemia is also known as low blood sugar.</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dirty="0"/>
              <a:t>HYPOGLYCEMIA</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4" name="Picture 3">
            <a:extLst>
              <a:ext uri="{FF2B5EF4-FFF2-40B4-BE49-F238E27FC236}">
                <a16:creationId xmlns:a16="http://schemas.microsoft.com/office/drawing/2014/main" id="{B6895598-D75D-89B8-222C-236976ABD857}"/>
              </a:ext>
            </a:extLst>
          </p:cNvPr>
          <p:cNvPicPr>
            <a:picLocks noChangeAspect="1"/>
          </p:cNvPicPr>
          <p:nvPr/>
        </p:nvPicPr>
        <p:blipFill>
          <a:blip r:embed="rId2"/>
          <a:stretch>
            <a:fillRect/>
          </a:stretch>
        </p:blipFill>
        <p:spPr>
          <a:xfrm>
            <a:off x="359410" y="457200"/>
            <a:ext cx="2552700" cy="2571750"/>
          </a:xfrm>
          <a:prstGeom prst="rect">
            <a:avLst/>
          </a:prstGeom>
        </p:spPr>
      </p:pic>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867103" y="967122"/>
            <a:ext cx="6400800" cy="512064"/>
          </a:xfrm>
        </p:spPr>
        <p:txBody>
          <a:bodyPr/>
          <a:lstStyle/>
          <a:p>
            <a:pPr algn="ctr"/>
            <a:r>
              <a:rPr lang="en-US" sz="2400" dirty="0">
                <a:solidFill>
                  <a:schemeClr val="accent6"/>
                </a:solidFill>
                <a:latin typeface="Sabon Next LT" panose="02000500000000000000" pitchFamily="2" charset="0"/>
                <a:cs typeface="Sabon Next LT" panose="02000500000000000000" pitchFamily="2" charset="0"/>
              </a:rPr>
              <a:t>People who control their diabetes with certain medications—especially insulin—can experience hypoglycemia because taking more insulin than you need can cause blood sugar levels to fall too low. Hypoglycemia can also be caused by not eating enough or exercising harder than usual.</a:t>
            </a:r>
          </a:p>
          <a:p>
            <a:pPr algn="ctr"/>
            <a:endParaRPr lang="en-US" sz="2400" dirty="0">
              <a:solidFill>
                <a:schemeClr val="accent6"/>
              </a:solidFill>
              <a:latin typeface="Sabon Next LT" panose="02000500000000000000" pitchFamily="2" charset="0"/>
              <a:cs typeface="Sabon Next LT" panose="02000500000000000000" pitchFamily="2" charset="0"/>
            </a:endParaRPr>
          </a:p>
          <a:p>
            <a:pPr algn="ctr"/>
            <a:r>
              <a:rPr lang="en-US" sz="2400" dirty="0">
                <a:solidFill>
                  <a:schemeClr val="accent6"/>
                </a:solidFill>
                <a:latin typeface="Sabon Next LT" panose="02000500000000000000" pitchFamily="2" charset="0"/>
                <a:cs typeface="Sabon Next LT" panose="02000500000000000000" pitchFamily="2" charset="0"/>
              </a:rPr>
              <a:t>There are a number of signs of hypoglycemia, and its seriousness can range from mild to moderate to severe.</a:t>
            </a:r>
          </a:p>
        </p:txBody>
      </p:sp>
      <p:pic>
        <p:nvPicPr>
          <p:cNvPr id="1026" name="Picture 2" descr="Image result for low blood sugar quotes">
            <a:extLst>
              <a:ext uri="{FF2B5EF4-FFF2-40B4-BE49-F238E27FC236}">
                <a16:creationId xmlns:a16="http://schemas.microsoft.com/office/drawing/2014/main" id="{DDE3A6BD-35AA-3555-5FD4-54B0FFB58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076" y="2592111"/>
            <a:ext cx="3936964" cy="396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p:txBody>
          <a:bodyPr/>
          <a:lstStyle/>
          <a:p>
            <a:r>
              <a:rPr lang="en-US" dirty="0">
                <a:latin typeface="Arial Black" panose="020B0604020202020204" pitchFamily="34" charset="0"/>
                <a:cs typeface="Arial Black" panose="020B0604020202020204" pitchFamily="34" charset="0"/>
              </a:rPr>
              <a:t>Types of symptoms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6" name="Footer Placeholder 5">
            <a:extLst>
              <a:ext uri="{FF2B5EF4-FFF2-40B4-BE49-F238E27FC236}">
                <a16:creationId xmlns:a16="http://schemas.microsoft.com/office/drawing/2014/main" id="{A6DDBB02-9464-CEB2-1790-240E71187667}"/>
              </a:ext>
            </a:extLst>
          </p:cNvPr>
          <p:cNvSpPr>
            <a:spLocks noGrp="1"/>
          </p:cNvSpPr>
          <p:nvPr>
            <p:ph type="ftr" sz="quarter" idx="11"/>
          </p:nvPr>
        </p:nvSpPr>
        <p:spPr/>
        <p:txBody>
          <a:bodyPr/>
          <a:lstStyle/>
          <a:p>
            <a:r>
              <a:rPr lang="en-US" dirty="0"/>
              <a:t>HYPOGLYCEMIA</a:t>
            </a: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4" name="Content Placeholder 3">
            <a:extLst>
              <a:ext uri="{FF2B5EF4-FFF2-40B4-BE49-F238E27FC236}">
                <a16:creationId xmlns:a16="http://schemas.microsoft.com/office/drawing/2014/main" id="{07047598-76FA-0809-BCF3-F7426AFF99B5}"/>
              </a:ext>
            </a:extLst>
          </p:cNvPr>
          <p:cNvSpPr>
            <a:spLocks noGrp="1"/>
          </p:cNvSpPr>
          <p:nvPr>
            <p:ph sz="half" idx="1"/>
          </p:nvPr>
        </p:nvSpPr>
        <p:spPr>
          <a:xfrm>
            <a:off x="539496" y="2519680"/>
            <a:ext cx="11119104" cy="4434840"/>
          </a:xfrm>
        </p:spPr>
        <p:txBody>
          <a:bodyPr/>
          <a:lstStyle/>
          <a:p>
            <a:pPr marL="0" indent="0">
              <a:buNone/>
            </a:pPr>
            <a:r>
              <a:rPr lang="en-CA" sz="2400" dirty="0"/>
              <a:t>There are two types of symptoms: </a:t>
            </a:r>
            <a:r>
              <a:rPr lang="en-CA" sz="2400" b="1" dirty="0"/>
              <a:t>Neurogenic (autonomic) </a:t>
            </a:r>
            <a:r>
              <a:rPr lang="en-CA" sz="2400" dirty="0"/>
              <a:t>&amp; </a:t>
            </a:r>
            <a:r>
              <a:rPr lang="en-CA" sz="2400" b="1" dirty="0"/>
              <a:t>Neuroglycopenic.</a:t>
            </a:r>
          </a:p>
          <a:p>
            <a:pPr marL="0" indent="0">
              <a:buNone/>
            </a:pPr>
            <a:endParaRPr lang="en-CA" sz="2400" dirty="0"/>
          </a:p>
          <a:p>
            <a:pPr marL="0" indent="0">
              <a:buNone/>
            </a:pPr>
            <a:r>
              <a:rPr lang="en-CA" sz="2400" dirty="0"/>
              <a:t>What does neurogenic mean? </a:t>
            </a:r>
            <a:r>
              <a:rPr lang="en-US" sz="2400" b="1" dirty="0"/>
              <a:t>caused by, controlled by, or arising in the nervous system.</a:t>
            </a:r>
            <a:endParaRPr lang="en-US" sz="2400" dirty="0"/>
          </a:p>
          <a:p>
            <a:pPr marL="0" indent="0">
              <a:buNone/>
            </a:pPr>
            <a:endParaRPr lang="en-US" sz="2400" b="1" dirty="0"/>
          </a:p>
          <a:p>
            <a:pPr marL="0" indent="0">
              <a:buNone/>
            </a:pPr>
            <a:r>
              <a:rPr lang="en-US" sz="2400" dirty="0"/>
              <a:t>What does neuroglycopenic mean? </a:t>
            </a:r>
            <a:r>
              <a:rPr lang="en-US" sz="2400" b="1" dirty="0"/>
              <a:t>a shortage of glucose (</a:t>
            </a:r>
            <a:r>
              <a:rPr lang="en-US" sz="2400" b="1" dirty="0" err="1"/>
              <a:t>glycopenia</a:t>
            </a:r>
            <a:r>
              <a:rPr lang="en-US" sz="2400" b="1" dirty="0"/>
              <a:t>) in the brain, usually due to hypoglycemia.</a:t>
            </a:r>
            <a:endParaRPr lang="en-CA" sz="2400" b="1" dirty="0"/>
          </a:p>
        </p:txBody>
      </p:sp>
    </p:spTree>
    <p:extLst>
      <p:ext uri="{BB962C8B-B14F-4D97-AF65-F5344CB8AC3E}">
        <p14:creationId xmlns:p14="http://schemas.microsoft.com/office/powerpoint/2010/main" val="290384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p:txBody>
          <a:bodyPr/>
          <a:lstStyle/>
          <a:p>
            <a:r>
              <a:rPr lang="en-CA" altLang="zh-CN" sz="4400" b="1" dirty="0">
                <a:solidFill>
                  <a:schemeClr val="accent6"/>
                </a:solidFill>
                <a:latin typeface="Arial Black" panose="020B0604020202020204" pitchFamily="34" charset="0"/>
                <a:cs typeface="Arial Black" panose="020B0604020202020204" pitchFamily="34" charset="0"/>
              </a:rPr>
              <a:t>Symptoms of hypoglycemia</a:t>
            </a:r>
            <a:endParaRPr lang="en-US" sz="4400" b="1" dirty="0">
              <a:solidFill>
                <a:schemeClr val="accent6"/>
              </a:solidFill>
              <a:latin typeface="Arial Black" panose="020B0604020202020204" pitchFamily="34" charset="0"/>
              <a:cs typeface="Arial Black" panose="020B0604020202020204" pitchFamily="34" charset="0"/>
            </a:endParaRPr>
          </a:p>
        </p:txBody>
      </p:sp>
      <p:graphicFrame>
        <p:nvGraphicFramePr>
          <p:cNvPr id="6" name="Table 4">
            <a:extLst>
              <a:ext uri="{FF2B5EF4-FFF2-40B4-BE49-F238E27FC236}">
                <a16:creationId xmlns:a16="http://schemas.microsoft.com/office/drawing/2014/main" id="{705AB9BF-07E9-9DED-DB8B-F644759C8FDC}"/>
              </a:ext>
            </a:extLst>
          </p:cNvPr>
          <p:cNvGraphicFramePr>
            <a:graphicFrameLocks noGrp="1"/>
          </p:cNvGraphicFramePr>
          <p:nvPr>
            <p:ph sz="half" idx="1"/>
            <p:extLst>
              <p:ext uri="{D42A27DB-BD31-4B8C-83A1-F6EECF244321}">
                <p14:modId xmlns:p14="http://schemas.microsoft.com/office/powerpoint/2010/main" val="1540252973"/>
              </p:ext>
            </p:extLst>
          </p:nvPr>
        </p:nvGraphicFramePr>
        <p:xfrm>
          <a:off x="1541526" y="2744832"/>
          <a:ext cx="9105900" cy="3158128"/>
        </p:xfrm>
        <a:graphic>
          <a:graphicData uri="http://schemas.openxmlformats.org/drawingml/2006/table">
            <a:tbl>
              <a:tblPr firstRow="1" bandRow="1">
                <a:tableStyleId>{5C22544A-7EE6-4342-B048-85BDC9FD1C3A}</a:tableStyleId>
              </a:tblPr>
              <a:tblGrid>
                <a:gridCol w="2276475">
                  <a:extLst>
                    <a:ext uri="{9D8B030D-6E8A-4147-A177-3AD203B41FA5}">
                      <a16:colId xmlns:a16="http://schemas.microsoft.com/office/drawing/2014/main" val="1689330750"/>
                    </a:ext>
                  </a:extLst>
                </a:gridCol>
                <a:gridCol w="2276475">
                  <a:extLst>
                    <a:ext uri="{9D8B030D-6E8A-4147-A177-3AD203B41FA5}">
                      <a16:colId xmlns:a16="http://schemas.microsoft.com/office/drawing/2014/main" val="2660631934"/>
                    </a:ext>
                  </a:extLst>
                </a:gridCol>
                <a:gridCol w="2276475">
                  <a:extLst>
                    <a:ext uri="{9D8B030D-6E8A-4147-A177-3AD203B41FA5}">
                      <a16:colId xmlns:a16="http://schemas.microsoft.com/office/drawing/2014/main" val="1603189107"/>
                    </a:ext>
                  </a:extLst>
                </a:gridCol>
                <a:gridCol w="2276475">
                  <a:extLst>
                    <a:ext uri="{9D8B030D-6E8A-4147-A177-3AD203B41FA5}">
                      <a16:colId xmlns:a16="http://schemas.microsoft.com/office/drawing/2014/main" val="2755691855"/>
                    </a:ext>
                  </a:extLst>
                </a:gridCol>
              </a:tblGrid>
              <a:tr h="609397">
                <a:tc gridSpan="2">
                  <a:txBody>
                    <a:bodyPr/>
                    <a:lstStyle/>
                    <a:p>
                      <a:pPr algn="ctr"/>
                      <a:r>
                        <a:rPr lang="en-CA" sz="1800" b="0" i="0" kern="1200" dirty="0">
                          <a:solidFill>
                            <a:schemeClr val="lt1"/>
                          </a:solidFill>
                          <a:effectLst/>
                          <a:latin typeface="+mn-lt"/>
                          <a:ea typeface="+mn-ea"/>
                          <a:cs typeface="+mn-cs"/>
                        </a:rPr>
                        <a:t>Neurogenic (autonomic)</a:t>
                      </a:r>
                      <a:endParaRPr lang="en-US" sz="1900" dirty="0">
                        <a:latin typeface="Sabon Next LT" panose="02000500000000000000" pitchFamily="2" charset="0"/>
                        <a:cs typeface="Sabon Next LT" panose="02000500000000000000" pitchFamily="2" charset="0"/>
                      </a:endParaRPr>
                    </a:p>
                  </a:txBody>
                  <a:tcPr marL="96897" marR="96897" marT="48449" marB="48449" anchor="ctr">
                    <a:solidFill>
                      <a:schemeClr val="accent2"/>
                    </a:solidFill>
                  </a:tcPr>
                </a:tc>
                <a:tc hMerge="1">
                  <a:txBody>
                    <a:bodyPr/>
                    <a:lstStyle/>
                    <a:p>
                      <a:pPr algn="ctr"/>
                      <a:endParaRPr lang="en-US" sz="1900" b="0" kern="1200" dirty="0">
                        <a:solidFill>
                          <a:schemeClr val="bg1">
                            <a:alpha val="99000"/>
                          </a:schemeClr>
                        </a:solidFill>
                        <a:latin typeface="Sabon Next LT" panose="02000500000000000000" pitchFamily="2" charset="0"/>
                        <a:ea typeface="+mn-ea"/>
                        <a:cs typeface="Sabon Next LT" panose="02000500000000000000" pitchFamily="2" charset="0"/>
                      </a:endParaRPr>
                    </a:p>
                  </a:txBody>
                  <a:tcPr marL="96897" marR="96897" marT="48449" marB="48449" anchor="ctr">
                    <a:solidFill>
                      <a:srgbClr val="DF8C8C"/>
                    </a:solidFill>
                  </a:tcPr>
                </a:tc>
                <a:tc gridSpan="2">
                  <a:txBody>
                    <a:bodyPr/>
                    <a:lstStyle/>
                    <a:p>
                      <a:pPr algn="ctr"/>
                      <a:r>
                        <a:rPr lang="en-CA" sz="1800" b="0" i="0" kern="1200" dirty="0">
                          <a:solidFill>
                            <a:schemeClr val="lt1"/>
                          </a:solidFill>
                          <a:effectLst/>
                          <a:latin typeface="+mn-lt"/>
                          <a:ea typeface="+mn-ea"/>
                          <a:cs typeface="+mn-cs"/>
                        </a:rPr>
                        <a:t>Neuroglycopenic</a:t>
                      </a:r>
                      <a:endParaRPr lang="en-US" sz="1900" b="0" dirty="0">
                        <a:solidFill>
                          <a:schemeClr val="bg1">
                            <a:alpha val="99000"/>
                          </a:schemeClr>
                        </a:solidFill>
                        <a:latin typeface="Sabon Next LT" panose="02000500000000000000" pitchFamily="2" charset="0"/>
                        <a:cs typeface="Sabon Next LT" panose="02000500000000000000" pitchFamily="2" charset="0"/>
                      </a:endParaRPr>
                    </a:p>
                  </a:txBody>
                  <a:tcPr marL="96897" marR="96897" marT="48449" marB="48449" anchor="ctr">
                    <a:solidFill>
                      <a:srgbClr val="DF8C8C"/>
                    </a:solidFill>
                  </a:tcPr>
                </a:tc>
                <a:tc hMerge="1">
                  <a:txBody>
                    <a:bodyPr/>
                    <a:lstStyle/>
                    <a:p>
                      <a:pPr algn="ctr"/>
                      <a:endParaRPr lang="en-US" sz="1900" b="0" dirty="0">
                        <a:solidFill>
                          <a:schemeClr val="bg1">
                            <a:alpha val="99000"/>
                          </a:schemeClr>
                        </a:solidFill>
                        <a:latin typeface="Sabon Next LT" panose="02000500000000000000" pitchFamily="2" charset="0"/>
                        <a:cs typeface="Sabon Next LT" panose="02000500000000000000" pitchFamily="2" charset="0"/>
                      </a:endParaRPr>
                    </a:p>
                  </a:txBody>
                  <a:tcPr marL="96897" marR="96897" marT="48449" marB="48449" anchor="ctr">
                    <a:solidFill>
                      <a:srgbClr val="DF8C8C"/>
                    </a:solidFill>
                  </a:tcPr>
                </a:tc>
                <a:extLst>
                  <a:ext uri="{0D108BD9-81ED-4DB2-BD59-A6C34878D82A}">
                    <a16:rowId xmlns:a16="http://schemas.microsoft.com/office/drawing/2014/main" val="479928716"/>
                  </a:ext>
                </a:extLst>
              </a:tr>
              <a:tr h="670119">
                <a:tc>
                  <a:txBody>
                    <a:bodyPr/>
                    <a:lstStyle/>
                    <a:p>
                      <a:pPr algn="ctr"/>
                      <a:r>
                        <a:rPr lang="en-US" sz="1900" dirty="0">
                          <a:solidFill>
                            <a:schemeClr val="tx1"/>
                          </a:solidFill>
                          <a:latin typeface="Sabon Next LT" panose="02000500000000000000" pitchFamily="2" charset="0"/>
                          <a:cs typeface="Sabon Next LT" panose="02000500000000000000" pitchFamily="2" charset="0"/>
                        </a:rPr>
                        <a:t>Trembling</a:t>
                      </a:r>
                    </a:p>
                  </a:txBody>
                  <a:tcPr marL="96897" marR="96897" marT="48449" marB="48449" anchor="ctr">
                    <a:solidFill>
                      <a:schemeClr val="accent2">
                        <a:lumMod val="40000"/>
                        <a:lumOff val="60000"/>
                      </a:schemeClr>
                    </a:solidFill>
                  </a:tcPr>
                </a:tc>
                <a:tc>
                  <a:txBody>
                    <a:bodyPr/>
                    <a:lstStyle/>
                    <a:p>
                      <a:pPr algn="ctr"/>
                      <a:r>
                        <a:rPr lang="en-US" sz="1900" dirty="0">
                          <a:solidFill>
                            <a:schemeClr val="tx1"/>
                          </a:solidFill>
                          <a:latin typeface="Sabon Next LT" panose="02000500000000000000" pitchFamily="2" charset="0"/>
                          <a:cs typeface="Sabon Next LT" panose="02000500000000000000" pitchFamily="2" charset="0"/>
                        </a:rPr>
                        <a:t>Hunger</a:t>
                      </a:r>
                    </a:p>
                  </a:txBody>
                  <a:tcPr marL="96897" marR="96897" marT="48449" marB="48449" anchor="ctr">
                    <a:solidFill>
                      <a:schemeClr val="accent2">
                        <a:lumMod val="40000"/>
                        <a:lumOff val="60000"/>
                      </a:schemeClr>
                    </a:solidFill>
                  </a:tcPr>
                </a:tc>
                <a:tc>
                  <a:txBody>
                    <a:bodyPr/>
                    <a:lstStyle/>
                    <a:p>
                      <a:pPr algn="ctr"/>
                      <a:r>
                        <a:rPr lang="en-US" sz="1600" dirty="0">
                          <a:solidFill>
                            <a:schemeClr val="tx1"/>
                          </a:solidFill>
                          <a:latin typeface="Sabon Next LT" panose="02000500000000000000" pitchFamily="2" charset="0"/>
                          <a:cs typeface="Sabon Next LT" panose="02000500000000000000" pitchFamily="2" charset="0"/>
                        </a:rPr>
                        <a:t>Difficulty</a:t>
                      </a:r>
                    </a:p>
                    <a:p>
                      <a:pPr algn="ctr"/>
                      <a:r>
                        <a:rPr lang="en-US" sz="1600" dirty="0">
                          <a:solidFill>
                            <a:schemeClr val="tx1"/>
                          </a:solidFill>
                          <a:latin typeface="Sabon Next LT" panose="02000500000000000000" pitchFamily="2" charset="0"/>
                          <a:cs typeface="Sabon Next LT" panose="02000500000000000000" pitchFamily="2" charset="0"/>
                        </a:rPr>
                        <a:t>Concentrating</a:t>
                      </a:r>
                    </a:p>
                  </a:txBody>
                  <a:tcPr marL="96897" marR="96897" marT="48449" marB="48449"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latin typeface="Sabon Next LT" panose="02000500000000000000" pitchFamily="2" charset="0"/>
                          <a:cs typeface="Sabon Next LT" panose="02000500000000000000" pitchFamily="2" charset="0"/>
                        </a:rPr>
                        <a:t>Confusion</a:t>
                      </a:r>
                    </a:p>
                  </a:txBody>
                  <a:tcPr marL="96897" marR="96897" marT="48449" marB="48449" anchor="ctr">
                    <a:solidFill>
                      <a:schemeClr val="accent2">
                        <a:lumMod val="40000"/>
                        <a:lumOff val="60000"/>
                      </a:schemeClr>
                    </a:solidFill>
                  </a:tcPr>
                </a:tc>
                <a:extLst>
                  <a:ext uri="{0D108BD9-81ED-4DB2-BD59-A6C34878D82A}">
                    <a16:rowId xmlns:a16="http://schemas.microsoft.com/office/drawing/2014/main" val="1760208656"/>
                  </a:ext>
                </a:extLst>
              </a:tr>
              <a:tr h="626204">
                <a:tc>
                  <a:txBody>
                    <a:bodyPr/>
                    <a:lstStyle/>
                    <a:p>
                      <a:pPr algn="ctr"/>
                      <a:r>
                        <a:rPr lang="en-US" sz="1900" dirty="0">
                          <a:solidFill>
                            <a:schemeClr val="tx1"/>
                          </a:solidFill>
                          <a:latin typeface="Sabon Next LT" panose="02000500000000000000" pitchFamily="2" charset="0"/>
                          <a:cs typeface="Sabon Next LT" panose="02000500000000000000" pitchFamily="2" charset="0"/>
                        </a:rPr>
                        <a:t>Palpitations</a:t>
                      </a:r>
                    </a:p>
                  </a:txBody>
                  <a:tcPr marL="96897" marR="96897" marT="48449" marB="48449" anchor="ctr">
                    <a:solidFill>
                      <a:schemeClr val="accent2">
                        <a:lumMod val="20000"/>
                        <a:lumOff val="80000"/>
                      </a:schemeClr>
                    </a:solidFill>
                  </a:tcPr>
                </a:tc>
                <a:tc>
                  <a:txBody>
                    <a:bodyPr/>
                    <a:lstStyle/>
                    <a:p>
                      <a:pPr algn="ctr"/>
                      <a:r>
                        <a:rPr lang="en-US" sz="1900" dirty="0">
                          <a:solidFill>
                            <a:schemeClr val="tx1"/>
                          </a:solidFill>
                          <a:latin typeface="Sabon Next LT" panose="02000500000000000000" pitchFamily="2" charset="0"/>
                          <a:cs typeface="Sabon Next LT" panose="02000500000000000000" pitchFamily="2" charset="0"/>
                        </a:rPr>
                        <a:t>Nausea</a:t>
                      </a:r>
                    </a:p>
                  </a:txBody>
                  <a:tcPr marL="96897" marR="96897" marT="48449" marB="48449"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latin typeface="Sabon Next LT" panose="02000500000000000000" pitchFamily="2" charset="0"/>
                          <a:cs typeface="Sabon Next LT" panose="02000500000000000000" pitchFamily="2" charset="0"/>
                        </a:rPr>
                        <a:t>Weakness</a:t>
                      </a:r>
                    </a:p>
                  </a:txBody>
                  <a:tcPr marL="96897" marR="96897" marT="48449" marB="48449"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latin typeface="Sabon Next LT" panose="02000500000000000000" pitchFamily="2" charset="0"/>
                          <a:cs typeface="Sabon Next LT" panose="02000500000000000000" pitchFamily="2" charset="0"/>
                        </a:rPr>
                        <a:t>Drowsiness</a:t>
                      </a:r>
                    </a:p>
                  </a:txBody>
                  <a:tcPr marL="96897" marR="96897" marT="48449" marB="48449" anchor="ctr">
                    <a:solidFill>
                      <a:schemeClr val="accent2">
                        <a:lumMod val="20000"/>
                        <a:lumOff val="80000"/>
                      </a:schemeClr>
                    </a:solidFill>
                  </a:tcPr>
                </a:tc>
                <a:extLst>
                  <a:ext uri="{0D108BD9-81ED-4DB2-BD59-A6C34878D82A}">
                    <a16:rowId xmlns:a16="http://schemas.microsoft.com/office/drawing/2014/main" val="3634243071"/>
                  </a:ext>
                </a:extLst>
              </a:tr>
              <a:tr h="626204">
                <a:tc>
                  <a:txBody>
                    <a:bodyPr/>
                    <a:lstStyle/>
                    <a:p>
                      <a:pPr algn="ctr"/>
                      <a:r>
                        <a:rPr lang="en-US" sz="1900" dirty="0">
                          <a:solidFill>
                            <a:schemeClr val="tx1"/>
                          </a:solidFill>
                          <a:latin typeface="Sabon Next LT" panose="02000500000000000000" pitchFamily="2" charset="0"/>
                          <a:cs typeface="Sabon Next LT" panose="02000500000000000000" pitchFamily="2" charset="0"/>
                        </a:rPr>
                        <a:t>Sweating</a:t>
                      </a:r>
                    </a:p>
                  </a:txBody>
                  <a:tcPr marL="96897" marR="96897" marT="48449" marB="48449" anchor="ctr">
                    <a:solidFill>
                      <a:schemeClr val="accent2">
                        <a:lumMod val="40000"/>
                        <a:lumOff val="60000"/>
                      </a:schemeClr>
                    </a:solidFill>
                  </a:tcPr>
                </a:tc>
                <a:tc>
                  <a:txBody>
                    <a:bodyPr/>
                    <a:lstStyle/>
                    <a:p>
                      <a:pPr algn="ctr"/>
                      <a:r>
                        <a:rPr lang="en-US" sz="1900" dirty="0">
                          <a:solidFill>
                            <a:schemeClr val="tx1"/>
                          </a:solidFill>
                          <a:latin typeface="Sabon Next LT" panose="02000500000000000000" pitchFamily="2" charset="0"/>
                          <a:cs typeface="Sabon Next LT" panose="02000500000000000000" pitchFamily="2" charset="0"/>
                        </a:rPr>
                        <a:t>Tingling</a:t>
                      </a:r>
                    </a:p>
                  </a:txBody>
                  <a:tcPr marL="96897" marR="96897" marT="48449" marB="48449"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latin typeface="Sabon Next LT" panose="02000500000000000000" pitchFamily="2" charset="0"/>
                          <a:cs typeface="Sabon Next LT" panose="02000500000000000000" pitchFamily="2" charset="0"/>
                        </a:rPr>
                        <a:t>Vision changes</a:t>
                      </a:r>
                    </a:p>
                  </a:txBody>
                  <a:tcPr marL="96897" marR="96897" marT="48449" marB="48449"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latin typeface="Sabon Next LT" panose="02000500000000000000" pitchFamily="2" charset="0"/>
                          <a:cs typeface="Sabon Next LT" panose="02000500000000000000" pitchFamily="2" charset="0"/>
                        </a:rPr>
                        <a:t>Difficulty speaking</a:t>
                      </a:r>
                    </a:p>
                  </a:txBody>
                  <a:tcPr marL="96897" marR="96897" marT="48449" marB="48449" anchor="ctr">
                    <a:solidFill>
                      <a:schemeClr val="accent2">
                        <a:lumMod val="40000"/>
                        <a:lumOff val="60000"/>
                      </a:schemeClr>
                    </a:solidFill>
                  </a:tcPr>
                </a:tc>
                <a:extLst>
                  <a:ext uri="{0D108BD9-81ED-4DB2-BD59-A6C34878D82A}">
                    <a16:rowId xmlns:a16="http://schemas.microsoft.com/office/drawing/2014/main" val="415808797"/>
                  </a:ext>
                </a:extLst>
              </a:tr>
              <a:tr h="626204">
                <a:tc>
                  <a:txBody>
                    <a:bodyPr/>
                    <a:lstStyle/>
                    <a:p>
                      <a:pPr algn="ctr"/>
                      <a:r>
                        <a:rPr lang="en-US" sz="1900" dirty="0">
                          <a:solidFill>
                            <a:schemeClr val="tx1"/>
                          </a:solidFill>
                          <a:latin typeface="Sabon Next LT" panose="02000500000000000000" pitchFamily="2" charset="0"/>
                          <a:cs typeface="Sabon Next LT" panose="02000500000000000000" pitchFamily="2" charset="0"/>
                        </a:rPr>
                        <a:t>Anxiety</a:t>
                      </a:r>
                    </a:p>
                  </a:txBody>
                  <a:tcPr marL="96897" marR="96897" marT="48449" marB="48449" anchor="ctr">
                    <a:solidFill>
                      <a:schemeClr val="accent2">
                        <a:lumMod val="20000"/>
                        <a:lumOff val="80000"/>
                      </a:schemeClr>
                    </a:solidFill>
                  </a:tcPr>
                </a:tc>
                <a:tc>
                  <a:txBody>
                    <a:bodyPr/>
                    <a:lstStyle/>
                    <a:p>
                      <a:pPr algn="ctr"/>
                      <a:endParaRPr lang="en-US" sz="1900" dirty="0">
                        <a:solidFill>
                          <a:schemeClr val="tx1"/>
                        </a:solidFill>
                        <a:latin typeface="Sabon Next LT" panose="02000500000000000000" pitchFamily="2" charset="0"/>
                        <a:cs typeface="Sabon Next LT" panose="02000500000000000000" pitchFamily="2" charset="0"/>
                      </a:endParaRPr>
                    </a:p>
                  </a:txBody>
                  <a:tcPr marL="96897" marR="96897" marT="48449" marB="48449" anchor="ctr">
                    <a:solidFill>
                      <a:schemeClr val="accent2">
                        <a:lumMod val="20000"/>
                        <a:lumOff val="80000"/>
                      </a:schemeClr>
                    </a:solidFill>
                  </a:tcPr>
                </a:tc>
                <a:tc>
                  <a:txBody>
                    <a:bodyPr/>
                    <a:lstStyle/>
                    <a:p>
                      <a:pPr algn="ctr"/>
                      <a:r>
                        <a:rPr lang="en-US" sz="1900" dirty="0">
                          <a:solidFill>
                            <a:schemeClr val="tx1"/>
                          </a:solidFill>
                          <a:latin typeface="Sabon Next LT" panose="02000500000000000000" pitchFamily="2" charset="0"/>
                          <a:cs typeface="Sabon Next LT" panose="02000500000000000000" pitchFamily="2" charset="0"/>
                        </a:rPr>
                        <a:t>Headache/Dizziness</a:t>
                      </a:r>
                    </a:p>
                  </a:txBody>
                  <a:tcPr marL="96897" marR="96897" marT="48449" marB="48449" anchor="ctr">
                    <a:solidFill>
                      <a:schemeClr val="accent2">
                        <a:lumMod val="20000"/>
                        <a:lumOff val="80000"/>
                      </a:schemeClr>
                    </a:solidFill>
                  </a:tcPr>
                </a:tc>
                <a:tc>
                  <a:txBody>
                    <a:bodyPr/>
                    <a:lstStyle/>
                    <a:p>
                      <a:pPr algn="ctr"/>
                      <a:r>
                        <a:rPr lang="en-US" sz="1900" dirty="0">
                          <a:solidFill>
                            <a:schemeClr val="tx1"/>
                          </a:solidFill>
                          <a:latin typeface="Sabon Next LT" panose="02000500000000000000" pitchFamily="2" charset="0"/>
                          <a:cs typeface="Sabon Next LT" panose="02000500000000000000" pitchFamily="2" charset="0"/>
                        </a:rPr>
                        <a:t>Mood Swings</a:t>
                      </a:r>
                    </a:p>
                  </a:txBody>
                  <a:tcPr marL="96897" marR="96897" marT="48449" marB="48449" anchor="ctr">
                    <a:solidFill>
                      <a:schemeClr val="accent2">
                        <a:lumMod val="20000"/>
                        <a:lumOff val="80000"/>
                      </a:schemeClr>
                    </a:solidFill>
                  </a:tcPr>
                </a:tc>
                <a:extLst>
                  <a:ext uri="{0D108BD9-81ED-4DB2-BD59-A6C34878D82A}">
                    <a16:rowId xmlns:a16="http://schemas.microsoft.com/office/drawing/2014/main" val="380950325"/>
                  </a:ext>
                </a:extLst>
              </a:tr>
            </a:tbl>
          </a:graphicData>
        </a:graphic>
      </p:graphicFrame>
      <p:sp>
        <p:nvSpPr>
          <p:cNvPr id="7" name="Footer Placeholder 6">
            <a:extLst>
              <a:ext uri="{FF2B5EF4-FFF2-40B4-BE49-F238E27FC236}">
                <a16:creationId xmlns:a16="http://schemas.microsoft.com/office/drawing/2014/main" id="{3A122237-B06F-5E42-B051-D7859FC21D7D}"/>
              </a:ext>
            </a:extLst>
          </p:cNvPr>
          <p:cNvSpPr>
            <a:spLocks noGrp="1"/>
          </p:cNvSpPr>
          <p:nvPr>
            <p:ph type="ftr" sz="quarter" idx="11"/>
          </p:nvPr>
        </p:nvSpPr>
        <p:spPr/>
        <p:txBody>
          <a:bodyPr/>
          <a:lstStyle/>
          <a:p>
            <a:r>
              <a:rPr lang="en-US" dirty="0"/>
              <a:t>HYPOGLYCEMIA</a:t>
            </a: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288647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p:txBody>
          <a:bodyPr/>
          <a:lstStyle/>
          <a:p>
            <a:r>
              <a:rPr lang="en-US" dirty="0"/>
              <a:t>Severity of Hypoglycemia</a:t>
            </a:r>
          </a:p>
        </p:txBody>
      </p:sp>
      <p:sp>
        <p:nvSpPr>
          <p:cNvPr id="73" name="Footer Placeholder 72">
            <a:extLst>
              <a:ext uri="{FF2B5EF4-FFF2-40B4-BE49-F238E27FC236}">
                <a16:creationId xmlns:a16="http://schemas.microsoft.com/office/drawing/2014/main" id="{253AA363-0A91-5CE9-7764-DD7813D6BF70}"/>
              </a:ext>
            </a:extLst>
          </p:cNvPr>
          <p:cNvSpPr>
            <a:spLocks noGrp="1"/>
          </p:cNvSpPr>
          <p:nvPr>
            <p:ph type="ftr" sz="quarter" idx="11"/>
          </p:nvPr>
        </p:nvSpPr>
        <p:spPr/>
        <p:txBody>
          <a:bodyPr/>
          <a:lstStyle/>
          <a:p>
            <a:r>
              <a:rPr lang="en-US" dirty="0"/>
              <a:t>HYPOGLYCEMIA</a:t>
            </a:r>
          </a:p>
        </p:txBody>
      </p:sp>
      <p:sp>
        <p:nvSpPr>
          <p:cNvPr id="74" name="Slide Number Placeholder 73">
            <a:extLst>
              <a:ext uri="{FF2B5EF4-FFF2-40B4-BE49-F238E27FC236}">
                <a16:creationId xmlns:a16="http://schemas.microsoft.com/office/drawing/2014/main" id="{B964C6B0-844C-A964-2B74-46CF893E1381}"/>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
        <p:nvSpPr>
          <p:cNvPr id="2" name="Text Placeholder 1">
            <a:extLst>
              <a:ext uri="{FF2B5EF4-FFF2-40B4-BE49-F238E27FC236}">
                <a16:creationId xmlns:a16="http://schemas.microsoft.com/office/drawing/2014/main" id="{B2AF69D5-AD7B-521D-22B1-50D8A24356AC}"/>
              </a:ext>
            </a:extLst>
          </p:cNvPr>
          <p:cNvSpPr>
            <a:spLocks noGrp="1"/>
          </p:cNvSpPr>
          <p:nvPr>
            <p:ph type="body" idx="1"/>
          </p:nvPr>
        </p:nvSpPr>
        <p:spPr>
          <a:xfrm>
            <a:off x="713232" y="2352782"/>
            <a:ext cx="3328416" cy="3557016"/>
          </a:xfrm>
        </p:spPr>
        <p:txBody>
          <a:bodyPr/>
          <a:lstStyle/>
          <a:p>
            <a:r>
              <a:rPr lang="en-US" sz="2400" dirty="0"/>
              <a:t>Mild</a:t>
            </a:r>
          </a:p>
        </p:txBody>
      </p:sp>
      <p:sp>
        <p:nvSpPr>
          <p:cNvPr id="31" name="Text Placeholder 30">
            <a:extLst>
              <a:ext uri="{FF2B5EF4-FFF2-40B4-BE49-F238E27FC236}">
                <a16:creationId xmlns:a16="http://schemas.microsoft.com/office/drawing/2014/main" id="{47895EE8-BAAF-BCB3-AB9B-1473B5526662}"/>
              </a:ext>
            </a:extLst>
          </p:cNvPr>
          <p:cNvSpPr>
            <a:spLocks noGrp="1"/>
          </p:cNvSpPr>
          <p:nvPr>
            <p:ph type="body" sz="quarter" idx="18"/>
          </p:nvPr>
        </p:nvSpPr>
        <p:spPr>
          <a:xfrm>
            <a:off x="992124" y="3939934"/>
            <a:ext cx="2770632" cy="2206752"/>
          </a:xfrm>
        </p:spPr>
        <p:txBody>
          <a:bodyPr/>
          <a:lstStyle/>
          <a:p>
            <a:pPr marL="0" indent="0">
              <a:buNone/>
            </a:pPr>
            <a:r>
              <a:rPr lang="en-US" sz="2000" dirty="0"/>
              <a:t>Autonomic symptoms are present. The individual is able to self-treat.</a:t>
            </a:r>
            <a:endParaRPr lang="en-CA" sz="2000" dirty="0"/>
          </a:p>
        </p:txBody>
      </p:sp>
      <p:sp>
        <p:nvSpPr>
          <p:cNvPr id="6" name="Text Placeholder 5">
            <a:extLst>
              <a:ext uri="{FF2B5EF4-FFF2-40B4-BE49-F238E27FC236}">
                <a16:creationId xmlns:a16="http://schemas.microsoft.com/office/drawing/2014/main" id="{EEF6A845-F328-1053-A365-3DA9CBAF9BA4}"/>
              </a:ext>
            </a:extLst>
          </p:cNvPr>
          <p:cNvSpPr>
            <a:spLocks noGrp="1"/>
          </p:cNvSpPr>
          <p:nvPr>
            <p:ph type="body" sz="quarter" idx="15"/>
          </p:nvPr>
        </p:nvSpPr>
        <p:spPr>
          <a:xfrm>
            <a:off x="4402836" y="2352782"/>
            <a:ext cx="3328416" cy="3557016"/>
          </a:xfrm>
        </p:spPr>
        <p:txBody>
          <a:bodyPr/>
          <a:lstStyle/>
          <a:p>
            <a:r>
              <a:rPr lang="en-US" sz="2400" dirty="0"/>
              <a:t>MODERATE</a:t>
            </a:r>
          </a:p>
        </p:txBody>
      </p:sp>
      <p:sp>
        <p:nvSpPr>
          <p:cNvPr id="32" name="Text Placeholder 31">
            <a:extLst>
              <a:ext uri="{FF2B5EF4-FFF2-40B4-BE49-F238E27FC236}">
                <a16:creationId xmlns:a16="http://schemas.microsoft.com/office/drawing/2014/main" id="{B5F06C4F-9771-B6B5-5C99-45B7CE0B6C87}"/>
              </a:ext>
            </a:extLst>
          </p:cNvPr>
          <p:cNvSpPr>
            <a:spLocks noGrp="1"/>
          </p:cNvSpPr>
          <p:nvPr>
            <p:ph type="body" sz="quarter" idx="21"/>
          </p:nvPr>
        </p:nvSpPr>
        <p:spPr/>
        <p:txBody>
          <a:bodyPr/>
          <a:lstStyle/>
          <a:p>
            <a:pPr marL="0" indent="0">
              <a:buNone/>
            </a:pPr>
            <a:r>
              <a:rPr lang="en-US" sz="2000" dirty="0"/>
              <a:t>Autonomic and neuroglycopenic symptoms are present. The individual is able to self-treat.</a:t>
            </a:r>
            <a:endParaRPr lang="en-CA" sz="2000" dirty="0"/>
          </a:p>
        </p:txBody>
      </p:sp>
      <p:sp>
        <p:nvSpPr>
          <p:cNvPr id="9" name="Text Placeholder 8">
            <a:extLst>
              <a:ext uri="{FF2B5EF4-FFF2-40B4-BE49-F238E27FC236}">
                <a16:creationId xmlns:a16="http://schemas.microsoft.com/office/drawing/2014/main" id="{0A413FDF-11CF-6B9B-871F-ED1ED06E76B9}"/>
              </a:ext>
            </a:extLst>
          </p:cNvPr>
          <p:cNvSpPr>
            <a:spLocks noGrp="1"/>
          </p:cNvSpPr>
          <p:nvPr>
            <p:ph type="body" sz="quarter" idx="17"/>
          </p:nvPr>
        </p:nvSpPr>
        <p:spPr>
          <a:xfrm>
            <a:off x="8150352" y="2352782"/>
            <a:ext cx="3328416" cy="3557016"/>
          </a:xfrm>
        </p:spPr>
        <p:txBody>
          <a:bodyPr/>
          <a:lstStyle/>
          <a:p>
            <a:r>
              <a:rPr lang="en-US" sz="2400" dirty="0"/>
              <a:t>SEVERE</a:t>
            </a:r>
          </a:p>
        </p:txBody>
      </p:sp>
      <p:sp>
        <p:nvSpPr>
          <p:cNvPr id="33" name="Text Placeholder 32">
            <a:extLst>
              <a:ext uri="{FF2B5EF4-FFF2-40B4-BE49-F238E27FC236}">
                <a16:creationId xmlns:a16="http://schemas.microsoft.com/office/drawing/2014/main" id="{33DCEC3A-B68A-4C6C-D881-70125DAAC23D}"/>
              </a:ext>
            </a:extLst>
          </p:cNvPr>
          <p:cNvSpPr>
            <a:spLocks noGrp="1"/>
          </p:cNvSpPr>
          <p:nvPr>
            <p:ph type="body" sz="quarter" idx="22"/>
          </p:nvPr>
        </p:nvSpPr>
        <p:spPr/>
        <p:txBody>
          <a:bodyPr/>
          <a:lstStyle/>
          <a:p>
            <a:pPr marL="0" indent="0">
              <a:buNone/>
            </a:pPr>
            <a:r>
              <a:rPr lang="en-US" sz="2000" dirty="0"/>
              <a:t>Individual requires assistance of another person. Unconsciousness may occur. PG is typically &lt;2.8 mmol/L.</a:t>
            </a:r>
            <a:endParaRPr lang="en-CA" sz="2000" dirty="0"/>
          </a:p>
        </p:txBody>
      </p:sp>
      <p:sp>
        <p:nvSpPr>
          <p:cNvPr id="41" name="TextBox 40">
            <a:extLst>
              <a:ext uri="{FF2B5EF4-FFF2-40B4-BE49-F238E27FC236}">
                <a16:creationId xmlns:a16="http://schemas.microsoft.com/office/drawing/2014/main" id="{598CF336-0138-664A-7D56-77ED8F9C4A1B}"/>
              </a:ext>
            </a:extLst>
          </p:cNvPr>
          <p:cNvSpPr txBox="1"/>
          <p:nvPr/>
        </p:nvSpPr>
        <p:spPr>
          <a:xfrm>
            <a:off x="621792" y="6083070"/>
            <a:ext cx="11435136" cy="369332"/>
          </a:xfrm>
          <a:prstGeom prst="rect">
            <a:avLst/>
          </a:prstGeom>
          <a:noFill/>
        </p:spPr>
        <p:txBody>
          <a:bodyPr wrap="square">
            <a:spAutoFit/>
          </a:bodyPr>
          <a:lstStyle/>
          <a:p>
            <a:r>
              <a:rPr lang="en-US" b="1" dirty="0"/>
              <a:t>If you experience mild or moderate hypoglycemia, you will likely be able to manage the episode yourself.</a:t>
            </a:r>
          </a:p>
        </p:txBody>
      </p:sp>
    </p:spTree>
    <p:extLst>
      <p:ext uri="{BB962C8B-B14F-4D97-AF65-F5344CB8AC3E}">
        <p14:creationId xmlns:p14="http://schemas.microsoft.com/office/powerpoint/2010/main" val="201193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57B3-AF36-46B4-D27B-09F3395F2BE4}"/>
              </a:ext>
            </a:extLst>
          </p:cNvPr>
          <p:cNvSpPr>
            <a:spLocks noGrp="1"/>
          </p:cNvSpPr>
          <p:nvPr>
            <p:ph type="title"/>
          </p:nvPr>
        </p:nvSpPr>
        <p:spPr>
          <a:xfrm>
            <a:off x="3534311" y="1774507"/>
            <a:ext cx="7911100" cy="768096"/>
          </a:xfrm>
        </p:spPr>
        <p:txBody>
          <a:bodyPr/>
          <a:lstStyle/>
          <a:p>
            <a:r>
              <a:rPr lang="en-CA" dirty="0"/>
              <a:t>Severe hypoglycemia</a:t>
            </a:r>
          </a:p>
        </p:txBody>
      </p:sp>
      <p:sp>
        <p:nvSpPr>
          <p:cNvPr id="3" name="Content Placeholder 2">
            <a:extLst>
              <a:ext uri="{FF2B5EF4-FFF2-40B4-BE49-F238E27FC236}">
                <a16:creationId xmlns:a16="http://schemas.microsoft.com/office/drawing/2014/main" id="{BF909D95-E9A7-7267-FD19-121BE47946C5}"/>
              </a:ext>
            </a:extLst>
          </p:cNvPr>
          <p:cNvSpPr>
            <a:spLocks noGrp="1"/>
          </p:cNvSpPr>
          <p:nvPr>
            <p:ph idx="1"/>
          </p:nvPr>
        </p:nvSpPr>
        <p:spPr>
          <a:xfrm>
            <a:off x="3698697" y="2897313"/>
            <a:ext cx="7479586" cy="2804845"/>
          </a:xfrm>
        </p:spPr>
        <p:txBody>
          <a:bodyPr/>
          <a:lstStyle/>
          <a:p>
            <a:r>
              <a:rPr lang="en-US" sz="2800" dirty="0"/>
              <a:t>Typically, blood sugar levels fall below 2.8 mmol/L during a severe episode and the person may show some or all of the signs of mild and moderate hypoglycemia. In addition, they may lose consciousness or have seizures. In rare cases, severe hypoglycemia can be life-threatening.</a:t>
            </a:r>
            <a:endParaRPr lang="en-CA" sz="2800" dirty="0"/>
          </a:p>
        </p:txBody>
      </p:sp>
      <p:sp>
        <p:nvSpPr>
          <p:cNvPr id="5" name="Slide Number Placeholder 4">
            <a:extLst>
              <a:ext uri="{FF2B5EF4-FFF2-40B4-BE49-F238E27FC236}">
                <a16:creationId xmlns:a16="http://schemas.microsoft.com/office/drawing/2014/main" id="{45BD9472-8824-CABE-B5E7-3D8315DFF8C3}"/>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4271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a:xfrm>
            <a:off x="731056" y="1609344"/>
            <a:ext cx="10671048" cy="768096"/>
          </a:xfrm>
        </p:spPr>
        <p:txBody>
          <a:bodyPr/>
          <a:lstStyle/>
          <a:p>
            <a:r>
              <a:rPr lang="en-US" dirty="0"/>
              <a:t>What causes Hypoglycemia?</a:t>
            </a:r>
          </a:p>
        </p:txBody>
      </p:sp>
      <p:sp>
        <p:nvSpPr>
          <p:cNvPr id="218" name="Slide Number Placeholder 217">
            <a:extLst>
              <a:ext uri="{FF2B5EF4-FFF2-40B4-BE49-F238E27FC236}">
                <a16:creationId xmlns:a16="http://schemas.microsoft.com/office/drawing/2014/main" id="{C29F391A-4647-2731-26B5-3B262D8730A1}"/>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58" name="Text Placeholder 57">
            <a:extLst>
              <a:ext uri="{FF2B5EF4-FFF2-40B4-BE49-F238E27FC236}">
                <a16:creationId xmlns:a16="http://schemas.microsoft.com/office/drawing/2014/main" id="{0BFA64B9-CBEB-5F53-F8F7-ACD3FD256758}"/>
              </a:ext>
            </a:extLst>
          </p:cNvPr>
          <p:cNvSpPr>
            <a:spLocks noGrp="1"/>
          </p:cNvSpPr>
          <p:nvPr>
            <p:ph type="body" sz="quarter" idx="18"/>
          </p:nvPr>
        </p:nvSpPr>
        <p:spPr>
          <a:xfrm>
            <a:off x="731056" y="3888404"/>
            <a:ext cx="1920240" cy="1371600"/>
          </a:xfrm>
        </p:spPr>
        <p:txBody>
          <a:bodyPr/>
          <a:lstStyle/>
          <a:p>
            <a:r>
              <a:rPr lang="en-US" sz="2000" b="1" dirty="0"/>
              <a:t>More physical activity than usual</a:t>
            </a:r>
          </a:p>
          <a:p>
            <a:endParaRPr lang="en-CA" dirty="0"/>
          </a:p>
        </p:txBody>
      </p:sp>
      <p:sp>
        <p:nvSpPr>
          <p:cNvPr id="28" name="Text Placeholder 27">
            <a:extLst>
              <a:ext uri="{FF2B5EF4-FFF2-40B4-BE49-F238E27FC236}">
                <a16:creationId xmlns:a16="http://schemas.microsoft.com/office/drawing/2014/main" id="{7CD5BB41-F5D8-01F0-A2C0-82007B935B8C}"/>
              </a:ext>
            </a:extLst>
          </p:cNvPr>
          <p:cNvSpPr>
            <a:spLocks noGrp="1"/>
          </p:cNvSpPr>
          <p:nvPr>
            <p:ph type="body" sz="quarter" idx="19"/>
          </p:nvPr>
        </p:nvSpPr>
        <p:spPr/>
        <p:txBody>
          <a:bodyPr/>
          <a:lstStyle/>
          <a:p>
            <a:r>
              <a:rPr lang="en-CA" sz="2000" b="1" dirty="0"/>
              <a:t>Not eating on time</a:t>
            </a:r>
            <a:r>
              <a:rPr lang="en-US" sz="2000" b="1" dirty="0"/>
              <a:t> </a:t>
            </a:r>
            <a:endParaRPr lang="en-CA" sz="2000" b="1" dirty="0"/>
          </a:p>
        </p:txBody>
      </p:sp>
      <p:sp>
        <p:nvSpPr>
          <p:cNvPr id="59" name="Text Placeholder 58">
            <a:extLst>
              <a:ext uri="{FF2B5EF4-FFF2-40B4-BE49-F238E27FC236}">
                <a16:creationId xmlns:a16="http://schemas.microsoft.com/office/drawing/2014/main" id="{2D9A8ED5-1C55-CB6C-E14D-9CC54351B73B}"/>
              </a:ext>
            </a:extLst>
          </p:cNvPr>
          <p:cNvSpPr>
            <a:spLocks noGrp="1"/>
          </p:cNvSpPr>
          <p:nvPr>
            <p:ph type="body" sz="quarter" idx="20"/>
          </p:nvPr>
        </p:nvSpPr>
        <p:spPr/>
        <p:txBody>
          <a:bodyPr/>
          <a:lstStyle/>
          <a:p>
            <a:r>
              <a:rPr lang="en-US" sz="2000" b="1" dirty="0"/>
              <a:t>Eating less than you should have</a:t>
            </a:r>
            <a:endParaRPr lang="en-CA" sz="2000" b="1" dirty="0"/>
          </a:p>
        </p:txBody>
      </p:sp>
      <p:sp>
        <p:nvSpPr>
          <p:cNvPr id="60" name="Text Placeholder 59">
            <a:extLst>
              <a:ext uri="{FF2B5EF4-FFF2-40B4-BE49-F238E27FC236}">
                <a16:creationId xmlns:a16="http://schemas.microsoft.com/office/drawing/2014/main" id="{6879A192-D9F7-87D7-C4E4-7C039B56187D}"/>
              </a:ext>
            </a:extLst>
          </p:cNvPr>
          <p:cNvSpPr>
            <a:spLocks noGrp="1"/>
          </p:cNvSpPr>
          <p:nvPr>
            <p:ph type="body" sz="quarter" idx="21"/>
          </p:nvPr>
        </p:nvSpPr>
        <p:spPr/>
        <p:txBody>
          <a:bodyPr/>
          <a:lstStyle/>
          <a:p>
            <a:r>
              <a:rPr lang="en-US" sz="2000" b="1" dirty="0"/>
              <a:t>The effects of drinking alcohol</a:t>
            </a:r>
            <a:endParaRPr lang="en-CA" sz="2000" b="1" dirty="0"/>
          </a:p>
        </p:txBody>
      </p:sp>
      <p:sp>
        <p:nvSpPr>
          <p:cNvPr id="61" name="Text Placeholder 60">
            <a:extLst>
              <a:ext uri="{FF2B5EF4-FFF2-40B4-BE49-F238E27FC236}">
                <a16:creationId xmlns:a16="http://schemas.microsoft.com/office/drawing/2014/main" id="{53EA5700-523C-C0E9-07EE-7255457F1C39}"/>
              </a:ext>
            </a:extLst>
          </p:cNvPr>
          <p:cNvSpPr>
            <a:spLocks noGrp="1"/>
          </p:cNvSpPr>
          <p:nvPr>
            <p:ph type="body" sz="quarter" idx="22"/>
          </p:nvPr>
        </p:nvSpPr>
        <p:spPr/>
        <p:txBody>
          <a:bodyPr/>
          <a:lstStyle/>
          <a:p>
            <a:r>
              <a:rPr lang="en-CA" sz="2000" b="1" dirty="0"/>
              <a:t>Taking too much medication</a:t>
            </a:r>
          </a:p>
        </p:txBody>
      </p:sp>
    </p:spTree>
    <p:extLst>
      <p:ext uri="{BB962C8B-B14F-4D97-AF65-F5344CB8AC3E}">
        <p14:creationId xmlns:p14="http://schemas.microsoft.com/office/powerpoint/2010/main" val="245226979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{076277FE-80DF-4C16-A482-D746082060F8}tf78438558_win32</Template>
  <TotalTime>16112</TotalTime>
  <Words>858</Words>
  <Application>Microsoft Office PowerPoint</Application>
  <PresentationFormat>Widescreen</PresentationFormat>
  <Paragraphs>97</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Sabon Next LT</vt:lpstr>
      <vt:lpstr>Office Theme</vt:lpstr>
      <vt:lpstr>Hypoglycemia (low blood sugar)</vt:lpstr>
      <vt:lpstr>If you have diabetes, it’s important to know the signs of low blood sugar so you can treat it quickly. Learning the full range of symptoms for each stage of hypoglycemia is a great place to start.</vt:lpstr>
      <vt:lpstr>What is Hypoglycemia?</vt:lpstr>
      <vt:lpstr>PowerPoint Presentation</vt:lpstr>
      <vt:lpstr>Types of symptoms</vt:lpstr>
      <vt:lpstr>Symptoms of hypoglycemia</vt:lpstr>
      <vt:lpstr>Severity of Hypoglycemia</vt:lpstr>
      <vt:lpstr>Severe hypoglycemia</vt:lpstr>
      <vt:lpstr>What causes Hypoglycemia?</vt:lpstr>
      <vt:lpstr>If you are experiencing the signs of a low blood sugar level, check your blood sugar immediately. If you don’t have your meter with you, treat the symptoms  anyway. It is better to be safe.</vt:lpstr>
      <vt:lpstr>Eat or drink a fast-acting carbohydrate (15 grams):</vt:lpstr>
      <vt:lpstr>Wait 15 minutes, then check your blood sugar again. If it is still low:</vt:lpstr>
      <vt:lpstr>Hypoglycemia in School</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hypoglycemia </dc:title>
  <dc:subject/>
  <dc:creator>Tonia Traverse</dc:creator>
  <cp:lastModifiedBy>Hoadley, Alyssa</cp:lastModifiedBy>
  <cp:revision>5</cp:revision>
  <dcterms:created xsi:type="dcterms:W3CDTF">2022-11-14T16:27:07Z</dcterms:created>
  <dcterms:modified xsi:type="dcterms:W3CDTF">2022-12-30T21:25:35Z</dcterms:modified>
</cp:coreProperties>
</file>