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69" r:id="rId3"/>
    <p:sldId id="282" r:id="rId4"/>
    <p:sldId id="257" r:id="rId5"/>
    <p:sldId id="263" r:id="rId6"/>
    <p:sldId id="266" r:id="rId7"/>
    <p:sldId id="258" r:id="rId8"/>
    <p:sldId id="259" r:id="rId9"/>
    <p:sldId id="283" r:id="rId10"/>
    <p:sldId id="277" r:id="rId11"/>
    <p:sldId id="278" r:id="rId12"/>
    <p:sldId id="268" r:id="rId13"/>
    <p:sldId id="281" r:id="rId14"/>
    <p:sldId id="262" r:id="rId15"/>
    <p:sldId id="272" r:id="rId16"/>
    <p:sldId id="270" r:id="rId17"/>
    <p:sldId id="273" r:id="rId18"/>
    <p:sldId id="274" r:id="rId19"/>
    <p:sldId id="275" r:id="rId20"/>
    <p:sldId id="276" r:id="rId21"/>
    <p:sldId id="280"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p:cViewPr varScale="1">
        <p:scale>
          <a:sx n="70" d="100"/>
          <a:sy n="70" d="100"/>
        </p:scale>
        <p:origin x="1810" y="48"/>
      </p:cViewPr>
      <p:guideLst>
        <p:guide orient="horz" pos="2160"/>
        <p:guide pos="2880"/>
      </p:guideLst>
    </p:cSldViewPr>
  </p:slideViewPr>
  <p:notesTextViewPr>
    <p:cViewPr>
      <p:scale>
        <a:sx n="1" d="1"/>
        <a:sy n="1" d="1"/>
      </p:scale>
      <p:origin x="0" y="0"/>
    </p:cViewPr>
  </p:notesTextViewPr>
  <p:notesViewPr>
    <p:cSldViewPr>
      <p:cViewPr>
        <p:scale>
          <a:sx n="90" d="100"/>
          <a:sy n="90" d="100"/>
        </p:scale>
        <p:origin x="-3780" y="-3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4" tIns="46657" rIns="93314" bIns="46657"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14" tIns="46657" rIns="93314" bIns="46657" rtlCol="0"/>
          <a:lstStyle>
            <a:lvl1pPr algn="r">
              <a:defRPr sz="1200"/>
            </a:lvl1pPr>
          </a:lstStyle>
          <a:p>
            <a:fld id="{4184EBF4-5484-4F08-99CE-9C5DCB4B8284}" type="datetimeFigureOut">
              <a:rPr lang="en-CA" smtClean="0"/>
              <a:t>2022-11-10</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14" tIns="46657" rIns="93314" bIns="46657"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4" tIns="46657" rIns="93314" bIns="46657" rtlCol="0" anchor="b"/>
          <a:lstStyle>
            <a:lvl1pPr algn="r">
              <a:defRPr sz="1200"/>
            </a:lvl1pPr>
          </a:lstStyle>
          <a:p>
            <a:fld id="{AC9D509B-CCB9-4B30-B54F-FC4CFC8EBC6B}" type="slidenum">
              <a:rPr lang="en-CA" smtClean="0"/>
              <a:t>‹#›</a:t>
            </a:fld>
            <a:endParaRPr lang="en-CA"/>
          </a:p>
        </p:txBody>
      </p:sp>
    </p:spTree>
    <p:extLst>
      <p:ext uri="{BB962C8B-B14F-4D97-AF65-F5344CB8AC3E}">
        <p14:creationId xmlns:p14="http://schemas.microsoft.com/office/powerpoint/2010/main" val="3126196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4" tIns="46657" rIns="93314" bIns="46657"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14" tIns="46657" rIns="93314" bIns="46657" rtlCol="0"/>
          <a:lstStyle>
            <a:lvl1pPr algn="r">
              <a:defRPr sz="1200"/>
            </a:lvl1pPr>
          </a:lstStyle>
          <a:p>
            <a:fld id="{0BC6B6A0-ED6E-45CC-B85B-CD4600A94BD6}" type="datetimeFigureOut">
              <a:rPr lang="en-CA" smtClean="0"/>
              <a:t>2022-11-10</a:t>
            </a:fld>
            <a:endParaRPr lang="en-CA"/>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14" tIns="46657" rIns="93314" bIns="46657"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4" tIns="46657" rIns="93314"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14" tIns="46657" rIns="93314" bIns="46657"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4" tIns="46657" rIns="93314" bIns="46657" rtlCol="0" anchor="b"/>
          <a:lstStyle>
            <a:lvl1pPr algn="r">
              <a:defRPr sz="1200"/>
            </a:lvl1pPr>
          </a:lstStyle>
          <a:p>
            <a:fld id="{A2D47BAC-B8E5-407A-851D-8B6C7AEF722F}" type="slidenum">
              <a:rPr lang="en-CA" smtClean="0"/>
              <a:t>‹#›</a:t>
            </a:fld>
            <a:endParaRPr lang="en-CA"/>
          </a:p>
        </p:txBody>
      </p:sp>
    </p:spTree>
    <p:extLst>
      <p:ext uri="{BB962C8B-B14F-4D97-AF65-F5344CB8AC3E}">
        <p14:creationId xmlns:p14="http://schemas.microsoft.com/office/powerpoint/2010/main" val="239889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I</a:t>
            </a:r>
            <a:r>
              <a:rPr lang="en-CA" baseline="0" dirty="0" smtClean="0"/>
              <a:t> will present on ‘Mindful Eating’</a:t>
            </a:r>
          </a:p>
          <a:p>
            <a:r>
              <a:rPr lang="en-CA" baseline="0" dirty="0" smtClean="0"/>
              <a:t>This presentation will be about 30 minutes and then we will do an activity called Tasting Mindfulness</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1</a:t>
            </a:fld>
            <a:endParaRPr lang="en-CA"/>
          </a:p>
        </p:txBody>
      </p:sp>
    </p:spTree>
    <p:extLst>
      <p:ext uri="{BB962C8B-B14F-4D97-AF65-F5344CB8AC3E}">
        <p14:creationId xmlns:p14="http://schemas.microsoft.com/office/powerpoint/2010/main" val="380516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441" y="4421823"/>
            <a:ext cx="6710478" cy="4189095"/>
          </a:xfrm>
        </p:spPr>
        <p:txBody>
          <a:bodyPr/>
          <a:lstStyle/>
          <a:p>
            <a:r>
              <a:rPr lang="en-CA" sz="1600" dirty="0"/>
              <a:t>One major component of mindful eating is learning to eat in response to your body’s hunger cues. But have you ever struggled with knowing how to identify hunger? </a:t>
            </a:r>
          </a:p>
          <a:p>
            <a:endParaRPr lang="en-CA" sz="1600" dirty="0"/>
          </a:p>
          <a:p>
            <a:r>
              <a:rPr lang="en-CA" sz="1600" dirty="0"/>
              <a:t>Hunger can be identified by physical signs such as your stomach rumbling or feeling emptiness in your stomach, dizziness/fatigue, lack of concentration,…</a:t>
            </a:r>
          </a:p>
          <a:p>
            <a:r>
              <a:rPr lang="en-CA" sz="1600" dirty="0"/>
              <a:t>If you’re actually hungry, the desire to eat won’t go away, and it’ll increase over time </a:t>
            </a:r>
          </a:p>
          <a:p>
            <a:r>
              <a:rPr lang="en-CA" sz="1600" b="1" i="1" dirty="0"/>
              <a:t>If you’re hungry, you’ll be willing to eat foods that aren’t just your favorite </a:t>
            </a:r>
          </a:p>
          <a:p>
            <a:endParaRPr lang="en-CA" sz="1600" dirty="0"/>
          </a:p>
          <a:p>
            <a:r>
              <a:rPr lang="en-CA" sz="1600" dirty="0"/>
              <a:t>Most people need to eat approximately every 4 hours to maintain their energy levels throughout the day and to help balance their mood. </a:t>
            </a:r>
          </a:p>
          <a:p>
            <a:endParaRPr lang="en-CA" sz="1600" dirty="0"/>
          </a:p>
          <a:p>
            <a:r>
              <a:rPr lang="en-CA" sz="1600" dirty="0"/>
              <a:t>It’s important not to ignore true hunger as that’s your body’s way of telling you it’s ready for food! </a:t>
            </a:r>
          </a:p>
        </p:txBody>
      </p:sp>
      <p:sp>
        <p:nvSpPr>
          <p:cNvPr id="4" name="Slide Number Placeholder 3"/>
          <p:cNvSpPr>
            <a:spLocks noGrp="1"/>
          </p:cNvSpPr>
          <p:nvPr>
            <p:ph type="sldNum" sz="quarter" idx="10"/>
          </p:nvPr>
        </p:nvSpPr>
        <p:spPr/>
        <p:txBody>
          <a:bodyPr/>
          <a:lstStyle/>
          <a:p>
            <a:fld id="{A2D47BAC-B8E5-407A-851D-8B6C7AEF722F}" type="slidenum">
              <a:rPr lang="en-CA" smtClean="0"/>
              <a:t>10</a:t>
            </a:fld>
            <a:endParaRPr lang="en-CA"/>
          </a:p>
        </p:txBody>
      </p:sp>
    </p:spTree>
    <p:extLst>
      <p:ext uri="{BB962C8B-B14F-4D97-AF65-F5344CB8AC3E}">
        <p14:creationId xmlns:p14="http://schemas.microsoft.com/office/powerpoint/2010/main" val="21222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406" y="4421822"/>
            <a:ext cx="6268030" cy="4557908"/>
          </a:xfrm>
        </p:spPr>
        <p:txBody>
          <a:bodyPr/>
          <a:lstStyle/>
          <a:p>
            <a:r>
              <a:rPr lang="en-CA" sz="1600" b="1" dirty="0"/>
              <a:t>Now that we know that hunger is, let’s move on to cravings</a:t>
            </a:r>
            <a:r>
              <a:rPr lang="en-CA" sz="1600" dirty="0"/>
              <a:t>. </a:t>
            </a:r>
          </a:p>
          <a:p>
            <a:r>
              <a:rPr lang="en-CA" sz="1600" dirty="0"/>
              <a:t>--What are cravings? It’s when your mind and mouth are telling you to eat, not your stomach. </a:t>
            </a:r>
          </a:p>
          <a:p>
            <a:r>
              <a:rPr lang="en-CA" sz="1600" dirty="0"/>
              <a:t>--In cravings there are no physical hunger ‘pains’ and the thought of eating goes away when you are distracted. </a:t>
            </a:r>
          </a:p>
          <a:p>
            <a:r>
              <a:rPr lang="en-CA" sz="1600" dirty="0"/>
              <a:t>--Cravings are usually connected with some form of emotional attachment to the food. When you are craving, you likely want to eat something specific: crunchy, salty or sweet, often because you think the food will satisfy you. </a:t>
            </a:r>
          </a:p>
          <a:p>
            <a:endParaRPr lang="en-CA" sz="1600" dirty="0"/>
          </a:p>
          <a:p>
            <a:r>
              <a:rPr lang="en-CA" sz="1600" b="1" dirty="0"/>
              <a:t>An important question to ask yourself is: what are you really hungering for? Is it food, or is it something else? </a:t>
            </a:r>
          </a:p>
          <a:p>
            <a:r>
              <a:rPr lang="en-CA" sz="1600" dirty="0"/>
              <a:t>In order to address this you need to take a step back from the kitchen, breath and actually thinking about what you need/want. </a:t>
            </a:r>
          </a:p>
          <a:p>
            <a:endParaRPr lang="en-CA" sz="1600" dirty="0"/>
          </a:p>
          <a:p>
            <a:r>
              <a:rPr lang="en-CA" sz="1600" dirty="0"/>
              <a:t>Cravings are normal, but it’s important to learn to relate mindfully to them so that you can recognize them and their messages.</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11</a:t>
            </a:fld>
            <a:endParaRPr lang="en-CA"/>
          </a:p>
        </p:txBody>
      </p:sp>
    </p:spTree>
    <p:extLst>
      <p:ext uri="{BB962C8B-B14F-4D97-AF65-F5344CB8AC3E}">
        <p14:creationId xmlns:p14="http://schemas.microsoft.com/office/powerpoint/2010/main" val="392302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Why is it important to be a mindful eater</a:t>
            </a:r>
            <a:r>
              <a:rPr lang="en-CA" sz="1600" dirty="0"/>
              <a:t>?</a:t>
            </a:r>
          </a:p>
          <a:p>
            <a:endParaRPr lang="en-CA" sz="1600" dirty="0"/>
          </a:p>
          <a:p>
            <a:pPr marL="291604" indent="-291604">
              <a:buFont typeface="Wingdings" pitchFamily="2" charset="2"/>
              <a:buChar char="à"/>
            </a:pPr>
            <a:r>
              <a:rPr lang="en-CA" sz="1600" dirty="0"/>
              <a:t>As North Americans, we have generally become out of touch with our bodies, what we need, what’s best for us, the environment. </a:t>
            </a:r>
          </a:p>
          <a:p>
            <a:pPr marL="291604" indent="-291604">
              <a:buFont typeface="Wingdings" pitchFamily="2" charset="2"/>
              <a:buChar char="à"/>
            </a:pPr>
            <a:r>
              <a:rPr lang="en-CA" sz="1600" dirty="0"/>
              <a:t>By eating mindfully we learn to build a healthier relationship with food and eat in response to our body’s cues. This allows for better control over weight and prevention and management of health-related conditions. </a:t>
            </a:r>
          </a:p>
          <a:p>
            <a:pPr marL="291604" indent="-291604">
              <a:buFont typeface="Wingdings" pitchFamily="2" charset="2"/>
              <a:buChar char="à"/>
            </a:pPr>
            <a:r>
              <a:rPr lang="en-CA" sz="1600" dirty="0"/>
              <a:t>Our bodies are smart – they know what they need. Slowing down allows us to gain more satisfaction from eating and makes us more aware and engaged in how our food decisions impact the world around us – we not only become responsible eaters but also increasingly introspective individuals </a:t>
            </a:r>
          </a:p>
        </p:txBody>
      </p:sp>
      <p:sp>
        <p:nvSpPr>
          <p:cNvPr id="4" name="Slide Number Placeholder 3"/>
          <p:cNvSpPr>
            <a:spLocks noGrp="1"/>
          </p:cNvSpPr>
          <p:nvPr>
            <p:ph type="sldNum" sz="quarter" idx="10"/>
          </p:nvPr>
        </p:nvSpPr>
        <p:spPr/>
        <p:txBody>
          <a:bodyPr/>
          <a:lstStyle/>
          <a:p>
            <a:fld id="{A2D47BAC-B8E5-407A-851D-8B6C7AEF722F}" type="slidenum">
              <a:rPr lang="en-CA" smtClean="0"/>
              <a:t>12</a:t>
            </a:fld>
            <a:endParaRPr lang="en-CA"/>
          </a:p>
        </p:txBody>
      </p:sp>
    </p:spTree>
    <p:extLst>
      <p:ext uri="{BB962C8B-B14F-4D97-AF65-F5344CB8AC3E}">
        <p14:creationId xmlns:p14="http://schemas.microsoft.com/office/powerpoint/2010/main" val="18855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665" y="4288010"/>
            <a:ext cx="6268030" cy="4911645"/>
          </a:xfrm>
        </p:spPr>
        <p:txBody>
          <a:bodyPr/>
          <a:lstStyle/>
          <a:p>
            <a:r>
              <a:rPr lang="en-CA" sz="1400" dirty="0"/>
              <a:t>Read Benefits on slide:</a:t>
            </a:r>
          </a:p>
          <a:p>
            <a:endParaRPr lang="en-CA" sz="1400" dirty="0"/>
          </a:p>
          <a:p>
            <a:r>
              <a:rPr lang="en-CA" sz="1400" b="1" dirty="0"/>
              <a:t>Another great benefit (similar to # 4) </a:t>
            </a:r>
            <a:r>
              <a:rPr lang="en-CA" sz="1400" dirty="0"/>
              <a:t>Is that when we eat </a:t>
            </a:r>
            <a:r>
              <a:rPr lang="en-CA" sz="1400" i="1" u="sng" dirty="0"/>
              <a:t>away</a:t>
            </a:r>
            <a:r>
              <a:rPr lang="en-CA" sz="1400" dirty="0"/>
              <a:t> from distractions (like sitting at the computer or watching TV, on your cell phone) AND while eating mindfully is that it makes our bodies calm and focused.  Any deep breathing exercise will also help with this.</a:t>
            </a:r>
          </a:p>
          <a:p>
            <a:endParaRPr lang="en-CA" sz="1400" dirty="0"/>
          </a:p>
          <a:p>
            <a:r>
              <a:rPr lang="en-CA" sz="1400" b="1" dirty="0"/>
              <a:t>So when our bodies and nervous system are calm</a:t>
            </a:r>
            <a:r>
              <a:rPr lang="en-CA" sz="1400" dirty="0"/>
              <a:t>, our hormones adrenalin and cortisol are in check and allowing our digestive enzymes to do their job, to break down food. </a:t>
            </a:r>
          </a:p>
          <a:p>
            <a:endParaRPr lang="en-CA" sz="1400" dirty="0"/>
          </a:p>
          <a:p>
            <a:r>
              <a:rPr lang="en-CA" sz="1400" b="1" dirty="0"/>
              <a:t>However</a:t>
            </a:r>
            <a:r>
              <a:rPr lang="en-CA" sz="1400" dirty="0"/>
              <a:t>, if we are stressed out or eating at the computer quickly trying meet a deadline, or we are upset… the state of our nervous system, might flip the switch to “fight or flight” and then all the body’s resources like our digestive enzymes will stop being secreted or released into where it needs to go to properly break down food.  </a:t>
            </a:r>
          </a:p>
          <a:p>
            <a:endParaRPr lang="en-CA" sz="1400" dirty="0"/>
          </a:p>
          <a:p>
            <a:r>
              <a:rPr lang="en-CA" sz="1400" b="1" dirty="0"/>
              <a:t>If our bodies do not break down food properly</a:t>
            </a:r>
            <a:r>
              <a:rPr lang="en-CA" sz="1400" dirty="0"/>
              <a:t>… it can lead to so many health issues.   For example: Indigestion &amp; IBS (which is stated is related to stress).</a:t>
            </a:r>
          </a:p>
          <a:p>
            <a:endParaRPr lang="en-CA" sz="1400" dirty="0"/>
          </a:p>
          <a:p>
            <a:r>
              <a:rPr lang="en-CA" sz="1400" b="1" dirty="0"/>
              <a:t>Also when we are not breaking down our food optimally</a:t>
            </a:r>
            <a:r>
              <a:rPr lang="en-CA" sz="1400" dirty="0"/>
              <a:t>, our bodies won’t absorb all the important nutrients from food, such as vitamins and minerals. </a:t>
            </a:r>
          </a:p>
          <a:p>
            <a:endParaRPr lang="en-CA" dirty="0" smtClean="0"/>
          </a:p>
        </p:txBody>
      </p:sp>
      <p:sp>
        <p:nvSpPr>
          <p:cNvPr id="4" name="Slide Number Placeholder 3"/>
          <p:cNvSpPr>
            <a:spLocks noGrp="1"/>
          </p:cNvSpPr>
          <p:nvPr>
            <p:ph type="sldNum" sz="quarter" idx="10"/>
          </p:nvPr>
        </p:nvSpPr>
        <p:spPr/>
        <p:txBody>
          <a:bodyPr/>
          <a:lstStyle/>
          <a:p>
            <a:fld id="{A2D47BAC-B8E5-407A-851D-8B6C7AEF722F}" type="slidenum">
              <a:rPr lang="en-CA" smtClean="0"/>
              <a:t>13</a:t>
            </a:fld>
            <a:endParaRPr lang="en-CA"/>
          </a:p>
        </p:txBody>
      </p:sp>
      <p:sp>
        <p:nvSpPr>
          <p:cNvPr id="5" name="TextBox 4"/>
          <p:cNvSpPr txBox="1"/>
          <p:nvPr/>
        </p:nvSpPr>
        <p:spPr>
          <a:xfrm>
            <a:off x="1668011" y="3188388"/>
            <a:ext cx="4424492" cy="893001"/>
          </a:xfrm>
          <a:prstGeom prst="rect">
            <a:avLst/>
          </a:prstGeom>
          <a:noFill/>
        </p:spPr>
        <p:txBody>
          <a:bodyPr wrap="square" lIns="93314" tIns="46657" rIns="93314" bIns="46657" rtlCol="0">
            <a:spAutoFit/>
          </a:bodyPr>
          <a:lstStyle/>
          <a:p>
            <a:pPr marL="291604" indent="-291604">
              <a:buFont typeface="Arial" panose="020B0604020202020204" pitchFamily="34" charset="0"/>
              <a:buChar char="•"/>
            </a:pPr>
            <a:r>
              <a:rPr lang="en-CA" sz="1700" b="1" i="1" dirty="0"/>
              <a:t>Improved Relationship </a:t>
            </a:r>
            <a:r>
              <a:rPr lang="en-CA" sz="1700" dirty="0"/>
              <a:t>between the nervous system and optimal digestion         &amp; absorption of food</a:t>
            </a:r>
          </a:p>
        </p:txBody>
      </p:sp>
    </p:spTree>
    <p:extLst>
      <p:ext uri="{BB962C8B-B14F-4D97-AF65-F5344CB8AC3E}">
        <p14:creationId xmlns:p14="http://schemas.microsoft.com/office/powerpoint/2010/main" val="38772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1889" y="4421823"/>
            <a:ext cx="6046805" cy="4189095"/>
          </a:xfrm>
        </p:spPr>
        <p:txBody>
          <a:bodyPr/>
          <a:lstStyle/>
          <a:p>
            <a:r>
              <a:rPr lang="en-CA" sz="1600" b="1" dirty="0"/>
              <a:t>Here are a few suggestions of things you can try in order to become a more mindful eater</a:t>
            </a:r>
            <a:r>
              <a:rPr lang="en-CA" sz="1600" dirty="0"/>
              <a:t>:</a:t>
            </a:r>
          </a:p>
          <a:p>
            <a:pPr marL="174962" indent="-174962">
              <a:buFont typeface="Arial" panose="020B0604020202020204" pitchFamily="34" charset="0"/>
              <a:buChar char="•"/>
            </a:pPr>
            <a:r>
              <a:rPr lang="en-CA" sz="1600" dirty="0"/>
              <a:t>Sit down and slow down while you’re eating; give your body those 20 minutes it needs to signal the brain that it’s full. Chew your food slowly, pause in between bites, take smaller fork-</a:t>
            </a:r>
            <a:r>
              <a:rPr lang="en-CA" sz="1600" dirty="0" err="1"/>
              <a:t>fulls</a:t>
            </a:r>
            <a:r>
              <a:rPr lang="en-CA" sz="1600" dirty="0"/>
              <a:t>.  </a:t>
            </a:r>
          </a:p>
          <a:p>
            <a:pPr marL="174962" indent="-174962">
              <a:buFont typeface="Arial" panose="020B0604020202020204" pitchFamily="34" charset="0"/>
              <a:buChar char="•"/>
            </a:pPr>
            <a:r>
              <a:rPr lang="en-CA" sz="1600" dirty="0"/>
              <a:t>Learn to listen to your body and recognize when you’re feeling physical hunger vs eating for other reasons</a:t>
            </a:r>
          </a:p>
          <a:p>
            <a:pPr marL="174962" indent="-174962">
              <a:buFont typeface="Arial" panose="020B0604020202020204" pitchFamily="34" charset="0"/>
              <a:buChar char="•"/>
            </a:pPr>
            <a:r>
              <a:rPr lang="en-CA" sz="1600" dirty="0"/>
              <a:t>Eat free of distractions; whether that be your phone, TV, or your job, be fully there, preferably at a table, enjoying your meal </a:t>
            </a:r>
          </a:p>
          <a:p>
            <a:pPr marL="174962" indent="-174962">
              <a:buFont typeface="Arial" panose="020B0604020202020204" pitchFamily="34" charset="0"/>
              <a:buChar char="•"/>
            </a:pPr>
            <a:r>
              <a:rPr lang="en-CA" sz="1600" dirty="0"/>
              <a:t>When you eat, turn on your senses! Pay attention to color, aroma, flavour, texture</a:t>
            </a:r>
          </a:p>
          <a:p>
            <a:pPr marL="174962" indent="-174962">
              <a:buFont typeface="Arial" panose="020B0604020202020204" pitchFamily="34" charset="0"/>
              <a:buChar char="•"/>
            </a:pPr>
            <a:r>
              <a:rPr lang="en-CA" sz="1600" dirty="0"/>
              <a:t>Being mindful involves learning to appreciate where your food comes from, how it was grown and how it gets to you. As you think about this, you may very well start to change how/what you choose to buy</a:t>
            </a:r>
          </a:p>
        </p:txBody>
      </p:sp>
      <p:sp>
        <p:nvSpPr>
          <p:cNvPr id="4" name="Slide Number Placeholder 3"/>
          <p:cNvSpPr>
            <a:spLocks noGrp="1"/>
          </p:cNvSpPr>
          <p:nvPr>
            <p:ph type="sldNum" sz="quarter" idx="10"/>
          </p:nvPr>
        </p:nvSpPr>
        <p:spPr/>
        <p:txBody>
          <a:bodyPr/>
          <a:lstStyle/>
          <a:p>
            <a:fld id="{A2D47BAC-B8E5-407A-851D-8B6C7AEF722F}" type="slidenum">
              <a:rPr lang="en-CA" smtClean="0"/>
              <a:t>14</a:t>
            </a:fld>
            <a:endParaRPr lang="en-CA"/>
          </a:p>
        </p:txBody>
      </p:sp>
    </p:spTree>
    <p:extLst>
      <p:ext uri="{BB962C8B-B14F-4D97-AF65-F5344CB8AC3E}">
        <p14:creationId xmlns:p14="http://schemas.microsoft.com/office/powerpoint/2010/main" val="45345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48" y="4421822"/>
            <a:ext cx="5973064" cy="4557908"/>
          </a:xfrm>
        </p:spPr>
        <p:txBody>
          <a:bodyPr/>
          <a:lstStyle/>
          <a:p>
            <a:pPr defTabSz="933133">
              <a:defRPr/>
            </a:pPr>
            <a:r>
              <a:rPr lang="en-CA" sz="1600" dirty="0"/>
              <a:t>Remember, </a:t>
            </a:r>
          </a:p>
          <a:p>
            <a:pPr marL="174962" indent="-174962" defTabSz="933133">
              <a:buFont typeface="Arial" panose="020B0604020202020204" pitchFamily="34" charset="0"/>
              <a:buChar char="•"/>
              <a:defRPr/>
            </a:pPr>
            <a:r>
              <a:rPr lang="en-CA" sz="1600" dirty="0"/>
              <a:t>There is no right or wrong way to eat but rather varying degrees of awareness when eating. Every person is unique and their eating experience will be as well. </a:t>
            </a:r>
          </a:p>
          <a:p>
            <a:pPr marL="174962" indent="-174962" defTabSz="933133">
              <a:buFont typeface="Arial" panose="020B0604020202020204" pitchFamily="34" charset="0"/>
              <a:buChar char="•"/>
              <a:defRPr/>
            </a:pPr>
            <a:r>
              <a:rPr lang="en-CA" sz="1600" dirty="0"/>
              <a:t>No one is perfect; we all eat for reasons other than hunger at times … and that’s okay. Be patient with yourself </a:t>
            </a:r>
          </a:p>
          <a:p>
            <a:pPr marL="174962" indent="-174962" defTabSz="933133">
              <a:buFont typeface="Arial" panose="020B0604020202020204" pitchFamily="34" charset="0"/>
              <a:buChar char="•"/>
              <a:defRPr/>
            </a:pPr>
            <a:r>
              <a:rPr lang="en-CA" sz="1600" dirty="0"/>
              <a:t>Food is meant to be enjoyed – take time to enjoy it! Be thankful for your food; gratitude increases satisfaction.</a:t>
            </a:r>
          </a:p>
          <a:p>
            <a:pPr marL="174962" indent="-174962" defTabSz="933133">
              <a:buFont typeface="Arial" panose="020B0604020202020204" pitchFamily="34" charset="0"/>
              <a:buChar char="•"/>
              <a:defRPr/>
            </a:pPr>
            <a:r>
              <a:rPr lang="en-CA" sz="1600" dirty="0"/>
              <a:t>Small changes made to your eating environment can have a big impact on your health</a:t>
            </a:r>
          </a:p>
          <a:p>
            <a:pPr marL="174962" indent="-174962" defTabSz="933133">
              <a:buFont typeface="Arial" panose="020B0604020202020204" pitchFamily="34" charset="0"/>
              <a:buChar char="•"/>
              <a:defRPr/>
            </a:pPr>
            <a:r>
              <a:rPr lang="en-CA" sz="1600" dirty="0"/>
              <a:t>There is no better time than now to start to listen to your body and take good care of yourself</a:t>
            </a:r>
          </a:p>
          <a:p>
            <a:pPr marL="174962" indent="-174962" defTabSz="933133">
              <a:buFont typeface="Arial" panose="020B0604020202020204" pitchFamily="34" charset="0"/>
              <a:buChar char="•"/>
              <a:defRPr/>
            </a:pPr>
            <a:r>
              <a:rPr lang="en-CA" sz="1600" dirty="0"/>
              <a:t>As you gain awareness you may start to notice that you’re building a new relationship with food, one where you notice emotional triggers, where you start to taste food in a new way, where </a:t>
            </a:r>
            <a:r>
              <a:rPr lang="en-CA" sz="1600" b="1" dirty="0"/>
              <a:t>you</a:t>
            </a:r>
            <a:r>
              <a:rPr lang="en-CA" sz="1600" dirty="0"/>
              <a:t> are in control of your eating, rather than your eating being in control of you</a:t>
            </a:r>
          </a:p>
          <a:p>
            <a:pPr defTabSz="933133">
              <a:defRPr/>
            </a:pP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15</a:t>
            </a:fld>
            <a:endParaRPr lang="en-CA"/>
          </a:p>
        </p:txBody>
      </p:sp>
    </p:spTree>
    <p:extLst>
      <p:ext uri="{BB962C8B-B14F-4D97-AF65-F5344CB8AC3E}">
        <p14:creationId xmlns:p14="http://schemas.microsoft.com/office/powerpoint/2010/main" val="409576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Are there any questions? </a:t>
            </a:r>
          </a:p>
          <a:p>
            <a:endParaRPr lang="en-CA" dirty="0" smtClean="0"/>
          </a:p>
          <a:p>
            <a:r>
              <a:rPr lang="en-CA" dirty="0" smtClean="0"/>
              <a:t>Now</a:t>
            </a:r>
            <a:r>
              <a:rPr lang="en-CA" baseline="0" dirty="0" smtClean="0"/>
              <a:t> we will do our activity</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16</a:t>
            </a:fld>
            <a:endParaRPr lang="en-CA"/>
          </a:p>
        </p:txBody>
      </p:sp>
    </p:spTree>
    <p:extLst>
      <p:ext uri="{BB962C8B-B14F-4D97-AF65-F5344CB8AC3E}">
        <p14:creationId xmlns:p14="http://schemas.microsoft.com/office/powerpoint/2010/main" val="245731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2D47BAC-B8E5-407A-851D-8B6C7AEF722F}" type="slidenum">
              <a:rPr lang="en-CA" smtClean="0"/>
              <a:t>17</a:t>
            </a:fld>
            <a:endParaRPr lang="en-CA"/>
          </a:p>
        </p:txBody>
      </p:sp>
    </p:spTree>
    <p:extLst>
      <p:ext uri="{BB962C8B-B14F-4D97-AF65-F5344CB8AC3E}">
        <p14:creationId xmlns:p14="http://schemas.microsoft.com/office/powerpoint/2010/main" val="226434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are now going to do a mindful eating exercise called Tasting Mindfulness. Everyone will receive a piece of chocolate. I would ask that you not eat it but wait for the exercise to begin</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18</a:t>
            </a:fld>
            <a:endParaRPr lang="en-CA"/>
          </a:p>
        </p:txBody>
      </p:sp>
    </p:spTree>
    <p:extLst>
      <p:ext uri="{BB962C8B-B14F-4D97-AF65-F5344CB8AC3E}">
        <p14:creationId xmlns:p14="http://schemas.microsoft.com/office/powerpoint/2010/main" val="301858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923" y="4214701"/>
            <a:ext cx="6562996" cy="4984954"/>
          </a:xfrm>
        </p:spPr>
        <p:txBody>
          <a:bodyPr/>
          <a:lstStyle/>
          <a:p>
            <a:r>
              <a:rPr lang="en-CA" dirty="0"/>
              <a:t>Everyone should now have a piece of chocolate and be seated comfortably.  I am going to walk you through a series of steps to mindfully eat your chocolate. I will ask you some questions, but they are simply intended to guide your thoughts. There will be opportunity to share at the end. </a:t>
            </a:r>
          </a:p>
          <a:p>
            <a:r>
              <a:rPr lang="en-CA" b="1" dirty="0"/>
              <a:t>So let’s begin by taking a deep breath and relaxing.</a:t>
            </a:r>
          </a:p>
          <a:p>
            <a:r>
              <a:rPr lang="en-CA" dirty="0"/>
              <a:t>--(Holding): I want you to take the chocolate and place it in the palm of your hand. Focus on it, imagining you’ve never seen anything like it</a:t>
            </a:r>
          </a:p>
          <a:p>
            <a:r>
              <a:rPr lang="en-CA" dirty="0"/>
              <a:t>--(Seeing): Now take time to really see the chocolate. Let your eyes explore every part of it: shape, texture, color. Look at the highlights where the light shines, the darker hollows, the folds and ridges, and any asymmetries or unique features. Be aware of your intention to begin eating</a:t>
            </a:r>
          </a:p>
          <a:p>
            <a:pPr defTabSz="933133">
              <a:defRPr/>
            </a:pPr>
            <a:r>
              <a:rPr lang="en-CA" dirty="0"/>
              <a:t>--(Touching): Next, close your eyes and touch the chocolate. What does it feel like? </a:t>
            </a:r>
          </a:p>
          <a:p>
            <a:r>
              <a:rPr lang="en-CA" dirty="0"/>
              <a:t>--(Smelling): hold the chocolate below your nose and take a deep whiff; take note of all the aromas. Is your mouth watering?</a:t>
            </a:r>
          </a:p>
          <a:p>
            <a:r>
              <a:rPr lang="en-CA" dirty="0"/>
              <a:t>--(Placing): Now slowly bring the chocolate up to your lips, noticing how your hand/arm know exactly how and where to position it. Gently place the chocolate on your tongue and leave it there. Spend a few moments exploring the taste and sensation of having it in your mouth</a:t>
            </a:r>
          </a:p>
          <a:p>
            <a:pPr defTabSz="933133">
              <a:defRPr/>
            </a:pPr>
            <a:r>
              <a:rPr lang="en-CA" dirty="0"/>
              <a:t>--(Tasting): When you are ready, slowly begin eating the chocolate. Move it around in your mouth, chew it. Notice the changes in taste, texture. What part of your tongue is experiencing the taste?</a:t>
            </a:r>
          </a:p>
          <a:p>
            <a:r>
              <a:rPr lang="en-CA" dirty="0"/>
              <a:t>--(Swallowing): Try and identify the first intention to swallow. When you feel ready, swallow the chocolate. Focus on the sensations</a:t>
            </a:r>
          </a:p>
          <a:p>
            <a:r>
              <a:rPr lang="en-CA" dirty="0"/>
              <a:t>--(Following): Try to follow the chocolate as it moves down into your stomach. Notice any lingering tastes or sensations. Sense how your body as a whole is feeling.</a:t>
            </a:r>
          </a:p>
          <a:p>
            <a:r>
              <a:rPr lang="en-CA" b="1" dirty="0">
                <a:sym typeface="Wingdings" panose="05000000000000000000" pitchFamily="2" charset="2"/>
              </a:rPr>
              <a:t></a:t>
            </a:r>
            <a:r>
              <a:rPr lang="en-CA" b="1" dirty="0"/>
              <a:t>Take a deep breath</a:t>
            </a:r>
          </a:p>
        </p:txBody>
      </p:sp>
      <p:sp>
        <p:nvSpPr>
          <p:cNvPr id="4" name="Slide Number Placeholder 3"/>
          <p:cNvSpPr>
            <a:spLocks noGrp="1"/>
          </p:cNvSpPr>
          <p:nvPr>
            <p:ph type="sldNum" sz="quarter" idx="10"/>
          </p:nvPr>
        </p:nvSpPr>
        <p:spPr/>
        <p:txBody>
          <a:bodyPr/>
          <a:lstStyle/>
          <a:p>
            <a:fld id="{A2D47BAC-B8E5-407A-851D-8B6C7AEF722F}" type="slidenum">
              <a:rPr lang="en-CA" smtClean="0"/>
              <a:t>19</a:t>
            </a:fld>
            <a:endParaRPr lang="en-CA"/>
          </a:p>
        </p:txBody>
      </p:sp>
    </p:spTree>
    <p:extLst>
      <p:ext uri="{BB962C8B-B14F-4D97-AF65-F5344CB8AC3E}">
        <p14:creationId xmlns:p14="http://schemas.microsoft.com/office/powerpoint/2010/main" val="85624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--First we are going to look at mindless eating and what some studies have shown. </a:t>
            </a:r>
          </a:p>
          <a:p>
            <a:r>
              <a:rPr lang="en-CA" sz="1400" dirty="0"/>
              <a:t>--Then look into mindfulness, how it’s related mindful eating and why it’s important. </a:t>
            </a:r>
          </a:p>
          <a:p>
            <a:r>
              <a:rPr lang="en-CA" sz="1400" dirty="0"/>
              <a:t>--We will identify the difference between hunger and cravings, </a:t>
            </a:r>
          </a:p>
          <a:p>
            <a:r>
              <a:rPr lang="en-CA" sz="1400" dirty="0"/>
              <a:t>--Then discuss a few suggestions on how you can incorporate mindful eating into your every day. </a:t>
            </a:r>
          </a:p>
          <a:p>
            <a:r>
              <a:rPr lang="en-CA" sz="1400" dirty="0"/>
              <a:t>--Next we will look at practical changes you can make to your environment to support healthier eating. </a:t>
            </a:r>
          </a:p>
          <a:p>
            <a:endParaRPr lang="en-CA" sz="1400" dirty="0"/>
          </a:p>
          <a:p>
            <a:r>
              <a:rPr lang="en-CA" sz="1400" dirty="0"/>
              <a:t>--We will then finish with an activity.</a:t>
            </a:r>
          </a:p>
        </p:txBody>
      </p:sp>
      <p:sp>
        <p:nvSpPr>
          <p:cNvPr id="4" name="Slide Number Placeholder 3"/>
          <p:cNvSpPr>
            <a:spLocks noGrp="1"/>
          </p:cNvSpPr>
          <p:nvPr>
            <p:ph type="sldNum" sz="quarter" idx="10"/>
          </p:nvPr>
        </p:nvSpPr>
        <p:spPr/>
        <p:txBody>
          <a:bodyPr/>
          <a:lstStyle/>
          <a:p>
            <a:fld id="{A2D47BAC-B8E5-407A-851D-8B6C7AEF722F}" type="slidenum">
              <a:rPr lang="en-CA" smtClean="0"/>
              <a:t>2</a:t>
            </a:fld>
            <a:endParaRPr lang="en-CA"/>
          </a:p>
        </p:txBody>
      </p:sp>
    </p:spTree>
    <p:extLst>
      <p:ext uri="{BB962C8B-B14F-4D97-AF65-F5344CB8AC3E}">
        <p14:creationId xmlns:p14="http://schemas.microsoft.com/office/powerpoint/2010/main" val="130512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What did you notice during this exercise?</a:t>
            </a:r>
          </a:p>
          <a:p>
            <a:r>
              <a:rPr lang="en-CA" sz="1400" dirty="0"/>
              <a:t>Did your mind wander? </a:t>
            </a:r>
          </a:p>
          <a:p>
            <a:r>
              <a:rPr lang="en-CA" sz="1400" dirty="0"/>
              <a:t>How did this experience compare to how you normally eat chocolate?</a:t>
            </a:r>
          </a:p>
          <a:p>
            <a:r>
              <a:rPr lang="en-CA" sz="1400" dirty="0"/>
              <a:t>How do you think these principles might apply to eating or other areas of your life? </a:t>
            </a:r>
          </a:p>
        </p:txBody>
      </p:sp>
      <p:sp>
        <p:nvSpPr>
          <p:cNvPr id="4" name="Slide Number Placeholder 3"/>
          <p:cNvSpPr>
            <a:spLocks noGrp="1"/>
          </p:cNvSpPr>
          <p:nvPr>
            <p:ph type="sldNum" sz="quarter" idx="10"/>
          </p:nvPr>
        </p:nvSpPr>
        <p:spPr/>
        <p:txBody>
          <a:bodyPr/>
          <a:lstStyle/>
          <a:p>
            <a:fld id="{A2D47BAC-B8E5-407A-851D-8B6C7AEF722F}" type="slidenum">
              <a:rPr lang="en-CA" smtClean="0"/>
              <a:t>20</a:t>
            </a:fld>
            <a:endParaRPr lang="en-CA"/>
          </a:p>
        </p:txBody>
      </p:sp>
    </p:spTree>
    <p:extLst>
      <p:ext uri="{BB962C8B-B14F-4D97-AF65-F5344CB8AC3E}">
        <p14:creationId xmlns:p14="http://schemas.microsoft.com/office/powerpoint/2010/main" val="51050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2D47BAC-B8E5-407A-851D-8B6C7AEF722F}" type="slidenum">
              <a:rPr lang="en-CA" smtClean="0"/>
              <a:t>21</a:t>
            </a:fld>
            <a:endParaRPr lang="en-CA"/>
          </a:p>
        </p:txBody>
      </p:sp>
    </p:spTree>
    <p:extLst>
      <p:ext uri="{BB962C8B-B14F-4D97-AF65-F5344CB8AC3E}">
        <p14:creationId xmlns:p14="http://schemas.microsoft.com/office/powerpoint/2010/main" val="396064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the script</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3</a:t>
            </a:fld>
            <a:endParaRPr lang="en-CA"/>
          </a:p>
        </p:txBody>
      </p:sp>
    </p:spTree>
    <p:extLst>
      <p:ext uri="{BB962C8B-B14F-4D97-AF65-F5344CB8AC3E}">
        <p14:creationId xmlns:p14="http://schemas.microsoft.com/office/powerpoint/2010/main" val="54844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48" y="4421823"/>
            <a:ext cx="6046805" cy="4484600"/>
          </a:xfrm>
        </p:spPr>
        <p:txBody>
          <a:bodyPr/>
          <a:lstStyle/>
          <a:p>
            <a:r>
              <a:rPr lang="en-CA" sz="1400" dirty="0"/>
              <a:t>Have you ever….</a:t>
            </a:r>
          </a:p>
          <a:p>
            <a:r>
              <a:rPr lang="en-CA" sz="1400" dirty="0"/>
              <a:t>-Eaten because it’s meal time, even if you’re not hungry?</a:t>
            </a:r>
          </a:p>
          <a:p>
            <a:r>
              <a:rPr lang="en-CA" sz="1400" dirty="0"/>
              <a:t>-Hurried down a meal as you run to the next activity?</a:t>
            </a:r>
          </a:p>
          <a:p>
            <a:r>
              <a:rPr lang="en-CA" sz="1400" dirty="0"/>
              <a:t>-Eaten straight out of the bag or container instead of portioning out a serving? </a:t>
            </a:r>
          </a:p>
          <a:p>
            <a:r>
              <a:rPr lang="en-CA" sz="1400" dirty="0"/>
              <a:t>-Eaten because the food is in front of you?</a:t>
            </a:r>
          </a:p>
          <a:p>
            <a:pPr defTabSz="933133">
              <a:defRPr/>
            </a:pPr>
            <a:r>
              <a:rPr lang="en-CA" sz="1400" dirty="0"/>
              <a:t>-Eaten while distracted by your phone, TV, work, a book? </a:t>
            </a:r>
          </a:p>
          <a:p>
            <a:pPr defTabSz="933133">
              <a:defRPr/>
            </a:pPr>
            <a:r>
              <a:rPr lang="en-CA" sz="1400" dirty="0"/>
              <a:t>-Eaten the last dry, old chocolate chip cookie even though it tasted like cardboard?</a:t>
            </a:r>
          </a:p>
          <a:p>
            <a:pPr defTabSz="933133">
              <a:defRPr/>
            </a:pPr>
            <a:r>
              <a:rPr lang="en-CA" sz="1400" dirty="0"/>
              <a:t>-Eaten because you’re bored, lonely or emotional?</a:t>
            </a:r>
          </a:p>
          <a:p>
            <a:pPr defTabSz="933133">
              <a:defRPr/>
            </a:pPr>
            <a:r>
              <a:rPr lang="en-CA" sz="1400" dirty="0"/>
              <a:t>-Forgotten what your last meal was because you barely took time to enjoy it?</a:t>
            </a:r>
          </a:p>
          <a:p>
            <a:pPr defTabSz="933133">
              <a:defRPr/>
            </a:pPr>
            <a:endParaRPr lang="en-CA" sz="1400" dirty="0"/>
          </a:p>
          <a:p>
            <a:pPr defTabSz="933133">
              <a:defRPr/>
            </a:pPr>
            <a:r>
              <a:rPr lang="en-CA" sz="1400" dirty="0"/>
              <a:t>I’m sure we can all relate to this … it’s called mindless eating. Did you know that we make over 200 decisions PER DAY around food and many of these decisions are made on autopilot? We eat, don’t eat, overeat without really thinking about it.  These decisions affect our health: physical, mental, emotional. A lot of our food decisions are heavily influenced by signals and cues around us that tell us to eat</a:t>
            </a:r>
          </a:p>
        </p:txBody>
      </p:sp>
      <p:sp>
        <p:nvSpPr>
          <p:cNvPr id="4" name="Slide Number Placeholder 3"/>
          <p:cNvSpPr>
            <a:spLocks noGrp="1"/>
          </p:cNvSpPr>
          <p:nvPr>
            <p:ph type="sldNum" sz="quarter" idx="10"/>
          </p:nvPr>
        </p:nvSpPr>
        <p:spPr/>
        <p:txBody>
          <a:bodyPr/>
          <a:lstStyle/>
          <a:p>
            <a:fld id="{A2D47BAC-B8E5-407A-851D-8B6C7AEF722F}" type="slidenum">
              <a:rPr lang="en-CA" smtClean="0"/>
              <a:t>4</a:t>
            </a:fld>
            <a:endParaRPr lang="en-CA"/>
          </a:p>
        </p:txBody>
      </p:sp>
    </p:spTree>
    <p:extLst>
      <p:ext uri="{BB962C8B-B14F-4D97-AF65-F5344CB8AC3E}">
        <p14:creationId xmlns:p14="http://schemas.microsoft.com/office/powerpoint/2010/main" val="303322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557908"/>
          </a:xfrm>
        </p:spPr>
        <p:txBody>
          <a:bodyPr/>
          <a:lstStyle/>
          <a:p>
            <a:r>
              <a:rPr lang="en-CA" dirty="0" smtClean="0"/>
              <a:t>First, Let’s take a look at mindless eating.  A lot of very interesting research has been conducted about</a:t>
            </a:r>
            <a:r>
              <a:rPr lang="en-CA" baseline="0" dirty="0" smtClean="0"/>
              <a:t> how our environment causes us to eat mindlessly. For example, a study was performed in response to people’s comments that they eat depending on how hungry they are and how good the food tastes. </a:t>
            </a:r>
            <a:r>
              <a:rPr lang="en-CA" b="1" baseline="0" dirty="0" smtClean="0"/>
              <a:t>Participants were invited right after lunch to watch a movie at a theatre. Participants were given free popcorn in two different sized containers: medium and large. The popcorn was stale – 5 days old.  One participant said it tasted like “eating Styrofoam packing peanuts”. After the movie ended, left over popcorn was measured and it was found that individuals with the large bucket ate 53% more popcorn than those with the medium bucket – that’s equal to 21 more dips into the bucket. Clearly it was not the yummy taste of the popcorn (super stale) that drew people to eat or their hunger (as it was right after lunch) but the presence of the food and the size of the popcorn bucket. The larger the container, the more people ate.</a:t>
            </a:r>
          </a:p>
          <a:p>
            <a:endParaRPr lang="en-CA" baseline="0" dirty="0" smtClean="0"/>
          </a:p>
          <a:p>
            <a:r>
              <a:rPr lang="en-CA" baseline="0" dirty="0" smtClean="0"/>
              <a:t>Other research found that </a:t>
            </a:r>
            <a:r>
              <a:rPr lang="en-CA" b="1" i="1" baseline="0" dirty="0" smtClean="0"/>
              <a:t>French</a:t>
            </a:r>
            <a:r>
              <a:rPr lang="en-CA" baseline="0" dirty="0" smtClean="0"/>
              <a:t> people reported they usually stopped eating when they no longer felt hungry, an internal cue. </a:t>
            </a:r>
          </a:p>
          <a:p>
            <a:r>
              <a:rPr lang="en-CA" b="1" i="1" baseline="0" dirty="0" smtClean="0"/>
              <a:t>Americans</a:t>
            </a:r>
            <a:r>
              <a:rPr lang="en-CA" baseline="0" dirty="0" smtClean="0"/>
              <a:t> on the other hand said they stopped eating when they ran out of a beverage, when their plate was empty, or when the TV show had ended. They relied on external cues.  Interestingly enough, in France, a meal is a cultural experience and can take up to 2 hours.</a:t>
            </a:r>
          </a:p>
          <a:p>
            <a:r>
              <a:rPr lang="en-CA" dirty="0" smtClean="0">
                <a:sym typeface="Wingdings" panose="05000000000000000000" pitchFamily="2" charset="2"/>
              </a:rPr>
              <a:t></a:t>
            </a:r>
            <a:r>
              <a:rPr lang="en-CA" baseline="0" dirty="0" smtClean="0"/>
              <a:t> In North America, eating tends to be a race and is often completed within 15 minutes. However, it takes the 20 minutes for your body to tell your brain that it is full! </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5</a:t>
            </a:fld>
            <a:endParaRPr lang="en-CA"/>
          </a:p>
        </p:txBody>
      </p:sp>
    </p:spTree>
    <p:extLst>
      <p:ext uri="{BB962C8B-B14F-4D97-AF65-F5344CB8AC3E}">
        <p14:creationId xmlns:p14="http://schemas.microsoft.com/office/powerpoint/2010/main" val="338187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has been found that</a:t>
            </a:r>
            <a:r>
              <a:rPr lang="en-CA" baseline="0" dirty="0" smtClean="0"/>
              <a:t> the size of packages, plates, glasses and serving bowls makes a difference on how much food we consume. </a:t>
            </a:r>
          </a:p>
          <a:p>
            <a:endParaRPr lang="en-CA" baseline="0" dirty="0" smtClean="0"/>
          </a:p>
          <a:p>
            <a:r>
              <a:rPr lang="en-CA" baseline="0" dirty="0" smtClean="0"/>
              <a:t>In one study it was found that people who got large packages of pasta, sauce and meat typically prepared 23% more than those who received medium sized packages</a:t>
            </a:r>
          </a:p>
          <a:p>
            <a:r>
              <a:rPr lang="en-CA" baseline="0" dirty="0" smtClean="0"/>
              <a:t>Glass shape is also important. Imagine you have 2 different glasses: one is tall and skinny and the other is short and wide. When pouring an equal amount of liquid into both glasses, the tall one will look more full than the short one. If you don’t fill your glass full and you’re going to ‘eyeball’ an half cup, you’ll tend to pour 30% more into a wide glass than into a skinny tall glass. </a:t>
            </a:r>
          </a:p>
          <a:p>
            <a:endParaRPr lang="en-CA" baseline="0" dirty="0" smtClean="0">
              <a:sym typeface="Wingdings" panose="05000000000000000000" pitchFamily="2" charset="2"/>
            </a:endParaRPr>
          </a:p>
          <a:p>
            <a:r>
              <a:rPr lang="en-CA" baseline="0" dirty="0" smtClean="0">
                <a:sym typeface="Wingdings" panose="05000000000000000000" pitchFamily="2" charset="2"/>
              </a:rPr>
              <a:t>Additionally, the use of big dishes and big spoons often cause overconsumption. People who were given a large bowl and a large scoop served themselves 57% more ice cream than individuals who got a smaller bowl and a smaller scoop. The reality is that we do often eat with our eyes. Regardless of how big the bowl is, we think it has to meet a certain level of fullness. </a:t>
            </a:r>
          </a:p>
          <a:p>
            <a:endParaRPr lang="en-CA" baseline="0" dirty="0" smtClean="0">
              <a:sym typeface="Wingdings" panose="05000000000000000000" pitchFamily="2" charset="2"/>
            </a:endParaRPr>
          </a:p>
          <a:p>
            <a:r>
              <a:rPr lang="en-CA" baseline="0" dirty="0" smtClean="0">
                <a:sym typeface="Wingdings" panose="05000000000000000000" pitchFamily="2" charset="2"/>
              </a:rPr>
              <a:t>In the last 20 years, the size of dinner plates has significantly increased, which has led to more food being added to plates because everyone wants to eat from a full plate.</a:t>
            </a:r>
          </a:p>
          <a:p>
            <a:r>
              <a:rPr lang="en-CA" baseline="0" dirty="0" smtClean="0">
                <a:sym typeface="Wingdings" panose="05000000000000000000" pitchFamily="2" charset="2"/>
              </a:rPr>
              <a:t>So we see that size of dishes really does matter.</a:t>
            </a:r>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6</a:t>
            </a:fld>
            <a:endParaRPr lang="en-CA"/>
          </a:p>
        </p:txBody>
      </p:sp>
    </p:spTree>
    <p:extLst>
      <p:ext uri="{BB962C8B-B14F-4D97-AF65-F5344CB8AC3E}">
        <p14:creationId xmlns:p14="http://schemas.microsoft.com/office/powerpoint/2010/main" val="301878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405" y="4421823"/>
            <a:ext cx="5906385" cy="4631216"/>
          </a:xfrm>
        </p:spPr>
        <p:txBody>
          <a:bodyPr/>
          <a:lstStyle/>
          <a:p>
            <a:r>
              <a:rPr lang="en-CA" sz="1400" dirty="0"/>
              <a:t>No one is immune to the environmental cues around us and the power of convenience. However, since what we eat is such a major contributor to our health and happiness, there are some things that can be done to counter our world of ‘convenience’ and regain control over how and what we eat! </a:t>
            </a:r>
          </a:p>
          <a:p>
            <a:endParaRPr lang="en-CA" sz="1400" dirty="0"/>
          </a:p>
          <a:p>
            <a:r>
              <a:rPr lang="en-CA" sz="1400" dirty="0"/>
              <a:t>Where do we start? By being mindful. The concept of mindfulness actually stems from principles found in Buddhism. </a:t>
            </a:r>
          </a:p>
          <a:p>
            <a:endParaRPr lang="en-CA" sz="1400" dirty="0"/>
          </a:p>
          <a:p>
            <a:r>
              <a:rPr lang="en-CA" sz="1400" dirty="0"/>
              <a:t>Mindfulness focuses on a non-judgmental means of acceptance. To be mindful means to examine internal motivations such as thoughts and emotions. It involves slowing down. It also includes the external environment and our response to it.</a:t>
            </a:r>
          </a:p>
          <a:p>
            <a:endParaRPr lang="en-CA" sz="1400" dirty="0"/>
          </a:p>
          <a:p>
            <a:r>
              <a:rPr lang="en-CA" sz="1400" dirty="0"/>
              <a:t>Mindfulness involves being fully aware of the moment – mentally, physically, emotionally - and being present therein, without judging it or reacting to it.</a:t>
            </a:r>
          </a:p>
          <a:p>
            <a:endParaRPr lang="en-CA" sz="1400" dirty="0"/>
          </a:p>
          <a:p>
            <a:r>
              <a:rPr lang="en-CA" sz="1400" dirty="0"/>
              <a:t>One quote states that mindfulness is: “the awareness that arises from paying attention, on purpose, in the present moment, nonjudgmentally”</a:t>
            </a:r>
          </a:p>
          <a:p>
            <a:endParaRPr lang="en-CA" dirty="0"/>
          </a:p>
        </p:txBody>
      </p:sp>
      <p:sp>
        <p:nvSpPr>
          <p:cNvPr id="4" name="Slide Number Placeholder 3"/>
          <p:cNvSpPr>
            <a:spLocks noGrp="1"/>
          </p:cNvSpPr>
          <p:nvPr>
            <p:ph type="sldNum" sz="quarter" idx="10"/>
          </p:nvPr>
        </p:nvSpPr>
        <p:spPr/>
        <p:txBody>
          <a:bodyPr/>
          <a:lstStyle/>
          <a:p>
            <a:fld id="{A2D47BAC-B8E5-407A-851D-8B6C7AEF722F}" type="slidenum">
              <a:rPr lang="en-CA" smtClean="0"/>
              <a:t>7</a:t>
            </a:fld>
            <a:endParaRPr lang="en-CA"/>
          </a:p>
        </p:txBody>
      </p:sp>
    </p:spTree>
    <p:extLst>
      <p:ext uri="{BB962C8B-B14F-4D97-AF65-F5344CB8AC3E}">
        <p14:creationId xmlns:p14="http://schemas.microsoft.com/office/powerpoint/2010/main" val="394622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665" y="4421823"/>
            <a:ext cx="6415513" cy="4189095"/>
          </a:xfrm>
        </p:spPr>
        <p:txBody>
          <a:bodyPr/>
          <a:lstStyle/>
          <a:p>
            <a:r>
              <a:rPr lang="en-CA" sz="1600" dirty="0"/>
              <a:t>Mindful eating takes the principles of mindfulness and applies it to food and the 200+ food related decisions we make daily. </a:t>
            </a:r>
          </a:p>
          <a:p>
            <a:endParaRPr lang="en-CA" sz="1600" dirty="0"/>
          </a:p>
          <a:p>
            <a:r>
              <a:rPr lang="en-CA" sz="1600" b="1" dirty="0"/>
              <a:t>There are several basic principles that are important for mindful eating</a:t>
            </a:r>
            <a:r>
              <a:rPr lang="en-CA" sz="1600" dirty="0"/>
              <a:t>: </a:t>
            </a:r>
          </a:p>
          <a:p>
            <a:pPr marL="174962" indent="-174962">
              <a:buFont typeface="Arial" panose="020B0604020202020204" pitchFamily="34" charset="0"/>
              <a:buChar char="•"/>
            </a:pPr>
            <a:r>
              <a:rPr lang="en-CA" sz="1600" dirty="0"/>
              <a:t>Be in the moment: be fully present in the moment and eat without distractions</a:t>
            </a:r>
          </a:p>
          <a:p>
            <a:pPr marL="174962" indent="-174962">
              <a:buFont typeface="Arial" panose="020B0604020202020204" pitchFamily="34" charset="0"/>
              <a:buChar char="•"/>
            </a:pPr>
            <a:r>
              <a:rPr lang="en-CA" sz="1600" dirty="0"/>
              <a:t>Observe your body, paying close attention to what it is telling you: rumbling stomach, low energy, stressed, emotional,…</a:t>
            </a:r>
          </a:p>
          <a:p>
            <a:pPr marL="174962" indent="-174962">
              <a:buFont typeface="Arial" panose="020B0604020202020204" pitchFamily="34" charset="0"/>
              <a:buChar char="•"/>
            </a:pPr>
            <a:r>
              <a:rPr lang="en-CA" sz="1600" dirty="0"/>
              <a:t>Notice all the sense, tastes, smells and textures of the food being eaten. Take time to enjoy. Notice the physical reaction to the food you eat as well as your thoughts and feelings. </a:t>
            </a:r>
          </a:p>
          <a:p>
            <a:pPr marL="174962" indent="-174962">
              <a:buFont typeface="Arial" panose="020B0604020202020204" pitchFamily="34" charset="0"/>
              <a:buChar char="•"/>
            </a:pPr>
            <a:r>
              <a:rPr lang="en-CA" sz="1600" dirty="0"/>
              <a:t>Acknowledge these reactions, thoughts and feelings without judgment</a:t>
            </a:r>
          </a:p>
          <a:p>
            <a:pPr marL="174962" indent="-174962">
              <a:buFont typeface="Arial" panose="020B0604020202020204" pitchFamily="34" charset="0"/>
              <a:buChar char="•"/>
            </a:pPr>
            <a:r>
              <a:rPr lang="en-CA" sz="1600" dirty="0"/>
              <a:t>Be aware of what triggers you to start or stop eating</a:t>
            </a:r>
          </a:p>
          <a:p>
            <a:pPr marL="174962" indent="-174962" defTabSz="933133">
              <a:buFont typeface="Arial" panose="020B0604020202020204" pitchFamily="34" charset="0"/>
              <a:buChar char="•"/>
              <a:defRPr/>
            </a:pPr>
            <a:r>
              <a:rPr lang="en-CA" sz="1600" dirty="0"/>
              <a:t>Be aware of how your food choices impact other people and the environment</a:t>
            </a:r>
          </a:p>
        </p:txBody>
      </p:sp>
      <p:sp>
        <p:nvSpPr>
          <p:cNvPr id="4" name="Slide Number Placeholder 3"/>
          <p:cNvSpPr>
            <a:spLocks noGrp="1"/>
          </p:cNvSpPr>
          <p:nvPr>
            <p:ph type="sldNum" sz="quarter" idx="10"/>
          </p:nvPr>
        </p:nvSpPr>
        <p:spPr/>
        <p:txBody>
          <a:bodyPr/>
          <a:lstStyle/>
          <a:p>
            <a:fld id="{A2D47BAC-B8E5-407A-851D-8B6C7AEF722F}" type="slidenum">
              <a:rPr lang="en-CA" smtClean="0"/>
              <a:t>8</a:t>
            </a:fld>
            <a:endParaRPr lang="en-CA"/>
          </a:p>
        </p:txBody>
      </p:sp>
    </p:spTree>
    <p:extLst>
      <p:ext uri="{BB962C8B-B14F-4D97-AF65-F5344CB8AC3E}">
        <p14:creationId xmlns:p14="http://schemas.microsoft.com/office/powerpoint/2010/main" val="406106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924" y="4421823"/>
            <a:ext cx="6489254" cy="4189095"/>
          </a:xfrm>
        </p:spPr>
        <p:txBody>
          <a:bodyPr/>
          <a:lstStyle/>
          <a:p>
            <a:r>
              <a:rPr lang="en-CA" sz="1600" dirty="0"/>
              <a:t>Couple of Questions:  (See handout)</a:t>
            </a:r>
          </a:p>
          <a:p>
            <a:endParaRPr lang="en-CA" sz="1600" dirty="0"/>
          </a:p>
          <a:p>
            <a:r>
              <a:rPr lang="en-CA" sz="1500" dirty="0"/>
              <a:t>--How do you know you’re hungry?  (answers: hangry, tired, empty…)</a:t>
            </a:r>
          </a:p>
          <a:p>
            <a:r>
              <a:rPr lang="en-CA" sz="1500" dirty="0"/>
              <a:t>--How do you know you’re full, what does fullness feel like? (lack of desire to eat…)</a:t>
            </a:r>
          </a:p>
          <a:p>
            <a:endParaRPr lang="en-CA" sz="1500" dirty="0"/>
          </a:p>
          <a:p>
            <a:r>
              <a:rPr lang="en-CA" sz="1500" b="1" dirty="0">
                <a:sym typeface="Wingdings" panose="05000000000000000000" pitchFamily="2" charset="2"/>
              </a:rPr>
              <a:t> </a:t>
            </a:r>
            <a:r>
              <a:rPr lang="en-CA" sz="1500" b="1" dirty="0"/>
              <a:t>Where are you on this scale right now?</a:t>
            </a:r>
          </a:p>
          <a:p>
            <a:endParaRPr lang="en-CA" sz="1500" dirty="0"/>
          </a:p>
          <a:p>
            <a:r>
              <a:rPr lang="en-CA" sz="1500" dirty="0"/>
              <a:t>--Where are you usually on this scale when you decide to eat a meal?</a:t>
            </a:r>
          </a:p>
          <a:p>
            <a:r>
              <a:rPr lang="en-CA" sz="1500" dirty="0"/>
              <a:t>--Where are you on this scale when you decide to stop eating your meal?</a:t>
            </a:r>
          </a:p>
          <a:p>
            <a:endParaRPr lang="en-CA" sz="1500" dirty="0"/>
          </a:p>
          <a:p>
            <a:r>
              <a:rPr lang="en-CA" sz="1500" b="1" dirty="0"/>
              <a:t>And if you don’t know whether you are full or not…. A great thing to ask yourself if you are unsure is: </a:t>
            </a:r>
          </a:p>
          <a:p>
            <a:r>
              <a:rPr lang="en-CA" sz="1500" b="1" dirty="0">
                <a:sym typeface="Wingdings" panose="05000000000000000000" pitchFamily="2" charset="2"/>
              </a:rPr>
              <a:t></a:t>
            </a:r>
            <a:r>
              <a:rPr lang="en-CA" sz="1500" b="1" dirty="0"/>
              <a:t> Do I feel comfortable now or would I feel better if I ate some more?</a:t>
            </a:r>
          </a:p>
        </p:txBody>
      </p:sp>
      <p:sp>
        <p:nvSpPr>
          <p:cNvPr id="4" name="Slide Number Placeholder 3"/>
          <p:cNvSpPr>
            <a:spLocks noGrp="1"/>
          </p:cNvSpPr>
          <p:nvPr>
            <p:ph type="sldNum" sz="quarter" idx="10"/>
          </p:nvPr>
        </p:nvSpPr>
        <p:spPr/>
        <p:txBody>
          <a:bodyPr/>
          <a:lstStyle/>
          <a:p>
            <a:fld id="{A2D47BAC-B8E5-407A-851D-8B6C7AEF722F}" type="slidenum">
              <a:rPr lang="en-CA" smtClean="0"/>
              <a:t>9</a:t>
            </a:fld>
            <a:endParaRPr lang="en-CA"/>
          </a:p>
        </p:txBody>
      </p:sp>
    </p:spTree>
    <p:extLst>
      <p:ext uri="{BB962C8B-B14F-4D97-AF65-F5344CB8AC3E}">
        <p14:creationId xmlns:p14="http://schemas.microsoft.com/office/powerpoint/2010/main" val="42330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1392088-B274-4CBE-8BAD-492B5F646047}" type="datetimeFigureOut">
              <a:rPr lang="en-CA" smtClean="0"/>
              <a:t>2022-11-10</a:t>
            </a:fld>
            <a:endParaRPr lang="en-CA"/>
          </a:p>
        </p:txBody>
      </p:sp>
      <p:sp>
        <p:nvSpPr>
          <p:cNvPr id="8" name="Slide Number Placeholder 7"/>
          <p:cNvSpPr>
            <a:spLocks noGrp="1"/>
          </p:cNvSpPr>
          <p:nvPr>
            <p:ph type="sldNum" sz="quarter" idx="11"/>
          </p:nvPr>
        </p:nvSpPr>
        <p:spPr/>
        <p:txBody>
          <a:bodyPr/>
          <a:lstStyle/>
          <a:p>
            <a:fld id="{4CFABCDA-6D80-4BCB-896C-FC0F0A50869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92088-B274-4CBE-8BAD-492B5F646047}"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92088-B274-4CBE-8BAD-492B5F646047}"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1392088-B274-4CBE-8BAD-492B5F646047}"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92088-B274-4CBE-8BAD-492B5F646047}"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FABCDA-6D80-4BCB-896C-FC0F0A508690}" type="slidenum">
              <a:rPr lang="en-CA" smtClean="0"/>
              <a:t>‹#›</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1392088-B274-4CBE-8BAD-492B5F646047}"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FABCDA-6D80-4BCB-896C-FC0F0A508690}" type="slidenum">
              <a:rPr lang="en-CA" smtClean="0"/>
              <a:t>‹#›</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392088-B274-4CBE-8BAD-492B5F646047}" type="datetimeFigureOut">
              <a:rPr lang="en-CA" smtClean="0"/>
              <a:t>2022-11-10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CFABCDA-6D80-4BCB-896C-FC0F0A508690}" type="slidenum">
              <a:rPr lang="en-CA" smtClean="0"/>
              <a:t>‹#›</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92088-B274-4CBE-8BAD-492B5F646047}" type="datetimeFigureOut">
              <a:rPr lang="en-CA" smtClean="0"/>
              <a:t>2022-11-10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92088-B274-4CBE-8BAD-492B5F646047}" type="datetimeFigureOut">
              <a:rPr lang="en-CA" smtClean="0"/>
              <a:t>2022-11-10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92088-B274-4CBE-8BAD-492B5F646047}"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92088-B274-4CBE-8BAD-492B5F646047}"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FABCDA-6D80-4BCB-896C-FC0F0A508690}"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1392088-B274-4CBE-8BAD-492B5F646047}" type="datetimeFigureOut">
              <a:rPr lang="en-CA" smtClean="0"/>
              <a:t>2022-11-10</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FABCDA-6D80-4BCB-896C-FC0F0A508690}" type="slidenum">
              <a:rPr lang="en-CA" smtClean="0"/>
              <a:t>‹#›</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614" y="980728"/>
            <a:ext cx="7772400" cy="1519809"/>
          </a:xfrm>
        </p:spPr>
        <p:txBody>
          <a:bodyPr/>
          <a:lstStyle/>
          <a:p>
            <a:r>
              <a:rPr lang="en-CA" dirty="0" smtClean="0"/>
              <a:t>Mindful Eating</a:t>
            </a:r>
            <a:endParaRPr lang="en-CA" dirty="0"/>
          </a:p>
        </p:txBody>
      </p:sp>
      <p:sp>
        <p:nvSpPr>
          <p:cNvPr id="3" name="Subtitle 2"/>
          <p:cNvSpPr>
            <a:spLocks noGrp="1"/>
          </p:cNvSpPr>
          <p:nvPr>
            <p:ph type="subTitle" idx="1"/>
          </p:nvPr>
        </p:nvSpPr>
        <p:spPr>
          <a:xfrm>
            <a:off x="1403648" y="2492896"/>
            <a:ext cx="6624736" cy="1512168"/>
          </a:xfrm>
        </p:spPr>
        <p:txBody>
          <a:bodyPr>
            <a:normAutofit fontScale="92500" lnSpcReduction="10000"/>
          </a:bodyPr>
          <a:lstStyle/>
          <a:p>
            <a:r>
              <a:rPr lang="en-CA" b="1" dirty="0" smtClean="0"/>
              <a:t>Jessica Almeida, </a:t>
            </a:r>
            <a:r>
              <a:rPr lang="en-CA" b="1" dirty="0" smtClean="0"/>
              <a:t>RD</a:t>
            </a:r>
          </a:p>
          <a:p>
            <a:r>
              <a:rPr lang="en-CA" b="1" dirty="0" smtClean="0"/>
              <a:t>Community Nutritionist</a:t>
            </a:r>
            <a:endParaRPr lang="en-CA" b="1" dirty="0" smtClean="0"/>
          </a:p>
          <a:p>
            <a:r>
              <a:rPr lang="en-CA" dirty="0" smtClean="0"/>
              <a:t>First Nations &amp; Inuit Health Branch (FNIHB)</a:t>
            </a:r>
          </a:p>
          <a:p>
            <a:r>
              <a:rPr lang="en-CA" dirty="0" smtClean="0"/>
              <a:t>Indigenous Services Canada (ISC)</a:t>
            </a:r>
          </a:p>
          <a:p>
            <a:endParaRPr lang="en-CA" dirty="0"/>
          </a:p>
        </p:txBody>
      </p:sp>
      <p:pic>
        <p:nvPicPr>
          <p:cNvPr id="1028" name="Picture 4" descr="Image result for mindful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060" y="442416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5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Hunger</a:t>
            </a:r>
            <a:endParaRPr lang="en-CA" dirty="0"/>
          </a:p>
        </p:txBody>
      </p:sp>
      <p:sp>
        <p:nvSpPr>
          <p:cNvPr id="3" name="Content Placeholder 2"/>
          <p:cNvSpPr>
            <a:spLocks noGrp="1"/>
          </p:cNvSpPr>
          <p:nvPr>
            <p:ph idx="1"/>
          </p:nvPr>
        </p:nvSpPr>
        <p:spPr>
          <a:xfrm>
            <a:off x="467544" y="1772816"/>
            <a:ext cx="8229600" cy="4525963"/>
          </a:xfrm>
        </p:spPr>
        <p:txBody>
          <a:bodyPr/>
          <a:lstStyle/>
          <a:p>
            <a:r>
              <a:rPr lang="en-CA" dirty="0" smtClean="0"/>
              <a:t>How to tell you’re actually hungry</a:t>
            </a:r>
          </a:p>
          <a:p>
            <a:pPr lvl="1"/>
            <a:r>
              <a:rPr lang="en-CA" sz="2000" dirty="0" smtClean="0"/>
              <a:t>Physical signs</a:t>
            </a:r>
          </a:p>
          <a:p>
            <a:pPr lvl="1"/>
            <a:r>
              <a:rPr lang="en-CA" sz="2000" dirty="0" smtClean="0"/>
              <a:t>Desire to eat doesn’t go away </a:t>
            </a:r>
          </a:p>
          <a:p>
            <a:pPr lvl="1"/>
            <a:r>
              <a:rPr lang="en-CA" sz="2000" dirty="0" smtClean="0"/>
              <a:t>Desire for food intensifies over time</a:t>
            </a:r>
          </a:p>
          <a:p>
            <a:pPr lvl="1"/>
            <a:r>
              <a:rPr lang="en-CA" sz="2000" dirty="0" smtClean="0"/>
              <a:t>Even a non-favourite food sounds good</a:t>
            </a:r>
          </a:p>
          <a:p>
            <a:r>
              <a:rPr lang="en-CA" dirty="0" smtClean="0"/>
              <a:t>Most people need to eat approximately every 4 hours</a:t>
            </a:r>
          </a:p>
          <a:p>
            <a:pPr lvl="1"/>
            <a:r>
              <a:rPr lang="en-CA" sz="2000" dirty="0" smtClean="0"/>
              <a:t>Energy and mood</a:t>
            </a:r>
          </a:p>
          <a:p>
            <a:r>
              <a:rPr lang="en-CA" dirty="0" smtClean="0"/>
              <a:t>Do </a:t>
            </a:r>
            <a:r>
              <a:rPr lang="en-CA" dirty="0"/>
              <a:t>not ignore true hunger</a:t>
            </a:r>
          </a:p>
          <a:p>
            <a:pPr lvl="1"/>
            <a:endParaRPr lang="en-CA" sz="2400" dirty="0" smtClean="0"/>
          </a:p>
        </p:txBody>
      </p:sp>
      <p:pic>
        <p:nvPicPr>
          <p:cNvPr id="1026" name="Picture 2" descr="Image result for family e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016" y="4404066"/>
            <a:ext cx="3726984" cy="248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5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23528"/>
          </a:xfrm>
        </p:spPr>
        <p:txBody>
          <a:bodyPr/>
          <a:lstStyle/>
          <a:p>
            <a:r>
              <a:rPr lang="en-CA" dirty="0" smtClean="0"/>
              <a:t>Cravings</a:t>
            </a:r>
            <a:endParaRPr lang="en-CA" dirty="0"/>
          </a:p>
        </p:txBody>
      </p:sp>
      <p:sp>
        <p:nvSpPr>
          <p:cNvPr id="3" name="Content Placeholder 2"/>
          <p:cNvSpPr>
            <a:spLocks noGrp="1"/>
          </p:cNvSpPr>
          <p:nvPr>
            <p:ph idx="1"/>
          </p:nvPr>
        </p:nvSpPr>
        <p:spPr>
          <a:xfrm>
            <a:off x="467544" y="1916832"/>
            <a:ext cx="8229600" cy="4525963"/>
          </a:xfrm>
        </p:spPr>
        <p:txBody>
          <a:bodyPr/>
          <a:lstStyle/>
          <a:p>
            <a:r>
              <a:rPr lang="en-CA" dirty="0" smtClean="0"/>
              <a:t>No physical hunger “pains”</a:t>
            </a:r>
          </a:p>
          <a:p>
            <a:r>
              <a:rPr lang="en-CA" dirty="0" smtClean="0"/>
              <a:t>Thought of eating goes away when distracted</a:t>
            </a:r>
          </a:p>
          <a:p>
            <a:r>
              <a:rPr lang="en-CA" dirty="0" smtClean="0"/>
              <a:t>Emotions related to eating</a:t>
            </a:r>
          </a:p>
          <a:p>
            <a:r>
              <a:rPr lang="en-CA" dirty="0" smtClean="0"/>
              <a:t>You want something specific: crunchy, salty, sweet</a:t>
            </a:r>
          </a:p>
          <a:p>
            <a:endParaRPr lang="en-CA" dirty="0" smtClean="0"/>
          </a:p>
          <a:p>
            <a:endParaRPr lang="en-CA" dirty="0"/>
          </a:p>
        </p:txBody>
      </p:sp>
      <p:sp>
        <p:nvSpPr>
          <p:cNvPr id="4" name="TextBox 3"/>
          <p:cNvSpPr txBox="1"/>
          <p:nvPr/>
        </p:nvSpPr>
        <p:spPr>
          <a:xfrm>
            <a:off x="2555776" y="4077072"/>
            <a:ext cx="3888432" cy="1938992"/>
          </a:xfrm>
          <a:prstGeom prst="rect">
            <a:avLst/>
          </a:prstGeom>
          <a:noFill/>
        </p:spPr>
        <p:txBody>
          <a:bodyPr wrap="square" rtlCol="0">
            <a:spAutoFit/>
          </a:bodyPr>
          <a:lstStyle/>
          <a:p>
            <a:pPr algn="ctr"/>
            <a:r>
              <a:rPr lang="en-CA" sz="4000" dirty="0" smtClean="0">
                <a:solidFill>
                  <a:schemeClr val="tx1">
                    <a:lumMod val="65000"/>
                    <a:lumOff val="35000"/>
                  </a:schemeClr>
                </a:solidFill>
                <a:latin typeface="+mj-lt"/>
              </a:rPr>
              <a:t>What am I really hungering for?</a:t>
            </a:r>
            <a:endParaRPr lang="en-CA" sz="4000" dirty="0">
              <a:solidFill>
                <a:schemeClr val="tx1">
                  <a:lumMod val="65000"/>
                  <a:lumOff val="35000"/>
                </a:schemeClr>
              </a:solidFill>
              <a:latin typeface="+mj-lt"/>
            </a:endParaRPr>
          </a:p>
        </p:txBody>
      </p:sp>
    </p:spTree>
    <p:extLst>
      <p:ext uri="{BB962C8B-B14F-4D97-AF65-F5344CB8AC3E}">
        <p14:creationId xmlns:p14="http://schemas.microsoft.com/office/powerpoint/2010/main" val="3490169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Mindful Eating</a:t>
            </a:r>
            <a:endParaRPr lang="en-CA" dirty="0"/>
          </a:p>
        </p:txBody>
      </p:sp>
      <p:sp>
        <p:nvSpPr>
          <p:cNvPr id="3" name="Content Placeholder 2"/>
          <p:cNvSpPr>
            <a:spLocks noGrp="1"/>
          </p:cNvSpPr>
          <p:nvPr>
            <p:ph idx="1"/>
          </p:nvPr>
        </p:nvSpPr>
        <p:spPr>
          <a:xfrm>
            <a:off x="467544" y="1916832"/>
            <a:ext cx="8229600" cy="4525963"/>
          </a:xfrm>
        </p:spPr>
        <p:txBody>
          <a:bodyPr/>
          <a:lstStyle/>
          <a:p>
            <a:r>
              <a:rPr lang="en-CA" dirty="0" smtClean="0"/>
              <a:t>Builds a healthier relationship with food</a:t>
            </a:r>
          </a:p>
          <a:p>
            <a:r>
              <a:rPr lang="en-CA" dirty="0" smtClean="0"/>
              <a:t>Better weight control</a:t>
            </a:r>
          </a:p>
          <a:p>
            <a:r>
              <a:rPr lang="en-CA" dirty="0" smtClean="0"/>
              <a:t>No need to ‘diet’ ever again</a:t>
            </a:r>
          </a:p>
          <a:p>
            <a:r>
              <a:rPr lang="en-CA" dirty="0" smtClean="0"/>
              <a:t>Better prevention and management of health-related conditions</a:t>
            </a:r>
          </a:p>
          <a:p>
            <a:r>
              <a:rPr lang="en-CA" dirty="0"/>
              <a:t>More satisfaction from eating</a:t>
            </a:r>
          </a:p>
          <a:p>
            <a:r>
              <a:rPr lang="en-CA" dirty="0" smtClean="0"/>
              <a:t>Engaged in a healthy food system</a:t>
            </a:r>
          </a:p>
          <a:p>
            <a:r>
              <a:rPr lang="en-CA" dirty="0" smtClean="0"/>
              <a:t>Become more introspective</a:t>
            </a:r>
          </a:p>
        </p:txBody>
      </p:sp>
    </p:spTree>
    <p:extLst>
      <p:ext uri="{BB962C8B-B14F-4D97-AF65-F5344CB8AC3E}">
        <p14:creationId xmlns:p14="http://schemas.microsoft.com/office/powerpoint/2010/main" val="3152127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524" y="620688"/>
            <a:ext cx="8640960" cy="4028198"/>
          </a:xfrm>
          <a:prstGeom prst="rect">
            <a:avLst/>
          </a:prstGeom>
          <a:noFill/>
        </p:spPr>
      </p:pic>
      <p:sp>
        <p:nvSpPr>
          <p:cNvPr id="5" name="TextBox 4"/>
          <p:cNvSpPr txBox="1"/>
          <p:nvPr/>
        </p:nvSpPr>
        <p:spPr>
          <a:xfrm>
            <a:off x="1043608" y="5013176"/>
            <a:ext cx="7128792" cy="369332"/>
          </a:xfrm>
          <a:prstGeom prst="rect">
            <a:avLst/>
          </a:prstGeom>
          <a:noFill/>
        </p:spPr>
        <p:txBody>
          <a:bodyPr wrap="square" rtlCol="0">
            <a:spAutoFit/>
          </a:bodyPr>
          <a:lstStyle/>
          <a:p>
            <a:r>
              <a:rPr lang="en-CA" dirty="0" smtClean="0"/>
              <a:t>.</a:t>
            </a:r>
            <a:endParaRPr lang="en-CA" dirty="0"/>
          </a:p>
        </p:txBody>
      </p:sp>
    </p:spTree>
    <p:extLst>
      <p:ext uri="{BB962C8B-B14F-4D97-AF65-F5344CB8AC3E}">
        <p14:creationId xmlns:p14="http://schemas.microsoft.com/office/powerpoint/2010/main" val="300438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 to Try</a:t>
            </a:r>
            <a:endParaRPr lang="en-CA" dirty="0"/>
          </a:p>
        </p:txBody>
      </p:sp>
      <p:sp>
        <p:nvSpPr>
          <p:cNvPr id="3" name="Content Placeholder 2"/>
          <p:cNvSpPr>
            <a:spLocks noGrp="1"/>
          </p:cNvSpPr>
          <p:nvPr>
            <p:ph idx="1"/>
          </p:nvPr>
        </p:nvSpPr>
        <p:spPr>
          <a:xfrm>
            <a:off x="467544" y="1988840"/>
            <a:ext cx="8229600" cy="4248472"/>
          </a:xfrm>
        </p:spPr>
        <p:txBody>
          <a:bodyPr>
            <a:normAutofit/>
          </a:bodyPr>
          <a:lstStyle/>
          <a:p>
            <a:r>
              <a:rPr lang="en-CA" dirty="0" smtClean="0"/>
              <a:t>Eat slower – try and take 20 minutes to eat</a:t>
            </a:r>
          </a:p>
          <a:p>
            <a:pPr lvl="1"/>
            <a:r>
              <a:rPr lang="en-CA" sz="1800" dirty="0" smtClean="0"/>
              <a:t>Chew slowly</a:t>
            </a:r>
          </a:p>
          <a:p>
            <a:pPr lvl="1"/>
            <a:r>
              <a:rPr lang="en-CA" sz="1800" dirty="0" smtClean="0"/>
              <a:t>Pause</a:t>
            </a:r>
          </a:p>
          <a:p>
            <a:r>
              <a:rPr lang="en-CA" dirty="0" smtClean="0"/>
              <a:t>Learn to listen to your body</a:t>
            </a:r>
          </a:p>
          <a:p>
            <a:pPr lvl="1"/>
            <a:r>
              <a:rPr lang="en-CA" sz="1800" dirty="0" smtClean="0"/>
              <a:t>Ask yourself: is this physical or emotional hunger?</a:t>
            </a:r>
          </a:p>
          <a:p>
            <a:r>
              <a:rPr lang="en-CA" dirty="0" smtClean="0"/>
              <a:t>Remove distractions</a:t>
            </a:r>
          </a:p>
          <a:p>
            <a:r>
              <a:rPr lang="en-CA" dirty="0" smtClean="0"/>
              <a:t>Practice deep breathing before eating</a:t>
            </a:r>
          </a:p>
          <a:p>
            <a:r>
              <a:rPr lang="en-CA" dirty="0" smtClean="0"/>
              <a:t>Turn on your senses</a:t>
            </a:r>
          </a:p>
          <a:p>
            <a:r>
              <a:rPr lang="en-CA" dirty="0" smtClean="0"/>
              <a:t>Consider your food’s lifecycle</a:t>
            </a:r>
          </a:p>
          <a:p>
            <a:pPr marL="0" indent="0">
              <a:buNone/>
            </a:pPr>
            <a:endParaRPr lang="en-CA" dirty="0"/>
          </a:p>
        </p:txBody>
      </p:sp>
      <p:pic>
        <p:nvPicPr>
          <p:cNvPr id="2050" name="Picture 2" descr="Image result for slowly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140968"/>
            <a:ext cx="2000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0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835496"/>
          </a:xfrm>
        </p:spPr>
        <p:txBody>
          <a:bodyPr/>
          <a:lstStyle/>
          <a:p>
            <a:r>
              <a:rPr lang="en-CA" dirty="0" smtClean="0"/>
              <a:t>Remember…</a:t>
            </a:r>
            <a:endParaRPr lang="en-CA" dirty="0"/>
          </a:p>
        </p:txBody>
      </p:sp>
      <p:sp>
        <p:nvSpPr>
          <p:cNvPr id="3" name="Content Placeholder 2"/>
          <p:cNvSpPr>
            <a:spLocks noGrp="1"/>
          </p:cNvSpPr>
          <p:nvPr>
            <p:ph idx="1"/>
          </p:nvPr>
        </p:nvSpPr>
        <p:spPr>
          <a:xfrm>
            <a:off x="4644008" y="1556792"/>
            <a:ext cx="4176464" cy="4536504"/>
          </a:xfrm>
        </p:spPr>
        <p:txBody>
          <a:bodyPr>
            <a:normAutofit/>
          </a:bodyPr>
          <a:lstStyle/>
          <a:p>
            <a:r>
              <a:rPr lang="en-CA" dirty="0" smtClean="0"/>
              <a:t>There is no right or wrong way to eat</a:t>
            </a:r>
          </a:p>
          <a:p>
            <a:r>
              <a:rPr lang="en-CA" dirty="0" smtClean="0"/>
              <a:t>Every person is unique</a:t>
            </a:r>
          </a:p>
          <a:p>
            <a:r>
              <a:rPr lang="en-CA" dirty="0" smtClean="0"/>
              <a:t>Acknowledge that perfection isn’t necessary</a:t>
            </a:r>
          </a:p>
          <a:p>
            <a:r>
              <a:rPr lang="en-CA" dirty="0"/>
              <a:t>Enjoy and appreciate your food</a:t>
            </a:r>
          </a:p>
          <a:p>
            <a:r>
              <a:rPr lang="en-CA" dirty="0" smtClean="0"/>
              <a:t>Small changes have a big impact</a:t>
            </a:r>
          </a:p>
          <a:p>
            <a:r>
              <a:rPr lang="en-CA" dirty="0"/>
              <a:t>Now is the time</a:t>
            </a:r>
          </a:p>
          <a:p>
            <a:endParaRPr lang="en-CA" dirty="0"/>
          </a:p>
        </p:txBody>
      </p:sp>
      <p:pic>
        <p:nvPicPr>
          <p:cNvPr id="3076" name="Picture 4" descr="Image result for mindful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3768354" cy="305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7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229600" cy="1052736"/>
          </a:xfrm>
        </p:spPr>
        <p:txBody>
          <a:bodyPr/>
          <a:lstStyle/>
          <a:p>
            <a:r>
              <a:rPr lang="en-CA" dirty="0" smtClean="0"/>
              <a:t/>
            </a:r>
            <a:br>
              <a:rPr lang="en-CA" dirty="0" smtClean="0"/>
            </a:br>
            <a:r>
              <a:rPr lang="en-CA" dirty="0"/>
              <a:t/>
            </a:r>
            <a:br>
              <a:rPr lang="en-CA" dirty="0"/>
            </a:br>
            <a:r>
              <a:rPr lang="en-CA" dirty="0" smtClean="0"/>
              <a:t>Questions?</a:t>
            </a:r>
            <a:br>
              <a:rPr lang="en-CA" dirty="0" smtClean="0"/>
            </a:br>
            <a:r>
              <a:rPr lang="en-CA" dirty="0" smtClean="0"/>
              <a:t/>
            </a:r>
            <a:br>
              <a:rPr lang="en-CA" dirty="0" smtClean="0"/>
            </a:br>
            <a:r>
              <a:rPr lang="en-CA" dirty="0" smtClean="0"/>
              <a:t>Now… Activity Time</a:t>
            </a:r>
            <a:endParaRPr lang="en-CA" dirty="0"/>
          </a:p>
        </p:txBody>
      </p:sp>
      <p:sp>
        <p:nvSpPr>
          <p:cNvPr id="3" name="Content Placeholder 2"/>
          <p:cNvSpPr>
            <a:spLocks noGrp="1"/>
          </p:cNvSpPr>
          <p:nvPr>
            <p:ph idx="1"/>
          </p:nvPr>
        </p:nvSpPr>
        <p:spPr>
          <a:xfrm>
            <a:off x="611560" y="5013176"/>
            <a:ext cx="8219256" cy="1080120"/>
          </a:xfrm>
        </p:spPr>
        <p:txBody>
          <a:bodyPr>
            <a:normAutofit lnSpcReduction="10000"/>
          </a:bodyPr>
          <a:lstStyle/>
          <a:p>
            <a:pPr marL="0" indent="0" algn="ctr">
              <a:buNone/>
            </a:pPr>
            <a:r>
              <a:rPr lang="en-CA" sz="3000" dirty="0" smtClean="0">
                <a:latin typeface="Vijaya" panose="020B0604020202020204" pitchFamily="34" charset="0"/>
                <a:cs typeface="Vijaya" panose="020B0604020202020204" pitchFamily="34" charset="0"/>
              </a:rPr>
              <a:t>“Wherever you are, be all there.”</a:t>
            </a:r>
          </a:p>
          <a:p>
            <a:pPr marL="0" indent="0" algn="ctr">
              <a:buNone/>
            </a:pPr>
            <a:r>
              <a:rPr lang="en-CA" sz="3000" dirty="0" smtClean="0">
                <a:latin typeface="Vijaya" panose="020B0604020202020204" pitchFamily="34" charset="0"/>
                <a:cs typeface="Vijaya" panose="020B0604020202020204" pitchFamily="34" charset="0"/>
              </a:rPr>
              <a:t>Jim Elliot</a:t>
            </a:r>
            <a:endParaRPr lang="en-CA" sz="30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1261687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67544" y="1844824"/>
            <a:ext cx="8229600" cy="4525963"/>
          </a:xfrm>
        </p:spPr>
        <p:txBody>
          <a:bodyPr/>
          <a:lstStyle/>
          <a:p>
            <a:r>
              <a:rPr lang="en-US" dirty="0"/>
              <a:t>The </a:t>
            </a:r>
            <a:r>
              <a:rPr lang="en-US" sz="2600" dirty="0"/>
              <a:t>Center for Mindful Eating </a:t>
            </a:r>
          </a:p>
          <a:p>
            <a:pPr lvl="1"/>
            <a:r>
              <a:rPr lang="en-US" sz="1800" dirty="0"/>
              <a:t>www.tcme.org</a:t>
            </a:r>
          </a:p>
          <a:p>
            <a:r>
              <a:rPr lang="en-CA" dirty="0" smtClean="0"/>
              <a:t>Today’s Dietitian </a:t>
            </a:r>
          </a:p>
          <a:p>
            <a:pPr lvl="1"/>
            <a:r>
              <a:rPr lang="en-CA" sz="1800" dirty="0" smtClean="0"/>
              <a:t>Mindful Eating in Nutrition Counseling for Eating Behaviours: What Research Suggest</a:t>
            </a:r>
          </a:p>
          <a:p>
            <a:r>
              <a:rPr lang="en-CA" dirty="0" smtClean="0"/>
              <a:t>Mindless Eating</a:t>
            </a:r>
          </a:p>
          <a:p>
            <a:pPr lvl="1"/>
            <a:r>
              <a:rPr lang="en-CA" dirty="0" smtClean="0"/>
              <a:t>Brian </a:t>
            </a:r>
            <a:r>
              <a:rPr lang="en-CA" dirty="0" err="1"/>
              <a:t>Wansink</a:t>
            </a:r>
            <a:r>
              <a:rPr lang="en-CA" dirty="0"/>
              <a:t>, </a:t>
            </a:r>
            <a:r>
              <a:rPr lang="en-CA" dirty="0" smtClean="0"/>
              <a:t>2006</a:t>
            </a:r>
          </a:p>
          <a:p>
            <a:r>
              <a:rPr lang="en-CA" dirty="0" smtClean="0"/>
              <a:t>Mindful Eating Dietitian: </a:t>
            </a:r>
            <a:r>
              <a:rPr lang="en-CA" dirty="0" err="1" smtClean="0"/>
              <a:t>Megrette</a:t>
            </a:r>
            <a:r>
              <a:rPr lang="en-CA" dirty="0" smtClean="0"/>
              <a:t> Fletcher M.ED, RD, CDE </a:t>
            </a:r>
          </a:p>
          <a:p>
            <a:pPr lvl="1"/>
            <a:r>
              <a:rPr lang="en-CA" dirty="0" smtClean="0"/>
              <a:t>Megrette.com</a:t>
            </a:r>
          </a:p>
        </p:txBody>
      </p:sp>
    </p:spTree>
    <p:extLst>
      <p:ext uri="{BB962C8B-B14F-4D97-AF65-F5344CB8AC3E}">
        <p14:creationId xmlns:p14="http://schemas.microsoft.com/office/powerpoint/2010/main" val="403714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79512"/>
          </a:xfrm>
        </p:spPr>
        <p:txBody>
          <a:bodyPr/>
          <a:lstStyle/>
          <a:p>
            <a:r>
              <a:rPr lang="en-CA" dirty="0" smtClean="0"/>
              <a:t>Activity Time</a:t>
            </a:r>
            <a:endParaRPr lang="en-CA" dirty="0"/>
          </a:p>
        </p:txBody>
      </p:sp>
      <p:pic>
        <p:nvPicPr>
          <p:cNvPr id="2054" name="Picture 6" descr="Mindful Eat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844824"/>
            <a:ext cx="2574574" cy="38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8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Tasting Mindfulness</a:t>
            </a:r>
            <a:endParaRPr lang="en-CA" dirty="0"/>
          </a:p>
        </p:txBody>
      </p:sp>
      <p:sp>
        <p:nvSpPr>
          <p:cNvPr id="3" name="Content Placeholder 2"/>
          <p:cNvSpPr>
            <a:spLocks noGrp="1"/>
          </p:cNvSpPr>
          <p:nvPr>
            <p:ph idx="1"/>
          </p:nvPr>
        </p:nvSpPr>
        <p:spPr>
          <a:xfrm>
            <a:off x="1115616" y="1958712"/>
            <a:ext cx="2448272" cy="4225798"/>
          </a:xfrm>
        </p:spPr>
        <p:txBody>
          <a:bodyPr/>
          <a:lstStyle/>
          <a:p>
            <a:r>
              <a:rPr lang="en-CA" sz="2800" dirty="0" smtClean="0"/>
              <a:t>Holding </a:t>
            </a:r>
          </a:p>
          <a:p>
            <a:r>
              <a:rPr lang="en-CA" sz="2800" dirty="0" smtClean="0"/>
              <a:t>Seeing</a:t>
            </a:r>
          </a:p>
          <a:p>
            <a:r>
              <a:rPr lang="en-CA" sz="2800" dirty="0" smtClean="0"/>
              <a:t>Touching</a:t>
            </a:r>
          </a:p>
          <a:p>
            <a:r>
              <a:rPr lang="en-CA" sz="2800" dirty="0" smtClean="0"/>
              <a:t>Smelling</a:t>
            </a:r>
          </a:p>
          <a:p>
            <a:r>
              <a:rPr lang="en-CA" sz="2800" dirty="0" smtClean="0"/>
              <a:t>Placing</a:t>
            </a:r>
          </a:p>
          <a:p>
            <a:r>
              <a:rPr lang="en-CA" sz="2800" dirty="0" smtClean="0"/>
              <a:t>Tasting</a:t>
            </a:r>
          </a:p>
          <a:p>
            <a:r>
              <a:rPr lang="en-CA" sz="2800" dirty="0" smtClean="0"/>
              <a:t>Swallowing</a:t>
            </a:r>
          </a:p>
          <a:p>
            <a:r>
              <a:rPr lang="en-CA" sz="2800" dirty="0" smtClean="0"/>
              <a:t>Following</a:t>
            </a:r>
          </a:p>
          <a:p>
            <a:endParaRPr lang="en-CA" dirty="0" smtClean="0"/>
          </a:p>
          <a:p>
            <a:pPr lvl="1"/>
            <a:endParaRPr lang="en-CA" dirty="0"/>
          </a:p>
        </p:txBody>
      </p:sp>
      <p:pic>
        <p:nvPicPr>
          <p:cNvPr id="3074" name="Picture 2" descr="break, mindful,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890" y="1916832"/>
            <a:ext cx="283013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a:xfrm>
            <a:off x="467544" y="1772816"/>
            <a:ext cx="4978896" cy="4525963"/>
          </a:xfrm>
        </p:spPr>
        <p:txBody>
          <a:bodyPr/>
          <a:lstStyle/>
          <a:p>
            <a:r>
              <a:rPr lang="en-CA" dirty="0" smtClean="0"/>
              <a:t>Mindless eating</a:t>
            </a:r>
          </a:p>
          <a:p>
            <a:r>
              <a:rPr lang="en-CA" dirty="0" smtClean="0"/>
              <a:t>Mindfulness</a:t>
            </a:r>
          </a:p>
          <a:p>
            <a:r>
              <a:rPr lang="en-CA" dirty="0" smtClean="0"/>
              <a:t>Mindful eating</a:t>
            </a:r>
          </a:p>
          <a:p>
            <a:r>
              <a:rPr lang="en-CA" dirty="0" smtClean="0"/>
              <a:t>Benefits</a:t>
            </a:r>
          </a:p>
          <a:p>
            <a:r>
              <a:rPr lang="en-CA" dirty="0" smtClean="0"/>
              <a:t>Hunger vs Craving</a:t>
            </a:r>
          </a:p>
          <a:p>
            <a:r>
              <a:rPr lang="en-CA" dirty="0" smtClean="0"/>
              <a:t>Suggestions</a:t>
            </a:r>
          </a:p>
          <a:p>
            <a:r>
              <a:rPr lang="en-CA" smtClean="0"/>
              <a:t>Activity</a:t>
            </a:r>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5195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Discuss!</a:t>
            </a:r>
            <a:endParaRPr lang="en-CA" dirty="0"/>
          </a:p>
        </p:txBody>
      </p:sp>
      <p:pic>
        <p:nvPicPr>
          <p:cNvPr id="4100" name="Picture 4" descr="Image result for mindful eating 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772816"/>
            <a:ext cx="38481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52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808112"/>
          </a:xfrm>
        </p:spPr>
        <p:txBody>
          <a:bodyPr/>
          <a:lstStyle/>
          <a:p>
            <a:r>
              <a:rPr lang="en-CA" dirty="0" smtClean="0"/>
              <a:t>Thank you</a:t>
            </a:r>
            <a:endParaRPr lang="en-CA" dirty="0"/>
          </a:p>
        </p:txBody>
      </p:sp>
    </p:spTree>
    <p:extLst>
      <p:ext uri="{BB962C8B-B14F-4D97-AF65-F5344CB8AC3E}">
        <p14:creationId xmlns:p14="http://schemas.microsoft.com/office/powerpoint/2010/main" val="1422408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Mindful Breathing</a:t>
            </a:r>
            <a:endParaRPr lang="en-CA" dirty="0"/>
          </a:p>
        </p:txBody>
      </p:sp>
      <p:sp>
        <p:nvSpPr>
          <p:cNvPr id="3" name="Content Placeholder 2"/>
          <p:cNvSpPr>
            <a:spLocks noGrp="1"/>
          </p:cNvSpPr>
          <p:nvPr>
            <p:ph idx="1"/>
          </p:nvPr>
        </p:nvSpPr>
        <p:spPr>
          <a:xfrm>
            <a:off x="467544" y="2204864"/>
            <a:ext cx="8229600" cy="5030019"/>
          </a:xfrm>
        </p:spPr>
        <p:txBody>
          <a:bodyPr/>
          <a:lstStyle/>
          <a:p>
            <a:pPr marL="0" indent="0" algn="ctr">
              <a:buNone/>
            </a:pPr>
            <a:r>
              <a:rPr lang="en-CA" sz="3200" dirty="0"/>
              <a:t>A 3-Minute Body Scan Meditation </a:t>
            </a:r>
            <a:r>
              <a:rPr lang="en-CA" sz="3200" dirty="0" smtClean="0"/>
              <a:t>         to </a:t>
            </a:r>
            <a:r>
              <a:rPr lang="en-CA" sz="3200" dirty="0"/>
              <a:t>Cultivate Mindfulness </a:t>
            </a:r>
          </a:p>
          <a:p>
            <a:endParaRPr lang="en-CA" dirty="0"/>
          </a:p>
          <a:p>
            <a:r>
              <a:rPr lang="en-CA" dirty="0"/>
              <a:t>A brief mindfulness meditation practice to relax your body and focus your </a:t>
            </a:r>
            <a:r>
              <a:rPr lang="en-CA" dirty="0" smtClean="0"/>
              <a:t>mind</a:t>
            </a:r>
          </a:p>
          <a:p>
            <a:r>
              <a:rPr lang="en-CA" dirty="0" smtClean="0"/>
              <a:t>This could be considered a 3-minute meditation too</a:t>
            </a:r>
            <a:endParaRPr lang="en-CA" dirty="0"/>
          </a:p>
        </p:txBody>
      </p:sp>
    </p:spTree>
    <p:extLst>
      <p:ext uri="{BB962C8B-B14F-4D97-AF65-F5344CB8AC3E}">
        <p14:creationId xmlns:p14="http://schemas.microsoft.com/office/powerpoint/2010/main" val="111410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Have you ever….</a:t>
            </a:r>
            <a:endParaRPr lang="en-CA" dirty="0"/>
          </a:p>
        </p:txBody>
      </p:sp>
      <p:sp>
        <p:nvSpPr>
          <p:cNvPr id="3" name="Content Placeholder 2"/>
          <p:cNvSpPr>
            <a:spLocks noGrp="1"/>
          </p:cNvSpPr>
          <p:nvPr>
            <p:ph idx="1"/>
          </p:nvPr>
        </p:nvSpPr>
        <p:spPr>
          <a:xfrm>
            <a:off x="467544" y="1844824"/>
            <a:ext cx="8363272" cy="4525963"/>
          </a:xfrm>
        </p:spPr>
        <p:txBody>
          <a:bodyPr/>
          <a:lstStyle/>
          <a:p>
            <a:r>
              <a:rPr lang="en-CA" dirty="0" smtClean="0"/>
              <a:t>Eaten because it’s meal time?</a:t>
            </a:r>
          </a:p>
          <a:p>
            <a:r>
              <a:rPr lang="en-CA" dirty="0" smtClean="0"/>
              <a:t>Hurried down a meal as you run to the next activity?</a:t>
            </a:r>
          </a:p>
          <a:p>
            <a:r>
              <a:rPr lang="en-CA" dirty="0" smtClean="0"/>
              <a:t>Eaten straight out of the bag? </a:t>
            </a:r>
          </a:p>
          <a:p>
            <a:r>
              <a:rPr lang="en-CA" dirty="0" smtClean="0"/>
              <a:t>Eaten while distracted?</a:t>
            </a:r>
          </a:p>
          <a:p>
            <a:r>
              <a:rPr lang="en-CA" dirty="0" smtClean="0"/>
              <a:t>Eaten the last dry, old chocolate chip cookie?</a:t>
            </a:r>
            <a:endParaRPr lang="en-CA" dirty="0"/>
          </a:p>
          <a:p>
            <a:r>
              <a:rPr lang="en-CA" dirty="0" smtClean="0"/>
              <a:t>Eaten because the food is in front of you?</a:t>
            </a:r>
          </a:p>
          <a:p>
            <a:r>
              <a:rPr lang="en-CA" dirty="0" smtClean="0"/>
              <a:t>Eaten </a:t>
            </a:r>
            <a:r>
              <a:rPr lang="en-CA" dirty="0"/>
              <a:t>because you’re bored, lonely, emotional</a:t>
            </a:r>
            <a:r>
              <a:rPr lang="en-CA" dirty="0" smtClean="0"/>
              <a:t>?</a:t>
            </a:r>
          </a:p>
          <a:p>
            <a:r>
              <a:rPr lang="en-CA" dirty="0" smtClean="0"/>
              <a:t>Forgotten what your last meal was?</a:t>
            </a:r>
            <a:endParaRPr lang="en-CA" dirty="0"/>
          </a:p>
          <a:p>
            <a:endParaRPr lang="en-CA" dirty="0"/>
          </a:p>
        </p:txBody>
      </p:sp>
    </p:spTree>
    <p:extLst>
      <p:ext uri="{BB962C8B-B14F-4D97-AF65-F5344CB8AC3E}">
        <p14:creationId xmlns:p14="http://schemas.microsoft.com/office/powerpoint/2010/main" val="277673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09" y="312738"/>
            <a:ext cx="8229600" cy="907504"/>
          </a:xfrm>
        </p:spPr>
        <p:txBody>
          <a:bodyPr/>
          <a:lstStyle/>
          <a:p>
            <a:r>
              <a:rPr lang="en-CA" dirty="0" smtClean="0"/>
              <a:t>Mindless Eating</a:t>
            </a:r>
            <a:endParaRPr lang="en-CA" dirty="0"/>
          </a:p>
        </p:txBody>
      </p:sp>
      <p:sp>
        <p:nvSpPr>
          <p:cNvPr id="3" name="Content Placeholder 2"/>
          <p:cNvSpPr>
            <a:spLocks noGrp="1"/>
          </p:cNvSpPr>
          <p:nvPr>
            <p:ph idx="1"/>
          </p:nvPr>
        </p:nvSpPr>
        <p:spPr>
          <a:xfrm>
            <a:off x="3347864" y="1438765"/>
            <a:ext cx="5796136" cy="4896544"/>
          </a:xfrm>
        </p:spPr>
        <p:txBody>
          <a:bodyPr>
            <a:normAutofit/>
          </a:bodyPr>
          <a:lstStyle/>
          <a:p>
            <a:r>
              <a:rPr lang="en-CA" b="1" i="1" dirty="0" smtClean="0"/>
              <a:t>Stale Popcorn </a:t>
            </a:r>
            <a:r>
              <a:rPr lang="en-CA" dirty="0" smtClean="0"/>
              <a:t>Study</a:t>
            </a:r>
          </a:p>
          <a:p>
            <a:pPr lvl="1"/>
            <a:r>
              <a:rPr lang="en-CA" sz="1800" dirty="0" smtClean="0"/>
              <a:t>Free stale popcorn, two sizes</a:t>
            </a:r>
          </a:p>
          <a:p>
            <a:pPr lvl="1"/>
            <a:r>
              <a:rPr lang="en-CA" sz="1800" dirty="0" smtClean="0"/>
              <a:t>Large bucket participants ate 53% more </a:t>
            </a:r>
          </a:p>
          <a:p>
            <a:pPr lvl="1"/>
            <a:r>
              <a:rPr lang="en-CA" sz="1800" dirty="0" smtClean="0">
                <a:sym typeface="Wingdings" panose="05000000000000000000" pitchFamily="2" charset="2"/>
              </a:rPr>
              <a:t> The larger the container, the more people will eat</a:t>
            </a:r>
          </a:p>
          <a:p>
            <a:pPr lvl="1"/>
            <a:endParaRPr lang="en-CA" dirty="0">
              <a:sym typeface="Wingdings" panose="05000000000000000000" pitchFamily="2" charset="2"/>
            </a:endParaRPr>
          </a:p>
          <a:p>
            <a:r>
              <a:rPr lang="en-CA" dirty="0" smtClean="0"/>
              <a:t>When do you stop eating? </a:t>
            </a:r>
          </a:p>
          <a:p>
            <a:pPr lvl="1"/>
            <a:r>
              <a:rPr lang="en-CA" sz="1800" dirty="0" smtClean="0"/>
              <a:t>French: based on internal cues</a:t>
            </a:r>
          </a:p>
          <a:p>
            <a:pPr lvl="2"/>
            <a:r>
              <a:rPr lang="en-CA" sz="1800" dirty="0" smtClean="0"/>
              <a:t>ex: hunger (stopped when not hungry)</a:t>
            </a:r>
          </a:p>
          <a:p>
            <a:pPr lvl="1"/>
            <a:r>
              <a:rPr lang="en-CA" sz="1800" dirty="0" smtClean="0"/>
              <a:t>Americans: based on external cues</a:t>
            </a:r>
          </a:p>
          <a:p>
            <a:pPr lvl="2"/>
            <a:r>
              <a:rPr lang="en-CA" sz="1800" dirty="0" smtClean="0"/>
              <a:t>ex: empty plate, </a:t>
            </a:r>
            <a:r>
              <a:rPr lang="en-CA" sz="1800" dirty="0" err="1" smtClean="0"/>
              <a:t>tv</a:t>
            </a:r>
            <a:r>
              <a:rPr lang="en-CA" sz="1800" dirty="0" smtClean="0"/>
              <a:t> show over,                </a:t>
            </a:r>
          </a:p>
          <a:p>
            <a:pPr marL="914400" lvl="2" indent="0">
              <a:buNone/>
            </a:pPr>
            <a:r>
              <a:rPr lang="en-CA" sz="1800" dirty="0"/>
              <a:t> </a:t>
            </a:r>
            <a:r>
              <a:rPr lang="en-CA" sz="1800" dirty="0" smtClean="0"/>
              <a:t>         </a:t>
            </a:r>
            <a:r>
              <a:rPr lang="en-CA" sz="1800" dirty="0" err="1" smtClean="0"/>
              <a:t>emtpy</a:t>
            </a:r>
            <a:r>
              <a:rPr lang="en-CA" sz="1800" dirty="0" smtClean="0"/>
              <a:t> beverage</a:t>
            </a:r>
          </a:p>
          <a:p>
            <a:pPr lvl="1"/>
            <a:endParaRPr lang="en-CA" dirty="0" smtClean="0">
              <a:solidFill>
                <a:schemeClr val="tx1">
                  <a:lumMod val="75000"/>
                  <a:lumOff val="25000"/>
                </a:schemeClr>
              </a:solidFill>
            </a:endParaRPr>
          </a:p>
          <a:p>
            <a:pPr lvl="1"/>
            <a:endParaRPr lang="en-CA" dirty="0" smtClean="0">
              <a:solidFill>
                <a:schemeClr val="tx1">
                  <a:lumMod val="75000"/>
                  <a:lumOff val="25000"/>
                </a:schemeClr>
              </a:solidFill>
            </a:endParaRPr>
          </a:p>
          <a:p>
            <a:pPr lvl="1"/>
            <a:endParaRPr lang="en-CA" dirty="0">
              <a:solidFill>
                <a:schemeClr val="tx1">
                  <a:lumMod val="75000"/>
                  <a:lumOff val="25000"/>
                </a:schemeClr>
              </a:solidFill>
            </a:endParaRPr>
          </a:p>
        </p:txBody>
      </p:sp>
      <p:sp>
        <p:nvSpPr>
          <p:cNvPr id="4" name="AutoShape 2" descr="Image result for movie pop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Image result for popcor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Image result for popcor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0" name="Picture 2" descr="Image result for movie popcorn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21691"/>
          <a:stretch/>
        </p:blipFill>
        <p:spPr bwMode="auto">
          <a:xfrm>
            <a:off x="460375" y="1772816"/>
            <a:ext cx="260842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30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7"/>
            <a:ext cx="8229600" cy="1287462"/>
          </a:xfrm>
        </p:spPr>
        <p:txBody>
          <a:bodyPr/>
          <a:lstStyle/>
          <a:p>
            <a:r>
              <a:rPr lang="en-CA" dirty="0" smtClean="0"/>
              <a:t>Size Matters</a:t>
            </a:r>
            <a:endParaRPr lang="en-CA" dirty="0"/>
          </a:p>
        </p:txBody>
      </p:sp>
      <p:sp>
        <p:nvSpPr>
          <p:cNvPr id="3" name="Content Placeholder 2"/>
          <p:cNvSpPr>
            <a:spLocks noGrp="1"/>
          </p:cNvSpPr>
          <p:nvPr>
            <p:ph idx="1"/>
          </p:nvPr>
        </p:nvSpPr>
        <p:spPr>
          <a:xfrm>
            <a:off x="460374" y="1700808"/>
            <a:ext cx="7712026" cy="4525963"/>
          </a:xfrm>
        </p:spPr>
        <p:txBody>
          <a:bodyPr/>
          <a:lstStyle/>
          <a:p>
            <a:r>
              <a:rPr lang="en-CA" dirty="0" smtClean="0"/>
              <a:t>Bigger package = more eating </a:t>
            </a:r>
          </a:p>
          <a:p>
            <a:r>
              <a:rPr lang="en-CA" dirty="0" smtClean="0"/>
              <a:t>Glass shape affects amount consumed</a:t>
            </a:r>
          </a:p>
          <a:p>
            <a:pPr lvl="1"/>
            <a:r>
              <a:rPr lang="en-CA" dirty="0" smtClean="0"/>
              <a:t>Tall skinny glasses look more full than short wide glasses</a:t>
            </a:r>
          </a:p>
          <a:p>
            <a:r>
              <a:rPr lang="en-CA" dirty="0" smtClean="0"/>
              <a:t>Size of serving bowls, serving spoons and dishes affect how much is consumed</a:t>
            </a:r>
          </a:p>
          <a:p>
            <a:r>
              <a:rPr lang="en-CA" dirty="0" smtClean="0"/>
              <a:t>Bigger plate = more eating</a:t>
            </a:r>
            <a:endParaRPr lang="en-CA" dirty="0"/>
          </a:p>
        </p:txBody>
      </p:sp>
      <p:sp>
        <p:nvSpPr>
          <p:cNvPr id="4" name="AutoShape 4" descr="Image result for dot size illu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dot size illu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Image result for dot size illus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Image result for dot size illus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546"/>
          <a:stretch/>
        </p:blipFill>
        <p:spPr bwMode="auto">
          <a:xfrm>
            <a:off x="2123728" y="4365104"/>
            <a:ext cx="46889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541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501408" cy="1051520"/>
          </a:xfrm>
        </p:spPr>
        <p:txBody>
          <a:bodyPr/>
          <a:lstStyle/>
          <a:p>
            <a:r>
              <a:rPr lang="en-CA" dirty="0" smtClean="0"/>
              <a:t>Mindfulness</a:t>
            </a:r>
            <a:endParaRPr lang="en-CA" dirty="0"/>
          </a:p>
        </p:txBody>
      </p:sp>
      <p:sp>
        <p:nvSpPr>
          <p:cNvPr id="3" name="Content Placeholder 2"/>
          <p:cNvSpPr>
            <a:spLocks noGrp="1"/>
          </p:cNvSpPr>
          <p:nvPr>
            <p:ph idx="1"/>
          </p:nvPr>
        </p:nvSpPr>
        <p:spPr>
          <a:xfrm>
            <a:off x="179512" y="1772816"/>
            <a:ext cx="4048475" cy="4392488"/>
          </a:xfrm>
        </p:spPr>
        <p:txBody>
          <a:bodyPr>
            <a:normAutofit/>
          </a:bodyPr>
          <a:lstStyle/>
          <a:p>
            <a:r>
              <a:rPr lang="en-CA" dirty="0" smtClean="0"/>
              <a:t>Non-judgmental</a:t>
            </a:r>
          </a:p>
          <a:p>
            <a:r>
              <a:rPr lang="en-CA" dirty="0"/>
              <a:t>F</a:t>
            </a:r>
            <a:r>
              <a:rPr lang="en-CA" dirty="0" smtClean="0"/>
              <a:t>ocused on acceptance</a:t>
            </a:r>
          </a:p>
          <a:p>
            <a:r>
              <a:rPr lang="en-CA" dirty="0" smtClean="0"/>
              <a:t>Includes sensory thoughts, experiences, emotions</a:t>
            </a:r>
          </a:p>
          <a:p>
            <a:r>
              <a:rPr lang="en-CA" dirty="0" smtClean="0"/>
              <a:t>Includes the external environment</a:t>
            </a:r>
          </a:p>
          <a:p>
            <a:r>
              <a:rPr lang="en-CA" dirty="0"/>
              <a:t>Being fully aware of the </a:t>
            </a:r>
            <a:r>
              <a:rPr lang="en-CA" dirty="0" smtClean="0"/>
              <a:t>moment</a:t>
            </a:r>
            <a:endParaRPr lang="en-CA" dirty="0"/>
          </a:p>
        </p:txBody>
      </p:sp>
      <p:sp>
        <p:nvSpPr>
          <p:cNvPr id="4" name="TextBox 3"/>
          <p:cNvSpPr txBox="1"/>
          <p:nvPr/>
        </p:nvSpPr>
        <p:spPr>
          <a:xfrm>
            <a:off x="4536406" y="4711140"/>
            <a:ext cx="4392488" cy="1846659"/>
          </a:xfrm>
          <a:prstGeom prst="rect">
            <a:avLst/>
          </a:prstGeom>
          <a:noFill/>
        </p:spPr>
        <p:txBody>
          <a:bodyPr wrap="square" rtlCol="0">
            <a:spAutoFit/>
          </a:bodyPr>
          <a:lstStyle/>
          <a:p>
            <a:pPr algn="ctr">
              <a:lnSpc>
                <a:spcPct val="114000"/>
              </a:lnSpc>
            </a:pPr>
            <a:r>
              <a:rPr lang="en-CA" sz="2000" dirty="0" smtClean="0">
                <a:solidFill>
                  <a:schemeClr val="tx1">
                    <a:lumMod val="50000"/>
                    <a:lumOff val="50000"/>
                  </a:schemeClr>
                </a:solidFill>
                <a:latin typeface="+mj-lt"/>
              </a:rPr>
              <a:t>“Awareness that arises from paying attention, on purpose, in the present moment, nonjudgmentally.”</a:t>
            </a:r>
          </a:p>
          <a:p>
            <a:pPr algn="ctr">
              <a:lnSpc>
                <a:spcPct val="114000"/>
              </a:lnSpc>
            </a:pPr>
            <a:r>
              <a:rPr lang="en-CA" sz="2000" dirty="0" smtClean="0">
                <a:solidFill>
                  <a:schemeClr val="tx1">
                    <a:lumMod val="50000"/>
                    <a:lumOff val="50000"/>
                  </a:schemeClr>
                </a:solidFill>
                <a:latin typeface="+mj-lt"/>
              </a:rPr>
              <a:t>J. </a:t>
            </a:r>
            <a:r>
              <a:rPr lang="en-CA" sz="2000" dirty="0" err="1" smtClean="0">
                <a:solidFill>
                  <a:schemeClr val="tx1">
                    <a:lumMod val="50000"/>
                    <a:lumOff val="50000"/>
                  </a:schemeClr>
                </a:solidFill>
                <a:latin typeface="+mj-lt"/>
              </a:rPr>
              <a:t>Kabat</a:t>
            </a:r>
            <a:r>
              <a:rPr lang="en-CA" sz="2000" dirty="0" smtClean="0">
                <a:solidFill>
                  <a:schemeClr val="tx1">
                    <a:lumMod val="50000"/>
                    <a:lumOff val="50000"/>
                  </a:schemeClr>
                </a:solidFill>
                <a:latin typeface="+mj-lt"/>
              </a:rPr>
              <a:t>-Zinn</a:t>
            </a:r>
            <a:endParaRPr lang="en-CA" sz="2000" dirty="0">
              <a:solidFill>
                <a:schemeClr val="tx1">
                  <a:lumMod val="50000"/>
                  <a:lumOff val="50000"/>
                </a:schemeClr>
              </a:solidFill>
              <a:latin typeface="+mj-lt"/>
            </a:endParaRPr>
          </a:p>
        </p:txBody>
      </p:sp>
      <p:pic>
        <p:nvPicPr>
          <p:cNvPr id="4100" name="Picture 4" descr="Free stock photo of healthy, light, fashion,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011" y="1412776"/>
            <a:ext cx="4577279" cy="304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3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907504"/>
          </a:xfrm>
        </p:spPr>
        <p:txBody>
          <a:bodyPr/>
          <a:lstStyle/>
          <a:p>
            <a:r>
              <a:rPr lang="en-CA" dirty="0" smtClean="0"/>
              <a:t>Mindful Eating</a:t>
            </a:r>
            <a:endParaRPr lang="en-CA" dirty="0"/>
          </a:p>
        </p:txBody>
      </p:sp>
      <p:sp>
        <p:nvSpPr>
          <p:cNvPr id="3" name="Content Placeholder 2"/>
          <p:cNvSpPr>
            <a:spLocks noGrp="1"/>
          </p:cNvSpPr>
          <p:nvPr>
            <p:ph idx="1"/>
          </p:nvPr>
        </p:nvSpPr>
        <p:spPr>
          <a:xfrm>
            <a:off x="467544" y="1772816"/>
            <a:ext cx="8229600" cy="4525963"/>
          </a:xfrm>
        </p:spPr>
        <p:txBody>
          <a:bodyPr>
            <a:normAutofit/>
          </a:bodyPr>
          <a:lstStyle/>
          <a:p>
            <a:r>
              <a:rPr lang="en-CA" dirty="0"/>
              <a:t>Be</a:t>
            </a:r>
            <a:r>
              <a:rPr lang="en-CA" u="sng" dirty="0"/>
              <a:t> in-the-Moment </a:t>
            </a:r>
            <a:endParaRPr lang="en-CA" u="sng" dirty="0" smtClean="0"/>
          </a:p>
          <a:p>
            <a:r>
              <a:rPr lang="en-CA" u="sng" dirty="0" smtClean="0"/>
              <a:t>Observe</a:t>
            </a:r>
            <a:r>
              <a:rPr lang="en-CA" dirty="0" smtClean="0"/>
              <a:t> your body</a:t>
            </a:r>
            <a:endParaRPr lang="en-CA" u="sng" dirty="0" smtClean="0"/>
          </a:p>
          <a:p>
            <a:r>
              <a:rPr lang="en-CA" u="sng" dirty="0" smtClean="0"/>
              <a:t>Notice</a:t>
            </a:r>
            <a:r>
              <a:rPr lang="en-CA" dirty="0" smtClean="0"/>
              <a:t> all the </a:t>
            </a:r>
            <a:r>
              <a:rPr lang="en-CA" dirty="0"/>
              <a:t>senses, tastes, smells, and </a:t>
            </a:r>
            <a:r>
              <a:rPr lang="en-CA" dirty="0" smtClean="0"/>
              <a:t>textures</a:t>
            </a:r>
          </a:p>
          <a:p>
            <a:pPr marL="857250" lvl="1" indent="-457200"/>
            <a:r>
              <a:rPr lang="en-CA" sz="1800" dirty="0" smtClean="0"/>
              <a:t>Notice physical reactions, thoughts, feelings</a:t>
            </a:r>
          </a:p>
          <a:p>
            <a:r>
              <a:rPr lang="en-CA" u="sng" dirty="0" smtClean="0"/>
              <a:t>Acknowledge</a:t>
            </a:r>
            <a:r>
              <a:rPr lang="en-CA" dirty="0" smtClean="0"/>
              <a:t> responses to food without judgment</a:t>
            </a:r>
            <a:endParaRPr lang="en-CA" u="sng" dirty="0"/>
          </a:p>
          <a:p>
            <a:r>
              <a:rPr lang="en-CA" dirty="0" smtClean="0"/>
              <a:t>Be </a:t>
            </a:r>
            <a:r>
              <a:rPr lang="en-CA" u="sng" dirty="0" smtClean="0"/>
              <a:t>aware</a:t>
            </a:r>
            <a:r>
              <a:rPr lang="en-CA" dirty="0" smtClean="0"/>
              <a:t> </a:t>
            </a:r>
            <a:r>
              <a:rPr lang="en-CA" dirty="0"/>
              <a:t>of what triggers </a:t>
            </a:r>
            <a:r>
              <a:rPr lang="en-CA" dirty="0" smtClean="0"/>
              <a:t>you to start or stop eating</a:t>
            </a:r>
          </a:p>
          <a:p>
            <a:r>
              <a:rPr lang="en-CA" u="sng" dirty="0" smtClean="0"/>
              <a:t>Recognize</a:t>
            </a:r>
            <a:r>
              <a:rPr lang="en-CA" dirty="0" smtClean="0"/>
              <a:t> the interconnectedness of the earth</a:t>
            </a:r>
            <a:endParaRPr lang="en-CA" dirty="0"/>
          </a:p>
          <a:p>
            <a:endParaRPr lang="en-CA" dirty="0"/>
          </a:p>
        </p:txBody>
      </p:sp>
    </p:spTree>
    <p:extLst>
      <p:ext uri="{BB962C8B-B14F-4D97-AF65-F5344CB8AC3E}">
        <p14:creationId xmlns:p14="http://schemas.microsoft.com/office/powerpoint/2010/main" val="52993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descr="https://mindfuleatingforkids.files.wordpress.com/2014/07/hunger-and-fullness-scale.pn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8352928" cy="6120680"/>
          </a:xfrm>
          <a:prstGeom prst="rect">
            <a:avLst/>
          </a:prstGeom>
          <a:noFill/>
          <a:ln>
            <a:noFill/>
          </a:ln>
        </p:spPr>
      </p:pic>
    </p:spTree>
    <p:extLst>
      <p:ext uri="{BB962C8B-B14F-4D97-AF65-F5344CB8AC3E}">
        <p14:creationId xmlns:p14="http://schemas.microsoft.com/office/powerpoint/2010/main" val="133084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4089</TotalTime>
  <Words>3439</Words>
  <Application>Microsoft Office PowerPoint</Application>
  <PresentationFormat>On-screen Show (4:3)</PresentationFormat>
  <Paragraphs>282</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Courier New</vt:lpstr>
      <vt:lpstr>Palatino Linotype</vt:lpstr>
      <vt:lpstr>Vijaya</vt:lpstr>
      <vt:lpstr>Wingdings</vt:lpstr>
      <vt:lpstr>Executive</vt:lpstr>
      <vt:lpstr>Mindful Eating</vt:lpstr>
      <vt:lpstr>Outline</vt:lpstr>
      <vt:lpstr>Mindful Breathing</vt:lpstr>
      <vt:lpstr>Have you ever….</vt:lpstr>
      <vt:lpstr>Mindless Eating</vt:lpstr>
      <vt:lpstr>Size Matters</vt:lpstr>
      <vt:lpstr>Mindfulness</vt:lpstr>
      <vt:lpstr>Mindful Eating</vt:lpstr>
      <vt:lpstr>PowerPoint Presentation</vt:lpstr>
      <vt:lpstr>True Hunger</vt:lpstr>
      <vt:lpstr>Cravings</vt:lpstr>
      <vt:lpstr>Benefits of Mindful Eating</vt:lpstr>
      <vt:lpstr>PowerPoint Presentation</vt:lpstr>
      <vt:lpstr>Suggestions to Try</vt:lpstr>
      <vt:lpstr>Remember…</vt:lpstr>
      <vt:lpstr>  Questions?  Now… Activity Time</vt:lpstr>
      <vt:lpstr>References</vt:lpstr>
      <vt:lpstr>Activity Time</vt:lpstr>
      <vt:lpstr>Tasting Mindfulness</vt:lpstr>
      <vt:lpstr>Let’s Discuss!</vt:lpstr>
      <vt:lpstr>Thank you</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Eating</dc:title>
  <dc:creator>Jessica Almeida</dc:creator>
  <cp:lastModifiedBy>Almeida, Jessica</cp:lastModifiedBy>
  <cp:revision>116</cp:revision>
  <cp:lastPrinted>2022-11-03T21:25:37Z</cp:lastPrinted>
  <dcterms:created xsi:type="dcterms:W3CDTF">2017-04-18T14:01:30Z</dcterms:created>
  <dcterms:modified xsi:type="dcterms:W3CDTF">2022-11-10T17:19:06Z</dcterms:modified>
</cp:coreProperties>
</file>