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notesMasterIdLst>
    <p:notesMasterId r:id="rId17"/>
  </p:notesMasterIdLst>
  <p:sldIdLst>
    <p:sldId id="256" r:id="rId2"/>
    <p:sldId id="257" r:id="rId3"/>
    <p:sldId id="258" r:id="rId4"/>
    <p:sldId id="269" r:id="rId5"/>
    <p:sldId id="259" r:id="rId6"/>
    <p:sldId id="270" r:id="rId7"/>
    <p:sldId id="260" r:id="rId8"/>
    <p:sldId id="261" r:id="rId9"/>
    <p:sldId id="262" r:id="rId10"/>
    <p:sldId id="263" r:id="rId11"/>
    <p:sldId id="264" r:id="rId12"/>
    <p:sldId id="265" r:id="rId13"/>
    <p:sldId id="266" r:id="rId14"/>
    <p:sldId id="268" r:id="rId15"/>
    <p:sldId id="267"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99"/>
    <p:restoredTop sz="72922" autoAdjust="0"/>
  </p:normalViewPr>
  <p:slideViewPr>
    <p:cSldViewPr>
      <p:cViewPr varScale="1">
        <p:scale>
          <a:sx n="77" d="100"/>
          <a:sy n="77" d="100"/>
        </p:scale>
        <p:origin x="72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D85140A-3FFA-4D8F-9A5E-8D4129E21AAE}" type="datetimeFigureOut">
              <a:rPr lang="en-US" smtClean="0"/>
              <a:pPr/>
              <a:t>12/30/2022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479EBCA-59C6-4C4A-9C00-47377ABD0D8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guidelines.diabetes.ca/CDACPG/media/documents/patient-resources/handy-portion-guide.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a chronic condition? According to the National Cancer Institute: it is </a:t>
            </a:r>
            <a:r>
              <a:rPr lang="en-CA" sz="1200" b="0" i="0" kern="1200" dirty="0">
                <a:solidFill>
                  <a:schemeClr val="tx1"/>
                </a:solidFill>
                <a:effectLst/>
                <a:latin typeface="+mn-lt"/>
                <a:ea typeface="+mn-ea"/>
                <a:cs typeface="+mn-cs"/>
              </a:rPr>
              <a:t>a disease or condition that usually lasts for 3 months or longer and may get worse over time. Chronic diseases tend to occur in older adults and can usually be controlled but not cured. The most common types of chronic disease are cancer, heart disease, stroke, diabetes, and arthritis.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0" i="0" kern="1200" dirty="0">
                <a:solidFill>
                  <a:schemeClr val="tx1"/>
                </a:solidFill>
                <a:effectLst/>
                <a:latin typeface="+mn-lt"/>
                <a:ea typeface="+mn-ea"/>
                <a:cs typeface="+mn-cs"/>
              </a:rPr>
              <a:t>What is self-managing? From Transforming Education, it states “</a:t>
            </a:r>
            <a:r>
              <a:rPr lang="en-CA" sz="1200" b="1" i="0" kern="1200" dirty="0">
                <a:solidFill>
                  <a:schemeClr val="tx1"/>
                </a:solidFill>
                <a:effectLst/>
                <a:latin typeface="+mn-lt"/>
                <a:ea typeface="+mn-ea"/>
                <a:cs typeface="+mn-cs"/>
              </a:rPr>
              <a:t>Self-management, which is also referred to as “self-control” or “self-regulation,” is the ability to regulate one’s emotions, thoughts, and behaviors effectively in different situations.”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b="1"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i="1" u="sng" dirty="0">
                <a:latin typeface="Bahnschrift Light" pitchFamily="34" charset="0"/>
              </a:rPr>
              <a:t>It is very important to be patient with change. </a:t>
            </a:r>
          </a:p>
          <a:p>
            <a:endParaRPr lang="en-US" dirty="0"/>
          </a:p>
        </p:txBody>
      </p:sp>
      <p:sp>
        <p:nvSpPr>
          <p:cNvPr id="4" name="Slide Number Placeholder 3"/>
          <p:cNvSpPr>
            <a:spLocks noGrp="1"/>
          </p:cNvSpPr>
          <p:nvPr>
            <p:ph type="sldNum" sz="quarter" idx="5"/>
          </p:nvPr>
        </p:nvSpPr>
        <p:spPr/>
        <p:txBody>
          <a:bodyPr/>
          <a:lstStyle/>
          <a:p>
            <a:fld id="{C479EBCA-59C6-4C4A-9C00-47377ABD0D8A}" type="slidenum">
              <a:rPr lang="en-US" smtClean="0"/>
              <a:pPr/>
              <a:t>2</a:t>
            </a:fld>
            <a:endParaRPr lang="en-US"/>
          </a:p>
        </p:txBody>
      </p:sp>
    </p:spTree>
    <p:extLst>
      <p:ext uri="{BB962C8B-B14F-4D97-AF65-F5344CB8AC3E}">
        <p14:creationId xmlns:p14="http://schemas.microsoft.com/office/powerpoint/2010/main" val="1611037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Choose the goals that you like and stick to them. The small goals you choose now will lead to some big changes</a:t>
            </a:r>
          </a:p>
        </p:txBody>
      </p:sp>
      <p:sp>
        <p:nvSpPr>
          <p:cNvPr id="4" name="Slide Number Placeholder 3"/>
          <p:cNvSpPr>
            <a:spLocks noGrp="1"/>
          </p:cNvSpPr>
          <p:nvPr>
            <p:ph type="sldNum" sz="quarter" idx="10"/>
          </p:nvPr>
        </p:nvSpPr>
        <p:spPr/>
        <p:txBody>
          <a:bodyPr/>
          <a:lstStyle/>
          <a:p>
            <a:fld id="{C479EBCA-59C6-4C4A-9C00-47377ABD0D8A}"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 is a sample check list, keep it simple and</a:t>
            </a:r>
            <a:r>
              <a:rPr lang="en-US" baseline="0" dirty="0"/>
              <a:t> timely, weekly is best as it breaks it down into more simple times.</a:t>
            </a:r>
          </a:p>
          <a:p>
            <a:r>
              <a:rPr lang="en-US" baseline="0" dirty="0"/>
              <a:t>Remember these are just examples you don’t have to do all 3 listed, start with one. And you can make your own goals </a:t>
            </a:r>
          </a:p>
          <a:p>
            <a:r>
              <a:rPr lang="en-US" baseline="0" dirty="0"/>
              <a:t>Breaking it down to days of the week you are going to do this, helps. Instead of every day start with perhaps on Monday, </a:t>
            </a:r>
          </a:p>
          <a:p>
            <a:r>
              <a:rPr lang="en-US" baseline="0" dirty="0"/>
              <a:t>Wednesday  and Saturday, for approximately 10 – 15 minutes. This can even go for a goal of writing a journal about how you feel about Diabetes.   </a:t>
            </a:r>
          </a:p>
          <a:p>
            <a:r>
              <a:rPr lang="en-US" baseline="0" dirty="0"/>
              <a:t>What counts is progress not perfection</a:t>
            </a:r>
          </a:p>
          <a:p>
            <a:endParaRPr lang="en-US" dirty="0"/>
          </a:p>
        </p:txBody>
      </p:sp>
      <p:sp>
        <p:nvSpPr>
          <p:cNvPr id="4" name="Slide Number Placeholder 3"/>
          <p:cNvSpPr>
            <a:spLocks noGrp="1"/>
          </p:cNvSpPr>
          <p:nvPr>
            <p:ph type="sldNum" sz="quarter" idx="10"/>
          </p:nvPr>
        </p:nvSpPr>
        <p:spPr/>
        <p:txBody>
          <a:bodyPr/>
          <a:lstStyle/>
          <a:p>
            <a:fld id="{C479EBCA-59C6-4C4A-9C00-47377ABD0D8A}"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 Don’t be afraid to ask for help from your team, if you miss something don’t be hard on yourself  pick yourself up, dust yourself off and keep trying.</a:t>
            </a:r>
            <a:endParaRPr lang="en-US" dirty="0"/>
          </a:p>
        </p:txBody>
      </p:sp>
      <p:sp>
        <p:nvSpPr>
          <p:cNvPr id="4" name="Slide Number Placeholder 3"/>
          <p:cNvSpPr>
            <a:spLocks noGrp="1"/>
          </p:cNvSpPr>
          <p:nvPr>
            <p:ph type="sldNum" sz="quarter" idx="10"/>
          </p:nvPr>
        </p:nvSpPr>
        <p:spPr/>
        <p:txBody>
          <a:bodyPr/>
          <a:lstStyle/>
          <a:p>
            <a:fld id="{C479EBCA-59C6-4C4A-9C00-47377ABD0D8A}"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C479EBCA-59C6-4C4A-9C00-47377ABD0D8A}"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r>
              <a:rPr lang="en-US" dirty="0"/>
              <a:t>At this time, I would like to ask you, ‘How to you eat an elephant?”  ….Pause for a couple of minutes..  Answer if not yet answered  One slice at a time. </a:t>
            </a:r>
          </a:p>
          <a:p>
            <a:pPr defTabSz="931774"/>
            <a:r>
              <a:rPr lang="en-US" dirty="0"/>
              <a:t>Looking at your whole large</a:t>
            </a:r>
            <a:r>
              <a:rPr lang="en-US" baseline="0" dirty="0"/>
              <a:t> </a:t>
            </a:r>
            <a:r>
              <a:rPr lang="en-US" dirty="0"/>
              <a:t>goal, may seem intimidating and may be viewed as overwhelming and therefore unreachable. </a:t>
            </a:r>
          </a:p>
          <a:p>
            <a:pPr defTabSz="931774"/>
            <a:r>
              <a:rPr lang="en-US" dirty="0"/>
              <a:t>When initially diagnosed the effect</a:t>
            </a:r>
            <a:r>
              <a:rPr lang="en-US" baseline="0" dirty="0"/>
              <a:t> may be very overpowering especially when you are being flooded with information about what and what not to do. The following are a few pointers on how to use the SMART tool for reaching your goal.</a:t>
            </a:r>
            <a:endParaRPr lang="en-US" dirty="0"/>
          </a:p>
          <a:p>
            <a:endParaRPr lang="en-US" dirty="0"/>
          </a:p>
        </p:txBody>
      </p:sp>
      <p:sp>
        <p:nvSpPr>
          <p:cNvPr id="4" name="Slide Number Placeholder 3"/>
          <p:cNvSpPr>
            <a:spLocks noGrp="1"/>
          </p:cNvSpPr>
          <p:nvPr>
            <p:ph type="sldNum" sz="quarter" idx="10"/>
          </p:nvPr>
        </p:nvSpPr>
        <p:spPr/>
        <p:txBody>
          <a:bodyPr/>
          <a:lstStyle/>
          <a:p>
            <a:fld id="{C479EBCA-59C6-4C4A-9C00-47377ABD0D8A}"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example of a SMART Goal Tool template we will break them down to each point in the next few slides&gt;</a:t>
            </a:r>
          </a:p>
          <a:p>
            <a:r>
              <a:rPr lang="en-US" dirty="0"/>
              <a:t>S </a:t>
            </a:r>
          </a:p>
          <a:p>
            <a:r>
              <a:rPr lang="en-US" dirty="0"/>
              <a:t>M</a:t>
            </a:r>
          </a:p>
          <a:p>
            <a:r>
              <a:rPr lang="en-US" dirty="0"/>
              <a:t>A</a:t>
            </a:r>
          </a:p>
          <a:p>
            <a:r>
              <a:rPr lang="en-US" dirty="0"/>
              <a:t>R</a:t>
            </a:r>
          </a:p>
          <a:p>
            <a:r>
              <a:rPr lang="en-US" dirty="0"/>
              <a:t>T</a:t>
            </a:r>
          </a:p>
        </p:txBody>
      </p:sp>
      <p:sp>
        <p:nvSpPr>
          <p:cNvPr id="4" name="Slide Number Placeholder 3"/>
          <p:cNvSpPr>
            <a:spLocks noGrp="1"/>
          </p:cNvSpPr>
          <p:nvPr>
            <p:ph type="sldNum" sz="quarter" idx="5"/>
          </p:nvPr>
        </p:nvSpPr>
        <p:spPr/>
        <p:txBody>
          <a:bodyPr/>
          <a:lstStyle/>
          <a:p>
            <a:fld id="{C479EBCA-59C6-4C4A-9C00-47377ABD0D8A}" type="slidenum">
              <a:rPr lang="en-US" smtClean="0"/>
              <a:pPr/>
              <a:t>4</a:t>
            </a:fld>
            <a:endParaRPr lang="en-US"/>
          </a:p>
        </p:txBody>
      </p:sp>
    </p:spTree>
    <p:extLst>
      <p:ext uri="{BB962C8B-B14F-4D97-AF65-F5344CB8AC3E}">
        <p14:creationId xmlns:p14="http://schemas.microsoft.com/office/powerpoint/2010/main" val="1459553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endParaRPr lang="en-US" dirty="0"/>
          </a:p>
          <a:p>
            <a:pPr marL="0" indent="0" defTabSz="914400">
              <a:lnSpc>
                <a:spcPct val="100000"/>
              </a:lnSpc>
              <a:spcBef>
                <a:spcPts val="0"/>
              </a:spcBef>
              <a:buNone/>
              <a:defRPr/>
            </a:pPr>
            <a:r>
              <a:rPr lang="en-US" dirty="0"/>
              <a:t>When you are setting up this goal ask yourself the 6 “W” questions</a:t>
            </a:r>
          </a:p>
          <a:p>
            <a:endParaRPr lang="en-US" dirty="0"/>
          </a:p>
          <a:p>
            <a:r>
              <a:rPr lang="en-US" dirty="0"/>
              <a:t>Who:  Who is involved? By having a team, you are better able to set your goals, but you need to include them, such as your Doctor ask him or her if you can do physical activity, contact your local ADI worker to see if there is any walking groups you may want to join. You can say, “My Diabetes team, my husband, my son/daughter or even a sibling”; someone that is close to you and knows about your goal setting. </a:t>
            </a:r>
          </a:p>
          <a:p>
            <a:r>
              <a:rPr lang="en-US" dirty="0"/>
              <a:t>What:  What do I want to accomplish? “to be better able to control my diabetes : by setting reminders</a:t>
            </a:r>
            <a:r>
              <a:rPr lang="en-US" baseline="0" dirty="0"/>
              <a:t> to</a:t>
            </a:r>
            <a:r>
              <a:rPr lang="en-US" dirty="0"/>
              <a:t> take my medication everyday, or reminder to check my blood sugars.” or getting exercise, by walking at least 10-15 minutes ; to be flexible to be able to play/walk with my child or grandchild.</a:t>
            </a:r>
          </a:p>
          <a:p>
            <a:r>
              <a:rPr lang="en-US" dirty="0"/>
              <a:t>Where:  identify where is the best place for medication/exercise time reminders. Place</a:t>
            </a:r>
            <a:r>
              <a:rPr lang="en-US" baseline="0" dirty="0"/>
              <a:t> reminders someplace that is easily seen. Even on the mirror in the bathroom and on your door.</a:t>
            </a:r>
            <a:endParaRPr lang="en-US" dirty="0"/>
          </a:p>
          <a:p>
            <a:r>
              <a:rPr lang="en-US" dirty="0"/>
              <a:t>When:  Establish a time when medication is to be taken or when is the best time to take a walk</a:t>
            </a:r>
          </a:p>
          <a:p>
            <a:r>
              <a:rPr lang="en-US" dirty="0"/>
              <a:t>Which: When you are away</a:t>
            </a:r>
            <a:r>
              <a:rPr lang="en-US" baseline="0" dirty="0"/>
              <a:t> from home you may need to check your blood sugars so it will help if you have a plan on how to do this, or even at work set a place where you can do this check.</a:t>
            </a:r>
            <a:endParaRPr lang="en-US" dirty="0"/>
          </a:p>
          <a:p>
            <a:r>
              <a:rPr lang="en-US" dirty="0"/>
              <a:t>Why:  Specific reasons, purpose or benefits of accomplishing the goal. “By checking or monitoring my blood sugars I will be better prepared to talking with my doctor or health care team.” </a:t>
            </a:r>
          </a:p>
          <a:p>
            <a:endParaRPr lang="en-US" dirty="0"/>
          </a:p>
          <a:p>
            <a:endParaRPr lang="en-US" dirty="0"/>
          </a:p>
          <a:p>
            <a:endParaRPr lang="en-US" dirty="0"/>
          </a:p>
          <a:p>
            <a:endParaRPr lang="en-US" dirty="0"/>
          </a:p>
          <a:p>
            <a:r>
              <a:rPr lang="en-US" dirty="0"/>
              <a:t>Check feelings. What do you feel about your goal? This is an important question. The way you feel about your goal can mean the difference between intending to change and actually changing. It is normal to have both positive and negative feelings. The goal that has more positive feelings is usually the one to be achieved.  Do you feel any of these things when you think about the goal you have chosen?</a:t>
            </a:r>
          </a:p>
          <a:p>
            <a:pPr lvl="0"/>
            <a:r>
              <a:rPr lang="en-US" dirty="0"/>
              <a:t>Hopeful</a:t>
            </a:r>
          </a:p>
          <a:p>
            <a:pPr lvl="0"/>
            <a:r>
              <a:rPr lang="en-US" dirty="0"/>
              <a:t>Excited</a:t>
            </a:r>
          </a:p>
          <a:p>
            <a:pPr lvl="0"/>
            <a:r>
              <a:rPr lang="en-US" dirty="0"/>
              <a:t>Confident</a:t>
            </a:r>
          </a:p>
          <a:p>
            <a:pPr lvl="0"/>
            <a:r>
              <a:rPr lang="en-US" dirty="0"/>
              <a:t>Determined</a:t>
            </a:r>
          </a:p>
          <a:p>
            <a:pPr lvl="0"/>
            <a:r>
              <a:rPr lang="en-US" dirty="0"/>
              <a:t>Optimistic</a:t>
            </a:r>
          </a:p>
          <a:p>
            <a:pPr lvl="0"/>
            <a:r>
              <a:rPr lang="en-US" dirty="0"/>
              <a:t>Motivated</a:t>
            </a:r>
          </a:p>
          <a:p>
            <a:endParaRPr lang="en-US" dirty="0"/>
          </a:p>
        </p:txBody>
      </p:sp>
      <p:sp>
        <p:nvSpPr>
          <p:cNvPr id="4" name="Slide Number Placeholder 3"/>
          <p:cNvSpPr>
            <a:spLocks noGrp="1"/>
          </p:cNvSpPr>
          <p:nvPr>
            <p:ph type="sldNum" sz="quarter" idx="10"/>
          </p:nvPr>
        </p:nvSpPr>
        <p:spPr/>
        <p:txBody>
          <a:bodyPr/>
          <a:lstStyle/>
          <a:p>
            <a:fld id="{C479EBCA-59C6-4C4A-9C00-47377ABD0D8A}"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Let’s look at the examples</a:t>
            </a:r>
          </a:p>
          <a:p>
            <a:r>
              <a:rPr lang="en-US" dirty="0"/>
              <a:t>1) I </a:t>
            </a:r>
            <a:r>
              <a:rPr lang="en-US" baseline="0" dirty="0"/>
              <a:t>want to do better with my diabetes,</a:t>
            </a:r>
            <a:r>
              <a:rPr lang="en-US" dirty="0"/>
              <a:t> firstly you need to know what it is about your diabetes you want to change;</a:t>
            </a:r>
            <a:r>
              <a:rPr lang="en-US" baseline="0" dirty="0"/>
              <a:t> </a:t>
            </a:r>
            <a:r>
              <a:rPr lang="en-US" dirty="0"/>
              <a:t>Start with a simple task, such as doing your blood sugar readings on a regular basis,  also knowing what your readings are helps both you and your Doctor know how you are progressing and what may need to be added or reduced.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 I want to walk 10  kilometers a day: If you can’t walk for 15 minutes every other day maybe start with a specific task such am going to clean</a:t>
            </a:r>
            <a:r>
              <a:rPr lang="en-US" baseline="0" dirty="0"/>
              <a:t> my room one drawer at a time every day for 10 minutes or even, I am going to join a walking group</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 I want to lose weight: that is a vague goal, and an opening to set you back, try to be specific, I am going to cut out chips and pop for the next 2 weeks or you can even do it for a month, when these 2 weeks are up continue but add something else to remove or reduce in your home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is all very specific to you.</a:t>
            </a:r>
          </a:p>
          <a:p>
            <a:pPr marL="0" indent="0" defTabSz="914400">
              <a:lnSpc>
                <a:spcPct val="100000"/>
              </a:lnSpc>
              <a:spcBef>
                <a:spcPts val="0"/>
              </a:spcBef>
              <a:buNone/>
              <a:defRPr/>
            </a:pPr>
            <a:r>
              <a:rPr lang="en-US" dirty="0"/>
              <a:t>When setting your goals, it is better to break them down into smaller sessions and expand from there, even doing a task which you can set for a week is better than looking at it for a couple of months.</a:t>
            </a:r>
            <a:r>
              <a:rPr lang="en-US" b="1" dirty="0"/>
              <a:t> </a:t>
            </a:r>
            <a:r>
              <a:rPr lang="en-US" dirty="0"/>
              <a:t> </a:t>
            </a:r>
          </a:p>
          <a:p>
            <a:pPr marL="0" indent="0" defTabSz="914400">
              <a:lnSpc>
                <a:spcPct val="100000"/>
              </a:lnSpc>
              <a:spcBef>
                <a:spcPts val="0"/>
              </a:spcBef>
              <a:buNone/>
              <a:defRPr/>
            </a:pPr>
            <a:endParaRPr lang="en-US" dirty="0"/>
          </a:p>
          <a:p>
            <a:endParaRPr lang="en-US" dirty="0"/>
          </a:p>
          <a:p>
            <a:r>
              <a:rPr lang="en-US" dirty="0"/>
              <a:t>Check feelings. What do you feel about your goal? This is an important question. The way you feel about your goal can mean the difference between intending to change and actually changing. It is normal to have both positive and negative feelings. The goal that has more positive feelings is usually the one to be achieved.  Do you feel any of these things when you think about the goal you have chosen?</a:t>
            </a:r>
          </a:p>
          <a:p>
            <a:pPr lvl="0"/>
            <a:r>
              <a:rPr lang="en-US" dirty="0"/>
              <a:t>Hopeful</a:t>
            </a:r>
          </a:p>
          <a:p>
            <a:pPr lvl="0"/>
            <a:r>
              <a:rPr lang="en-US" dirty="0"/>
              <a:t>Excited</a:t>
            </a:r>
          </a:p>
          <a:p>
            <a:pPr lvl="0"/>
            <a:r>
              <a:rPr lang="en-US" dirty="0"/>
              <a:t>Confident</a:t>
            </a:r>
          </a:p>
          <a:p>
            <a:pPr lvl="0"/>
            <a:r>
              <a:rPr lang="en-US" dirty="0"/>
              <a:t>Determined</a:t>
            </a:r>
          </a:p>
          <a:p>
            <a:pPr lvl="0"/>
            <a:r>
              <a:rPr lang="en-US" dirty="0"/>
              <a:t>Optimistic</a:t>
            </a:r>
          </a:p>
          <a:p>
            <a:pPr lvl="0"/>
            <a:r>
              <a:rPr lang="en-US" dirty="0"/>
              <a:t>Motivated</a:t>
            </a:r>
          </a:p>
          <a:p>
            <a:endParaRPr lang="en-US" dirty="0"/>
          </a:p>
        </p:txBody>
      </p:sp>
      <p:sp>
        <p:nvSpPr>
          <p:cNvPr id="4" name="Slide Number Placeholder 3"/>
          <p:cNvSpPr>
            <a:spLocks noGrp="1"/>
          </p:cNvSpPr>
          <p:nvPr>
            <p:ph type="sldNum" sz="quarter" idx="5"/>
          </p:nvPr>
        </p:nvSpPr>
        <p:spPr/>
        <p:txBody>
          <a:bodyPr/>
          <a:lstStyle/>
          <a:p>
            <a:fld id="{C479EBCA-59C6-4C4A-9C00-47377ABD0D8A}" type="slidenum">
              <a:rPr lang="en-US" smtClean="0"/>
              <a:pPr/>
              <a:t>6</a:t>
            </a:fld>
            <a:endParaRPr lang="en-US"/>
          </a:p>
        </p:txBody>
      </p:sp>
    </p:spTree>
    <p:extLst>
      <p:ext uri="{BB962C8B-B14F-4D97-AF65-F5344CB8AC3E}">
        <p14:creationId xmlns:p14="http://schemas.microsoft.com/office/powerpoint/2010/main" val="2611094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rtl="0"/>
            <a:r>
              <a:rPr lang="en-US" dirty="0"/>
              <a:t> Get a journal and write down measurable goals in a clear, concise fashion and display them in a book that you like to look at and hold or on the fridge.</a:t>
            </a:r>
            <a:endParaRPr lang="en-US" b="1" dirty="0"/>
          </a:p>
          <a:p>
            <a:pPr rtl="0"/>
            <a:endParaRPr lang="en-US" b="1" dirty="0"/>
          </a:p>
          <a:p>
            <a:pPr rtl="0"/>
            <a:r>
              <a:rPr lang="en-US" b="1" dirty="0"/>
              <a:t>Let’s use this:</a:t>
            </a:r>
          </a:p>
          <a:p>
            <a:pPr rtl="0"/>
            <a:r>
              <a:rPr lang="en-US" b="1" dirty="0"/>
              <a:t>Instead of saying :</a:t>
            </a:r>
            <a:r>
              <a:rPr lang="en-US" dirty="0"/>
              <a:t>I'm not going to have any sugar because I am getting  my AIC check on Friday; </a:t>
            </a:r>
          </a:p>
          <a:p>
            <a:pPr rtl="0"/>
            <a:r>
              <a:rPr lang="en-US" b="1" dirty="0"/>
              <a:t>Try saying the following</a:t>
            </a:r>
            <a:r>
              <a:rPr lang="en-US" dirty="0"/>
              <a:t>: I'm going to eat healthy and do away with desserts and if I need help with my plan, I will ask my team to help me so that my goal of having a proper A1C level can be achieved.</a:t>
            </a:r>
          </a:p>
          <a:p>
            <a:r>
              <a:rPr lang="en-US" dirty="0"/>
              <a:t>In</a:t>
            </a:r>
            <a:r>
              <a:rPr lang="en-US" baseline="0" dirty="0"/>
              <a:t> so saying, A1C is done approximately every 3 months, so that gives a person time perhaps stop eating too much bread or gives time to start a walking program.</a:t>
            </a:r>
          </a:p>
          <a:p>
            <a:r>
              <a:rPr lang="en-US" b="1" dirty="0"/>
              <a:t>Setting goals for healthy eating doesn’t have to happen all at once.</a:t>
            </a:r>
            <a:r>
              <a:rPr lang="en-US" dirty="0"/>
              <a:t> In fact, if you set and achieve a goal each day – or each week – you’ll have something to celebrate! Think about taking small, manageable steps at every meal. Here are some tips to help you along the way:</a:t>
            </a:r>
          </a:p>
          <a:p>
            <a:r>
              <a:rPr lang="en-US" dirty="0"/>
              <a:t>• Simplify. Consider variety and freshness. Focus on finding foods you love and easy recipes that incorporate fresh(frozen, if fresh</a:t>
            </a:r>
            <a:r>
              <a:rPr lang="en-US" baseline="0" dirty="0"/>
              <a:t> is not available)</a:t>
            </a:r>
            <a:r>
              <a:rPr lang="en-US" dirty="0"/>
              <a:t> ingredients.</a:t>
            </a:r>
          </a:p>
          <a:p>
            <a:r>
              <a:rPr lang="en-US" dirty="0"/>
              <a:t>When figuring out how much food you should eat at any given meal, your hands are a simple tool! Diabetes Canada </a:t>
            </a:r>
            <a:r>
              <a:rPr lang="en-US" dirty="0">
                <a:hlinkClick r:id="rId3"/>
              </a:rPr>
              <a:t>“handy portion guide”</a:t>
            </a:r>
            <a:r>
              <a:rPr lang="en-US" dirty="0"/>
              <a:t> can show you how.</a:t>
            </a:r>
          </a:p>
          <a:p>
            <a:r>
              <a:rPr lang="en-US" dirty="0"/>
              <a:t>• Start slow and build gradually.  Small steps such as trying a new vegetable. As these small changes become routine, you can keep adding more healthy choices along the way.</a:t>
            </a:r>
          </a:p>
          <a:p>
            <a:r>
              <a:rPr lang="en-US" dirty="0"/>
              <a:t>• Think about how full you feel after a meal. This will help you plan future meals, and you’ll know when to say “stop!” If you still feel hungry after a meal, load up on vegetables that are low in calories and carbohydrates,</a:t>
            </a:r>
            <a:r>
              <a:rPr lang="en-US" baseline="0" dirty="0"/>
              <a:t> </a:t>
            </a:r>
            <a:r>
              <a:rPr lang="en-US" dirty="0"/>
              <a:t>such as cucumber, broccoli, spinach, kale.</a:t>
            </a:r>
          </a:p>
          <a:p>
            <a:pPr>
              <a:buNone/>
            </a:pPr>
            <a:endParaRPr lang="en-US" sz="1200" dirty="0"/>
          </a:p>
          <a:p>
            <a:pPr>
              <a:buNone/>
            </a:pPr>
            <a:endParaRPr lang="en-US" sz="1200" dirty="0"/>
          </a:p>
          <a:p>
            <a:pPr>
              <a:buNone/>
            </a:pPr>
            <a:r>
              <a:rPr lang="en-US" sz="1200" dirty="0"/>
              <a:t>To determine if your goal is measurable, think about:</a:t>
            </a:r>
          </a:p>
          <a:p>
            <a:pPr lvl="0">
              <a:buNone/>
            </a:pPr>
            <a:r>
              <a:rPr lang="en-US" sz="1200" dirty="0"/>
              <a:t>How much of something will you do?</a:t>
            </a:r>
          </a:p>
          <a:p>
            <a:pPr lvl="0">
              <a:buNone/>
            </a:pPr>
            <a:r>
              <a:rPr lang="en-US" sz="1200" dirty="0"/>
              <a:t>How long will you do it for?</a:t>
            </a:r>
          </a:p>
          <a:p>
            <a:pPr lvl="0">
              <a:buNone/>
            </a:pPr>
            <a:r>
              <a:rPr lang="en-US" sz="1200" dirty="0"/>
              <a:t>How often will you do it?</a:t>
            </a:r>
          </a:p>
          <a:p>
            <a:pPr>
              <a:buNone/>
            </a:pPr>
            <a:r>
              <a:rPr lang="en-US" sz="1200" dirty="0"/>
              <a:t>How much medication do you need? </a:t>
            </a:r>
          </a:p>
          <a:p>
            <a:pPr>
              <a:buNone/>
            </a:pPr>
            <a:r>
              <a:rPr lang="en-US" sz="1200" dirty="0"/>
              <a:t>How many times will I walk each day?</a:t>
            </a:r>
          </a:p>
          <a:p>
            <a:pPr>
              <a:buNone/>
            </a:pPr>
            <a:r>
              <a:rPr lang="en-US" sz="1200" dirty="0"/>
              <a:t>How will I know when I have accomplished the goal? </a:t>
            </a:r>
          </a:p>
          <a:p>
            <a:endParaRPr lang="en-US" dirty="0"/>
          </a:p>
        </p:txBody>
      </p:sp>
      <p:sp>
        <p:nvSpPr>
          <p:cNvPr id="4" name="Slide Number Placeholder 3"/>
          <p:cNvSpPr>
            <a:spLocks noGrp="1"/>
          </p:cNvSpPr>
          <p:nvPr>
            <p:ph type="sldNum" sz="quarter" idx="10"/>
          </p:nvPr>
        </p:nvSpPr>
        <p:spPr/>
        <p:txBody>
          <a:bodyPr/>
          <a:lstStyle/>
          <a:p>
            <a:fld id="{C479EBCA-59C6-4C4A-9C00-47377ABD0D8A}"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b="1" dirty="0"/>
          </a:p>
          <a:p>
            <a:r>
              <a:rPr lang="en-US" dirty="0"/>
              <a:t>Positive self-talk – enjoy the call to eating healthy, consider removing any barriers that may cause you to backslide; you may join a walking program: take your time as you walk, smell the roses, listen to the birds, feel good about being proactive and a positive attitude can’t be far behind. Goals must achievable. The best goals require you to stretch a bit to achieve them, but they are not impossible to achieve. </a:t>
            </a:r>
            <a:endParaRPr lang="en-US" b="1" dirty="0"/>
          </a:p>
          <a:p>
            <a:r>
              <a:rPr lang="en-US" b="1" dirty="0"/>
              <a:t>A - Attainable/Achievable</a:t>
            </a:r>
            <a:r>
              <a:rPr lang="en-US" dirty="0"/>
              <a:t> – When you identify goals that are most important to you, you begin to figure out ways you can make them come true. You develop the attitudes, abilities,&amp;  skills to reach them. You begin seeing previously overlooked opportunities to bring yourself closer to the achievement of your goals.</a:t>
            </a:r>
          </a:p>
          <a:p>
            <a:r>
              <a:rPr lang="en-US" dirty="0"/>
              <a:t>You can attain most any goal you set when you plan your steps wisely and establish a time frame that allows you to carry out those steps. Goals that may have seemed far away and out of reach eventually move closer and become attainable, not because your goals shrink, but because you grow and expand to match them. When you list your goals, you build your self-image. </a:t>
            </a:r>
          </a:p>
          <a:p>
            <a:r>
              <a:rPr lang="en-US" dirty="0"/>
              <a:t>Have you ever tried to meet a goal and ended up discouraged when it didn’t work out? This helps you do the opposite: succeed at something small first so that you gain confidence to keep going.</a:t>
            </a:r>
          </a:p>
          <a:p>
            <a:r>
              <a:rPr lang="en-US" dirty="0"/>
              <a:t>Lets take this instance; I have a load of laundry that needs to be sorted and put away if I don’t it, it eventually becomes overwhelming  and the pile gets bigger, but if I was to say “This Friday I am going to get the laundry done.” then I rate how well I think I am going to do, if it is less than 7; I need to refocus and say “This weekend starting on Friday I am going  to take a armful every time I pass by it and by Sunday the laundry will be put away.”</a:t>
            </a:r>
          </a:p>
          <a:p>
            <a:endParaRPr lang="en-US" dirty="0"/>
          </a:p>
          <a:p>
            <a:pPr>
              <a:buNone/>
            </a:pPr>
            <a:r>
              <a:rPr lang="en-US" sz="1200" dirty="0"/>
              <a:t>The best goals are usually not too easy and not too difficult. </a:t>
            </a:r>
          </a:p>
          <a:p>
            <a:pPr>
              <a:buNone/>
            </a:pPr>
            <a:r>
              <a:rPr lang="en-US" sz="1200" dirty="0"/>
              <a:t>The goal has to be big enough to feel interesting and worthwhile, but small enough to feel achievable.</a:t>
            </a:r>
          </a:p>
          <a:p>
            <a:pPr>
              <a:buNone/>
            </a:pPr>
            <a:r>
              <a:rPr lang="en-US" sz="1200" dirty="0"/>
              <a:t>Planning small goals and achieving them one step at a time will help you experience success and build a drive to go on. </a:t>
            </a:r>
          </a:p>
          <a:p>
            <a:endParaRPr lang="en-US" dirty="0"/>
          </a:p>
        </p:txBody>
      </p:sp>
      <p:sp>
        <p:nvSpPr>
          <p:cNvPr id="4" name="Slide Number Placeholder 3"/>
          <p:cNvSpPr>
            <a:spLocks noGrp="1"/>
          </p:cNvSpPr>
          <p:nvPr>
            <p:ph type="sldNum" sz="quarter" idx="10"/>
          </p:nvPr>
        </p:nvSpPr>
        <p:spPr/>
        <p:txBody>
          <a:bodyPr/>
          <a:lstStyle/>
          <a:p>
            <a:fld id="{C479EBCA-59C6-4C4A-9C00-47377ABD0D8A}"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Set realistic goals – be realistic about change</a:t>
            </a:r>
          </a:p>
          <a:p>
            <a:pPr lvl="0"/>
            <a:r>
              <a:rPr lang="en-US" dirty="0"/>
              <a:t>Information- get as much information about your plan , ask you diabetes team, how to achieve</a:t>
            </a:r>
            <a:r>
              <a:rPr lang="en-US" baseline="0" dirty="0"/>
              <a:t> proper A1C result, or how to build a healthy meal plan, who to walk with if you need assistance.</a:t>
            </a:r>
            <a:endParaRPr lang="en-US" dirty="0"/>
          </a:p>
          <a:p>
            <a:pPr lvl="0"/>
            <a:r>
              <a:rPr lang="en-US" dirty="0"/>
              <a:t>Ability- what is this going to require of me,</a:t>
            </a:r>
            <a:r>
              <a:rPr lang="en-US" baseline="0" dirty="0"/>
              <a:t> </a:t>
            </a:r>
            <a:endParaRPr lang="en-US" dirty="0"/>
          </a:p>
          <a:p>
            <a:pPr lvl="0"/>
            <a:r>
              <a:rPr lang="en-US" dirty="0"/>
              <a:t>Skills- can I walk</a:t>
            </a:r>
            <a:r>
              <a:rPr lang="en-US" baseline="0" dirty="0"/>
              <a:t> without assistance or should I get a walking stick, </a:t>
            </a:r>
            <a:endParaRPr lang="en-US" dirty="0"/>
          </a:p>
          <a:p>
            <a:pPr lvl="0"/>
            <a:r>
              <a:rPr lang="en-US" dirty="0"/>
              <a:t>Resources- who do I call if I need a boost </a:t>
            </a:r>
          </a:p>
          <a:p>
            <a:pPr lvl="0"/>
            <a:r>
              <a:rPr lang="en-US" dirty="0"/>
              <a:t>Help- there are</a:t>
            </a:r>
            <a:r>
              <a:rPr lang="en-US" baseline="0" dirty="0"/>
              <a:t> plenty of resources such as Diabetes Canada, your local health centre etc.. </a:t>
            </a:r>
            <a:endParaRPr lang="en-US" dirty="0"/>
          </a:p>
          <a:p>
            <a:pPr lvl="0"/>
            <a:endParaRPr lang="en-US" dirty="0"/>
          </a:p>
          <a:p>
            <a:pPr lvl="0"/>
            <a:r>
              <a:rPr lang="en-US" dirty="0"/>
              <a:t>R = Realistic: Is your goal realistic and within your reach? Are you willing to commit to your goal? Almost certainly your goal is realistic if you truly believe that it can be accomplished. Relevant: Is your goal relevant to your life purpose? Your goal must be consistent with other goals established and fits with your immediate and long-term plans? </a:t>
            </a:r>
          </a:p>
          <a:p>
            <a:pPr lvl="0"/>
            <a:endParaRPr lang="en-US" dirty="0"/>
          </a:p>
          <a:p>
            <a:pPr>
              <a:buNone/>
            </a:pPr>
            <a:r>
              <a:rPr lang="en-US" dirty="0"/>
              <a:t>You are the only one who can decide how important your goal is. </a:t>
            </a:r>
          </a:p>
          <a:p>
            <a:pPr algn="ctr">
              <a:buNone/>
            </a:pPr>
            <a:r>
              <a:rPr lang="en-US" dirty="0"/>
              <a:t>A significant goal is frequently easier to reach since the </a:t>
            </a:r>
          </a:p>
          <a:p>
            <a:pPr algn="ctr">
              <a:buNone/>
            </a:pPr>
            <a:r>
              <a:rPr lang="en-US" dirty="0"/>
              <a:t>importance of the goal can be a motivational force.</a:t>
            </a:r>
          </a:p>
          <a:p>
            <a:pPr>
              <a:buNone/>
            </a:pPr>
            <a:r>
              <a:rPr lang="en-US" dirty="0"/>
              <a:t>Setting achievable goals is a skill, which means you can learn how. </a:t>
            </a:r>
          </a:p>
          <a:p>
            <a:pPr lvl="0">
              <a:buNone/>
            </a:pPr>
            <a:r>
              <a:rPr lang="en-US" dirty="0"/>
              <a:t>Choose a target that you want to do. </a:t>
            </a:r>
          </a:p>
          <a:p>
            <a:pPr lvl="0">
              <a:buNone/>
            </a:pPr>
            <a:r>
              <a:rPr lang="en-US" dirty="0"/>
              <a:t>Break a big goal into small steps. If you have not exercised or walked a distance in the last few years, it may not be realistic to start walking 5 miles a day. Maybe walking 2 blocks or walking for 10 minutes on set days in the week may work better and be more successful, giving you an incentive to reach your goal of 5 miles.</a:t>
            </a:r>
          </a:p>
          <a:p>
            <a:pPr>
              <a:buNone/>
            </a:pPr>
            <a:r>
              <a:rPr lang="en-US" dirty="0"/>
              <a:t>When deciding if your goal is realistic, think about whether you have the things you need:</a:t>
            </a:r>
          </a:p>
          <a:p>
            <a:pPr lvl="0"/>
            <a:r>
              <a:rPr lang="en-US" dirty="0"/>
              <a:t>information</a:t>
            </a:r>
          </a:p>
          <a:p>
            <a:pPr lvl="0"/>
            <a:r>
              <a:rPr lang="en-US" dirty="0"/>
              <a:t>ability</a:t>
            </a:r>
          </a:p>
          <a:p>
            <a:pPr lvl="0"/>
            <a:r>
              <a:rPr lang="en-US" dirty="0"/>
              <a:t>skills</a:t>
            </a:r>
          </a:p>
          <a:p>
            <a:pPr lvl="0"/>
            <a:r>
              <a:rPr lang="en-US" dirty="0"/>
              <a:t>resources</a:t>
            </a:r>
          </a:p>
          <a:p>
            <a:pPr lvl="0"/>
            <a:r>
              <a:rPr lang="en-US" dirty="0"/>
              <a:t>help</a:t>
            </a:r>
          </a:p>
          <a:p>
            <a:endParaRPr lang="en-US" dirty="0"/>
          </a:p>
        </p:txBody>
      </p:sp>
      <p:sp>
        <p:nvSpPr>
          <p:cNvPr id="4" name="Slide Number Placeholder 3"/>
          <p:cNvSpPr>
            <a:spLocks noGrp="1"/>
          </p:cNvSpPr>
          <p:nvPr>
            <p:ph type="sldNum" sz="quarter" idx="10"/>
          </p:nvPr>
        </p:nvSpPr>
        <p:spPr/>
        <p:txBody>
          <a:bodyPr/>
          <a:lstStyle/>
          <a:p>
            <a:fld id="{C479EBCA-59C6-4C4A-9C00-47377ABD0D8A}"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buNone/>
            </a:pPr>
            <a:r>
              <a:rPr lang="en-US" dirty="0"/>
              <a:t>Set realistic timelines to short term goals.  </a:t>
            </a:r>
            <a:br>
              <a:rPr lang="en-US" dirty="0"/>
            </a:br>
            <a:r>
              <a:rPr lang="en-US" dirty="0"/>
              <a:t>If you set a time you are going to start and </a:t>
            </a:r>
          </a:p>
          <a:p>
            <a:pPr algn="ctr">
              <a:buNone/>
            </a:pPr>
            <a:r>
              <a:rPr lang="en-US" dirty="0"/>
              <a:t>an end date.</a:t>
            </a:r>
          </a:p>
          <a:p>
            <a:pPr>
              <a:buNone/>
            </a:pPr>
            <a:r>
              <a:rPr lang="en-US" dirty="0"/>
              <a:t>With a deadline you can:</a:t>
            </a:r>
          </a:p>
          <a:p>
            <a:pPr lvl="0"/>
            <a:r>
              <a:rPr lang="en-US" dirty="0"/>
              <a:t>set aside time to make it a priority</a:t>
            </a:r>
          </a:p>
          <a:p>
            <a:pPr lvl="0"/>
            <a:r>
              <a:rPr lang="en-US" dirty="0"/>
              <a:t>know for sure when you achieve it</a:t>
            </a:r>
          </a:p>
          <a:p>
            <a:pPr lvl="0"/>
            <a:r>
              <a:rPr lang="en-US" dirty="0"/>
              <a:t>achieve it, feel good about it, and move on!</a:t>
            </a:r>
          </a:p>
          <a:p>
            <a:pPr lvl="0">
              <a:buNone/>
            </a:pPr>
            <a:r>
              <a:rPr lang="en-US" dirty="0"/>
              <a:t>This will give you a picture of what you can achieve an you can set another deadline to keep going.</a:t>
            </a:r>
          </a:p>
          <a:p>
            <a:pPr>
              <a:buNone/>
            </a:pPr>
            <a:r>
              <a:rPr lang="en-US" dirty="0"/>
              <a:t> </a:t>
            </a:r>
          </a:p>
          <a:p>
            <a:r>
              <a:rPr lang="en-US" dirty="0"/>
              <a:t>When you set a deadline;  you’ll know even tougher tasks will be over soon. You can also try telling someone else about your goal and deadline so that they can support you and cheer you on</a:t>
            </a:r>
          </a:p>
        </p:txBody>
      </p:sp>
      <p:sp>
        <p:nvSpPr>
          <p:cNvPr id="4" name="Slide Number Placeholder 3"/>
          <p:cNvSpPr>
            <a:spLocks noGrp="1"/>
          </p:cNvSpPr>
          <p:nvPr>
            <p:ph type="sldNum" sz="quarter" idx="10"/>
          </p:nvPr>
        </p:nvSpPr>
        <p:spPr/>
        <p:txBody>
          <a:bodyPr/>
          <a:lstStyle/>
          <a:p>
            <a:fld id="{C479EBCA-59C6-4C4A-9C00-47377ABD0D8A}"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F2A4C-2B4B-4F7B-AC6D-03C827AF607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FE88214D-AD22-5E7E-5B2A-47DC43C3ADB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3E608FF2-DA4A-469A-6923-421A977BA068}"/>
              </a:ext>
            </a:extLst>
          </p:cNvPr>
          <p:cNvSpPr>
            <a:spLocks noGrp="1"/>
          </p:cNvSpPr>
          <p:nvPr>
            <p:ph type="dt" sz="half" idx="10"/>
          </p:nvPr>
        </p:nvSpPr>
        <p:spPr/>
        <p:txBody>
          <a:bodyPr/>
          <a:lstStyle/>
          <a:p>
            <a:fld id="{1204D978-6A56-4085-809A-C9537E8E94E5}" type="datetimeFigureOut">
              <a:rPr lang="en-US" smtClean="0"/>
              <a:pPr/>
              <a:t>12/30/2022</a:t>
            </a:fld>
            <a:endParaRPr lang="en-US"/>
          </a:p>
        </p:txBody>
      </p:sp>
      <p:sp>
        <p:nvSpPr>
          <p:cNvPr id="5" name="Footer Placeholder 4">
            <a:extLst>
              <a:ext uri="{FF2B5EF4-FFF2-40B4-BE49-F238E27FC236}">
                <a16:creationId xmlns:a16="http://schemas.microsoft.com/office/drawing/2014/main" id="{53DD2B24-198F-5CD5-2DC8-A9F19B269C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57FBAD-EC5A-97C4-84C7-7C8FF6F37A6B}"/>
              </a:ext>
            </a:extLst>
          </p:cNvPr>
          <p:cNvSpPr>
            <a:spLocks noGrp="1"/>
          </p:cNvSpPr>
          <p:nvPr>
            <p:ph type="sldNum" sz="quarter" idx="12"/>
          </p:nvPr>
        </p:nvSpPr>
        <p:spPr/>
        <p:txBody>
          <a:bodyPr/>
          <a:lstStyle/>
          <a:p>
            <a:fld id="{B7B09A99-42CB-4349-A73C-4684C25C5277}" type="slidenum">
              <a:rPr lang="en-US" smtClean="0"/>
              <a:pPr/>
              <a:t>‹#›</a:t>
            </a:fld>
            <a:endParaRPr lang="en-US"/>
          </a:p>
        </p:txBody>
      </p:sp>
    </p:spTree>
    <p:extLst>
      <p:ext uri="{BB962C8B-B14F-4D97-AF65-F5344CB8AC3E}">
        <p14:creationId xmlns:p14="http://schemas.microsoft.com/office/powerpoint/2010/main" val="2424407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960C3-93B6-B448-7891-ADE45EC9B6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E27BD5-257C-A68C-C873-368FAAC30D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3E94FA-F490-E5D3-7FB8-EF69717A3898}"/>
              </a:ext>
            </a:extLst>
          </p:cNvPr>
          <p:cNvSpPr>
            <a:spLocks noGrp="1"/>
          </p:cNvSpPr>
          <p:nvPr>
            <p:ph type="dt" sz="half" idx="10"/>
          </p:nvPr>
        </p:nvSpPr>
        <p:spPr/>
        <p:txBody>
          <a:bodyPr/>
          <a:lstStyle/>
          <a:p>
            <a:fld id="{1204D978-6A56-4085-809A-C9537E8E94E5}" type="datetimeFigureOut">
              <a:rPr lang="en-US" smtClean="0"/>
              <a:pPr/>
              <a:t>12/30/2022</a:t>
            </a:fld>
            <a:endParaRPr lang="en-US"/>
          </a:p>
        </p:txBody>
      </p:sp>
      <p:sp>
        <p:nvSpPr>
          <p:cNvPr id="5" name="Footer Placeholder 4">
            <a:extLst>
              <a:ext uri="{FF2B5EF4-FFF2-40B4-BE49-F238E27FC236}">
                <a16:creationId xmlns:a16="http://schemas.microsoft.com/office/drawing/2014/main" id="{6AC10336-E9B5-15E2-6866-34690C9F40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827CF8-384C-F570-40BE-8473901BE3DE}"/>
              </a:ext>
            </a:extLst>
          </p:cNvPr>
          <p:cNvSpPr>
            <a:spLocks noGrp="1"/>
          </p:cNvSpPr>
          <p:nvPr>
            <p:ph type="sldNum" sz="quarter" idx="12"/>
          </p:nvPr>
        </p:nvSpPr>
        <p:spPr/>
        <p:txBody>
          <a:bodyPr/>
          <a:lstStyle/>
          <a:p>
            <a:fld id="{B7B09A99-42CB-4349-A73C-4684C25C5277}" type="slidenum">
              <a:rPr lang="en-US" smtClean="0"/>
              <a:pPr/>
              <a:t>‹#›</a:t>
            </a:fld>
            <a:endParaRPr lang="en-US"/>
          </a:p>
        </p:txBody>
      </p:sp>
    </p:spTree>
    <p:extLst>
      <p:ext uri="{BB962C8B-B14F-4D97-AF65-F5344CB8AC3E}">
        <p14:creationId xmlns:p14="http://schemas.microsoft.com/office/powerpoint/2010/main" val="425933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AB5F91-40FD-86CF-573E-5DBA288DEAC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ACD674-15B6-0456-F934-1D3CF7D27BFB}"/>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086507-F464-6AED-C29D-7CB875FBD776}"/>
              </a:ext>
            </a:extLst>
          </p:cNvPr>
          <p:cNvSpPr>
            <a:spLocks noGrp="1"/>
          </p:cNvSpPr>
          <p:nvPr>
            <p:ph type="dt" sz="half" idx="10"/>
          </p:nvPr>
        </p:nvSpPr>
        <p:spPr/>
        <p:txBody>
          <a:bodyPr/>
          <a:lstStyle/>
          <a:p>
            <a:fld id="{1204D978-6A56-4085-809A-C9537E8E94E5}" type="datetimeFigureOut">
              <a:rPr lang="en-US" smtClean="0"/>
              <a:pPr/>
              <a:t>12/30/2022</a:t>
            </a:fld>
            <a:endParaRPr lang="en-US"/>
          </a:p>
        </p:txBody>
      </p:sp>
      <p:sp>
        <p:nvSpPr>
          <p:cNvPr id="5" name="Footer Placeholder 4">
            <a:extLst>
              <a:ext uri="{FF2B5EF4-FFF2-40B4-BE49-F238E27FC236}">
                <a16:creationId xmlns:a16="http://schemas.microsoft.com/office/drawing/2014/main" id="{32F9847E-A554-6C49-A365-DABED6EB24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6E3003-7054-08E0-EE10-ACF3B11BA721}"/>
              </a:ext>
            </a:extLst>
          </p:cNvPr>
          <p:cNvSpPr>
            <a:spLocks noGrp="1"/>
          </p:cNvSpPr>
          <p:nvPr>
            <p:ph type="sldNum" sz="quarter" idx="12"/>
          </p:nvPr>
        </p:nvSpPr>
        <p:spPr/>
        <p:txBody>
          <a:bodyPr/>
          <a:lstStyle/>
          <a:p>
            <a:fld id="{B7B09A99-42CB-4349-A73C-4684C25C5277}" type="slidenum">
              <a:rPr lang="en-US" smtClean="0"/>
              <a:pPr/>
              <a:t>‹#›</a:t>
            </a:fld>
            <a:endParaRPr lang="en-US"/>
          </a:p>
        </p:txBody>
      </p:sp>
    </p:spTree>
    <p:extLst>
      <p:ext uri="{BB962C8B-B14F-4D97-AF65-F5344CB8AC3E}">
        <p14:creationId xmlns:p14="http://schemas.microsoft.com/office/powerpoint/2010/main" val="2205313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61960-35BF-7324-4169-E92BD4BB6F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D3DEB9-382E-F72F-BAB1-9EBCCA4CEE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1993DD-91C7-A4B2-9BE6-99625D4DAD53}"/>
              </a:ext>
            </a:extLst>
          </p:cNvPr>
          <p:cNvSpPr>
            <a:spLocks noGrp="1"/>
          </p:cNvSpPr>
          <p:nvPr>
            <p:ph type="dt" sz="half" idx="10"/>
          </p:nvPr>
        </p:nvSpPr>
        <p:spPr/>
        <p:txBody>
          <a:bodyPr/>
          <a:lstStyle/>
          <a:p>
            <a:fld id="{1204D978-6A56-4085-809A-C9537E8E94E5}" type="datetimeFigureOut">
              <a:rPr lang="en-US" smtClean="0"/>
              <a:pPr/>
              <a:t>12/30/2022</a:t>
            </a:fld>
            <a:endParaRPr lang="en-US"/>
          </a:p>
        </p:txBody>
      </p:sp>
      <p:sp>
        <p:nvSpPr>
          <p:cNvPr id="5" name="Footer Placeholder 4">
            <a:extLst>
              <a:ext uri="{FF2B5EF4-FFF2-40B4-BE49-F238E27FC236}">
                <a16:creationId xmlns:a16="http://schemas.microsoft.com/office/drawing/2014/main" id="{52901AFB-32E1-BA7F-B45A-9B4F635103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0FFAB2-B5CF-FC1A-6DEE-AD5233B1BD03}"/>
              </a:ext>
            </a:extLst>
          </p:cNvPr>
          <p:cNvSpPr>
            <a:spLocks noGrp="1"/>
          </p:cNvSpPr>
          <p:nvPr>
            <p:ph type="sldNum" sz="quarter" idx="12"/>
          </p:nvPr>
        </p:nvSpPr>
        <p:spPr/>
        <p:txBody>
          <a:bodyPr/>
          <a:lstStyle/>
          <a:p>
            <a:fld id="{B7B09A99-42CB-4349-A73C-4684C25C5277}" type="slidenum">
              <a:rPr lang="en-US" smtClean="0"/>
              <a:pPr/>
              <a:t>‹#›</a:t>
            </a:fld>
            <a:endParaRPr lang="en-US"/>
          </a:p>
        </p:txBody>
      </p:sp>
    </p:spTree>
    <p:extLst>
      <p:ext uri="{BB962C8B-B14F-4D97-AF65-F5344CB8AC3E}">
        <p14:creationId xmlns:p14="http://schemas.microsoft.com/office/powerpoint/2010/main" val="1070759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8AB84-C87B-9E26-DB3E-F2DDA8861767}"/>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C234F827-A978-39EA-2A37-D506560978D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A5155C-CD97-F8A6-7D71-423B120E60C5}"/>
              </a:ext>
            </a:extLst>
          </p:cNvPr>
          <p:cNvSpPr>
            <a:spLocks noGrp="1"/>
          </p:cNvSpPr>
          <p:nvPr>
            <p:ph type="dt" sz="half" idx="10"/>
          </p:nvPr>
        </p:nvSpPr>
        <p:spPr/>
        <p:txBody>
          <a:bodyPr/>
          <a:lstStyle/>
          <a:p>
            <a:fld id="{1204D978-6A56-4085-809A-C9537E8E94E5}" type="datetimeFigureOut">
              <a:rPr lang="en-US" smtClean="0"/>
              <a:pPr/>
              <a:t>12/30/2022</a:t>
            </a:fld>
            <a:endParaRPr lang="en-US"/>
          </a:p>
        </p:txBody>
      </p:sp>
      <p:sp>
        <p:nvSpPr>
          <p:cNvPr id="5" name="Footer Placeholder 4">
            <a:extLst>
              <a:ext uri="{FF2B5EF4-FFF2-40B4-BE49-F238E27FC236}">
                <a16:creationId xmlns:a16="http://schemas.microsoft.com/office/drawing/2014/main" id="{B763D36E-9666-CC59-B7B8-C145C4F625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D420AC-A658-216C-7417-9CAD3E374F5A}"/>
              </a:ext>
            </a:extLst>
          </p:cNvPr>
          <p:cNvSpPr>
            <a:spLocks noGrp="1"/>
          </p:cNvSpPr>
          <p:nvPr>
            <p:ph type="sldNum" sz="quarter" idx="12"/>
          </p:nvPr>
        </p:nvSpPr>
        <p:spPr/>
        <p:txBody>
          <a:bodyPr/>
          <a:lstStyle/>
          <a:p>
            <a:fld id="{B7B09A99-42CB-4349-A73C-4684C25C5277}" type="slidenum">
              <a:rPr lang="en-US" smtClean="0"/>
              <a:pPr/>
              <a:t>‹#›</a:t>
            </a:fld>
            <a:endParaRPr lang="en-US"/>
          </a:p>
        </p:txBody>
      </p:sp>
    </p:spTree>
    <p:extLst>
      <p:ext uri="{BB962C8B-B14F-4D97-AF65-F5344CB8AC3E}">
        <p14:creationId xmlns:p14="http://schemas.microsoft.com/office/powerpoint/2010/main" val="1330212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D7453-2ACB-047C-4978-78D3EDC356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27EAD8-D4FB-7431-D8FB-7BB45F7C2E3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65A6DE-9191-7EC0-101E-39F702D93A0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F4C900-EF95-B272-88E2-1E51F73DF0A3}"/>
              </a:ext>
            </a:extLst>
          </p:cNvPr>
          <p:cNvSpPr>
            <a:spLocks noGrp="1"/>
          </p:cNvSpPr>
          <p:nvPr>
            <p:ph type="dt" sz="half" idx="10"/>
          </p:nvPr>
        </p:nvSpPr>
        <p:spPr/>
        <p:txBody>
          <a:bodyPr/>
          <a:lstStyle/>
          <a:p>
            <a:fld id="{1204D978-6A56-4085-809A-C9537E8E94E5}" type="datetimeFigureOut">
              <a:rPr lang="en-US" smtClean="0"/>
              <a:pPr/>
              <a:t>12/30/2022</a:t>
            </a:fld>
            <a:endParaRPr lang="en-US"/>
          </a:p>
        </p:txBody>
      </p:sp>
      <p:sp>
        <p:nvSpPr>
          <p:cNvPr id="6" name="Footer Placeholder 5">
            <a:extLst>
              <a:ext uri="{FF2B5EF4-FFF2-40B4-BE49-F238E27FC236}">
                <a16:creationId xmlns:a16="http://schemas.microsoft.com/office/drawing/2014/main" id="{35742E73-13B1-5AC2-987B-A736B20976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12FD88-4A47-75FD-8DE3-1E605C82EC94}"/>
              </a:ext>
            </a:extLst>
          </p:cNvPr>
          <p:cNvSpPr>
            <a:spLocks noGrp="1"/>
          </p:cNvSpPr>
          <p:nvPr>
            <p:ph type="sldNum" sz="quarter" idx="12"/>
          </p:nvPr>
        </p:nvSpPr>
        <p:spPr/>
        <p:txBody>
          <a:bodyPr/>
          <a:lstStyle/>
          <a:p>
            <a:fld id="{B7B09A99-42CB-4349-A73C-4684C25C5277}" type="slidenum">
              <a:rPr lang="en-US" smtClean="0"/>
              <a:pPr/>
              <a:t>‹#›</a:t>
            </a:fld>
            <a:endParaRPr lang="en-US"/>
          </a:p>
        </p:txBody>
      </p:sp>
    </p:spTree>
    <p:extLst>
      <p:ext uri="{BB962C8B-B14F-4D97-AF65-F5344CB8AC3E}">
        <p14:creationId xmlns:p14="http://schemas.microsoft.com/office/powerpoint/2010/main" val="1023636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53508-C82F-1CF4-00F5-D57674BF7551}"/>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9401DC-7665-FB3E-4A18-04144F7F1AC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E0542A74-114A-203B-1878-ED5FC93C243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C13C81-1AD8-0387-5BB8-7664CF6C70C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9ABA77B-A61C-AB6A-7E8C-CC24CB1F89E0}"/>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AE3D7C-30EC-D72E-B1E6-D7012BF85986}"/>
              </a:ext>
            </a:extLst>
          </p:cNvPr>
          <p:cNvSpPr>
            <a:spLocks noGrp="1"/>
          </p:cNvSpPr>
          <p:nvPr>
            <p:ph type="dt" sz="half" idx="10"/>
          </p:nvPr>
        </p:nvSpPr>
        <p:spPr/>
        <p:txBody>
          <a:bodyPr/>
          <a:lstStyle/>
          <a:p>
            <a:fld id="{1204D978-6A56-4085-809A-C9537E8E94E5}" type="datetimeFigureOut">
              <a:rPr lang="en-US" smtClean="0"/>
              <a:pPr/>
              <a:t>12/30/2022</a:t>
            </a:fld>
            <a:endParaRPr lang="en-US"/>
          </a:p>
        </p:txBody>
      </p:sp>
      <p:sp>
        <p:nvSpPr>
          <p:cNvPr id="8" name="Footer Placeholder 7">
            <a:extLst>
              <a:ext uri="{FF2B5EF4-FFF2-40B4-BE49-F238E27FC236}">
                <a16:creationId xmlns:a16="http://schemas.microsoft.com/office/drawing/2014/main" id="{AD9B3C6B-53F7-DFF0-FC9B-405EFE1C14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8C7963-4DA5-0C53-FC82-FE5817ABC823}"/>
              </a:ext>
            </a:extLst>
          </p:cNvPr>
          <p:cNvSpPr>
            <a:spLocks noGrp="1"/>
          </p:cNvSpPr>
          <p:nvPr>
            <p:ph type="sldNum" sz="quarter" idx="12"/>
          </p:nvPr>
        </p:nvSpPr>
        <p:spPr/>
        <p:txBody>
          <a:bodyPr/>
          <a:lstStyle/>
          <a:p>
            <a:fld id="{B7B09A99-42CB-4349-A73C-4684C25C5277}" type="slidenum">
              <a:rPr lang="en-US" smtClean="0"/>
              <a:pPr/>
              <a:t>‹#›</a:t>
            </a:fld>
            <a:endParaRPr lang="en-US"/>
          </a:p>
        </p:txBody>
      </p:sp>
    </p:spTree>
    <p:extLst>
      <p:ext uri="{BB962C8B-B14F-4D97-AF65-F5344CB8AC3E}">
        <p14:creationId xmlns:p14="http://schemas.microsoft.com/office/powerpoint/2010/main" val="936408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B2418-6C00-808B-B033-FC081B5DE7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105571-B2EC-CD2E-F9A9-97675B273AFB}"/>
              </a:ext>
            </a:extLst>
          </p:cNvPr>
          <p:cNvSpPr>
            <a:spLocks noGrp="1"/>
          </p:cNvSpPr>
          <p:nvPr>
            <p:ph type="dt" sz="half" idx="10"/>
          </p:nvPr>
        </p:nvSpPr>
        <p:spPr/>
        <p:txBody>
          <a:bodyPr/>
          <a:lstStyle/>
          <a:p>
            <a:fld id="{1204D978-6A56-4085-809A-C9537E8E94E5}" type="datetimeFigureOut">
              <a:rPr lang="en-US" smtClean="0"/>
              <a:pPr/>
              <a:t>12/30/2022</a:t>
            </a:fld>
            <a:endParaRPr lang="en-US"/>
          </a:p>
        </p:txBody>
      </p:sp>
      <p:sp>
        <p:nvSpPr>
          <p:cNvPr id="4" name="Footer Placeholder 3">
            <a:extLst>
              <a:ext uri="{FF2B5EF4-FFF2-40B4-BE49-F238E27FC236}">
                <a16:creationId xmlns:a16="http://schemas.microsoft.com/office/drawing/2014/main" id="{70E48D69-8B83-6501-5EAE-46207D4EBE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5305BE-294D-0FBE-DAE7-8A6FC251DF92}"/>
              </a:ext>
            </a:extLst>
          </p:cNvPr>
          <p:cNvSpPr>
            <a:spLocks noGrp="1"/>
          </p:cNvSpPr>
          <p:nvPr>
            <p:ph type="sldNum" sz="quarter" idx="12"/>
          </p:nvPr>
        </p:nvSpPr>
        <p:spPr/>
        <p:txBody>
          <a:bodyPr/>
          <a:lstStyle/>
          <a:p>
            <a:fld id="{B7B09A99-42CB-4349-A73C-4684C25C5277}" type="slidenum">
              <a:rPr lang="en-US" smtClean="0"/>
              <a:pPr/>
              <a:t>‹#›</a:t>
            </a:fld>
            <a:endParaRPr lang="en-US"/>
          </a:p>
        </p:txBody>
      </p:sp>
    </p:spTree>
    <p:extLst>
      <p:ext uri="{BB962C8B-B14F-4D97-AF65-F5344CB8AC3E}">
        <p14:creationId xmlns:p14="http://schemas.microsoft.com/office/powerpoint/2010/main" val="1610238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45CE18-14B1-0C70-A7EF-E265E5404601}"/>
              </a:ext>
            </a:extLst>
          </p:cNvPr>
          <p:cNvSpPr>
            <a:spLocks noGrp="1"/>
          </p:cNvSpPr>
          <p:nvPr>
            <p:ph type="dt" sz="half" idx="10"/>
          </p:nvPr>
        </p:nvSpPr>
        <p:spPr/>
        <p:txBody>
          <a:bodyPr/>
          <a:lstStyle/>
          <a:p>
            <a:fld id="{1204D978-6A56-4085-809A-C9537E8E94E5}" type="datetimeFigureOut">
              <a:rPr lang="en-US" smtClean="0"/>
              <a:pPr/>
              <a:t>12/30/2022</a:t>
            </a:fld>
            <a:endParaRPr lang="en-US"/>
          </a:p>
        </p:txBody>
      </p:sp>
      <p:sp>
        <p:nvSpPr>
          <p:cNvPr id="3" name="Footer Placeholder 2">
            <a:extLst>
              <a:ext uri="{FF2B5EF4-FFF2-40B4-BE49-F238E27FC236}">
                <a16:creationId xmlns:a16="http://schemas.microsoft.com/office/drawing/2014/main" id="{58C9D9CE-A633-3B46-680E-D7E67AB30B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96FEAC-969D-13A6-4D5A-52573440B827}"/>
              </a:ext>
            </a:extLst>
          </p:cNvPr>
          <p:cNvSpPr>
            <a:spLocks noGrp="1"/>
          </p:cNvSpPr>
          <p:nvPr>
            <p:ph type="sldNum" sz="quarter" idx="12"/>
          </p:nvPr>
        </p:nvSpPr>
        <p:spPr/>
        <p:txBody>
          <a:bodyPr/>
          <a:lstStyle/>
          <a:p>
            <a:fld id="{B7B09A99-42CB-4349-A73C-4684C25C5277}" type="slidenum">
              <a:rPr lang="en-US" smtClean="0"/>
              <a:pPr/>
              <a:t>‹#›</a:t>
            </a:fld>
            <a:endParaRPr lang="en-US"/>
          </a:p>
        </p:txBody>
      </p:sp>
    </p:spTree>
    <p:extLst>
      <p:ext uri="{BB962C8B-B14F-4D97-AF65-F5344CB8AC3E}">
        <p14:creationId xmlns:p14="http://schemas.microsoft.com/office/powerpoint/2010/main" val="2105465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9DDB-888B-2E68-A949-FFF9530DBF4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43A3852-2A79-0C90-7A02-D46906A6C26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F03756-C232-E4CB-DFA4-1985CCDCF06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14AED21-84E8-10C6-DBCE-EB325F0FB7F6}"/>
              </a:ext>
            </a:extLst>
          </p:cNvPr>
          <p:cNvSpPr>
            <a:spLocks noGrp="1"/>
          </p:cNvSpPr>
          <p:nvPr>
            <p:ph type="dt" sz="half" idx="10"/>
          </p:nvPr>
        </p:nvSpPr>
        <p:spPr/>
        <p:txBody>
          <a:bodyPr/>
          <a:lstStyle/>
          <a:p>
            <a:fld id="{1204D978-6A56-4085-809A-C9537E8E94E5}" type="datetimeFigureOut">
              <a:rPr lang="en-US" smtClean="0"/>
              <a:pPr/>
              <a:t>12/30/2022</a:t>
            </a:fld>
            <a:endParaRPr lang="en-US"/>
          </a:p>
        </p:txBody>
      </p:sp>
      <p:sp>
        <p:nvSpPr>
          <p:cNvPr id="6" name="Footer Placeholder 5">
            <a:extLst>
              <a:ext uri="{FF2B5EF4-FFF2-40B4-BE49-F238E27FC236}">
                <a16:creationId xmlns:a16="http://schemas.microsoft.com/office/drawing/2014/main" id="{2BE4F0B0-F97E-2DA8-982C-63F6397F64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D04442-E6E6-C621-E74D-83E0E62531EC}"/>
              </a:ext>
            </a:extLst>
          </p:cNvPr>
          <p:cNvSpPr>
            <a:spLocks noGrp="1"/>
          </p:cNvSpPr>
          <p:nvPr>
            <p:ph type="sldNum" sz="quarter" idx="12"/>
          </p:nvPr>
        </p:nvSpPr>
        <p:spPr/>
        <p:txBody>
          <a:bodyPr/>
          <a:lstStyle/>
          <a:p>
            <a:fld id="{B7B09A99-42CB-4349-A73C-4684C25C5277}" type="slidenum">
              <a:rPr lang="en-US" smtClean="0"/>
              <a:pPr/>
              <a:t>‹#›</a:t>
            </a:fld>
            <a:endParaRPr lang="en-US"/>
          </a:p>
        </p:txBody>
      </p:sp>
    </p:spTree>
    <p:extLst>
      <p:ext uri="{BB962C8B-B14F-4D97-AF65-F5344CB8AC3E}">
        <p14:creationId xmlns:p14="http://schemas.microsoft.com/office/powerpoint/2010/main" val="353592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E0309-3312-0DF4-A1C7-7DEBFFD1ECA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3918CB04-DAA9-4A28-39A8-6DBD7C022E0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6DC49B6C-7044-3BC7-A9AE-77389A4BDA6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664D4EC-CEDC-D3BB-5508-86AC2711C212}"/>
              </a:ext>
            </a:extLst>
          </p:cNvPr>
          <p:cNvSpPr>
            <a:spLocks noGrp="1"/>
          </p:cNvSpPr>
          <p:nvPr>
            <p:ph type="dt" sz="half" idx="10"/>
          </p:nvPr>
        </p:nvSpPr>
        <p:spPr/>
        <p:txBody>
          <a:bodyPr/>
          <a:lstStyle/>
          <a:p>
            <a:fld id="{1204D978-6A56-4085-809A-C9537E8E94E5}" type="datetimeFigureOut">
              <a:rPr lang="en-US" smtClean="0"/>
              <a:pPr/>
              <a:t>12/30/2022</a:t>
            </a:fld>
            <a:endParaRPr lang="en-US"/>
          </a:p>
        </p:txBody>
      </p:sp>
      <p:sp>
        <p:nvSpPr>
          <p:cNvPr id="6" name="Footer Placeholder 5">
            <a:extLst>
              <a:ext uri="{FF2B5EF4-FFF2-40B4-BE49-F238E27FC236}">
                <a16:creationId xmlns:a16="http://schemas.microsoft.com/office/drawing/2014/main" id="{D06F1190-03BF-F64F-35BC-A45601614C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0A9CF4-1B35-B675-C1A3-0DBF28241F89}"/>
              </a:ext>
            </a:extLst>
          </p:cNvPr>
          <p:cNvSpPr>
            <a:spLocks noGrp="1"/>
          </p:cNvSpPr>
          <p:nvPr>
            <p:ph type="sldNum" sz="quarter" idx="12"/>
          </p:nvPr>
        </p:nvSpPr>
        <p:spPr/>
        <p:txBody>
          <a:bodyPr/>
          <a:lstStyle/>
          <a:p>
            <a:fld id="{B7B09A99-42CB-4349-A73C-4684C25C5277}" type="slidenum">
              <a:rPr lang="en-US" smtClean="0"/>
              <a:pPr/>
              <a:t>‹#›</a:t>
            </a:fld>
            <a:endParaRPr lang="en-US"/>
          </a:p>
        </p:txBody>
      </p:sp>
    </p:spTree>
    <p:extLst>
      <p:ext uri="{BB962C8B-B14F-4D97-AF65-F5344CB8AC3E}">
        <p14:creationId xmlns:p14="http://schemas.microsoft.com/office/powerpoint/2010/main" val="191363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C58416-1875-055D-46A0-A9D40523C6A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9E7F4B-E506-9701-7587-C9F6ABB7B6F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00C7AD-DFFA-97FC-DA75-9EFE210AFEA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204D978-6A56-4085-809A-C9537E8E94E5}" type="datetimeFigureOut">
              <a:rPr lang="en-US" smtClean="0"/>
              <a:pPr/>
              <a:t>12/30/2022</a:t>
            </a:fld>
            <a:endParaRPr lang="en-US"/>
          </a:p>
        </p:txBody>
      </p:sp>
      <p:sp>
        <p:nvSpPr>
          <p:cNvPr id="5" name="Footer Placeholder 4">
            <a:extLst>
              <a:ext uri="{FF2B5EF4-FFF2-40B4-BE49-F238E27FC236}">
                <a16:creationId xmlns:a16="http://schemas.microsoft.com/office/drawing/2014/main" id="{C6002C53-7B74-EAD2-A2A8-5ED3C60BEB6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89B1010-AFAA-7D9C-BDF1-49210D7D2DD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7B09A99-42CB-4349-A73C-4684C25C5277}" type="slidenum">
              <a:rPr lang="en-US" smtClean="0"/>
              <a:pPr/>
              <a:t>‹#›</a:t>
            </a:fld>
            <a:endParaRPr lang="en-US"/>
          </a:p>
        </p:txBody>
      </p:sp>
    </p:spTree>
    <p:extLst>
      <p:ext uri="{BB962C8B-B14F-4D97-AF65-F5344CB8AC3E}">
        <p14:creationId xmlns:p14="http://schemas.microsoft.com/office/powerpoint/2010/main" val="612727084"/>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590800"/>
            <a:ext cx="8458200" cy="3484987"/>
          </a:xfrm>
        </p:spPr>
        <p:txBody>
          <a:bodyPr>
            <a:normAutofit/>
          </a:bodyPr>
          <a:lstStyle/>
          <a:p>
            <a:pPr algn="ctr"/>
            <a:r>
              <a:rPr lang="en-US" dirty="0"/>
              <a:t>Goal Setting</a:t>
            </a:r>
            <a:br>
              <a:rPr lang="en-US" dirty="0"/>
            </a:br>
            <a:br>
              <a:rPr lang="en-US"/>
            </a:br>
            <a:br>
              <a:rPr lang="en-US" sz="1800" dirty="0"/>
            </a:br>
            <a:br>
              <a:rPr lang="en-US" sz="1800" dirty="0"/>
            </a:br>
            <a:br>
              <a:rPr lang="en-US" sz="1800" dirty="0"/>
            </a:br>
            <a:br>
              <a:rPr lang="en-US" sz="1800" dirty="0"/>
            </a:br>
            <a:r>
              <a:rPr lang="en-US" sz="1800" dirty="0"/>
              <a:t>                                                                                                              </a:t>
            </a:r>
            <a:r>
              <a:rPr lang="en-US" sz="1100" dirty="0"/>
              <a:t>July 2022</a:t>
            </a:r>
          </a:p>
        </p:txBody>
      </p:sp>
      <p:sp>
        <p:nvSpPr>
          <p:cNvPr id="6" name="Rectangle 5"/>
          <p:cNvSpPr/>
          <p:nvPr/>
        </p:nvSpPr>
        <p:spPr>
          <a:xfrm>
            <a:off x="2482419" y="1335819"/>
            <a:ext cx="4083297" cy="923330"/>
          </a:xfrm>
          <a:prstGeom prst="rect">
            <a:avLst/>
          </a:prstGeom>
        </p:spPr>
        <p:style>
          <a:lnRef idx="2">
            <a:schemeClr val="accent1"/>
          </a:lnRef>
          <a:fillRef idx="1">
            <a:schemeClr val="lt1"/>
          </a:fillRef>
          <a:effectRef idx="0">
            <a:schemeClr val="accent1"/>
          </a:effectRef>
          <a:fontRef idx="minor">
            <a:schemeClr val="dk1"/>
          </a:fontRef>
        </p:style>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 M. A. R.T.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563881"/>
          </a:xfrm>
        </p:spPr>
        <p:txBody>
          <a:bodyPr>
            <a:normAutofit fontScale="90000"/>
          </a:bodyPr>
          <a:lstStyle/>
          <a:p>
            <a:r>
              <a:rPr lang="en-US" sz="3200" b="1" dirty="0"/>
              <a:t>                           </a:t>
            </a:r>
            <a:r>
              <a:rPr lang="en-US" sz="2000" b="1" dirty="0"/>
              <a:t>T – Timely </a:t>
            </a:r>
            <a:r>
              <a:rPr lang="en-US" sz="2000" dirty="0"/>
              <a:t>Set realistic timelines to short term goals.  </a:t>
            </a:r>
            <a:r>
              <a:rPr lang="en-US" sz="2000" b="1" dirty="0"/>
              <a:t>  </a:t>
            </a:r>
            <a:br>
              <a:rPr lang="en-US" sz="2000" dirty="0"/>
            </a:br>
            <a:br>
              <a:rPr lang="en-US" sz="2000" dirty="0"/>
            </a:br>
            <a:endParaRPr lang="en-US" sz="2000" dirty="0"/>
          </a:p>
        </p:txBody>
      </p:sp>
      <p:graphicFrame>
        <p:nvGraphicFramePr>
          <p:cNvPr id="4" name="Table 4">
            <a:extLst>
              <a:ext uri="{FF2B5EF4-FFF2-40B4-BE49-F238E27FC236}">
                <a16:creationId xmlns:a16="http://schemas.microsoft.com/office/drawing/2014/main" id="{118B320E-FF44-B73A-C8F6-E8B812D7B6AB}"/>
              </a:ext>
            </a:extLst>
          </p:cNvPr>
          <p:cNvGraphicFramePr>
            <a:graphicFrameLocks noGrp="1"/>
          </p:cNvGraphicFramePr>
          <p:nvPr>
            <p:ph idx="1"/>
            <p:extLst>
              <p:ext uri="{D42A27DB-BD31-4B8C-83A1-F6EECF244321}">
                <p14:modId xmlns:p14="http://schemas.microsoft.com/office/powerpoint/2010/main" val="2721260553"/>
              </p:ext>
            </p:extLst>
          </p:nvPr>
        </p:nvGraphicFramePr>
        <p:xfrm>
          <a:off x="152400" y="716281"/>
          <a:ext cx="8839201" cy="5288543"/>
        </p:xfrm>
        <a:graphic>
          <a:graphicData uri="http://schemas.openxmlformats.org/drawingml/2006/table">
            <a:tbl>
              <a:tblPr firstRow="1" bandRow="1">
                <a:tableStyleId>{5C22544A-7EE6-4342-B048-85BDC9FD1C3A}</a:tableStyleId>
              </a:tblPr>
              <a:tblGrid>
                <a:gridCol w="1473200">
                  <a:extLst>
                    <a:ext uri="{9D8B030D-6E8A-4147-A177-3AD203B41FA5}">
                      <a16:colId xmlns:a16="http://schemas.microsoft.com/office/drawing/2014/main" val="3213459676"/>
                    </a:ext>
                  </a:extLst>
                </a:gridCol>
                <a:gridCol w="1473200">
                  <a:extLst>
                    <a:ext uri="{9D8B030D-6E8A-4147-A177-3AD203B41FA5}">
                      <a16:colId xmlns:a16="http://schemas.microsoft.com/office/drawing/2014/main" val="142074732"/>
                    </a:ext>
                  </a:extLst>
                </a:gridCol>
                <a:gridCol w="1473200">
                  <a:extLst>
                    <a:ext uri="{9D8B030D-6E8A-4147-A177-3AD203B41FA5}">
                      <a16:colId xmlns:a16="http://schemas.microsoft.com/office/drawing/2014/main" val="153554639"/>
                    </a:ext>
                  </a:extLst>
                </a:gridCol>
                <a:gridCol w="1473200">
                  <a:extLst>
                    <a:ext uri="{9D8B030D-6E8A-4147-A177-3AD203B41FA5}">
                      <a16:colId xmlns:a16="http://schemas.microsoft.com/office/drawing/2014/main" val="1014967611"/>
                    </a:ext>
                  </a:extLst>
                </a:gridCol>
                <a:gridCol w="1473200">
                  <a:extLst>
                    <a:ext uri="{9D8B030D-6E8A-4147-A177-3AD203B41FA5}">
                      <a16:colId xmlns:a16="http://schemas.microsoft.com/office/drawing/2014/main" val="3648067855"/>
                    </a:ext>
                  </a:extLst>
                </a:gridCol>
                <a:gridCol w="1473201">
                  <a:extLst>
                    <a:ext uri="{9D8B030D-6E8A-4147-A177-3AD203B41FA5}">
                      <a16:colId xmlns:a16="http://schemas.microsoft.com/office/drawing/2014/main" val="3792286562"/>
                    </a:ext>
                  </a:extLst>
                </a:gridCol>
              </a:tblGrid>
              <a:tr h="294618">
                <a:tc>
                  <a:txBody>
                    <a:bodyPr/>
                    <a:lstStyle/>
                    <a:p>
                      <a:r>
                        <a:rPr lang="en-US" dirty="0"/>
                        <a:t>Goal</a:t>
                      </a:r>
                    </a:p>
                  </a:txBody>
                  <a:tcPr/>
                </a:tc>
                <a:tc>
                  <a:txBody>
                    <a:bodyPr/>
                    <a:lstStyle/>
                    <a:p>
                      <a:r>
                        <a:rPr lang="en-US" dirty="0"/>
                        <a:t>S</a:t>
                      </a:r>
                    </a:p>
                  </a:txBody>
                  <a:tcPr/>
                </a:tc>
                <a:tc>
                  <a:txBody>
                    <a:bodyPr/>
                    <a:lstStyle/>
                    <a:p>
                      <a:r>
                        <a:rPr lang="en-US" dirty="0"/>
                        <a:t>M</a:t>
                      </a:r>
                    </a:p>
                  </a:txBody>
                  <a:tcPr/>
                </a:tc>
                <a:tc>
                  <a:txBody>
                    <a:bodyPr/>
                    <a:lstStyle/>
                    <a:p>
                      <a:r>
                        <a:rPr lang="en-US" dirty="0"/>
                        <a:t>A</a:t>
                      </a:r>
                    </a:p>
                  </a:txBody>
                  <a:tcPr/>
                </a:tc>
                <a:tc>
                  <a:txBody>
                    <a:bodyPr/>
                    <a:lstStyle/>
                    <a:p>
                      <a:r>
                        <a:rPr lang="en-US" dirty="0"/>
                        <a:t>R</a:t>
                      </a:r>
                    </a:p>
                  </a:txBody>
                  <a:tcPr/>
                </a:tc>
                <a:tc>
                  <a:txBody>
                    <a:bodyPr/>
                    <a:lstStyle/>
                    <a:p>
                      <a:r>
                        <a:rPr lang="en-US" dirty="0"/>
                        <a:t>T</a:t>
                      </a:r>
                    </a:p>
                  </a:txBody>
                  <a:tcPr/>
                </a:tc>
                <a:extLst>
                  <a:ext uri="{0D108BD9-81ED-4DB2-BD59-A6C34878D82A}">
                    <a16:rowId xmlns:a16="http://schemas.microsoft.com/office/drawing/2014/main" val="410379352"/>
                  </a:ext>
                </a:extLst>
              </a:tr>
              <a:tr h="1314450">
                <a:tc>
                  <a:txBody>
                    <a:bodyPr/>
                    <a:lstStyle/>
                    <a:p>
                      <a:r>
                        <a:rPr lang="en-US" dirty="0"/>
                        <a:t>I want to do better with my diabetes or, </a:t>
                      </a:r>
                    </a:p>
                  </a:txBody>
                  <a:tcPr/>
                </a:tc>
                <a:tc>
                  <a:txBody>
                    <a:bodyPr/>
                    <a:lstStyle/>
                    <a:p>
                      <a:r>
                        <a:rPr lang="en-US" dirty="0"/>
                        <a:t>I am going to monitor my blood sugars</a:t>
                      </a:r>
                    </a:p>
                  </a:txBody>
                  <a:tcPr/>
                </a:tc>
                <a:tc>
                  <a:txBody>
                    <a:bodyPr/>
                    <a:lstStyle/>
                    <a:p>
                      <a:r>
                        <a:rPr lang="en-US" dirty="0"/>
                        <a:t>every other day by marking on a calendar which days and what times I am going to test.</a:t>
                      </a:r>
                    </a:p>
                  </a:txBody>
                  <a:tcPr/>
                </a:tc>
                <a:tc>
                  <a:txBody>
                    <a:bodyPr/>
                    <a:lstStyle/>
                    <a:p>
                      <a:r>
                        <a:rPr lang="en-US" dirty="0"/>
                        <a:t>On a scale of 1-10</a:t>
                      </a:r>
                    </a:p>
                    <a:p>
                      <a:r>
                        <a:rPr lang="en-US" dirty="0"/>
                        <a:t>My chance of getting this done is</a:t>
                      </a:r>
                    </a:p>
                    <a:p>
                      <a:r>
                        <a:rPr lang="en-US" dirty="0"/>
                        <a:t>_____</a:t>
                      </a:r>
                    </a:p>
                  </a:txBody>
                  <a:tcPr/>
                </a:tc>
                <a:tc>
                  <a:txBody>
                    <a:bodyPr/>
                    <a:lstStyle/>
                    <a:p>
                      <a:r>
                        <a:rPr lang="en-US" dirty="0"/>
                        <a:t>this will help me to know how I am doing with my diabetes</a:t>
                      </a:r>
                    </a:p>
                  </a:txBody>
                  <a:tcPr/>
                </a:tc>
                <a:tc>
                  <a:txBody>
                    <a:bodyPr/>
                    <a:lstStyle/>
                    <a:p>
                      <a:r>
                        <a:rPr lang="en-US" dirty="0"/>
                        <a:t>Start date:</a:t>
                      </a:r>
                    </a:p>
                    <a:p>
                      <a:r>
                        <a:rPr lang="en-US" dirty="0"/>
                        <a:t>End date:</a:t>
                      </a:r>
                    </a:p>
                  </a:txBody>
                  <a:tcPr/>
                </a:tc>
                <a:extLst>
                  <a:ext uri="{0D108BD9-81ED-4DB2-BD59-A6C34878D82A}">
                    <a16:rowId xmlns:a16="http://schemas.microsoft.com/office/drawing/2014/main" val="3619841623"/>
                  </a:ext>
                </a:extLst>
              </a:tr>
              <a:tr h="1926349">
                <a:tc>
                  <a:txBody>
                    <a:bodyPr/>
                    <a:lstStyle/>
                    <a:p>
                      <a:r>
                        <a:rPr lang="en-US" dirty="0"/>
                        <a:t>I want to go walking </a:t>
                      </a:r>
                    </a:p>
                  </a:txBody>
                  <a:tcPr/>
                </a:tc>
                <a:tc>
                  <a:txBody>
                    <a:bodyPr/>
                    <a:lstStyle/>
                    <a:p>
                      <a:r>
                        <a:rPr lang="en-US" dirty="0"/>
                        <a:t>I am going to walk </a:t>
                      </a:r>
                    </a:p>
                  </a:txBody>
                  <a:tcPr/>
                </a:tc>
                <a:tc>
                  <a:txBody>
                    <a:bodyPr/>
                    <a:lstStyle/>
                    <a:p>
                      <a:r>
                        <a:rPr lang="en-US" dirty="0"/>
                        <a:t>15 minutes every other day Monday, Wednesday, Friday, Sunday, Tuesday, Thursday, Saturday (add in calendar)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On a scale of 1-10</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My chance of getting this done is</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_____</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I can walk 5 minutes at a time</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mn-lt"/>
                          <a:ea typeface="+mn-ea"/>
                          <a:cs typeface="+mn-cs"/>
                        </a:rPr>
                        <a:t>3 times a day</a:t>
                      </a:r>
                      <a:endPar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MWFSTTS for the next 2 weeks</a:t>
                      </a:r>
                    </a:p>
                    <a:p>
                      <a:r>
                        <a:rPr lang="en-US" dirty="0"/>
                        <a:t>Start date:</a:t>
                      </a:r>
                    </a:p>
                    <a:p>
                      <a:r>
                        <a:rPr lang="en-US" dirty="0"/>
                        <a:t>End date:</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1652050366"/>
                  </a:ext>
                </a:extLst>
              </a:tr>
              <a:tr h="1722383">
                <a:tc>
                  <a:txBody>
                    <a:bodyPr/>
                    <a:lstStyle/>
                    <a:p>
                      <a:r>
                        <a:rPr lang="en-US" dirty="0"/>
                        <a:t>I want to lose weight</a:t>
                      </a:r>
                    </a:p>
                  </a:txBody>
                  <a:tcPr/>
                </a:tc>
                <a:tc>
                  <a:txBody>
                    <a:bodyPr/>
                    <a:lstStyle/>
                    <a:p>
                      <a:r>
                        <a:rPr lang="en-US" dirty="0"/>
                        <a:t>I am going to cut out chips and pop</a:t>
                      </a:r>
                    </a:p>
                  </a:txBody>
                  <a:tcPr/>
                </a:tc>
                <a:tc>
                  <a:txBody>
                    <a:bodyPr/>
                    <a:lstStyle/>
                    <a:p>
                      <a:r>
                        <a:rPr lang="en-US" dirty="0"/>
                        <a:t>for the next 2 weeks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On a scale of 1-10</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My chance of getting this done is</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_____</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I will ask and find out  ways to replace these items</a:t>
                      </a:r>
                    </a:p>
                  </a:txBody>
                  <a:tcPr/>
                </a:tc>
                <a:tc>
                  <a:txBody>
                    <a:bodyPr/>
                    <a:lstStyle/>
                    <a:p>
                      <a:r>
                        <a:rPr lang="en-US" dirty="0"/>
                        <a:t>I will weigh-in at the end of every week</a:t>
                      </a:r>
                    </a:p>
                    <a:p>
                      <a:r>
                        <a:rPr lang="en-US" dirty="0"/>
                        <a:t>Start date:</a:t>
                      </a:r>
                    </a:p>
                    <a:p>
                      <a:r>
                        <a:rPr lang="en-US" dirty="0"/>
                        <a:t>End date:</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4959927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686800" cy="6477000"/>
          </a:xfrm>
        </p:spPr>
        <p:txBody>
          <a:bodyPr>
            <a:normAutofit/>
          </a:bodyPr>
          <a:lstStyle/>
          <a:p>
            <a:pPr algn="ctr">
              <a:buNone/>
            </a:pPr>
            <a:endParaRPr lang="en-US" i="1" dirty="0">
              <a:latin typeface="Book Antiqua" pitchFamily="18" charset="0"/>
            </a:endParaRPr>
          </a:p>
          <a:p>
            <a:pPr algn="ctr">
              <a:buNone/>
            </a:pPr>
            <a:r>
              <a:rPr lang="en-US" b="1" i="1" dirty="0">
                <a:latin typeface="Book Antiqua" pitchFamily="18" charset="0"/>
              </a:rPr>
              <a:t>Every change you make – </a:t>
            </a:r>
          </a:p>
          <a:p>
            <a:pPr algn="ctr">
              <a:buNone/>
            </a:pPr>
            <a:r>
              <a:rPr lang="en-US" b="1" i="1" dirty="0">
                <a:latin typeface="Book Antiqua" pitchFamily="18" charset="0"/>
              </a:rPr>
              <a:t>whether large or small – matters! </a:t>
            </a:r>
          </a:p>
          <a:p>
            <a:pPr algn="ctr">
              <a:buNone/>
            </a:pPr>
            <a:endParaRPr lang="en-US" b="1" i="1" dirty="0">
              <a:latin typeface="Book Antiqua" pitchFamily="18" charset="0"/>
            </a:endParaRPr>
          </a:p>
          <a:p>
            <a:pPr algn="ctr">
              <a:buNone/>
            </a:pPr>
            <a:r>
              <a:rPr lang="en-US" sz="2800" dirty="0"/>
              <a:t>Be kind and patient with yourself. You don’t have to be perfect every single day.</a:t>
            </a:r>
          </a:p>
          <a:p>
            <a:pPr algn="ctr">
              <a:buNone/>
            </a:pPr>
            <a:r>
              <a:rPr lang="en-US" sz="2800" dirty="0"/>
              <a:t>If your goal was to follow a healthy meal plan you don’t have to completely eliminate all the foods you love, either or If you wanted to start walking don’t try go on a 26-mile marathon on your first session. </a:t>
            </a:r>
          </a:p>
          <a:p>
            <a:pPr algn="ctr">
              <a:buNone/>
            </a:pPr>
            <a:r>
              <a:rPr lang="en-US" sz="2800" dirty="0"/>
              <a:t>The long-term goal is to feel healthy and have good energy levels. </a:t>
            </a:r>
          </a:p>
          <a:p>
            <a:pPr algn="ctr">
              <a:buNone/>
            </a:pPr>
            <a:r>
              <a:rPr lang="en-US" sz="2800" dirty="0"/>
              <a:t>Don’t punish yourself over the odd misstep … </a:t>
            </a:r>
          </a:p>
          <a:p>
            <a:pPr algn="ctr">
              <a:buNone/>
            </a:pPr>
            <a:r>
              <a:rPr lang="en-US" sz="2800" dirty="0"/>
              <a:t>every healthy choice you make counts.</a:t>
            </a:r>
          </a:p>
          <a:p>
            <a:endParaRPr lang="en-US" dirty="0"/>
          </a:p>
          <a:p>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686800" cy="5470525"/>
          </a:xfrm>
        </p:spPr>
        <p:txBody>
          <a:bodyPr/>
          <a:lstStyle/>
          <a:p>
            <a:pPr algn="ctr">
              <a:buNone/>
            </a:pPr>
            <a:r>
              <a:rPr lang="en-US" dirty="0"/>
              <a:t>If you are thinking of </a:t>
            </a:r>
          </a:p>
          <a:p>
            <a:pPr algn="ctr">
              <a:buNone/>
            </a:pPr>
            <a:r>
              <a:rPr lang="en-US" dirty="0"/>
              <a:t>making healthy changes, consider the information above and decide what you would like to commit to changing. </a:t>
            </a:r>
          </a:p>
          <a:p>
            <a:pPr algn="ctr">
              <a:buNone/>
            </a:pPr>
            <a:r>
              <a:rPr lang="en-US" dirty="0"/>
              <a:t>Use a checklist to decide what you’d like to do and check off your successes each time you make a change. </a:t>
            </a:r>
          </a:p>
          <a:p>
            <a:pPr algn="ctr">
              <a:buNone/>
            </a:pPr>
            <a:r>
              <a:rPr lang="en-US" dirty="0"/>
              <a:t>By recording your successes, you’re more likely to stick to it over the long term!</a:t>
            </a:r>
          </a:p>
          <a:p>
            <a:pPr algn="ct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Checklist example</a:t>
            </a:r>
          </a:p>
        </p:txBody>
      </p:sp>
      <p:sp>
        <p:nvSpPr>
          <p:cNvPr id="3" name="Content Placeholder 2"/>
          <p:cNvSpPr>
            <a:spLocks noGrp="1"/>
          </p:cNvSpPr>
          <p:nvPr>
            <p:ph idx="1"/>
          </p:nvPr>
        </p:nvSpPr>
        <p:spPr/>
        <p:txBody>
          <a:bodyPr/>
          <a:lstStyle/>
          <a:p>
            <a:pPr>
              <a:buNone/>
            </a:pPr>
            <a:r>
              <a:rPr lang="en-US" dirty="0"/>
              <a:t> </a:t>
            </a:r>
          </a:p>
        </p:txBody>
      </p:sp>
      <p:graphicFrame>
        <p:nvGraphicFramePr>
          <p:cNvPr id="4" name="Table 3"/>
          <p:cNvGraphicFramePr>
            <a:graphicFrameLocks noGrp="1"/>
          </p:cNvGraphicFramePr>
          <p:nvPr>
            <p:extLst>
              <p:ext uri="{D42A27DB-BD31-4B8C-83A1-F6EECF244321}">
                <p14:modId xmlns:p14="http://schemas.microsoft.com/office/powerpoint/2010/main" val="628447668"/>
              </p:ext>
            </p:extLst>
          </p:nvPr>
        </p:nvGraphicFramePr>
        <p:xfrm>
          <a:off x="1524000" y="1397000"/>
          <a:ext cx="6096000" cy="3314025"/>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361238368"/>
                    </a:ext>
                  </a:extLst>
                </a:gridCol>
                <a:gridCol w="1524000">
                  <a:extLst>
                    <a:ext uri="{9D8B030D-6E8A-4147-A177-3AD203B41FA5}">
                      <a16:colId xmlns:a16="http://schemas.microsoft.com/office/drawing/2014/main" val="2670813111"/>
                    </a:ext>
                  </a:extLst>
                </a:gridCol>
              </a:tblGrid>
              <a:tr h="679533">
                <a:tc>
                  <a:txBody>
                    <a:bodyPr/>
                    <a:lstStyle/>
                    <a:p>
                      <a:pPr marL="0" marR="0">
                        <a:lnSpc>
                          <a:spcPct val="115000"/>
                        </a:lnSpc>
                        <a:spcBef>
                          <a:spcPts val="0"/>
                        </a:spcBef>
                        <a:spcAft>
                          <a:spcPts val="0"/>
                        </a:spcAft>
                      </a:pPr>
                      <a:r>
                        <a:rPr lang="en-US" sz="1200" b="1" dirty="0">
                          <a:latin typeface="Times New Roman"/>
                          <a:ea typeface="Times New Roman"/>
                          <a:cs typeface="Times New Roman"/>
                        </a:rPr>
                        <a:t>I will:</a:t>
                      </a:r>
                      <a:endParaRPr lang="en-US" sz="1100" dirty="0">
                        <a:latin typeface="Calibri"/>
                        <a:ea typeface="Calibri"/>
                        <a:cs typeface="Times New Roman"/>
                      </a:endParaRPr>
                    </a:p>
                  </a:txBody>
                  <a:tcPr marL="210185" marR="210185" marT="129540" marB="129540" anchor="ctr"/>
                </a:tc>
                <a:tc>
                  <a:txBody>
                    <a:bodyPr/>
                    <a:lstStyle/>
                    <a:p>
                      <a:pPr marL="0" marR="0">
                        <a:lnSpc>
                          <a:spcPct val="115000"/>
                        </a:lnSpc>
                        <a:spcBef>
                          <a:spcPts val="0"/>
                        </a:spcBef>
                        <a:spcAft>
                          <a:spcPts val="0"/>
                        </a:spcAft>
                      </a:pPr>
                      <a:r>
                        <a:rPr lang="en-US" sz="1100" dirty="0">
                          <a:latin typeface="Calibri"/>
                          <a:ea typeface="Calibri"/>
                          <a:cs typeface="Times New Roman"/>
                        </a:rPr>
                        <a:t>Start date</a:t>
                      </a:r>
                    </a:p>
                  </a:txBody>
                  <a:tcPr marL="210185" marR="210185" marT="129540" marB="129540" anchor="ctr"/>
                </a:tc>
                <a:tc>
                  <a:txBody>
                    <a:bodyPr/>
                    <a:lstStyle/>
                    <a:p>
                      <a:pPr marL="0" marR="0">
                        <a:lnSpc>
                          <a:spcPct val="115000"/>
                        </a:lnSpc>
                        <a:spcBef>
                          <a:spcPts val="0"/>
                        </a:spcBef>
                        <a:spcAft>
                          <a:spcPts val="0"/>
                        </a:spcAft>
                      </a:pPr>
                      <a:r>
                        <a:rPr lang="en-US" sz="1100" dirty="0">
                          <a:latin typeface="Calibri"/>
                          <a:ea typeface="Calibri"/>
                          <a:cs typeface="Times New Roman"/>
                        </a:rPr>
                        <a:t>End date</a:t>
                      </a:r>
                    </a:p>
                  </a:txBody>
                  <a:tcPr marL="210185" marR="210185" marT="129540" marB="129540" anchor="ctr"/>
                </a:tc>
                <a:tc>
                  <a:txBody>
                    <a:bodyPr/>
                    <a:lstStyle/>
                    <a:p>
                      <a:pPr marL="0" marR="0" lvl="0" indent="0" algn="l" defTabSz="685800" rtl="0" eaLnBrk="1" fontAlgn="auto" latinLnBrk="0" hangingPunct="1">
                        <a:lnSpc>
                          <a:spcPct val="115000"/>
                        </a:lnSpc>
                        <a:spcBef>
                          <a:spcPts val="0"/>
                        </a:spcBef>
                        <a:spcAft>
                          <a:spcPts val="0"/>
                        </a:spcAft>
                        <a:buClrTx/>
                        <a:buSzTx/>
                        <a:buFontTx/>
                        <a:buNone/>
                        <a:tabLst/>
                        <a:defRPr/>
                      </a:pPr>
                      <a:r>
                        <a:rPr lang="en-US" sz="1100" b="1" dirty="0">
                          <a:latin typeface="Times New Roman"/>
                          <a:ea typeface="Times New Roman"/>
                          <a:cs typeface="Times New Roman"/>
                        </a:rPr>
                        <a:t>I did it!</a:t>
                      </a:r>
                      <a:endParaRPr lang="en-US" sz="1050" dirty="0">
                        <a:latin typeface="+mn-lt"/>
                        <a:ea typeface="Calibri"/>
                        <a:cs typeface="Times New Roman"/>
                      </a:endParaRPr>
                    </a:p>
                    <a:p>
                      <a:pPr marL="0" marR="0">
                        <a:lnSpc>
                          <a:spcPct val="115000"/>
                        </a:lnSpc>
                        <a:spcBef>
                          <a:spcPts val="0"/>
                        </a:spcBef>
                        <a:spcAft>
                          <a:spcPts val="0"/>
                        </a:spcAft>
                      </a:pPr>
                      <a:endParaRPr lang="en-US" sz="1100" dirty="0">
                        <a:latin typeface="Calibri"/>
                        <a:ea typeface="Calibri"/>
                        <a:cs typeface="Times New Roman"/>
                      </a:endParaRPr>
                    </a:p>
                  </a:txBody>
                  <a:tcPr marL="210185" marR="210185" marT="129540" marB="129540" anchor="ctr"/>
                </a:tc>
                <a:extLst>
                  <a:ext uri="{0D108BD9-81ED-4DB2-BD59-A6C34878D82A}">
                    <a16:rowId xmlns:a16="http://schemas.microsoft.com/office/drawing/2014/main" val="10000"/>
                  </a:ext>
                </a:extLst>
              </a:tr>
              <a:tr h="679533">
                <a:tc>
                  <a:txBody>
                    <a:bodyPr/>
                    <a:lstStyle/>
                    <a:p>
                      <a:pPr marL="0" marR="0" lvl="0" indent="0" algn="l" defTabSz="685800" rtl="0" eaLnBrk="1" fontAlgn="auto" latinLnBrk="0" hangingPunct="1">
                        <a:lnSpc>
                          <a:spcPct val="115000"/>
                        </a:lnSpc>
                        <a:spcBef>
                          <a:spcPts val="0"/>
                        </a:spcBef>
                        <a:spcAft>
                          <a:spcPts val="0"/>
                        </a:spcAft>
                        <a:buClrTx/>
                        <a:buSzTx/>
                        <a:buFontTx/>
                        <a:buNone/>
                        <a:tabLst/>
                        <a:defRPr/>
                      </a:pPr>
                      <a:r>
                        <a:rPr lang="en-US" sz="1100" dirty="0">
                          <a:latin typeface="Times New Roman"/>
                          <a:ea typeface="Times New Roman"/>
                          <a:cs typeface="Times New Roman"/>
                        </a:rPr>
                        <a:t>I will check my blood sugars every other day </a:t>
                      </a:r>
                      <a:endParaRPr lang="en-US" sz="1100" dirty="0">
                        <a:latin typeface="Calibri"/>
                        <a:ea typeface="Calibri"/>
                        <a:cs typeface="Times New Roman"/>
                      </a:endParaRPr>
                    </a:p>
                  </a:txBody>
                  <a:tcPr marL="210185" marR="210185" marT="129540" marB="129540" anchor="ctr"/>
                </a:tc>
                <a:tc>
                  <a:txBody>
                    <a:bodyPr/>
                    <a:lstStyle/>
                    <a:p>
                      <a:pPr>
                        <a:lnSpc>
                          <a:spcPct val="115000"/>
                        </a:lnSpc>
                      </a:pPr>
                      <a:endParaRPr lang="en-US" sz="1100" dirty="0">
                        <a:latin typeface="Calibri"/>
                        <a:ea typeface="Times New Roman"/>
                        <a:cs typeface="Times New Roman"/>
                      </a:endParaRPr>
                    </a:p>
                  </a:txBody>
                  <a:tcPr marL="210185" marR="210185" marT="129540" marB="129540" anchor="ctr"/>
                </a:tc>
                <a:tc>
                  <a:txBody>
                    <a:bodyPr/>
                    <a:lstStyle/>
                    <a:p>
                      <a:pPr>
                        <a:lnSpc>
                          <a:spcPct val="115000"/>
                        </a:lnSpc>
                      </a:pPr>
                      <a:endParaRPr lang="en-US" sz="1100" dirty="0">
                        <a:latin typeface="Calibri"/>
                        <a:ea typeface="Times New Roman"/>
                        <a:cs typeface="Times New Roman"/>
                      </a:endParaRPr>
                    </a:p>
                  </a:txBody>
                  <a:tcPr marL="210185" marR="210185" marT="129540" marB="129540" anchor="ctr"/>
                </a:tc>
                <a:tc>
                  <a:txBody>
                    <a:bodyPr/>
                    <a:lstStyle/>
                    <a:p>
                      <a:pPr>
                        <a:lnSpc>
                          <a:spcPct val="115000"/>
                        </a:lnSpc>
                      </a:pPr>
                      <a:endParaRPr lang="en-US" sz="1100">
                        <a:latin typeface="Calibri"/>
                        <a:ea typeface="Times New Roman"/>
                        <a:cs typeface="Times New Roman"/>
                      </a:endParaRPr>
                    </a:p>
                  </a:txBody>
                  <a:tcPr marL="210185" marR="210185" marT="129540" marB="129540" anchor="ctr"/>
                </a:tc>
                <a:extLst>
                  <a:ext uri="{0D108BD9-81ED-4DB2-BD59-A6C34878D82A}">
                    <a16:rowId xmlns:a16="http://schemas.microsoft.com/office/drawing/2014/main" val="10001"/>
                  </a:ext>
                </a:extLst>
              </a:tr>
              <a:tr h="679533">
                <a:tc>
                  <a:txBody>
                    <a:bodyPr/>
                    <a:lstStyle/>
                    <a:p>
                      <a:pPr marL="0" marR="0" lvl="0" indent="0" algn="l" defTabSz="685800" rtl="0" eaLnBrk="1" fontAlgn="auto" latinLnBrk="0" hangingPunct="1">
                        <a:lnSpc>
                          <a:spcPct val="115000"/>
                        </a:lnSpc>
                        <a:spcBef>
                          <a:spcPts val="0"/>
                        </a:spcBef>
                        <a:spcAft>
                          <a:spcPts val="0"/>
                        </a:spcAft>
                        <a:buClrTx/>
                        <a:buSzTx/>
                        <a:buFontTx/>
                        <a:buNone/>
                        <a:tabLst/>
                        <a:defRPr/>
                      </a:pPr>
                      <a:r>
                        <a:rPr lang="en-US" sz="1100" dirty="0">
                          <a:latin typeface="Times New Roman"/>
                          <a:ea typeface="Times New Roman"/>
                          <a:cs typeface="Times New Roman"/>
                        </a:rPr>
                        <a:t>I will start a walking challenge for me</a:t>
                      </a:r>
                      <a:endParaRPr lang="en-US" sz="1100" dirty="0">
                        <a:latin typeface="Calibri"/>
                        <a:ea typeface="Calibri"/>
                        <a:cs typeface="Times New Roman"/>
                      </a:endParaRPr>
                    </a:p>
                  </a:txBody>
                  <a:tcPr marL="210185" marR="210185" marT="129540" marB="129540" anchor="ctr"/>
                </a:tc>
                <a:tc>
                  <a:txBody>
                    <a:bodyPr/>
                    <a:lstStyle/>
                    <a:p>
                      <a:pPr>
                        <a:lnSpc>
                          <a:spcPct val="115000"/>
                        </a:lnSpc>
                      </a:pPr>
                      <a:endParaRPr lang="en-US" sz="1100" dirty="0">
                        <a:latin typeface="Calibri"/>
                        <a:ea typeface="Times New Roman"/>
                        <a:cs typeface="Times New Roman"/>
                      </a:endParaRPr>
                    </a:p>
                  </a:txBody>
                  <a:tcPr marL="210185" marR="210185" marT="129540" marB="129540" anchor="ctr"/>
                </a:tc>
                <a:tc>
                  <a:txBody>
                    <a:bodyPr/>
                    <a:lstStyle/>
                    <a:p>
                      <a:pPr>
                        <a:lnSpc>
                          <a:spcPct val="115000"/>
                        </a:lnSpc>
                      </a:pPr>
                      <a:endParaRPr lang="en-US" sz="1100" dirty="0">
                        <a:latin typeface="Calibri"/>
                        <a:ea typeface="Times New Roman"/>
                        <a:cs typeface="Times New Roman"/>
                      </a:endParaRPr>
                    </a:p>
                  </a:txBody>
                  <a:tcPr marL="210185" marR="210185" marT="129540" marB="129540" anchor="ctr"/>
                </a:tc>
                <a:tc>
                  <a:txBody>
                    <a:bodyPr/>
                    <a:lstStyle/>
                    <a:p>
                      <a:pPr>
                        <a:lnSpc>
                          <a:spcPct val="115000"/>
                        </a:lnSpc>
                      </a:pPr>
                      <a:endParaRPr lang="en-US" sz="1100" dirty="0">
                        <a:latin typeface="Calibri"/>
                        <a:ea typeface="Times New Roman"/>
                        <a:cs typeface="Times New Roman"/>
                      </a:endParaRPr>
                    </a:p>
                  </a:txBody>
                  <a:tcPr marL="210185" marR="210185" marT="129540" marB="129540" anchor="ctr"/>
                </a:tc>
                <a:extLst>
                  <a:ext uri="{0D108BD9-81ED-4DB2-BD59-A6C34878D82A}">
                    <a16:rowId xmlns:a16="http://schemas.microsoft.com/office/drawing/2014/main" val="10002"/>
                  </a:ext>
                </a:extLst>
              </a:tr>
              <a:tr h="984000">
                <a:tc>
                  <a:txBody>
                    <a:bodyPr/>
                    <a:lstStyle/>
                    <a:p>
                      <a:pPr marL="0" marR="0">
                        <a:lnSpc>
                          <a:spcPct val="115000"/>
                        </a:lnSpc>
                        <a:spcBef>
                          <a:spcPts val="0"/>
                        </a:spcBef>
                        <a:spcAft>
                          <a:spcPts val="0"/>
                        </a:spcAft>
                      </a:pPr>
                      <a:r>
                        <a:rPr lang="en-US" sz="1100" dirty="0">
                          <a:latin typeface="Calibri"/>
                          <a:ea typeface="Calibri"/>
                          <a:cs typeface="Times New Roman"/>
                        </a:rPr>
                        <a:t>I will cut out pop and chips</a:t>
                      </a:r>
                    </a:p>
                  </a:txBody>
                  <a:tcPr marL="210185" marR="210185" marT="129540" marB="129540" anchor="ctr"/>
                </a:tc>
                <a:tc>
                  <a:txBody>
                    <a:bodyPr/>
                    <a:lstStyle/>
                    <a:p>
                      <a:pPr>
                        <a:lnSpc>
                          <a:spcPct val="115000"/>
                        </a:lnSpc>
                      </a:pPr>
                      <a:endParaRPr lang="en-US" sz="1100" dirty="0">
                        <a:latin typeface="Calibri"/>
                        <a:ea typeface="Times New Roman"/>
                        <a:cs typeface="Times New Roman"/>
                      </a:endParaRPr>
                    </a:p>
                  </a:txBody>
                  <a:tcPr marL="210185" marR="210185" marT="129540" marB="129540" anchor="ctr"/>
                </a:tc>
                <a:tc>
                  <a:txBody>
                    <a:bodyPr/>
                    <a:lstStyle/>
                    <a:p>
                      <a:pPr>
                        <a:lnSpc>
                          <a:spcPct val="115000"/>
                        </a:lnSpc>
                      </a:pPr>
                      <a:endParaRPr lang="en-US" sz="1100" dirty="0">
                        <a:latin typeface="Calibri"/>
                        <a:ea typeface="Times New Roman"/>
                        <a:cs typeface="Times New Roman"/>
                      </a:endParaRPr>
                    </a:p>
                  </a:txBody>
                  <a:tcPr marL="210185" marR="210185" marT="129540" marB="129540" anchor="ctr"/>
                </a:tc>
                <a:tc>
                  <a:txBody>
                    <a:bodyPr/>
                    <a:lstStyle/>
                    <a:p>
                      <a:pPr>
                        <a:lnSpc>
                          <a:spcPct val="115000"/>
                        </a:lnSpc>
                      </a:pPr>
                      <a:endParaRPr lang="en-US" sz="1100" dirty="0">
                        <a:latin typeface="Calibri"/>
                        <a:ea typeface="Times New Roman"/>
                        <a:cs typeface="Times New Roman"/>
                      </a:endParaRPr>
                    </a:p>
                  </a:txBody>
                  <a:tcPr marL="210185" marR="210185" marT="129540" marB="129540" anchor="ctr"/>
                </a:tc>
                <a:extLst>
                  <a:ext uri="{0D108BD9-81ED-4DB2-BD59-A6C34878D82A}">
                    <a16:rowId xmlns:a16="http://schemas.microsoft.com/office/drawing/2014/main" val="10003"/>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tretch>
            <a:fillRect/>
          </a:stretch>
        </p:blipFill>
        <p:spPr bwMode="auto">
          <a:xfrm>
            <a:off x="762000" y="381000"/>
            <a:ext cx="7696200" cy="4191000"/>
          </a:xfrm>
          <a:prstGeom prst="rect">
            <a:avLst/>
          </a:prstGeom>
          <a:noFill/>
          <a:ln w="9525">
            <a:noFill/>
            <a:miter lim="800000"/>
            <a:headEnd/>
            <a:tailEnd/>
          </a:ln>
        </p:spPr>
      </p:pic>
      <p:sp>
        <p:nvSpPr>
          <p:cNvPr id="2" name="TextBox 1">
            <a:extLst>
              <a:ext uri="{FF2B5EF4-FFF2-40B4-BE49-F238E27FC236}">
                <a16:creationId xmlns:a16="http://schemas.microsoft.com/office/drawing/2014/main" id="{BC8CA445-9C4C-7ABA-D58C-AA9EE2064BF3}"/>
              </a:ext>
            </a:extLst>
          </p:cNvPr>
          <p:cNvSpPr txBox="1"/>
          <p:nvPr/>
        </p:nvSpPr>
        <p:spPr>
          <a:xfrm>
            <a:off x="685800" y="4876800"/>
            <a:ext cx="7467599" cy="646331"/>
          </a:xfrm>
          <a:prstGeom prst="rect">
            <a:avLst/>
          </a:prstGeom>
          <a:noFill/>
        </p:spPr>
        <p:txBody>
          <a:bodyPr wrap="square" rtlCol="0">
            <a:spAutoFit/>
          </a:bodyPr>
          <a:lstStyle/>
          <a:p>
            <a:r>
              <a:rPr lang="en-US" i="1" dirty="0"/>
              <a:t>When setting your SMART goals look for as much information as you can, ask how to use what you learn; look for resources and put them to work for you</a:t>
            </a:r>
            <a:r>
              <a:rPr lang="en-US"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dirty="0"/>
              <a:t>THAT’S ALL FOR TODAY</a:t>
            </a:r>
          </a:p>
          <a:p>
            <a:pPr algn="ctr">
              <a:buNone/>
            </a:pPr>
            <a:r>
              <a:rPr lang="en-US" dirty="0"/>
              <a:t>THANK YOU, ALL,FOR YOUR TIME</a:t>
            </a:r>
          </a:p>
          <a:p>
            <a:pPr algn="ctr">
              <a:buNone/>
            </a:pPr>
            <a:r>
              <a:rPr lang="en-US" dirty="0"/>
              <a:t>MEEGWECTH </a:t>
            </a:r>
          </a:p>
          <a:p>
            <a:pPr algn="ctr">
              <a:buNone/>
            </a:pPr>
            <a:endParaRPr lang="en-US" dirty="0"/>
          </a:p>
          <a:p>
            <a:pPr algn="ctr">
              <a:buNone/>
            </a:pPr>
            <a:endParaRPr lang="en-US" dirty="0"/>
          </a:p>
          <a:p>
            <a:pPr algn="ctr">
              <a:buNone/>
            </a:pPr>
            <a:r>
              <a:rPr lang="en-US" sz="900" dirty="0"/>
              <a:t>References: Diabetes Canada</a:t>
            </a:r>
          </a:p>
          <a:p>
            <a:pPr algn="ctr">
              <a:buNone/>
            </a:pPr>
            <a:r>
              <a:rPr lang="en-US" sz="900" dirty="0"/>
              <a:t>                    Diabetes Today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86800" cy="5622925"/>
          </a:xfrm>
        </p:spPr>
        <p:txBody>
          <a:bodyPr anchor="ctr"/>
          <a:lstStyle/>
          <a:p>
            <a:pPr algn="ctr">
              <a:buNone/>
            </a:pPr>
            <a:r>
              <a:rPr lang="en-US" sz="2800" dirty="0">
                <a:latin typeface="DaunPenh" pitchFamily="2" charset="0"/>
                <a:cs typeface="DaunPenh" pitchFamily="2" charset="0"/>
              </a:rPr>
              <a:t>Self-managing any chronic condition, </a:t>
            </a:r>
          </a:p>
          <a:p>
            <a:pPr algn="ctr">
              <a:buNone/>
            </a:pPr>
            <a:r>
              <a:rPr lang="en-US" sz="2800" dirty="0">
                <a:latin typeface="DaunPenh" pitchFamily="2" charset="0"/>
                <a:cs typeface="DaunPenh" pitchFamily="2" charset="0"/>
              </a:rPr>
              <a:t>such as diabetes, arthritis, and/or others,</a:t>
            </a:r>
          </a:p>
          <a:p>
            <a:pPr algn="ctr">
              <a:buNone/>
            </a:pPr>
            <a:r>
              <a:rPr lang="en-US" sz="2800" dirty="0">
                <a:latin typeface="DaunPenh" pitchFamily="2" charset="0"/>
                <a:cs typeface="DaunPenh" pitchFamily="2" charset="0"/>
              </a:rPr>
              <a:t> can be very challenging and yet can be empowering both at the same time. </a:t>
            </a:r>
          </a:p>
          <a:p>
            <a:pPr algn="ctr">
              <a:buNone/>
            </a:pPr>
            <a:endParaRPr lang="en-US" sz="2800" dirty="0">
              <a:latin typeface="DaunPenh" pitchFamily="2" charset="0"/>
              <a:cs typeface="DaunPenh" pitchFamily="2" charset="0"/>
            </a:endParaRPr>
          </a:p>
          <a:p>
            <a:pPr algn="ctr">
              <a:buNone/>
            </a:pPr>
            <a:r>
              <a:rPr lang="en-US" sz="2800" dirty="0">
                <a:latin typeface="DaunPenh" pitchFamily="2" charset="0"/>
                <a:cs typeface="DaunPenh" pitchFamily="2" charset="0"/>
              </a:rPr>
              <a:t>One big thing to remember is </a:t>
            </a:r>
          </a:p>
          <a:p>
            <a:pPr algn="ctr">
              <a:buNone/>
            </a:pPr>
            <a:r>
              <a:rPr lang="en-US" sz="2800" dirty="0">
                <a:latin typeface="DaunPenh" pitchFamily="2" charset="0"/>
                <a:cs typeface="DaunPenh" pitchFamily="2" charset="0"/>
              </a:rPr>
              <a:t>change does take time. </a:t>
            </a:r>
          </a:p>
          <a:p>
            <a:pPr marL="0"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chor="ctr">
            <a:normAutofit/>
          </a:bodyPr>
          <a:lstStyle/>
          <a:p>
            <a:pPr algn="ctr">
              <a:buNone/>
            </a:pPr>
            <a:endParaRPr lang="en-US" dirty="0"/>
          </a:p>
          <a:p>
            <a:pPr algn="ctr">
              <a:buNone/>
            </a:pPr>
            <a:r>
              <a:rPr lang="en-US" dirty="0"/>
              <a:t>The S.M.A.R.T goal tool </a:t>
            </a:r>
          </a:p>
          <a:p>
            <a:pPr algn="ctr">
              <a:buNone/>
            </a:pPr>
            <a:r>
              <a:rPr lang="en-US" dirty="0"/>
              <a:t>has helped people with their health issue,  </a:t>
            </a:r>
          </a:p>
          <a:p>
            <a:pPr algn="ctr">
              <a:buNone/>
            </a:pPr>
            <a:r>
              <a:rPr lang="en-US" dirty="0"/>
              <a:t>either for diabetes management, or another chronic condition, </a:t>
            </a:r>
          </a:p>
          <a:p>
            <a:pPr algn="ctr">
              <a:buNone/>
            </a:pPr>
            <a:r>
              <a:rPr lang="en-US" dirty="0"/>
              <a:t>experience life-changing improvements.  </a:t>
            </a:r>
          </a:p>
          <a:p>
            <a:pPr algn="ctr">
              <a:buNone/>
            </a:pPr>
            <a:endParaRPr lang="en-US" dirty="0"/>
          </a:p>
          <a:p>
            <a:pPr algn="ctr">
              <a:buNone/>
            </a:pPr>
            <a:r>
              <a:rPr lang="en-US" dirty="0"/>
              <a:t>This tool assists individuals break down a larger goal </a:t>
            </a:r>
          </a:p>
          <a:p>
            <a:pPr algn="ctr">
              <a:buNone/>
            </a:pPr>
            <a:r>
              <a:rPr lang="en-US" dirty="0"/>
              <a:t>into smaller specific goals. </a:t>
            </a:r>
          </a:p>
          <a:p>
            <a:pPr algn="ctr">
              <a:buNone/>
            </a:pPr>
            <a:endParaRPr lang="en-US" dirty="0"/>
          </a:p>
          <a:p>
            <a:pPr algn="ctr">
              <a:buNone/>
            </a:pPr>
            <a:r>
              <a:rPr lang="en-US" dirty="0"/>
              <a:t>It is these smaller goals that </a:t>
            </a:r>
          </a:p>
          <a:p>
            <a:pPr algn="ctr">
              <a:buNone/>
            </a:pPr>
            <a:r>
              <a:rPr lang="en-US" dirty="0"/>
              <a:t>can be worked on more easily.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54DFEBA-BB3C-6CD1-BEE9-5BAC7F86A877}"/>
              </a:ext>
            </a:extLst>
          </p:cNvPr>
          <p:cNvGraphicFramePr>
            <a:graphicFrameLocks noGrp="1"/>
          </p:cNvGraphicFramePr>
          <p:nvPr>
            <p:ph idx="1"/>
            <p:extLst>
              <p:ext uri="{D42A27DB-BD31-4B8C-83A1-F6EECF244321}">
                <p14:modId xmlns:p14="http://schemas.microsoft.com/office/powerpoint/2010/main" val="1456087513"/>
              </p:ext>
            </p:extLst>
          </p:nvPr>
        </p:nvGraphicFramePr>
        <p:xfrm>
          <a:off x="152400" y="228600"/>
          <a:ext cx="8915400" cy="6400801"/>
        </p:xfrm>
        <a:graphic>
          <a:graphicData uri="http://schemas.openxmlformats.org/drawingml/2006/table">
            <a:tbl>
              <a:tblPr firstRow="1" bandRow="1">
                <a:tableStyleId>{35758FB7-9AC5-4552-8A53-C91805E547FA}</a:tableStyleId>
              </a:tblPr>
              <a:tblGrid>
                <a:gridCol w="398378">
                  <a:extLst>
                    <a:ext uri="{9D8B030D-6E8A-4147-A177-3AD203B41FA5}">
                      <a16:colId xmlns:a16="http://schemas.microsoft.com/office/drawing/2014/main" val="279923325"/>
                    </a:ext>
                  </a:extLst>
                </a:gridCol>
                <a:gridCol w="3230174">
                  <a:extLst>
                    <a:ext uri="{9D8B030D-6E8A-4147-A177-3AD203B41FA5}">
                      <a16:colId xmlns:a16="http://schemas.microsoft.com/office/drawing/2014/main" val="4187472406"/>
                    </a:ext>
                  </a:extLst>
                </a:gridCol>
                <a:gridCol w="5286848">
                  <a:extLst>
                    <a:ext uri="{9D8B030D-6E8A-4147-A177-3AD203B41FA5}">
                      <a16:colId xmlns:a16="http://schemas.microsoft.com/office/drawing/2014/main" val="4208013103"/>
                    </a:ext>
                  </a:extLst>
                </a:gridCol>
              </a:tblGrid>
              <a:tr h="1063583">
                <a:tc gridSpan="3">
                  <a:txBody>
                    <a:bodyPr/>
                    <a:lstStyle/>
                    <a:p>
                      <a:pPr algn="ctr"/>
                      <a:r>
                        <a:rPr lang="en-US" sz="2400" b="1" dirty="0">
                          <a:solidFill>
                            <a:srgbClr val="FFFFFF"/>
                          </a:solidFill>
                        </a:rPr>
                        <a:t>S.M.A.R.T.   Goal    Tool</a:t>
                      </a:r>
                      <a:endParaRPr lang="en-US" sz="2400" b="1" dirty="0"/>
                    </a:p>
                  </a:txBody>
                  <a:tcPr marL="77117" marR="77117" marT="42470" marB="42470" anchor="ctr"/>
                </a:tc>
                <a:tc hMerge="1">
                  <a:txBody>
                    <a:bodyPr/>
                    <a:lstStyle/>
                    <a:p>
                      <a:pPr algn="ctr"/>
                      <a:endParaRPr lang="en-US" sz="1600" b="1" dirty="0"/>
                    </a:p>
                  </a:txBody>
                  <a:tcPr marL="77117" marR="77117" marT="42470" marB="42470" anchor="ctr"/>
                </a:tc>
                <a:tc hMerge="1">
                  <a:txBody>
                    <a:bodyPr/>
                    <a:lstStyle/>
                    <a:p>
                      <a:pPr algn="ctr"/>
                      <a:endParaRPr lang="en-US" sz="1600" b="1" dirty="0"/>
                    </a:p>
                  </a:txBody>
                  <a:tcPr marL="77117" marR="77117" marT="42470" marB="42470" anchor="ctr"/>
                </a:tc>
                <a:extLst>
                  <a:ext uri="{0D108BD9-81ED-4DB2-BD59-A6C34878D82A}">
                    <a16:rowId xmlns:a16="http://schemas.microsoft.com/office/drawing/2014/main" val="155956907"/>
                  </a:ext>
                </a:extLst>
              </a:tr>
              <a:tr h="1063583">
                <a:tc>
                  <a:txBody>
                    <a:bodyPr/>
                    <a:lstStyle/>
                    <a:p>
                      <a:pPr algn="ctr"/>
                      <a:endParaRPr lang="en-US" sz="1800" dirty="0">
                        <a:solidFill>
                          <a:schemeClr val="tx1"/>
                        </a:solidFill>
                      </a:endParaRPr>
                    </a:p>
                    <a:p>
                      <a:pPr algn="ctr"/>
                      <a:r>
                        <a:rPr lang="en-US" sz="1800" dirty="0">
                          <a:solidFill>
                            <a:schemeClr val="tx1"/>
                          </a:solidFill>
                        </a:rPr>
                        <a:t>S</a:t>
                      </a:r>
                    </a:p>
                  </a:txBody>
                  <a:tcPr marL="77117" marR="77117" marT="42470" marB="42470" anchor="ctr"/>
                </a:tc>
                <a:tc>
                  <a:txBody>
                    <a:bodyPr/>
                    <a:lstStyle/>
                    <a:p>
                      <a:pPr algn="ctr"/>
                      <a:endParaRPr lang="en-US" sz="1600" b="1" dirty="0">
                        <a:solidFill>
                          <a:schemeClr val="tx1"/>
                        </a:solidFill>
                      </a:endParaRPr>
                    </a:p>
                    <a:p>
                      <a:pPr algn="ctr"/>
                      <a:r>
                        <a:rPr lang="en-US" sz="1600" b="1" dirty="0">
                          <a:solidFill>
                            <a:schemeClr val="tx1"/>
                          </a:solidFill>
                        </a:rPr>
                        <a:t>Specific</a:t>
                      </a:r>
                    </a:p>
                  </a:txBody>
                  <a:tcPr marL="77117" marR="77117" marT="42470" marB="42470" anchor="ctr"/>
                </a:tc>
                <a:tc>
                  <a:txBody>
                    <a:bodyPr/>
                    <a:lstStyle/>
                    <a:p>
                      <a:pPr algn="ctr"/>
                      <a:endParaRPr lang="en-US" sz="1600" b="1" dirty="0">
                        <a:solidFill>
                          <a:schemeClr val="tx1"/>
                        </a:solidFill>
                      </a:endParaRPr>
                    </a:p>
                    <a:p>
                      <a:pPr algn="ctr"/>
                      <a:r>
                        <a:rPr lang="en-US" sz="1600" b="1" dirty="0">
                          <a:solidFill>
                            <a:schemeClr val="tx1"/>
                          </a:solidFill>
                        </a:rPr>
                        <a:t>Define a clear, specific goal</a:t>
                      </a:r>
                    </a:p>
                  </a:txBody>
                  <a:tcPr marL="77117" marR="77117" marT="42470" marB="42470" anchor="ctr"/>
                </a:tc>
                <a:extLst>
                  <a:ext uri="{0D108BD9-81ED-4DB2-BD59-A6C34878D82A}">
                    <a16:rowId xmlns:a16="http://schemas.microsoft.com/office/drawing/2014/main" val="1822792904"/>
                  </a:ext>
                </a:extLst>
              </a:tr>
              <a:tr h="1082886">
                <a:tc>
                  <a:txBody>
                    <a:bodyPr/>
                    <a:lstStyle/>
                    <a:p>
                      <a:pPr algn="ctr"/>
                      <a:endParaRPr lang="en-US" sz="1800" b="1" dirty="0"/>
                    </a:p>
                    <a:p>
                      <a:pPr algn="ctr"/>
                      <a:r>
                        <a:rPr lang="en-US" sz="1800" b="1" dirty="0"/>
                        <a:t>M</a:t>
                      </a:r>
                    </a:p>
                  </a:txBody>
                  <a:tcPr marL="77117" marR="77117" marT="42470" marB="42470" anchor="ctr"/>
                </a:tc>
                <a:tc>
                  <a:txBody>
                    <a:bodyPr/>
                    <a:lstStyle/>
                    <a:p>
                      <a:pPr algn="ctr"/>
                      <a:endParaRPr lang="en-US" sz="1600" b="1" dirty="0"/>
                    </a:p>
                    <a:p>
                      <a:pPr algn="ctr"/>
                      <a:r>
                        <a:rPr lang="en-US" sz="1600" b="1" dirty="0"/>
                        <a:t>Measurable</a:t>
                      </a:r>
                    </a:p>
                  </a:txBody>
                  <a:tcPr marL="77117" marR="77117" marT="42470" marB="42470" anchor="ctr"/>
                </a:tc>
                <a:tc>
                  <a:txBody>
                    <a:bodyPr/>
                    <a:lstStyle/>
                    <a:p>
                      <a:pPr algn="ctr"/>
                      <a:r>
                        <a:rPr lang="en-US" sz="1600" b="1" dirty="0"/>
                        <a:t>Make sure your goal is measurable and you can easily track progress such as how often you will do it and length of time you allow for the activity.</a:t>
                      </a:r>
                    </a:p>
                  </a:txBody>
                  <a:tcPr marL="77117" marR="77117" marT="42470" marB="42470" anchor="ctr"/>
                </a:tc>
                <a:extLst>
                  <a:ext uri="{0D108BD9-81ED-4DB2-BD59-A6C34878D82A}">
                    <a16:rowId xmlns:a16="http://schemas.microsoft.com/office/drawing/2014/main" val="1497187592"/>
                  </a:ext>
                </a:extLst>
              </a:tr>
              <a:tr h="1063583">
                <a:tc>
                  <a:txBody>
                    <a:bodyPr/>
                    <a:lstStyle/>
                    <a:p>
                      <a:pPr algn="ctr"/>
                      <a:r>
                        <a:rPr lang="en-US" sz="1800" b="1" dirty="0"/>
                        <a:t>A</a:t>
                      </a:r>
                    </a:p>
                  </a:txBody>
                  <a:tcPr marL="77117" marR="77117" marT="42470" marB="42470" anchor="ctr"/>
                </a:tc>
                <a:tc>
                  <a:txBody>
                    <a:bodyPr/>
                    <a:lstStyle/>
                    <a:p>
                      <a:pPr algn="ctr"/>
                      <a:r>
                        <a:rPr lang="en-US" sz="1600" b="1" dirty="0"/>
                        <a:t>Attainable</a:t>
                      </a:r>
                    </a:p>
                  </a:txBody>
                  <a:tcPr marL="77117" marR="77117" marT="42470" marB="42470" anchor="ctr"/>
                </a:tc>
                <a:tc>
                  <a:txBody>
                    <a:bodyPr/>
                    <a:lstStyle/>
                    <a:p>
                      <a:pPr algn="ctr"/>
                      <a:r>
                        <a:rPr lang="en-US" sz="1600" b="1" dirty="0"/>
                        <a:t>Create a goal that is realistic and not limiting. </a:t>
                      </a:r>
                    </a:p>
                    <a:p>
                      <a:pPr algn="ctr"/>
                      <a:r>
                        <a:rPr lang="en-US" sz="1600" b="1" dirty="0"/>
                        <a:t>It should be attainable.</a:t>
                      </a:r>
                    </a:p>
                  </a:txBody>
                  <a:tcPr marL="77117" marR="77117" marT="42470" marB="42470" anchor="ctr"/>
                </a:tc>
                <a:extLst>
                  <a:ext uri="{0D108BD9-81ED-4DB2-BD59-A6C34878D82A}">
                    <a16:rowId xmlns:a16="http://schemas.microsoft.com/office/drawing/2014/main" val="3108019219"/>
                  </a:ext>
                </a:extLst>
              </a:tr>
              <a:tr h="1063583">
                <a:tc>
                  <a:txBody>
                    <a:bodyPr/>
                    <a:lstStyle/>
                    <a:p>
                      <a:pPr algn="ctr"/>
                      <a:r>
                        <a:rPr lang="en-US" sz="1800" b="1" dirty="0"/>
                        <a:t>R</a:t>
                      </a:r>
                    </a:p>
                  </a:txBody>
                  <a:tcPr marL="77117" marR="77117" marT="42470" marB="42470" anchor="ctr"/>
                </a:tc>
                <a:tc>
                  <a:txBody>
                    <a:bodyPr/>
                    <a:lstStyle/>
                    <a:p>
                      <a:pPr algn="ctr"/>
                      <a:r>
                        <a:rPr lang="en-US" sz="1600" b="1" dirty="0"/>
                        <a:t>Relevant/Realistic </a:t>
                      </a:r>
                    </a:p>
                  </a:txBody>
                  <a:tcPr marL="77117" marR="77117" marT="42470" marB="42470" anchor="ctr"/>
                </a:tc>
                <a:tc>
                  <a:txBody>
                    <a:bodyPr/>
                    <a:lstStyle/>
                    <a:p>
                      <a:pPr algn="ctr"/>
                      <a:r>
                        <a:rPr lang="en-US" sz="1600" b="1" dirty="0"/>
                        <a:t>Ensure your goal matters to you and aligns with your larger goal. That they are within your reach.</a:t>
                      </a:r>
                    </a:p>
                  </a:txBody>
                  <a:tcPr marL="77117" marR="77117" marT="42470" marB="42470" anchor="ctr"/>
                </a:tc>
                <a:extLst>
                  <a:ext uri="{0D108BD9-81ED-4DB2-BD59-A6C34878D82A}">
                    <a16:rowId xmlns:a16="http://schemas.microsoft.com/office/drawing/2014/main" val="2422519403"/>
                  </a:ext>
                </a:extLst>
              </a:tr>
              <a:tr h="1063583">
                <a:tc>
                  <a:txBody>
                    <a:bodyPr/>
                    <a:lstStyle/>
                    <a:p>
                      <a:pPr algn="ctr"/>
                      <a:r>
                        <a:rPr lang="en-US" sz="1800" b="1" dirty="0"/>
                        <a:t>T</a:t>
                      </a:r>
                    </a:p>
                  </a:txBody>
                  <a:tcPr marL="77117" marR="77117" marT="42470" marB="42470" anchor="ctr"/>
                </a:tc>
                <a:tc>
                  <a:txBody>
                    <a:bodyPr/>
                    <a:lstStyle/>
                    <a:p>
                      <a:pPr algn="ctr"/>
                      <a:r>
                        <a:rPr lang="en-US" sz="1600" b="1" dirty="0"/>
                        <a:t> Timely </a:t>
                      </a:r>
                    </a:p>
                  </a:txBody>
                  <a:tcPr marL="77117" marR="77117" marT="42470" marB="42470" anchor="ctr"/>
                </a:tc>
                <a:tc>
                  <a:txBody>
                    <a:bodyPr/>
                    <a:lstStyle/>
                    <a:p>
                      <a:pPr algn="ctr"/>
                      <a:r>
                        <a:rPr lang="en-US" sz="1600" b="1" dirty="0"/>
                        <a:t>Give a clear start date and a target date; such as daily weekly or until the next clinic day.</a:t>
                      </a:r>
                    </a:p>
                  </a:txBody>
                  <a:tcPr marL="77117" marR="77117" marT="42470" marB="42470" anchor="ctr"/>
                </a:tc>
                <a:extLst>
                  <a:ext uri="{0D108BD9-81ED-4DB2-BD59-A6C34878D82A}">
                    <a16:rowId xmlns:a16="http://schemas.microsoft.com/office/drawing/2014/main" val="3851418632"/>
                  </a:ext>
                </a:extLst>
              </a:tr>
            </a:tbl>
          </a:graphicData>
        </a:graphic>
      </p:graphicFrame>
    </p:spTree>
    <p:extLst>
      <p:ext uri="{BB962C8B-B14F-4D97-AF65-F5344CB8AC3E}">
        <p14:creationId xmlns:p14="http://schemas.microsoft.com/office/powerpoint/2010/main" val="290828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219200"/>
          </a:xfrm>
        </p:spPr>
        <p:txBody>
          <a:bodyPr>
            <a:normAutofit/>
          </a:bodyPr>
          <a:lstStyle/>
          <a:p>
            <a:br>
              <a:rPr lang="en-US" dirty="0"/>
            </a:br>
            <a:br>
              <a:rPr lang="en-US" sz="2200" dirty="0"/>
            </a:br>
            <a:endParaRPr lang="en-US" sz="2200" dirty="0"/>
          </a:p>
        </p:txBody>
      </p:sp>
      <p:sp>
        <p:nvSpPr>
          <p:cNvPr id="4" name="TextBox 3">
            <a:extLst>
              <a:ext uri="{FF2B5EF4-FFF2-40B4-BE49-F238E27FC236}">
                <a16:creationId xmlns:a16="http://schemas.microsoft.com/office/drawing/2014/main" id="{FE2549E6-5E1F-2CF6-881D-9BA16B0B426E}"/>
              </a:ext>
            </a:extLst>
          </p:cNvPr>
          <p:cNvSpPr txBox="1"/>
          <p:nvPr/>
        </p:nvSpPr>
        <p:spPr>
          <a:xfrm>
            <a:off x="3500438" y="2085975"/>
            <a:ext cx="184731" cy="369332"/>
          </a:xfrm>
          <a:prstGeom prst="rect">
            <a:avLst/>
          </a:prstGeom>
          <a:noFill/>
        </p:spPr>
        <p:txBody>
          <a:bodyPr wrap="none" rtlCol="0">
            <a:spAutoFit/>
          </a:bodyPr>
          <a:lstStyle/>
          <a:p>
            <a:endParaRPr lang="en-US" dirty="0"/>
          </a:p>
        </p:txBody>
      </p:sp>
      <p:graphicFrame>
        <p:nvGraphicFramePr>
          <p:cNvPr id="5" name="Table 5">
            <a:extLst>
              <a:ext uri="{FF2B5EF4-FFF2-40B4-BE49-F238E27FC236}">
                <a16:creationId xmlns:a16="http://schemas.microsoft.com/office/drawing/2014/main" id="{156AFCBB-9D02-E508-12F7-0FDCC46FF1F6}"/>
              </a:ext>
            </a:extLst>
          </p:cNvPr>
          <p:cNvGraphicFramePr>
            <a:graphicFrameLocks noGrp="1"/>
          </p:cNvGraphicFramePr>
          <p:nvPr>
            <p:extLst>
              <p:ext uri="{D42A27DB-BD31-4B8C-83A1-F6EECF244321}">
                <p14:modId xmlns:p14="http://schemas.microsoft.com/office/powerpoint/2010/main" val="3227731547"/>
              </p:ext>
            </p:extLst>
          </p:nvPr>
        </p:nvGraphicFramePr>
        <p:xfrm>
          <a:off x="381000" y="609600"/>
          <a:ext cx="8382000" cy="5339869"/>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197319338"/>
                    </a:ext>
                  </a:extLst>
                </a:gridCol>
                <a:gridCol w="7391400">
                  <a:extLst>
                    <a:ext uri="{9D8B030D-6E8A-4147-A177-3AD203B41FA5}">
                      <a16:colId xmlns:a16="http://schemas.microsoft.com/office/drawing/2014/main" val="3229096118"/>
                    </a:ext>
                  </a:extLst>
                </a:gridCol>
              </a:tblGrid>
              <a:tr h="498254">
                <a:tc gridSpan="2">
                  <a:txBody>
                    <a:bodyPr/>
                    <a:lstStyle/>
                    <a:p>
                      <a:pPr algn="ctr"/>
                      <a:r>
                        <a:rPr lang="en-US" sz="2400" b="1" dirty="0"/>
                        <a:t> S:  SPECIFIC GOAL </a:t>
                      </a:r>
                      <a:endParaRPr lang="en-US" sz="2400" dirty="0"/>
                    </a:p>
                  </a:txBody>
                  <a:tcPr/>
                </a:tc>
                <a:tc hMerge="1">
                  <a:txBody>
                    <a:bodyPr/>
                    <a:lstStyle/>
                    <a:p>
                      <a:endParaRPr lang="en-US" dirty="0"/>
                    </a:p>
                  </a:txBody>
                  <a:tcPr/>
                </a:tc>
                <a:extLst>
                  <a:ext uri="{0D108BD9-81ED-4DB2-BD59-A6C34878D82A}">
                    <a16:rowId xmlns:a16="http://schemas.microsoft.com/office/drawing/2014/main" val="3033409268"/>
                  </a:ext>
                </a:extLst>
              </a:tr>
              <a:tr h="675715">
                <a:tc>
                  <a:txBody>
                    <a:bodyPr/>
                    <a:lstStyle/>
                    <a:p>
                      <a:r>
                        <a:rPr lang="en-US" sz="1800" dirty="0"/>
                        <a:t>Who:</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t>Who is involved? ( i.e., Me and my diabetes team)</a:t>
                      </a:r>
                    </a:p>
                    <a:p>
                      <a:pPr algn="l"/>
                      <a:endParaRPr lang="en-US" sz="1800" dirty="0"/>
                    </a:p>
                  </a:txBody>
                  <a:tcPr anchor="ctr"/>
                </a:tc>
                <a:extLst>
                  <a:ext uri="{0D108BD9-81ED-4DB2-BD59-A6C34878D82A}">
                    <a16:rowId xmlns:a16="http://schemas.microsoft.com/office/drawing/2014/main" val="3172951523"/>
                  </a:ext>
                </a:extLst>
              </a:tr>
              <a:tr h="675715">
                <a:tc>
                  <a:txBody>
                    <a:bodyPr/>
                    <a:lstStyle/>
                    <a:p>
                      <a:r>
                        <a:rPr lang="en-US" sz="1800" dirty="0"/>
                        <a:t>What:  </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t>What do I want to accomplish? </a:t>
                      </a:r>
                    </a:p>
                    <a:p>
                      <a:pPr algn="l"/>
                      <a:endParaRPr lang="en-US" sz="1800" dirty="0"/>
                    </a:p>
                  </a:txBody>
                  <a:tcPr anchor="ctr"/>
                </a:tc>
                <a:extLst>
                  <a:ext uri="{0D108BD9-81ED-4DB2-BD59-A6C34878D82A}">
                    <a16:rowId xmlns:a16="http://schemas.microsoft.com/office/drawing/2014/main" val="774718693"/>
                  </a:ext>
                </a:extLst>
              </a:tr>
              <a:tr h="675715">
                <a:tc>
                  <a:txBody>
                    <a:bodyPr/>
                    <a:lstStyle/>
                    <a:p>
                      <a:r>
                        <a:rPr lang="en-US" sz="1800" dirty="0"/>
                        <a:t>Where:  </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t>Identify where is the best place for your goal time reminders.</a:t>
                      </a:r>
                    </a:p>
                    <a:p>
                      <a:pPr algn="l"/>
                      <a:endParaRPr lang="en-US" sz="1800" dirty="0"/>
                    </a:p>
                  </a:txBody>
                  <a:tcPr anchor="ctr"/>
                </a:tc>
                <a:extLst>
                  <a:ext uri="{0D108BD9-81ED-4DB2-BD59-A6C34878D82A}">
                    <a16:rowId xmlns:a16="http://schemas.microsoft.com/office/drawing/2014/main" val="1981177901"/>
                  </a:ext>
                </a:extLst>
              </a:tr>
              <a:tr h="675715">
                <a:tc>
                  <a:txBody>
                    <a:bodyPr/>
                    <a:lstStyle/>
                    <a:p>
                      <a:r>
                        <a:rPr lang="en-US" sz="1800" dirty="0"/>
                        <a:t>When:</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t>Establish a time and mark it down </a:t>
                      </a:r>
                    </a:p>
                    <a:p>
                      <a:pPr algn="l"/>
                      <a:endParaRPr lang="en-US" sz="1800" dirty="0"/>
                    </a:p>
                  </a:txBody>
                  <a:tcPr anchor="ctr"/>
                </a:tc>
                <a:extLst>
                  <a:ext uri="{0D108BD9-81ED-4DB2-BD59-A6C34878D82A}">
                    <a16:rowId xmlns:a16="http://schemas.microsoft.com/office/drawing/2014/main" val="3945981000"/>
                  </a:ext>
                </a:extLst>
              </a:tr>
              <a:tr h="1228572">
                <a:tc>
                  <a:txBody>
                    <a:bodyPr/>
                    <a:lstStyle/>
                    <a:p>
                      <a:r>
                        <a:rPr lang="en-US" sz="1800" dirty="0"/>
                        <a:t>Which</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t>If you are away from home identify necessities and limitations; such as “where can I go to check my blood sugars or take my medication that will be a safe place for me?” If your goal is to walk, identify a place you may be able to safely walk or who perhaps you can walk with.</a:t>
                      </a:r>
                    </a:p>
                    <a:p>
                      <a:pPr algn="l"/>
                      <a:endParaRPr lang="en-US" sz="1800" dirty="0"/>
                    </a:p>
                  </a:txBody>
                  <a:tcPr anchor="ctr"/>
                </a:tc>
                <a:extLst>
                  <a:ext uri="{0D108BD9-81ED-4DB2-BD59-A6C34878D82A}">
                    <a16:rowId xmlns:a16="http://schemas.microsoft.com/office/drawing/2014/main" val="1899310353"/>
                  </a:ext>
                </a:extLst>
              </a:tr>
              <a:tr h="675715">
                <a:tc>
                  <a:txBody>
                    <a:bodyPr/>
                    <a:lstStyle/>
                    <a:p>
                      <a:r>
                        <a:rPr lang="en-US" sz="1800" dirty="0"/>
                        <a:t>Why:  </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t>Give yourself a definite reason for setting this goal</a:t>
                      </a:r>
                    </a:p>
                    <a:p>
                      <a:pPr algn="l"/>
                      <a:endParaRPr lang="en-US" sz="1800" dirty="0"/>
                    </a:p>
                  </a:txBody>
                  <a:tcPr anchor="ctr"/>
                </a:tc>
                <a:extLst>
                  <a:ext uri="{0D108BD9-81ED-4DB2-BD59-A6C34878D82A}">
                    <a16:rowId xmlns:a16="http://schemas.microsoft.com/office/drawing/2014/main" val="326156859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6A599-FCD7-B868-D736-D3010A0D6B11}"/>
              </a:ext>
            </a:extLst>
          </p:cNvPr>
          <p:cNvSpPr>
            <a:spLocks noGrp="1"/>
          </p:cNvSpPr>
          <p:nvPr>
            <p:ph type="title"/>
          </p:nvPr>
        </p:nvSpPr>
        <p:spPr>
          <a:xfrm>
            <a:off x="628650" y="365127"/>
            <a:ext cx="7886700" cy="777874"/>
          </a:xfrm>
        </p:spPr>
        <p:txBody>
          <a:bodyPr>
            <a:normAutofit/>
          </a:bodyPr>
          <a:lstStyle/>
          <a:p>
            <a:pPr algn="ctr"/>
            <a:r>
              <a:rPr lang="en-US" sz="2800"/>
              <a:t>Examples of </a:t>
            </a:r>
            <a:r>
              <a:rPr lang="en-US" sz="2800" b="1"/>
              <a:t>Specific </a:t>
            </a:r>
            <a:r>
              <a:rPr lang="en-US" sz="2800"/>
              <a:t>Goal</a:t>
            </a:r>
            <a:endParaRPr lang="en-US" sz="2800" dirty="0"/>
          </a:p>
        </p:txBody>
      </p:sp>
      <p:graphicFrame>
        <p:nvGraphicFramePr>
          <p:cNvPr id="4" name="Table 4">
            <a:extLst>
              <a:ext uri="{FF2B5EF4-FFF2-40B4-BE49-F238E27FC236}">
                <a16:creationId xmlns:a16="http://schemas.microsoft.com/office/drawing/2014/main" id="{0A0CA5A3-75D9-FCA2-526A-59C399A9B7BE}"/>
              </a:ext>
            </a:extLst>
          </p:cNvPr>
          <p:cNvGraphicFramePr>
            <a:graphicFrameLocks noGrp="1"/>
          </p:cNvGraphicFramePr>
          <p:nvPr>
            <p:ph idx="1"/>
            <p:extLst>
              <p:ext uri="{D42A27DB-BD31-4B8C-83A1-F6EECF244321}">
                <p14:modId xmlns:p14="http://schemas.microsoft.com/office/powerpoint/2010/main" val="2672273917"/>
              </p:ext>
            </p:extLst>
          </p:nvPr>
        </p:nvGraphicFramePr>
        <p:xfrm>
          <a:off x="628650" y="1143001"/>
          <a:ext cx="7886700" cy="3029692"/>
        </p:xfrm>
        <a:graphic>
          <a:graphicData uri="http://schemas.openxmlformats.org/drawingml/2006/table">
            <a:tbl>
              <a:tblPr firstRow="1" bandRow="1">
                <a:tableStyleId>{5C22544A-7EE6-4342-B048-85BDC9FD1C3A}</a:tableStyleId>
              </a:tblPr>
              <a:tblGrid>
                <a:gridCol w="3943350">
                  <a:extLst>
                    <a:ext uri="{9D8B030D-6E8A-4147-A177-3AD203B41FA5}">
                      <a16:colId xmlns:a16="http://schemas.microsoft.com/office/drawing/2014/main" val="1042819497"/>
                    </a:ext>
                  </a:extLst>
                </a:gridCol>
                <a:gridCol w="3943350">
                  <a:extLst>
                    <a:ext uri="{9D8B030D-6E8A-4147-A177-3AD203B41FA5}">
                      <a16:colId xmlns:a16="http://schemas.microsoft.com/office/drawing/2014/main" val="4219668670"/>
                    </a:ext>
                  </a:extLst>
                </a:gridCol>
              </a:tblGrid>
              <a:tr h="492232">
                <a:tc>
                  <a:txBody>
                    <a:bodyPr/>
                    <a:lstStyle/>
                    <a:p>
                      <a:r>
                        <a:rPr lang="en-US"/>
                        <a:t>Instead of saying </a:t>
                      </a:r>
                      <a:endParaRPr lang="en-US" dirty="0"/>
                    </a:p>
                  </a:txBody>
                  <a:tcPr/>
                </a:tc>
                <a:tc>
                  <a:txBody>
                    <a:bodyPr/>
                    <a:lstStyle/>
                    <a:p>
                      <a:r>
                        <a:rPr lang="en-US"/>
                        <a:t>Say to yourself and write it down</a:t>
                      </a:r>
                      <a:endParaRPr lang="en-US" dirty="0"/>
                    </a:p>
                  </a:txBody>
                  <a:tcPr/>
                </a:tc>
                <a:extLst>
                  <a:ext uri="{0D108BD9-81ED-4DB2-BD59-A6C34878D82A}">
                    <a16:rowId xmlns:a16="http://schemas.microsoft.com/office/drawing/2014/main" val="2067701623"/>
                  </a:ext>
                </a:extLst>
              </a:tr>
              <a:tr h="667548">
                <a:tc>
                  <a:txBody>
                    <a:bodyPr/>
                    <a:lstStyle/>
                    <a:p>
                      <a:r>
                        <a:rPr lang="en-US"/>
                        <a:t>I want to do better with my diabetes or, </a:t>
                      </a:r>
                      <a:endParaRPr lang="en-US" dirty="0"/>
                    </a:p>
                  </a:txBody>
                  <a:tcPr/>
                </a:tc>
                <a:tc>
                  <a:txBody>
                    <a:bodyPr/>
                    <a:lstStyle/>
                    <a:p>
                      <a:r>
                        <a:rPr lang="en-US"/>
                        <a:t>I am going to monitor my blood sugars every other day by marking on a calendar which days and what times you are going to test.</a:t>
                      </a:r>
                      <a:endParaRPr lang="en-US" dirty="0"/>
                    </a:p>
                  </a:txBody>
                  <a:tcPr/>
                </a:tc>
                <a:extLst>
                  <a:ext uri="{0D108BD9-81ED-4DB2-BD59-A6C34878D82A}">
                    <a16:rowId xmlns:a16="http://schemas.microsoft.com/office/drawing/2014/main" val="3919365788"/>
                  </a:ext>
                </a:extLst>
              </a:tr>
              <a:tr h="940636">
                <a:tc>
                  <a:txBody>
                    <a:bodyPr/>
                    <a:lstStyle/>
                    <a:p>
                      <a:r>
                        <a:rPr lang="en-US"/>
                        <a:t>I want to go walking </a:t>
                      </a:r>
                      <a:endParaRPr lang="en-US" dirty="0"/>
                    </a:p>
                  </a:txBody>
                  <a:tcPr/>
                </a:tc>
                <a:tc>
                  <a:txBody>
                    <a:bodyPr/>
                    <a:lstStyle/>
                    <a:p>
                      <a:r>
                        <a:rPr lang="en-US"/>
                        <a:t>I am going to walk 15 minutes every other day Monday, Wednesday, Friday, Sunday, Tuesday, Thursday, Saturday (add in calendar) </a:t>
                      </a:r>
                    </a:p>
                    <a:p>
                      <a:r>
                        <a:rPr lang="en-US"/>
                        <a:t>If you are unable to walk, try to perform a specific task, such as doing arm lifts with small weights.</a:t>
                      </a:r>
                      <a:endParaRPr lang="en-US" dirty="0"/>
                    </a:p>
                  </a:txBody>
                  <a:tcPr/>
                </a:tc>
                <a:extLst>
                  <a:ext uri="{0D108BD9-81ED-4DB2-BD59-A6C34878D82A}">
                    <a16:rowId xmlns:a16="http://schemas.microsoft.com/office/drawing/2014/main" val="1767824651"/>
                  </a:ext>
                </a:extLst>
              </a:tr>
              <a:tr h="667548">
                <a:tc>
                  <a:txBody>
                    <a:bodyPr/>
                    <a:lstStyle/>
                    <a:p>
                      <a:r>
                        <a:rPr lang="en-US"/>
                        <a:t>I want to lose weight</a:t>
                      </a:r>
                      <a:endParaRPr lang="en-US" dirty="0"/>
                    </a:p>
                  </a:txBody>
                  <a:tcPr/>
                </a:tc>
                <a:tc>
                  <a:txBody>
                    <a:bodyPr/>
                    <a:lstStyle/>
                    <a:p>
                      <a:r>
                        <a:rPr lang="en-US"/>
                        <a:t>I am going to cut out chips and pop for the next 2 weeks. After that add another 2 weeks or remove or reduce  something else in your house</a:t>
                      </a:r>
                      <a:endParaRPr lang="en-US" dirty="0"/>
                    </a:p>
                  </a:txBody>
                  <a:tcPr/>
                </a:tc>
                <a:extLst>
                  <a:ext uri="{0D108BD9-81ED-4DB2-BD59-A6C34878D82A}">
                    <a16:rowId xmlns:a16="http://schemas.microsoft.com/office/drawing/2014/main" val="2116511925"/>
                  </a:ext>
                </a:extLst>
              </a:tr>
            </a:tbl>
          </a:graphicData>
        </a:graphic>
      </p:graphicFrame>
      <p:sp>
        <p:nvSpPr>
          <p:cNvPr id="5" name="TextBox 4">
            <a:extLst>
              <a:ext uri="{FF2B5EF4-FFF2-40B4-BE49-F238E27FC236}">
                <a16:creationId xmlns:a16="http://schemas.microsoft.com/office/drawing/2014/main" id="{37F79CCF-6612-216B-2042-A243B4A943F5}"/>
              </a:ext>
            </a:extLst>
          </p:cNvPr>
          <p:cNvSpPr txBox="1"/>
          <p:nvPr/>
        </p:nvSpPr>
        <p:spPr>
          <a:xfrm>
            <a:off x="533400" y="4724400"/>
            <a:ext cx="7981950" cy="2031325"/>
          </a:xfrm>
          <a:prstGeom prst="rect">
            <a:avLst/>
          </a:prstGeom>
          <a:noFill/>
        </p:spPr>
        <p:txBody>
          <a:bodyPr wrap="square" rtlCol="0">
            <a:spAutoFit/>
          </a:bodyPr>
          <a:lstStyle/>
          <a:p>
            <a:pPr>
              <a:defRPr/>
            </a:pPr>
            <a:r>
              <a:rPr lang="en-US"/>
              <a:t>When setting your goals, it is better to break them down into smaller sessions and expand from there, </a:t>
            </a:r>
          </a:p>
          <a:p>
            <a:pPr>
              <a:defRPr/>
            </a:pPr>
            <a:r>
              <a:rPr lang="en-US"/>
              <a:t>even doing a task which you can set for a week is better than looking at it for a month.</a:t>
            </a:r>
            <a:r>
              <a:rPr lang="en-US" b="1"/>
              <a:t> </a:t>
            </a:r>
            <a:r>
              <a:rPr lang="en-US"/>
              <a:t> </a:t>
            </a:r>
          </a:p>
          <a:p>
            <a:pPr>
              <a:defRPr/>
            </a:pPr>
            <a:r>
              <a:rPr lang="en-US"/>
              <a:t>When you are setting up this goal ask yourself the 6 “W” questions</a:t>
            </a:r>
          </a:p>
          <a:p>
            <a:endParaRPr lang="en-US"/>
          </a:p>
          <a:p>
            <a:endParaRPr lang="en-US" dirty="0"/>
          </a:p>
        </p:txBody>
      </p:sp>
    </p:spTree>
    <p:extLst>
      <p:ext uri="{BB962C8B-B14F-4D97-AF65-F5344CB8AC3E}">
        <p14:creationId xmlns:p14="http://schemas.microsoft.com/office/powerpoint/2010/main" val="1597857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1295400"/>
          </a:xfrm>
        </p:spPr>
        <p:txBody>
          <a:bodyPr>
            <a:normAutofit fontScale="90000"/>
          </a:bodyPr>
          <a:lstStyle/>
          <a:p>
            <a:pPr algn="ctr"/>
            <a:r>
              <a:rPr lang="en-US" sz="3600" b="1"/>
              <a:t>M - Measurable</a:t>
            </a:r>
            <a:r>
              <a:rPr lang="en-US" sz="3600"/>
              <a:t> </a:t>
            </a:r>
            <a:br>
              <a:rPr lang="en-US" sz="3600"/>
            </a:br>
            <a:r>
              <a:rPr lang="en-US" sz="1600" b="1"/>
              <a:t>Measurable goals</a:t>
            </a:r>
            <a:r>
              <a:rPr lang="en-US" sz="1600"/>
              <a:t> and </a:t>
            </a:r>
            <a:r>
              <a:rPr lang="en-US" sz="1600" b="1"/>
              <a:t>objectives</a:t>
            </a:r>
            <a:r>
              <a:rPr lang="en-US" sz="1600"/>
              <a:t> are essential for evaluating progress in any situation, be it your health , at work, learning, or personal development. When a </a:t>
            </a:r>
            <a:r>
              <a:rPr lang="en-US" sz="1600" b="1"/>
              <a:t>goal</a:t>
            </a:r>
            <a:r>
              <a:rPr lang="en-US" sz="1600"/>
              <a:t> is specific and </a:t>
            </a:r>
            <a:r>
              <a:rPr lang="en-US" sz="1600" b="1"/>
              <a:t>measurable</a:t>
            </a:r>
            <a:r>
              <a:rPr lang="en-US" sz="1600"/>
              <a:t>, it's more likely to be achieved. For anyone who is easily overwhelmed or struggles with tasks, this system will help you stay on track.</a:t>
            </a:r>
            <a:r>
              <a:rPr lang="en-US" sz="1600" b="1"/>
              <a:t> </a:t>
            </a:r>
            <a:br>
              <a:rPr lang="en-US" sz="1600" b="1"/>
            </a:br>
            <a:br>
              <a:rPr lang="en-US" sz="1600"/>
            </a:br>
            <a:endParaRPr lang="en-US" sz="1600" dirty="0"/>
          </a:p>
        </p:txBody>
      </p:sp>
      <p:graphicFrame>
        <p:nvGraphicFramePr>
          <p:cNvPr id="4" name="Table 4">
            <a:extLst>
              <a:ext uri="{FF2B5EF4-FFF2-40B4-BE49-F238E27FC236}">
                <a16:creationId xmlns:a16="http://schemas.microsoft.com/office/drawing/2014/main" id="{594ACD01-DA13-B41A-1A1F-FDC166A3FAF4}"/>
              </a:ext>
            </a:extLst>
          </p:cNvPr>
          <p:cNvGraphicFramePr>
            <a:graphicFrameLocks noGrp="1"/>
          </p:cNvGraphicFramePr>
          <p:nvPr>
            <p:ph idx="1"/>
            <p:extLst>
              <p:ext uri="{D42A27DB-BD31-4B8C-83A1-F6EECF244321}">
                <p14:modId xmlns:p14="http://schemas.microsoft.com/office/powerpoint/2010/main" val="1311692064"/>
              </p:ext>
            </p:extLst>
          </p:nvPr>
        </p:nvGraphicFramePr>
        <p:xfrm>
          <a:off x="228600" y="1825625"/>
          <a:ext cx="8458200" cy="2660015"/>
        </p:xfrm>
        <a:graphic>
          <a:graphicData uri="http://schemas.openxmlformats.org/drawingml/2006/table">
            <a:tbl>
              <a:tblPr firstRow="1" bandRow="1">
                <a:tableStyleId>{5C22544A-7EE6-4342-B048-85BDC9FD1C3A}</a:tableStyleId>
              </a:tblPr>
              <a:tblGrid>
                <a:gridCol w="2819400">
                  <a:extLst>
                    <a:ext uri="{9D8B030D-6E8A-4147-A177-3AD203B41FA5}">
                      <a16:colId xmlns:a16="http://schemas.microsoft.com/office/drawing/2014/main" val="2987996003"/>
                    </a:ext>
                  </a:extLst>
                </a:gridCol>
                <a:gridCol w="2819400">
                  <a:extLst>
                    <a:ext uri="{9D8B030D-6E8A-4147-A177-3AD203B41FA5}">
                      <a16:colId xmlns:a16="http://schemas.microsoft.com/office/drawing/2014/main" val="1347450476"/>
                    </a:ext>
                  </a:extLst>
                </a:gridCol>
                <a:gridCol w="2819400">
                  <a:extLst>
                    <a:ext uri="{9D8B030D-6E8A-4147-A177-3AD203B41FA5}">
                      <a16:colId xmlns:a16="http://schemas.microsoft.com/office/drawing/2014/main" val="3178834504"/>
                    </a:ext>
                  </a:extLst>
                </a:gridCol>
              </a:tblGrid>
              <a:tr h="460375">
                <a:tc>
                  <a:txBody>
                    <a:bodyPr/>
                    <a:lstStyle/>
                    <a:p>
                      <a:r>
                        <a:rPr lang="en-US" dirty="0"/>
                        <a:t>Goal</a:t>
                      </a:r>
                    </a:p>
                  </a:txBody>
                  <a:tcPr/>
                </a:tc>
                <a:tc>
                  <a:txBody>
                    <a:bodyPr/>
                    <a:lstStyle/>
                    <a:p>
                      <a:r>
                        <a:rPr lang="en-US" dirty="0"/>
                        <a:t>S</a:t>
                      </a:r>
                    </a:p>
                  </a:txBody>
                  <a:tcPr/>
                </a:tc>
                <a:tc>
                  <a:txBody>
                    <a:bodyPr/>
                    <a:lstStyle/>
                    <a:p>
                      <a:r>
                        <a:rPr lang="en-US" dirty="0"/>
                        <a:t>M</a:t>
                      </a:r>
                    </a:p>
                  </a:txBody>
                  <a:tcPr/>
                </a:tc>
                <a:extLst>
                  <a:ext uri="{0D108BD9-81ED-4DB2-BD59-A6C34878D82A}">
                    <a16:rowId xmlns:a16="http://schemas.microsoft.com/office/drawing/2014/main" val="3710635854"/>
                  </a:ext>
                </a:extLst>
              </a:tr>
              <a:tr h="370840">
                <a:tc>
                  <a:txBody>
                    <a:bodyPr/>
                    <a:lstStyle/>
                    <a:p>
                      <a:r>
                        <a:rPr lang="en-US" dirty="0"/>
                        <a:t>I want to do better with my diabetes or, </a:t>
                      </a:r>
                    </a:p>
                  </a:txBody>
                  <a:tcPr/>
                </a:tc>
                <a:tc>
                  <a:txBody>
                    <a:bodyPr/>
                    <a:lstStyle/>
                    <a:p>
                      <a:r>
                        <a:rPr lang="en-US" dirty="0"/>
                        <a:t>I am going to monitor my blood sugars</a:t>
                      </a:r>
                    </a:p>
                  </a:txBody>
                  <a:tcPr/>
                </a:tc>
                <a:tc>
                  <a:txBody>
                    <a:bodyPr/>
                    <a:lstStyle/>
                    <a:p>
                      <a:r>
                        <a:rPr lang="en-US" dirty="0"/>
                        <a:t>every other day by marking on a calendar which days and what times I am going to test.</a:t>
                      </a:r>
                    </a:p>
                  </a:txBody>
                  <a:tcPr/>
                </a:tc>
                <a:extLst>
                  <a:ext uri="{0D108BD9-81ED-4DB2-BD59-A6C34878D82A}">
                    <a16:rowId xmlns:a16="http://schemas.microsoft.com/office/drawing/2014/main" val="1549791660"/>
                  </a:ext>
                </a:extLst>
              </a:tr>
              <a:tr h="370840">
                <a:tc>
                  <a:txBody>
                    <a:bodyPr/>
                    <a:lstStyle/>
                    <a:p>
                      <a:r>
                        <a:rPr lang="en-US" dirty="0"/>
                        <a:t>I want to go walking </a:t>
                      </a:r>
                    </a:p>
                  </a:txBody>
                  <a:tcPr/>
                </a:tc>
                <a:tc>
                  <a:txBody>
                    <a:bodyPr/>
                    <a:lstStyle/>
                    <a:p>
                      <a:r>
                        <a:rPr lang="en-US" dirty="0"/>
                        <a:t>I am going to walk</a:t>
                      </a:r>
                    </a:p>
                    <a:p>
                      <a:r>
                        <a:rPr lang="en-US" dirty="0"/>
                        <a:t>If you are unable to walk, try to perform a specific task, such as doing arm lifts with small weights, using the same days</a:t>
                      </a:r>
                    </a:p>
                  </a:txBody>
                  <a:tcPr/>
                </a:tc>
                <a:tc>
                  <a:txBody>
                    <a:bodyPr/>
                    <a:lstStyle/>
                    <a:p>
                      <a:r>
                        <a:rPr lang="en-US" dirty="0"/>
                        <a:t>15 minutes every other day Monday, Wednesday, Friday, Sunday, Tuesday, Thursday, Saturday (add in calendar) </a:t>
                      </a:r>
                    </a:p>
                  </a:txBody>
                  <a:tcPr/>
                </a:tc>
                <a:extLst>
                  <a:ext uri="{0D108BD9-81ED-4DB2-BD59-A6C34878D82A}">
                    <a16:rowId xmlns:a16="http://schemas.microsoft.com/office/drawing/2014/main" val="1969877319"/>
                  </a:ext>
                </a:extLst>
              </a:tr>
              <a:tr h="370840">
                <a:tc>
                  <a:txBody>
                    <a:bodyPr/>
                    <a:lstStyle/>
                    <a:p>
                      <a:r>
                        <a:rPr lang="en-US" dirty="0"/>
                        <a:t>I want to lose weight</a:t>
                      </a:r>
                    </a:p>
                  </a:txBody>
                  <a:tcPr/>
                </a:tc>
                <a:tc>
                  <a:txBody>
                    <a:bodyPr/>
                    <a:lstStyle/>
                    <a:p>
                      <a:r>
                        <a:rPr lang="en-US" dirty="0"/>
                        <a:t>I am going to cut out chips and pop</a:t>
                      </a:r>
                    </a:p>
                  </a:txBody>
                  <a:tcPr/>
                </a:tc>
                <a:tc>
                  <a:txBody>
                    <a:bodyPr/>
                    <a:lstStyle/>
                    <a:p>
                      <a:r>
                        <a:rPr lang="en-US" dirty="0"/>
                        <a:t>for the next 2 weeks, </a:t>
                      </a:r>
                    </a:p>
                  </a:txBody>
                  <a:tcPr/>
                </a:tc>
                <a:extLst>
                  <a:ext uri="{0D108BD9-81ED-4DB2-BD59-A6C34878D82A}">
                    <a16:rowId xmlns:a16="http://schemas.microsoft.com/office/drawing/2014/main" val="207174472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88616"/>
            <a:ext cx="8229600" cy="487362"/>
          </a:xfrm>
        </p:spPr>
        <p:txBody>
          <a:bodyPr>
            <a:normAutofit fontScale="90000"/>
          </a:bodyPr>
          <a:lstStyle/>
          <a:p>
            <a:pPr algn="ctr"/>
            <a:r>
              <a:rPr lang="en-US" sz="2200" b="1" dirty="0"/>
              <a:t>      A - Attitude /Achievable</a:t>
            </a:r>
            <a:r>
              <a:rPr lang="en-US" sz="2200" dirty="0"/>
              <a:t> </a:t>
            </a:r>
            <a:br>
              <a:rPr lang="en-US" sz="1800" dirty="0"/>
            </a:br>
            <a:br>
              <a:rPr lang="en-US" sz="1800" dirty="0"/>
            </a:br>
            <a:endParaRPr lang="en-US" sz="1800" dirty="0"/>
          </a:p>
        </p:txBody>
      </p:sp>
      <p:graphicFrame>
        <p:nvGraphicFramePr>
          <p:cNvPr id="4" name="Table 4">
            <a:extLst>
              <a:ext uri="{FF2B5EF4-FFF2-40B4-BE49-F238E27FC236}">
                <a16:creationId xmlns:a16="http://schemas.microsoft.com/office/drawing/2014/main" id="{A3EBDC45-2D71-6243-764B-D479CA28A76A}"/>
              </a:ext>
            </a:extLst>
          </p:cNvPr>
          <p:cNvGraphicFramePr>
            <a:graphicFrameLocks noGrp="1"/>
          </p:cNvGraphicFramePr>
          <p:nvPr>
            <p:ph idx="1"/>
            <p:extLst>
              <p:ext uri="{D42A27DB-BD31-4B8C-83A1-F6EECF244321}">
                <p14:modId xmlns:p14="http://schemas.microsoft.com/office/powerpoint/2010/main" val="430334615"/>
              </p:ext>
            </p:extLst>
          </p:nvPr>
        </p:nvGraphicFramePr>
        <p:xfrm>
          <a:off x="76200" y="762001"/>
          <a:ext cx="8439152" cy="4800601"/>
        </p:xfrm>
        <a:graphic>
          <a:graphicData uri="http://schemas.openxmlformats.org/drawingml/2006/table">
            <a:tbl>
              <a:tblPr firstRow="1" bandRow="1">
                <a:tableStyleId>{5C22544A-7EE6-4342-B048-85BDC9FD1C3A}</a:tableStyleId>
              </a:tblPr>
              <a:tblGrid>
                <a:gridCol w="2052638">
                  <a:extLst>
                    <a:ext uri="{9D8B030D-6E8A-4147-A177-3AD203B41FA5}">
                      <a16:colId xmlns:a16="http://schemas.microsoft.com/office/drawing/2014/main" val="972067625"/>
                    </a:ext>
                  </a:extLst>
                </a:gridCol>
                <a:gridCol w="2128838">
                  <a:extLst>
                    <a:ext uri="{9D8B030D-6E8A-4147-A177-3AD203B41FA5}">
                      <a16:colId xmlns:a16="http://schemas.microsoft.com/office/drawing/2014/main" val="3909200030"/>
                    </a:ext>
                  </a:extLst>
                </a:gridCol>
                <a:gridCol w="2128838">
                  <a:extLst>
                    <a:ext uri="{9D8B030D-6E8A-4147-A177-3AD203B41FA5}">
                      <a16:colId xmlns:a16="http://schemas.microsoft.com/office/drawing/2014/main" val="4230233010"/>
                    </a:ext>
                  </a:extLst>
                </a:gridCol>
                <a:gridCol w="2128838">
                  <a:extLst>
                    <a:ext uri="{9D8B030D-6E8A-4147-A177-3AD203B41FA5}">
                      <a16:colId xmlns:a16="http://schemas.microsoft.com/office/drawing/2014/main" val="2577039308"/>
                    </a:ext>
                  </a:extLst>
                </a:gridCol>
              </a:tblGrid>
              <a:tr h="452185">
                <a:tc>
                  <a:txBody>
                    <a:bodyPr/>
                    <a:lstStyle/>
                    <a:p>
                      <a:r>
                        <a:rPr lang="en-US" dirty="0"/>
                        <a:t>Goal</a:t>
                      </a:r>
                    </a:p>
                  </a:txBody>
                  <a:tcPr/>
                </a:tc>
                <a:tc>
                  <a:txBody>
                    <a:bodyPr/>
                    <a:lstStyle/>
                    <a:p>
                      <a:r>
                        <a:rPr lang="en-US" dirty="0"/>
                        <a:t>S</a:t>
                      </a:r>
                    </a:p>
                  </a:txBody>
                  <a:tcPr/>
                </a:tc>
                <a:tc>
                  <a:txBody>
                    <a:bodyPr/>
                    <a:lstStyle/>
                    <a:p>
                      <a:r>
                        <a:rPr lang="en-US" dirty="0"/>
                        <a:t>M</a:t>
                      </a:r>
                    </a:p>
                  </a:txBody>
                  <a:tcPr/>
                </a:tc>
                <a:tc>
                  <a:txBody>
                    <a:bodyPr/>
                    <a:lstStyle/>
                    <a:p>
                      <a:r>
                        <a:rPr lang="en-US" dirty="0"/>
                        <a:t>A</a:t>
                      </a:r>
                    </a:p>
                  </a:txBody>
                  <a:tcPr/>
                </a:tc>
                <a:extLst>
                  <a:ext uri="{0D108BD9-81ED-4DB2-BD59-A6C34878D82A}">
                    <a16:rowId xmlns:a16="http://schemas.microsoft.com/office/drawing/2014/main" val="1692880258"/>
                  </a:ext>
                </a:extLst>
              </a:tr>
              <a:tr h="1114978">
                <a:tc>
                  <a:txBody>
                    <a:bodyPr/>
                    <a:lstStyle/>
                    <a:p>
                      <a:r>
                        <a:rPr lang="en-US" dirty="0"/>
                        <a:t>I want to do better with my diabetes or, </a:t>
                      </a:r>
                    </a:p>
                  </a:txBody>
                  <a:tcPr/>
                </a:tc>
                <a:tc>
                  <a:txBody>
                    <a:bodyPr/>
                    <a:lstStyle/>
                    <a:p>
                      <a:r>
                        <a:rPr lang="en-US" dirty="0"/>
                        <a:t>I am going to monitor my blood sugars</a:t>
                      </a:r>
                    </a:p>
                  </a:txBody>
                  <a:tcPr/>
                </a:tc>
                <a:tc>
                  <a:txBody>
                    <a:bodyPr/>
                    <a:lstStyle/>
                    <a:p>
                      <a:r>
                        <a:rPr lang="en-US" dirty="0"/>
                        <a:t>every other day by marking on a calendar which days and what times I am going to test.</a:t>
                      </a:r>
                    </a:p>
                  </a:txBody>
                  <a:tcPr/>
                </a:tc>
                <a:tc>
                  <a:txBody>
                    <a:bodyPr/>
                    <a:lstStyle/>
                    <a:p>
                      <a:r>
                        <a:rPr lang="en-US" dirty="0"/>
                        <a:t>On a scale of 1-10</a:t>
                      </a:r>
                    </a:p>
                    <a:p>
                      <a:r>
                        <a:rPr lang="en-US" dirty="0"/>
                        <a:t>My chance of getting this done is</a:t>
                      </a:r>
                    </a:p>
                    <a:p>
                      <a:r>
                        <a:rPr lang="en-US" dirty="0"/>
                        <a:t>_____</a:t>
                      </a:r>
                    </a:p>
                  </a:txBody>
                  <a:tcPr/>
                </a:tc>
                <a:extLst>
                  <a:ext uri="{0D108BD9-81ED-4DB2-BD59-A6C34878D82A}">
                    <a16:rowId xmlns:a16="http://schemas.microsoft.com/office/drawing/2014/main" val="282102577"/>
                  </a:ext>
                </a:extLst>
              </a:tr>
              <a:tr h="1616719">
                <a:tc>
                  <a:txBody>
                    <a:bodyPr/>
                    <a:lstStyle/>
                    <a:p>
                      <a:r>
                        <a:rPr lang="en-US" dirty="0"/>
                        <a:t>I want to go walking </a:t>
                      </a:r>
                    </a:p>
                  </a:txBody>
                  <a:tcPr/>
                </a:tc>
                <a:tc>
                  <a:txBody>
                    <a:bodyPr/>
                    <a:lstStyle/>
                    <a:p>
                      <a:r>
                        <a:rPr lang="en-US" dirty="0"/>
                        <a:t>I am going to walk</a:t>
                      </a:r>
                    </a:p>
                    <a:p>
                      <a:r>
                        <a:rPr lang="en-US" dirty="0"/>
                        <a:t>If you are unable to walk, try to perform a specific task, such as doing arm lifts with small weights, using the same days</a:t>
                      </a:r>
                    </a:p>
                  </a:txBody>
                  <a:tcPr/>
                </a:tc>
                <a:tc>
                  <a:txBody>
                    <a:bodyPr/>
                    <a:lstStyle/>
                    <a:p>
                      <a:r>
                        <a:rPr lang="en-US" dirty="0"/>
                        <a:t>15 minutes every other day Monday, Wednesday, Friday, Sunday, Tuesday, Thursday, Saturday (add in calendar)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a:ln>
                            <a:noFill/>
                          </a:ln>
                          <a:solidFill>
                            <a:prstClr val="black"/>
                          </a:solidFill>
                          <a:effectLst/>
                          <a:uLnTx/>
                          <a:uFillTx/>
                          <a:latin typeface="Calibri" panose="020F0502020204030204"/>
                          <a:ea typeface="+mn-ea"/>
                          <a:cs typeface="+mn-cs"/>
                        </a:rPr>
                        <a:t>On a scale of 1-10</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a:ln>
                            <a:noFill/>
                          </a:ln>
                          <a:solidFill>
                            <a:prstClr val="black"/>
                          </a:solidFill>
                          <a:effectLst/>
                          <a:uLnTx/>
                          <a:uFillTx/>
                          <a:latin typeface="Calibri" panose="020F0502020204030204"/>
                          <a:ea typeface="+mn-ea"/>
                          <a:cs typeface="+mn-cs"/>
                        </a:rPr>
                        <a:t>My chance of getting this done is</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a:ln>
                            <a:noFill/>
                          </a:ln>
                          <a:solidFill>
                            <a:prstClr val="black"/>
                          </a:solidFill>
                          <a:effectLst/>
                          <a:uLnTx/>
                          <a:uFillTx/>
                          <a:latin typeface="Calibri" panose="020F0502020204030204"/>
                          <a:ea typeface="+mn-ea"/>
                          <a:cs typeface="+mn-cs"/>
                        </a:rPr>
                        <a:t>_____</a:t>
                      </a:r>
                      <a:endPar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2117925755"/>
                  </a:ext>
                </a:extLst>
              </a:tr>
              <a:tr h="1616719">
                <a:tc>
                  <a:txBody>
                    <a:bodyPr/>
                    <a:lstStyle/>
                    <a:p>
                      <a:r>
                        <a:rPr lang="en-US" dirty="0"/>
                        <a:t>I want to lose weight</a:t>
                      </a:r>
                    </a:p>
                  </a:txBody>
                  <a:tcPr/>
                </a:tc>
                <a:tc>
                  <a:txBody>
                    <a:bodyPr/>
                    <a:lstStyle/>
                    <a:p>
                      <a:r>
                        <a:rPr lang="en-US" dirty="0"/>
                        <a:t>I am going to cut out chips and pop</a:t>
                      </a:r>
                    </a:p>
                  </a:txBody>
                  <a:tcPr/>
                </a:tc>
                <a:tc>
                  <a:txBody>
                    <a:bodyPr/>
                    <a:lstStyle/>
                    <a:p>
                      <a:r>
                        <a:rPr lang="en-US" dirty="0"/>
                        <a:t>for the next 2 weeks,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On a scale of 1-10</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My chance of getting this done is</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_____</a:t>
                      </a:r>
                    </a:p>
                  </a:txBody>
                  <a:tcPr/>
                </a:tc>
                <a:extLst>
                  <a:ext uri="{0D108BD9-81ED-4DB2-BD59-A6C34878D82A}">
                    <a16:rowId xmlns:a16="http://schemas.microsoft.com/office/drawing/2014/main" val="3174518094"/>
                  </a:ext>
                </a:extLst>
              </a:tr>
            </a:tbl>
          </a:graphicData>
        </a:graphic>
      </p:graphicFrame>
      <p:sp>
        <p:nvSpPr>
          <p:cNvPr id="5" name="TextBox 4">
            <a:extLst>
              <a:ext uri="{FF2B5EF4-FFF2-40B4-BE49-F238E27FC236}">
                <a16:creationId xmlns:a16="http://schemas.microsoft.com/office/drawing/2014/main" id="{9BE32CDA-87D5-3CC8-5D2F-8A0E92419E73}"/>
              </a:ext>
            </a:extLst>
          </p:cNvPr>
          <p:cNvSpPr txBox="1"/>
          <p:nvPr/>
        </p:nvSpPr>
        <p:spPr>
          <a:xfrm>
            <a:off x="285750" y="5934670"/>
            <a:ext cx="8705850" cy="1107996"/>
          </a:xfrm>
          <a:prstGeom prst="rect">
            <a:avLst/>
          </a:prstGeom>
          <a:noFill/>
        </p:spPr>
        <p:txBody>
          <a:bodyPr wrap="square" rtlCol="0">
            <a:spAutoFit/>
          </a:bodyPr>
          <a:lstStyle/>
          <a:p>
            <a:pPr algn="ctr"/>
            <a:r>
              <a:rPr lang="en-US" sz="1600" b="1" i="1" dirty="0"/>
              <a:t>Think about your goal. What are the chances you will succeed at this, right now? </a:t>
            </a:r>
          </a:p>
          <a:p>
            <a:pPr algn="ctr"/>
            <a:r>
              <a:rPr lang="en-US" sz="1600" b="1" i="1" dirty="0"/>
              <a:t>Try rating your confidence on a scale of 1 to 10. </a:t>
            </a:r>
          </a:p>
          <a:p>
            <a:pPr algn="ctr"/>
            <a:r>
              <a:rPr lang="en-US" sz="1600" b="1" i="1" dirty="0"/>
              <a:t>If your number is less than 7, you may want to revise your goal to make it more achievable.</a:t>
            </a:r>
          </a:p>
          <a:p>
            <a:endParaRPr lang="en-US" dirty="0"/>
          </a:p>
        </p:txBody>
      </p:sp>
      <p:sp>
        <p:nvSpPr>
          <p:cNvPr id="3" name="Title 1">
            <a:extLst>
              <a:ext uri="{FF2B5EF4-FFF2-40B4-BE49-F238E27FC236}">
                <a16:creationId xmlns:a16="http://schemas.microsoft.com/office/drawing/2014/main" id="{9C84BCA2-7E2F-2B5A-0156-D918FF3D376B}"/>
              </a:ext>
            </a:extLst>
          </p:cNvPr>
          <p:cNvSpPr txBox="1">
            <a:spLocks/>
          </p:cNvSpPr>
          <p:nvPr/>
        </p:nvSpPr>
        <p:spPr>
          <a:xfrm>
            <a:off x="223837" y="274639"/>
            <a:ext cx="8229600" cy="115294"/>
          </a:xfrm>
          <a:prstGeom prst="rect">
            <a:avLst/>
          </a:prstGeom>
        </p:spPr>
        <p:txBody>
          <a:bodyPr vert="horz" lIns="91440" tIns="45720" rIns="91440" bIns="45720" rtlCol="0" anchor="ctr">
            <a:normAutofit fontScale="25000" lnSpcReduction="2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sz="2200" b="1"/>
              <a:t>      A - Attitude /Achievable</a:t>
            </a:r>
            <a:r>
              <a:rPr lang="en-US" sz="2200"/>
              <a:t> </a:t>
            </a:r>
            <a:br>
              <a:rPr lang="en-US" sz="1800"/>
            </a:br>
            <a:br>
              <a:rPr lang="en-US" sz="1800"/>
            </a:b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4"/>
          </a:xfrm>
        </p:spPr>
        <p:txBody>
          <a:bodyPr>
            <a:normAutofit/>
          </a:bodyPr>
          <a:lstStyle/>
          <a:p>
            <a:pPr algn="ctr"/>
            <a:r>
              <a:rPr lang="en-US" sz="2000" b="1" dirty="0"/>
              <a:t>  R – Realistic/Relevant </a:t>
            </a:r>
          </a:p>
        </p:txBody>
      </p:sp>
      <p:graphicFrame>
        <p:nvGraphicFramePr>
          <p:cNvPr id="4" name="Table 4">
            <a:extLst>
              <a:ext uri="{FF2B5EF4-FFF2-40B4-BE49-F238E27FC236}">
                <a16:creationId xmlns:a16="http://schemas.microsoft.com/office/drawing/2014/main" id="{72B5AD32-AD72-DEC9-8469-00CFCE21B1CD}"/>
              </a:ext>
            </a:extLst>
          </p:cNvPr>
          <p:cNvGraphicFramePr>
            <a:graphicFrameLocks noGrp="1"/>
          </p:cNvGraphicFramePr>
          <p:nvPr>
            <p:ph idx="1"/>
            <p:extLst>
              <p:ext uri="{D42A27DB-BD31-4B8C-83A1-F6EECF244321}">
                <p14:modId xmlns:p14="http://schemas.microsoft.com/office/powerpoint/2010/main" val="592795998"/>
              </p:ext>
            </p:extLst>
          </p:nvPr>
        </p:nvGraphicFramePr>
        <p:xfrm>
          <a:off x="628650" y="914401"/>
          <a:ext cx="7886700" cy="4833616"/>
        </p:xfrm>
        <a:graphic>
          <a:graphicData uri="http://schemas.openxmlformats.org/drawingml/2006/table">
            <a:tbl>
              <a:tblPr firstRow="1" bandRow="1">
                <a:tableStyleId>{5C22544A-7EE6-4342-B048-85BDC9FD1C3A}</a:tableStyleId>
              </a:tblPr>
              <a:tblGrid>
                <a:gridCol w="1577340">
                  <a:extLst>
                    <a:ext uri="{9D8B030D-6E8A-4147-A177-3AD203B41FA5}">
                      <a16:colId xmlns:a16="http://schemas.microsoft.com/office/drawing/2014/main" val="3460363949"/>
                    </a:ext>
                  </a:extLst>
                </a:gridCol>
                <a:gridCol w="1577340">
                  <a:extLst>
                    <a:ext uri="{9D8B030D-6E8A-4147-A177-3AD203B41FA5}">
                      <a16:colId xmlns:a16="http://schemas.microsoft.com/office/drawing/2014/main" val="2454509764"/>
                    </a:ext>
                  </a:extLst>
                </a:gridCol>
                <a:gridCol w="1577340">
                  <a:extLst>
                    <a:ext uri="{9D8B030D-6E8A-4147-A177-3AD203B41FA5}">
                      <a16:colId xmlns:a16="http://schemas.microsoft.com/office/drawing/2014/main" val="912455131"/>
                    </a:ext>
                  </a:extLst>
                </a:gridCol>
                <a:gridCol w="1577340">
                  <a:extLst>
                    <a:ext uri="{9D8B030D-6E8A-4147-A177-3AD203B41FA5}">
                      <a16:colId xmlns:a16="http://schemas.microsoft.com/office/drawing/2014/main" val="546004977"/>
                    </a:ext>
                  </a:extLst>
                </a:gridCol>
                <a:gridCol w="1577340">
                  <a:extLst>
                    <a:ext uri="{9D8B030D-6E8A-4147-A177-3AD203B41FA5}">
                      <a16:colId xmlns:a16="http://schemas.microsoft.com/office/drawing/2014/main" val="1005531485"/>
                    </a:ext>
                  </a:extLst>
                </a:gridCol>
              </a:tblGrid>
              <a:tr h="331464">
                <a:tc>
                  <a:txBody>
                    <a:bodyPr/>
                    <a:lstStyle/>
                    <a:p>
                      <a:r>
                        <a:rPr lang="en-US" dirty="0"/>
                        <a:t>Goal</a:t>
                      </a:r>
                    </a:p>
                  </a:txBody>
                  <a:tcPr/>
                </a:tc>
                <a:tc>
                  <a:txBody>
                    <a:bodyPr/>
                    <a:lstStyle/>
                    <a:p>
                      <a:r>
                        <a:rPr lang="en-US" dirty="0"/>
                        <a:t>S</a:t>
                      </a:r>
                    </a:p>
                  </a:txBody>
                  <a:tcPr/>
                </a:tc>
                <a:tc>
                  <a:txBody>
                    <a:bodyPr/>
                    <a:lstStyle/>
                    <a:p>
                      <a:r>
                        <a:rPr lang="en-US" dirty="0"/>
                        <a:t>M</a:t>
                      </a:r>
                    </a:p>
                  </a:txBody>
                  <a:tcPr/>
                </a:tc>
                <a:tc>
                  <a:txBody>
                    <a:bodyPr/>
                    <a:lstStyle/>
                    <a:p>
                      <a:r>
                        <a:rPr lang="en-US" dirty="0"/>
                        <a:t>A</a:t>
                      </a:r>
                    </a:p>
                  </a:txBody>
                  <a:tcPr/>
                </a:tc>
                <a:tc>
                  <a:txBody>
                    <a:bodyPr/>
                    <a:lstStyle/>
                    <a:p>
                      <a:r>
                        <a:rPr lang="en-US" dirty="0"/>
                        <a:t>R</a:t>
                      </a:r>
                    </a:p>
                  </a:txBody>
                  <a:tcPr/>
                </a:tc>
                <a:extLst>
                  <a:ext uri="{0D108BD9-81ED-4DB2-BD59-A6C34878D82A}">
                    <a16:rowId xmlns:a16="http://schemas.microsoft.com/office/drawing/2014/main" val="3758592812"/>
                  </a:ext>
                </a:extLst>
              </a:tr>
              <a:tr h="1245625">
                <a:tc>
                  <a:txBody>
                    <a:bodyPr/>
                    <a:lstStyle/>
                    <a:p>
                      <a:r>
                        <a:rPr lang="en-US" dirty="0"/>
                        <a:t>I want to do better with my diabetes or, </a:t>
                      </a:r>
                    </a:p>
                  </a:txBody>
                  <a:tcPr/>
                </a:tc>
                <a:tc>
                  <a:txBody>
                    <a:bodyPr/>
                    <a:lstStyle/>
                    <a:p>
                      <a:r>
                        <a:rPr lang="en-US" dirty="0"/>
                        <a:t>I am going to monitor my blood sugars</a:t>
                      </a:r>
                    </a:p>
                  </a:txBody>
                  <a:tcPr/>
                </a:tc>
                <a:tc>
                  <a:txBody>
                    <a:bodyPr/>
                    <a:lstStyle/>
                    <a:p>
                      <a:r>
                        <a:rPr lang="en-US" dirty="0"/>
                        <a:t>every other day by marking on a calendar which days and what times I am going to test.</a:t>
                      </a:r>
                    </a:p>
                  </a:txBody>
                  <a:tcPr/>
                </a:tc>
                <a:tc>
                  <a:txBody>
                    <a:bodyPr/>
                    <a:lstStyle/>
                    <a:p>
                      <a:r>
                        <a:rPr lang="en-US" dirty="0"/>
                        <a:t>On a scale of 1-10</a:t>
                      </a:r>
                    </a:p>
                    <a:p>
                      <a:r>
                        <a:rPr lang="en-US" dirty="0"/>
                        <a:t>My chance of getting this done is</a:t>
                      </a:r>
                    </a:p>
                    <a:p>
                      <a:r>
                        <a:rPr lang="en-US" dirty="0"/>
                        <a:t>_____</a:t>
                      </a:r>
                    </a:p>
                  </a:txBody>
                  <a:tcPr/>
                </a:tc>
                <a:tc>
                  <a:txBody>
                    <a:bodyPr/>
                    <a:lstStyle/>
                    <a:p>
                      <a:r>
                        <a:rPr lang="en-US" dirty="0"/>
                        <a:t>this will help me to know how I am doing with my diabetes</a:t>
                      </a:r>
                    </a:p>
                  </a:txBody>
                  <a:tcPr/>
                </a:tc>
                <a:extLst>
                  <a:ext uri="{0D108BD9-81ED-4DB2-BD59-A6C34878D82A}">
                    <a16:rowId xmlns:a16="http://schemas.microsoft.com/office/drawing/2014/main" val="2070466759"/>
                  </a:ext>
                </a:extLst>
              </a:tr>
              <a:tr h="1632198">
                <a:tc>
                  <a:txBody>
                    <a:bodyPr/>
                    <a:lstStyle/>
                    <a:p>
                      <a:r>
                        <a:rPr lang="en-US" dirty="0"/>
                        <a:t>I want to go walking </a:t>
                      </a:r>
                    </a:p>
                  </a:txBody>
                  <a:tcPr/>
                </a:tc>
                <a:tc>
                  <a:txBody>
                    <a:bodyPr/>
                    <a:lstStyle/>
                    <a:p>
                      <a:r>
                        <a:rPr lang="en-US" dirty="0"/>
                        <a:t>I am going to walk</a:t>
                      </a:r>
                    </a:p>
                    <a:p>
                      <a:r>
                        <a:rPr lang="en-US" dirty="0"/>
                        <a:t>If you are unable to walk, try to perform a specific task, such as doing arm lifts with small weights, using the same days</a:t>
                      </a:r>
                    </a:p>
                  </a:txBody>
                  <a:tcPr/>
                </a:tc>
                <a:tc>
                  <a:txBody>
                    <a:bodyPr/>
                    <a:lstStyle/>
                    <a:p>
                      <a:r>
                        <a:rPr lang="en-US" dirty="0"/>
                        <a:t>15 minutes every other day Monday, Wednesday, Friday, Sunday, Tuesday, Thursday, Saturday (add in calendar)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On a scale of 1-10</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My chance of getting this done is</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_____</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I can walk 5 minutes at a time </a:t>
                      </a:r>
                    </a:p>
                  </a:txBody>
                  <a:tcPr/>
                </a:tc>
                <a:extLst>
                  <a:ext uri="{0D108BD9-81ED-4DB2-BD59-A6C34878D82A}">
                    <a16:rowId xmlns:a16="http://schemas.microsoft.com/office/drawing/2014/main" val="3485686828"/>
                  </a:ext>
                </a:extLst>
              </a:tr>
              <a:tr h="1438912">
                <a:tc>
                  <a:txBody>
                    <a:bodyPr/>
                    <a:lstStyle/>
                    <a:p>
                      <a:r>
                        <a:rPr lang="en-US" dirty="0"/>
                        <a:t>I want to lose weight</a:t>
                      </a:r>
                    </a:p>
                  </a:txBody>
                  <a:tcPr/>
                </a:tc>
                <a:tc>
                  <a:txBody>
                    <a:bodyPr/>
                    <a:lstStyle/>
                    <a:p>
                      <a:r>
                        <a:rPr lang="en-US" dirty="0"/>
                        <a:t>I am going to cut out chips and pop</a:t>
                      </a:r>
                    </a:p>
                  </a:txBody>
                  <a:tcPr/>
                </a:tc>
                <a:tc>
                  <a:txBody>
                    <a:bodyPr/>
                    <a:lstStyle/>
                    <a:p>
                      <a:r>
                        <a:rPr lang="en-US" dirty="0"/>
                        <a:t>for the next 2 weeks,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On a scale of 1-10</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My chance of getting this done is</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_____</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I will ask for a ways to replace these items</a:t>
                      </a:r>
                    </a:p>
                  </a:txBody>
                  <a:tcPr/>
                </a:tc>
                <a:extLst>
                  <a:ext uri="{0D108BD9-81ED-4DB2-BD59-A6C34878D82A}">
                    <a16:rowId xmlns:a16="http://schemas.microsoft.com/office/drawing/2014/main" val="2202753781"/>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{B6E952BA-1C23-164C-9D9F-3513797A0FCF}tf10001070</Template>
  <TotalTime>6516</TotalTime>
  <Words>4085</Words>
  <Application>Microsoft Office PowerPoint</Application>
  <PresentationFormat>On-screen Show (4:3)</PresentationFormat>
  <Paragraphs>334</Paragraphs>
  <Slides>15</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Bahnschrift Light</vt:lpstr>
      <vt:lpstr>Book Antiqua</vt:lpstr>
      <vt:lpstr>Calibri</vt:lpstr>
      <vt:lpstr>Calibri Light</vt:lpstr>
      <vt:lpstr>DaunPenh</vt:lpstr>
      <vt:lpstr>Times New Roman</vt:lpstr>
      <vt:lpstr>Office Theme</vt:lpstr>
      <vt:lpstr>Goal Setting                                                                                                                    July 2022</vt:lpstr>
      <vt:lpstr>PowerPoint Presentation</vt:lpstr>
      <vt:lpstr>PowerPoint Presentation</vt:lpstr>
      <vt:lpstr>PowerPoint Presentation</vt:lpstr>
      <vt:lpstr>  </vt:lpstr>
      <vt:lpstr>Examples of Specific Goal</vt:lpstr>
      <vt:lpstr>M - Measurable  Measurable goals and objectives are essential for evaluating progress in any situation, be it your health , at work, learning, or personal development. When a goal is specific and measurable, it's more likely to be achieved. For anyone who is easily overwhelmed or struggles with tasks, this system will help you stay on track.   </vt:lpstr>
      <vt:lpstr>      A - Attitude /Achievable   </vt:lpstr>
      <vt:lpstr>  R – Realistic/Relevant </vt:lpstr>
      <vt:lpstr>                           T – Timely Set realistic timelines to short term goals.      </vt:lpstr>
      <vt:lpstr>PowerPoint Presentation</vt:lpstr>
      <vt:lpstr>PowerPoint Presentation</vt:lpstr>
      <vt:lpstr>Checklist example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dc:title>
  <dc:creator>B.Thompson</dc:creator>
  <cp:lastModifiedBy>Hoadley, Alyssa</cp:lastModifiedBy>
  <cp:revision>37</cp:revision>
  <cp:lastPrinted>2022-07-27T20:03:25Z</cp:lastPrinted>
  <dcterms:created xsi:type="dcterms:W3CDTF">2019-03-20T17:00:38Z</dcterms:created>
  <dcterms:modified xsi:type="dcterms:W3CDTF">2022-12-30T21:01:49Z</dcterms:modified>
</cp:coreProperties>
</file>