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92" r:id="rId3"/>
    <p:sldId id="312" r:id="rId4"/>
    <p:sldId id="293" r:id="rId5"/>
    <p:sldId id="315" r:id="rId6"/>
    <p:sldId id="313" r:id="rId7"/>
    <p:sldId id="294" r:id="rId8"/>
    <p:sldId id="299" r:id="rId9"/>
    <p:sldId id="295" r:id="rId10"/>
    <p:sldId id="262" r:id="rId11"/>
    <p:sldId id="265" r:id="rId12"/>
    <p:sldId id="307" r:id="rId13"/>
    <p:sldId id="286" r:id="rId14"/>
    <p:sldId id="304" r:id="rId15"/>
    <p:sldId id="305" r:id="rId16"/>
    <p:sldId id="308" r:id="rId17"/>
    <p:sldId id="310" r:id="rId18"/>
    <p:sldId id="314" r:id="rId19"/>
    <p:sldId id="311"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979" autoAdjust="0"/>
  </p:normalViewPr>
  <p:slideViewPr>
    <p:cSldViewPr>
      <p:cViewPr varScale="1">
        <p:scale>
          <a:sx n="78" d="100"/>
          <a:sy n="78" d="100"/>
        </p:scale>
        <p:origin x="384" y="96"/>
      </p:cViewPr>
      <p:guideLst>
        <p:guide orient="horz" pos="2160"/>
        <p:guide pos="2880"/>
      </p:guideLst>
    </p:cSldViewPr>
  </p:slideViewPr>
  <p:notesTextViewPr>
    <p:cViewPr>
      <p:scale>
        <a:sx n="1" d="1"/>
        <a:sy n="1" d="1"/>
      </p:scale>
      <p:origin x="0" y="-1002"/>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2" tIns="46582" rIns="93162" bIns="46582" rtlCol="0"/>
          <a:lstStyle>
            <a:lvl1pPr algn="l">
              <a:defRPr sz="1200"/>
            </a:lvl1pPr>
          </a:lstStyle>
          <a:p>
            <a:endParaRPr lang="en-CA"/>
          </a:p>
        </p:txBody>
      </p:sp>
      <p:sp>
        <p:nvSpPr>
          <p:cNvPr id="3" name="Date Placeholder 2"/>
          <p:cNvSpPr>
            <a:spLocks noGrp="1"/>
          </p:cNvSpPr>
          <p:nvPr>
            <p:ph type="dt" idx="1"/>
          </p:nvPr>
        </p:nvSpPr>
        <p:spPr>
          <a:xfrm>
            <a:off x="3970938" y="0"/>
            <a:ext cx="3037840" cy="464820"/>
          </a:xfrm>
          <a:prstGeom prst="rect">
            <a:avLst/>
          </a:prstGeom>
        </p:spPr>
        <p:txBody>
          <a:bodyPr vert="horz" lIns="93162" tIns="46582" rIns="93162" bIns="46582" rtlCol="0"/>
          <a:lstStyle>
            <a:lvl1pPr algn="r">
              <a:defRPr sz="1200"/>
            </a:lvl1pPr>
          </a:lstStyle>
          <a:p>
            <a:fld id="{2391B3A9-F02A-4941-AEDE-80EB30F2A424}" type="datetimeFigureOut">
              <a:rPr lang="en-CA" smtClean="0"/>
              <a:t>2023-02-20</a:t>
            </a:fld>
            <a:endParaRPr lang="en-CA"/>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2" tIns="46582" rIns="93162" bIns="46582" rtlCol="0" anchor="ctr"/>
          <a:lstStyle/>
          <a:p>
            <a:endParaRPr lang="en-CA"/>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2" tIns="46582" rIns="93162" bIns="4658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4820"/>
          </a:xfrm>
          <a:prstGeom prst="rect">
            <a:avLst/>
          </a:prstGeom>
        </p:spPr>
        <p:txBody>
          <a:bodyPr vert="horz" lIns="93162" tIns="46582" rIns="93162" bIns="46582"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2" tIns="46582" rIns="93162" bIns="46582" rtlCol="0" anchor="b"/>
          <a:lstStyle>
            <a:lvl1pPr algn="r">
              <a:defRPr sz="1200"/>
            </a:lvl1pPr>
          </a:lstStyle>
          <a:p>
            <a:fld id="{63269876-34C1-4669-A2DD-79EFFDA3363C}" type="slidenum">
              <a:rPr lang="en-CA" smtClean="0"/>
              <a:t>‹#›</a:t>
            </a:fld>
            <a:endParaRPr lang="en-CA"/>
          </a:p>
        </p:txBody>
      </p:sp>
    </p:spTree>
    <p:extLst>
      <p:ext uri="{BB962C8B-B14F-4D97-AF65-F5344CB8AC3E}">
        <p14:creationId xmlns:p14="http://schemas.microsoft.com/office/powerpoint/2010/main" val="864647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19">
              <a:defRPr/>
            </a:pPr>
            <a:r>
              <a:rPr lang="en-CA"/>
              <a:t>Updated </a:t>
            </a:r>
            <a:r>
              <a:rPr lang="en-CA" dirty="0"/>
              <a:t>by:</a:t>
            </a:r>
            <a:r>
              <a:rPr lang="en-CA" baseline="0" dirty="0"/>
              <a:t> Nadine Erickson, RN BN  Nerickson@tribalhealth.ca</a:t>
            </a:r>
            <a:endParaRPr lang="en-CA" dirty="0"/>
          </a:p>
          <a:p>
            <a:r>
              <a:rPr lang="en-CA" dirty="0"/>
              <a:t>Phone: 1-204-627-1500</a:t>
            </a:r>
          </a:p>
          <a:p>
            <a:endParaRPr lang="en-CA" dirty="0"/>
          </a:p>
          <a:p>
            <a:r>
              <a:rPr lang="en-CA" dirty="0"/>
              <a:t>Resources: </a:t>
            </a:r>
          </a:p>
          <a:p>
            <a:endParaRPr lang="en-CA" dirty="0"/>
          </a:p>
          <a:p>
            <a:r>
              <a:rPr lang="en-CA" dirty="0"/>
              <a:t>Manitoba Centre for Health Policy, Type 2 Diabetes in Manitoba. Wpg, MB. Autumn 2020.</a:t>
            </a:r>
          </a:p>
          <a:p>
            <a:r>
              <a:rPr lang="en-CA" dirty="0"/>
              <a:t>Heart and Stroke Foundation of Canada - www.Heartandstroke.ca</a:t>
            </a:r>
          </a:p>
          <a:p>
            <a:r>
              <a:rPr lang="en-CA" dirty="0"/>
              <a:t>Canadian Hypertension</a:t>
            </a:r>
            <a:r>
              <a:rPr lang="en-CA" baseline="0" dirty="0"/>
              <a:t> Education Program - www.hypertension.ca</a:t>
            </a:r>
          </a:p>
          <a:p>
            <a:r>
              <a:rPr lang="en-CA" baseline="0" dirty="0"/>
              <a:t>Diabetes Canada - www.diabetes.ca</a:t>
            </a:r>
          </a:p>
          <a:p>
            <a:r>
              <a:rPr lang="en-CA" baseline="0" dirty="0"/>
              <a:t>Merck Manual, Consumer version – www.merckmanuals.com</a:t>
            </a:r>
          </a:p>
          <a:p>
            <a:r>
              <a:rPr lang="en-CA" baseline="0" dirty="0"/>
              <a:t>A Resource Guide to Type 2 Diabetes in Your Community (Tribal Diabetes Coordinator and Diabetes Canada collaboration).</a:t>
            </a:r>
          </a:p>
          <a:p>
            <a:r>
              <a:rPr lang="en-CA" baseline="0" dirty="0"/>
              <a:t>Manitoba First Nations Diabetes Leadership Council - www.mfndlc.ca</a:t>
            </a:r>
          </a:p>
          <a:p>
            <a:r>
              <a:rPr lang="en-CA" baseline="0" dirty="0"/>
              <a:t>Karen Graham: The Complete Diabetes Guide (2011).</a:t>
            </a:r>
          </a:p>
          <a:p>
            <a:r>
              <a:rPr lang="en-CA" baseline="0" dirty="0"/>
              <a:t>Canadian Medical Association Journal, Sept. 19, 2016.</a:t>
            </a:r>
          </a:p>
          <a:p>
            <a:endParaRPr lang="en-CA" baseline="0" dirty="0"/>
          </a:p>
          <a:p>
            <a:r>
              <a:rPr lang="en-CA" baseline="0" dirty="0"/>
              <a:t>Diabetes rates for First Nations people is 3-5 times higher than non- First Nations people.</a:t>
            </a:r>
          </a:p>
          <a:p>
            <a:endParaRPr lang="en-CA" baseline="0" dirty="0"/>
          </a:p>
          <a:p>
            <a:r>
              <a:rPr lang="en-CA" baseline="0" dirty="0"/>
              <a:t>FNs people tend to develop diabetes at younger ages and have chronic health complications at a younger age than the general population.</a:t>
            </a:r>
          </a:p>
          <a:p>
            <a:endParaRPr lang="en-CA" baseline="0" dirty="0"/>
          </a:p>
          <a:p>
            <a:r>
              <a:rPr lang="en-CA" baseline="0" dirty="0"/>
              <a:t>The age at which young people are receiving a diagnosis of diabetes is getting younger and younger.</a:t>
            </a:r>
          </a:p>
          <a:p>
            <a:endParaRPr lang="en-CA" baseline="0" dirty="0"/>
          </a:p>
          <a:p>
            <a:r>
              <a:rPr lang="en-CA" dirty="0"/>
              <a:t>FNs people develop diabetes complications (</a:t>
            </a:r>
            <a:r>
              <a:rPr lang="en-CA" dirty="0" err="1"/>
              <a:t>ie</a:t>
            </a:r>
            <a:r>
              <a:rPr lang="en-CA" dirty="0"/>
              <a:t>: heart attack, stroke, kidney injury) much earlier in age, at higher rates than the non-FN population.</a:t>
            </a:r>
          </a:p>
          <a:p>
            <a:endParaRPr lang="en-CA" dirty="0"/>
          </a:p>
          <a:p>
            <a:r>
              <a:rPr lang="en-CA" dirty="0"/>
              <a:t>FN people frequently have poorly controlled high</a:t>
            </a:r>
            <a:r>
              <a:rPr lang="en-CA" baseline="0" dirty="0"/>
              <a:t> blood pressure </a:t>
            </a:r>
            <a:r>
              <a:rPr lang="en-CA" dirty="0"/>
              <a:t>&amp; diabetes, compared to non FN people with T2DM.</a:t>
            </a:r>
          </a:p>
          <a:p>
            <a:endParaRPr lang="en-CA" dirty="0"/>
          </a:p>
          <a:p>
            <a:r>
              <a:rPr lang="en-CA" dirty="0"/>
              <a:t>People with Diabetes are 3x more likely to die of heart disease.</a:t>
            </a:r>
          </a:p>
          <a:p>
            <a:endParaRPr lang="en-CA" dirty="0"/>
          </a:p>
          <a:p>
            <a:r>
              <a:rPr lang="en-CA" dirty="0"/>
              <a:t>People with Diabetes are more likely to develop heart disease at a younger age.</a:t>
            </a:r>
          </a:p>
          <a:p>
            <a:endParaRPr lang="en-CA" dirty="0"/>
          </a:p>
          <a:p>
            <a:pPr defTabSz="931619">
              <a:defRPr/>
            </a:pPr>
            <a:r>
              <a:rPr lang="en-CA" baseline="0" dirty="0"/>
              <a:t>You can still live a healthy life with diabetes (and high blood pressure), this will help decrease your chance of suffering complications.</a:t>
            </a:r>
            <a:endParaRPr lang="en-CA" dirty="0"/>
          </a:p>
          <a:p>
            <a:endParaRPr lang="en-CA" dirty="0"/>
          </a:p>
          <a:p>
            <a:endParaRPr lang="en-CA" baseline="0" dirty="0"/>
          </a:p>
          <a:p>
            <a:endParaRPr lang="en-CA" baseline="0" dirty="0"/>
          </a:p>
          <a:p>
            <a:endParaRPr lang="en-CA" dirty="0"/>
          </a:p>
          <a:p>
            <a:endParaRPr lang="en-CA" dirty="0"/>
          </a:p>
          <a:p>
            <a:endParaRPr lang="en-CA" dirty="0"/>
          </a:p>
          <a:p>
            <a:endParaRPr lang="en-CA" baseline="0" dirty="0"/>
          </a:p>
          <a:p>
            <a:endParaRPr lang="en-CA" baseline="0" dirty="0"/>
          </a:p>
          <a:p>
            <a:endParaRPr lang="en-CA" dirty="0"/>
          </a:p>
          <a:p>
            <a:endParaRPr lang="en-CA" dirty="0"/>
          </a:p>
        </p:txBody>
      </p:sp>
      <p:sp>
        <p:nvSpPr>
          <p:cNvPr id="4" name="Slide Number Placeholder 3"/>
          <p:cNvSpPr>
            <a:spLocks noGrp="1"/>
          </p:cNvSpPr>
          <p:nvPr>
            <p:ph type="sldNum" sz="quarter" idx="10"/>
          </p:nvPr>
        </p:nvSpPr>
        <p:spPr/>
        <p:txBody>
          <a:bodyPr/>
          <a:lstStyle/>
          <a:p>
            <a:fld id="{63269876-34C1-4669-A2DD-79EFFDA3363C}" type="slidenum">
              <a:rPr lang="en-CA" smtClean="0"/>
              <a:t>1</a:t>
            </a:fld>
            <a:endParaRPr lang="en-CA"/>
          </a:p>
        </p:txBody>
      </p:sp>
    </p:spTree>
    <p:extLst>
      <p:ext uri="{BB962C8B-B14F-4D97-AF65-F5344CB8AC3E}">
        <p14:creationId xmlns:p14="http://schemas.microsoft.com/office/powerpoint/2010/main" val="23122953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Complete Diabetes Guide, 2011, Author Karen Graham)</a:t>
            </a:r>
          </a:p>
          <a:p>
            <a:endParaRPr lang="en-CA" dirty="0"/>
          </a:p>
          <a:p>
            <a:r>
              <a:rPr lang="en-CA" dirty="0"/>
              <a:t>1. Healthy young blood vessels are clean inside and the blood flows freely.</a:t>
            </a:r>
          </a:p>
          <a:p>
            <a:r>
              <a:rPr lang="en-CA" dirty="0"/>
              <a:t>Our blood vessels are elastic (three layers of muscle) and can easily</a:t>
            </a:r>
            <a:r>
              <a:rPr lang="en-CA" baseline="0" dirty="0"/>
              <a:t> stretch to pump more blood quickly when we exercise.</a:t>
            </a:r>
            <a:endParaRPr lang="en-CA" dirty="0"/>
          </a:p>
          <a:p>
            <a:endParaRPr lang="en-CA" dirty="0"/>
          </a:p>
        </p:txBody>
      </p:sp>
      <p:sp>
        <p:nvSpPr>
          <p:cNvPr id="4" name="Slide Number Placeholder 3"/>
          <p:cNvSpPr>
            <a:spLocks noGrp="1"/>
          </p:cNvSpPr>
          <p:nvPr>
            <p:ph type="sldNum" sz="quarter" idx="10"/>
          </p:nvPr>
        </p:nvSpPr>
        <p:spPr/>
        <p:txBody>
          <a:bodyPr/>
          <a:lstStyle/>
          <a:p>
            <a:fld id="{63269876-34C1-4669-A2DD-79EFFDA3363C}" type="slidenum">
              <a:rPr lang="en-CA" smtClean="0"/>
              <a:t>10</a:t>
            </a:fld>
            <a:endParaRPr lang="en-CA"/>
          </a:p>
        </p:txBody>
      </p:sp>
    </p:spTree>
    <p:extLst>
      <p:ext uri="{BB962C8B-B14F-4D97-AF65-F5344CB8AC3E}">
        <p14:creationId xmlns:p14="http://schemas.microsoft.com/office/powerpoint/2010/main" val="1469726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Complete Diabetes Guide, 2011, Author Karen Graham)</a:t>
            </a:r>
          </a:p>
          <a:p>
            <a:endParaRPr lang="en-CA" dirty="0"/>
          </a:p>
          <a:p>
            <a:r>
              <a:rPr lang="en-CA" dirty="0"/>
              <a:t>1. Healthy young blood vessels are clean inside and the blood flows freely.</a:t>
            </a:r>
          </a:p>
          <a:p>
            <a:r>
              <a:rPr lang="en-CA" dirty="0"/>
              <a:t>Our blood vessels are elastic and can easily</a:t>
            </a:r>
            <a:r>
              <a:rPr lang="en-CA" baseline="0" dirty="0"/>
              <a:t> stretch to pump more blood quickly when we exercise.</a:t>
            </a:r>
          </a:p>
          <a:p>
            <a:endParaRPr lang="en-CA" baseline="0" dirty="0"/>
          </a:p>
          <a:p>
            <a:r>
              <a:rPr lang="en-CA" b="1" baseline="0" dirty="0"/>
              <a:t>2. </a:t>
            </a:r>
          </a:p>
          <a:p>
            <a:r>
              <a:rPr lang="en-CA" b="1" baseline="0" dirty="0"/>
              <a:t>-As we get older, the walls of our blood vessels thicken, harden and become less elastic. </a:t>
            </a:r>
          </a:p>
          <a:p>
            <a:r>
              <a:rPr lang="en-CA" b="1" baseline="0" dirty="0"/>
              <a:t>-Fatty deposits build up under the inner lining of the blood vessels.</a:t>
            </a:r>
          </a:p>
          <a:p>
            <a:r>
              <a:rPr lang="en-CA" b="1" baseline="0" dirty="0"/>
              <a:t>-This is called, “Hardening of the arteries”.</a:t>
            </a:r>
          </a:p>
          <a:p>
            <a:r>
              <a:rPr lang="en-CA" b="1" baseline="0" dirty="0"/>
              <a:t>-The heart has to work harder to pump the blood through.</a:t>
            </a:r>
          </a:p>
          <a:p>
            <a:r>
              <a:rPr lang="en-CA" b="1" baseline="0" dirty="0"/>
              <a:t>-Blood pressure often goes up.</a:t>
            </a:r>
          </a:p>
          <a:p>
            <a:endParaRPr lang="en-CA" baseline="0" dirty="0"/>
          </a:p>
          <a:p>
            <a:r>
              <a:rPr lang="en-CA" b="1" baseline="0" dirty="0"/>
              <a:t>3. From many years of having high blood sugar and high blood pressure, the inner wall of the blood vessel weakens.</a:t>
            </a:r>
          </a:p>
          <a:p>
            <a:r>
              <a:rPr lang="en-CA" b="1" baseline="0" dirty="0"/>
              <a:t>-Sometimes a blob of fat or a blood clot can form and travel in your blood vessel, it can get stuck and totally block a blood vessel.</a:t>
            </a:r>
          </a:p>
          <a:p>
            <a:endParaRPr lang="en-CA" baseline="0" dirty="0"/>
          </a:p>
          <a:p>
            <a:endParaRPr lang="en-CA" baseline="0" dirty="0"/>
          </a:p>
          <a:p>
            <a:endParaRPr lang="en-CA" dirty="0"/>
          </a:p>
          <a:p>
            <a:endParaRPr lang="en-CA" dirty="0"/>
          </a:p>
        </p:txBody>
      </p:sp>
      <p:sp>
        <p:nvSpPr>
          <p:cNvPr id="4" name="Slide Number Placeholder 3"/>
          <p:cNvSpPr>
            <a:spLocks noGrp="1"/>
          </p:cNvSpPr>
          <p:nvPr>
            <p:ph type="sldNum" sz="quarter" idx="10"/>
          </p:nvPr>
        </p:nvSpPr>
        <p:spPr/>
        <p:txBody>
          <a:bodyPr/>
          <a:lstStyle/>
          <a:p>
            <a:fld id="{63269876-34C1-4669-A2DD-79EFFDA3363C}" type="slidenum">
              <a:rPr lang="en-CA" smtClean="0"/>
              <a:t>11</a:t>
            </a:fld>
            <a:endParaRPr lang="en-CA"/>
          </a:p>
        </p:txBody>
      </p:sp>
    </p:spTree>
    <p:extLst>
      <p:ext uri="{BB962C8B-B14F-4D97-AF65-F5344CB8AC3E}">
        <p14:creationId xmlns:p14="http://schemas.microsoft.com/office/powerpoint/2010/main" val="28135971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-Over many years, aging and diseases like diabetes, high blood pressure, and having too much fat and cholesterol in our blood</a:t>
            </a:r>
            <a:r>
              <a:rPr lang="en-CA" baseline="0" dirty="0"/>
              <a:t> can lead to our blood vessels getting more blocked.</a:t>
            </a:r>
          </a:p>
          <a:p>
            <a:endParaRPr lang="en-CA" baseline="0" dirty="0"/>
          </a:p>
          <a:p>
            <a:r>
              <a:rPr lang="en-CA" baseline="0" dirty="0"/>
              <a:t>-Often there are no signs or symptoms that the blockage is present or getting worse.</a:t>
            </a:r>
          </a:p>
          <a:p>
            <a:endParaRPr lang="en-CA" baseline="0" dirty="0"/>
          </a:p>
          <a:p>
            <a:r>
              <a:rPr lang="en-CA" baseline="0" dirty="0"/>
              <a:t>-When a blood vessel is completely blocked (100%), then any tissue beyond the block does not receive oxygen or nutrients and dies.</a:t>
            </a:r>
          </a:p>
          <a:p>
            <a:endParaRPr lang="en-CA" baseline="0" dirty="0"/>
          </a:p>
          <a:p>
            <a:r>
              <a:rPr lang="en-CA" baseline="0" dirty="0"/>
              <a:t>-Regular bloodwork can monitor cholesterol levels, and different heart enzyme levels to see if you are at higher risk.</a:t>
            </a:r>
          </a:p>
          <a:p>
            <a:endParaRPr lang="en-CA" baseline="0" dirty="0"/>
          </a:p>
          <a:p>
            <a:r>
              <a:rPr lang="en-CA" baseline="0" dirty="0"/>
              <a:t>-Various medical tests can monitor how well your blood, blood vessels, and heart muscles are doing.</a:t>
            </a:r>
          </a:p>
          <a:p>
            <a:endParaRPr lang="en-CA" dirty="0"/>
          </a:p>
        </p:txBody>
      </p:sp>
      <p:sp>
        <p:nvSpPr>
          <p:cNvPr id="4" name="Slide Number Placeholder 3"/>
          <p:cNvSpPr>
            <a:spLocks noGrp="1"/>
          </p:cNvSpPr>
          <p:nvPr>
            <p:ph type="sldNum" sz="quarter" idx="10"/>
          </p:nvPr>
        </p:nvSpPr>
        <p:spPr/>
        <p:txBody>
          <a:bodyPr/>
          <a:lstStyle/>
          <a:p>
            <a:fld id="{63269876-34C1-4669-A2DD-79EFFDA3363C}" type="slidenum">
              <a:rPr lang="en-CA" smtClean="0"/>
              <a:t>12</a:t>
            </a:fld>
            <a:endParaRPr lang="en-CA"/>
          </a:p>
        </p:txBody>
      </p:sp>
    </p:spTree>
    <p:extLst>
      <p:ext uri="{BB962C8B-B14F-4D97-AF65-F5344CB8AC3E}">
        <p14:creationId xmlns:p14="http://schemas.microsoft.com/office/powerpoint/2010/main" val="6995030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-Both of these pictures shows what</a:t>
            </a:r>
            <a:r>
              <a:rPr lang="en-CA" baseline="0" dirty="0"/>
              <a:t> a blocked blood vessel looks like.</a:t>
            </a:r>
          </a:p>
          <a:p>
            <a:endParaRPr lang="en-CA" baseline="0" dirty="0"/>
          </a:p>
          <a:p>
            <a:r>
              <a:rPr lang="en-CA" baseline="0" dirty="0"/>
              <a:t>-When a blood vessel is blocked, areas beyond the block are not able to receive oxygen and nutrition from the blood.</a:t>
            </a:r>
          </a:p>
          <a:p>
            <a:endParaRPr lang="en-CA" baseline="0" dirty="0"/>
          </a:p>
          <a:p>
            <a:r>
              <a:rPr lang="en-CA" baseline="0" dirty="0"/>
              <a:t>-Without oxygen and nutrition from the blood, cells begin to die within minutes of the blockage.</a:t>
            </a:r>
          </a:p>
          <a:p>
            <a:endParaRPr lang="en-CA" baseline="0" dirty="0"/>
          </a:p>
          <a:p>
            <a:r>
              <a:rPr lang="en-CA" baseline="0" dirty="0"/>
              <a:t>-Tissue death is Painful!!!  That’s why it is important to not ignore pain</a:t>
            </a:r>
            <a:endParaRPr lang="en-CA" dirty="0"/>
          </a:p>
        </p:txBody>
      </p:sp>
      <p:sp>
        <p:nvSpPr>
          <p:cNvPr id="4" name="Slide Number Placeholder 3"/>
          <p:cNvSpPr>
            <a:spLocks noGrp="1"/>
          </p:cNvSpPr>
          <p:nvPr>
            <p:ph type="sldNum" sz="quarter" idx="10"/>
          </p:nvPr>
        </p:nvSpPr>
        <p:spPr/>
        <p:txBody>
          <a:bodyPr/>
          <a:lstStyle/>
          <a:p>
            <a:fld id="{63269876-34C1-4669-A2DD-79EFFDA3363C}" type="slidenum">
              <a:rPr lang="en-CA" smtClean="0"/>
              <a:t>13</a:t>
            </a:fld>
            <a:endParaRPr lang="en-CA"/>
          </a:p>
        </p:txBody>
      </p:sp>
    </p:spTree>
    <p:extLst>
      <p:ext uri="{BB962C8B-B14F-4D97-AF65-F5344CB8AC3E}">
        <p14:creationId xmlns:p14="http://schemas.microsoft.com/office/powerpoint/2010/main" val="27922571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-If the blockage</a:t>
            </a:r>
            <a:r>
              <a:rPr lang="en-CA" baseline="0" dirty="0"/>
              <a:t> occurs in one of the heart vessels, a part of the heart tissue dies, this is called a heart attack.</a:t>
            </a:r>
          </a:p>
          <a:p>
            <a:endParaRPr lang="en-CA" baseline="0" dirty="0"/>
          </a:p>
          <a:p>
            <a:r>
              <a:rPr lang="en-CA" baseline="0" dirty="0"/>
              <a:t>-If only a small blood vessel is blocked in the heart, only a small amount of heart tissue will die and the person having the heart attack is more likely to survive the heart attack.</a:t>
            </a:r>
          </a:p>
          <a:p>
            <a:endParaRPr lang="en-CA" baseline="0" dirty="0"/>
          </a:p>
          <a:p>
            <a:r>
              <a:rPr lang="en-CA" baseline="0" dirty="0"/>
              <a:t>-If one of the larger blood vessels in the heart is blocked, then a larger amount of heart tissue will die and the person having the heart attack is more likely to die from the heart attack.</a:t>
            </a:r>
          </a:p>
          <a:p>
            <a:endParaRPr lang="en-CA" baseline="0" dirty="0"/>
          </a:p>
          <a:p>
            <a:r>
              <a:rPr lang="en-CA" baseline="0" dirty="0"/>
              <a:t>-Nerves in our body also need a good blood supply. If nerves do not get a good supply of blood, then the nerves are damaged. In people that have had diabetes for a long time, the nerves can be so damaged that they may not experience the pain that is usually associated with a heart attack.</a:t>
            </a:r>
          </a:p>
          <a:p>
            <a:endParaRPr lang="en-CA" baseline="0" dirty="0"/>
          </a:p>
          <a:p>
            <a:r>
              <a:rPr lang="en-CA" baseline="0" dirty="0"/>
              <a:t>-Everyone should know the common signs of a heart attack:</a:t>
            </a:r>
          </a:p>
          <a:p>
            <a:r>
              <a:rPr lang="en-CA" baseline="0" dirty="0"/>
              <a:t>Chest pain or discomfort</a:t>
            </a:r>
          </a:p>
          <a:p>
            <a:r>
              <a:rPr lang="en-CA" baseline="0" dirty="0"/>
              <a:t>Discomfort in other areas of the upper body (neck, jaw, shoulder, arms, back)</a:t>
            </a:r>
          </a:p>
          <a:p>
            <a:r>
              <a:rPr lang="en-CA" baseline="0" dirty="0"/>
              <a:t>Shortness of breath</a:t>
            </a:r>
          </a:p>
          <a:p>
            <a:r>
              <a:rPr lang="en-CA" baseline="0" dirty="0"/>
              <a:t>Sweating</a:t>
            </a:r>
          </a:p>
          <a:p>
            <a:r>
              <a:rPr lang="en-CA" baseline="0" dirty="0"/>
              <a:t>Nausea &amp; Light-headedness</a:t>
            </a:r>
            <a:endParaRPr lang="en-CA" dirty="0"/>
          </a:p>
        </p:txBody>
      </p:sp>
      <p:sp>
        <p:nvSpPr>
          <p:cNvPr id="4" name="Slide Number Placeholder 3"/>
          <p:cNvSpPr>
            <a:spLocks noGrp="1"/>
          </p:cNvSpPr>
          <p:nvPr>
            <p:ph type="sldNum" sz="quarter" idx="10"/>
          </p:nvPr>
        </p:nvSpPr>
        <p:spPr/>
        <p:txBody>
          <a:bodyPr/>
          <a:lstStyle/>
          <a:p>
            <a:fld id="{63269876-34C1-4669-A2DD-79EFFDA3363C}" type="slidenum">
              <a:rPr lang="en-CA" smtClean="0"/>
              <a:t>14</a:t>
            </a:fld>
            <a:endParaRPr lang="en-CA"/>
          </a:p>
        </p:txBody>
      </p:sp>
    </p:spTree>
    <p:extLst>
      <p:ext uri="{BB962C8B-B14F-4D97-AF65-F5344CB8AC3E}">
        <p14:creationId xmlns:p14="http://schemas.microsoft.com/office/powerpoint/2010/main" val="20379770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-If</a:t>
            </a:r>
            <a:r>
              <a:rPr lang="en-CA" baseline="0" dirty="0"/>
              <a:t> the blood flow to part of the brain is cut off, the brain tissue beyond the blockage dies, this is called a stroke.</a:t>
            </a:r>
          </a:p>
          <a:p>
            <a:r>
              <a:rPr lang="en-CA" baseline="0" dirty="0"/>
              <a:t>-In the picture you can see 2 different blockages: 1- is a blockage in a blood vessel in the neck;  2-is a blockage in the brain. Both of these blockages will cause a Stroke.</a:t>
            </a:r>
          </a:p>
          <a:p>
            <a:endParaRPr lang="en-CA" baseline="0" dirty="0"/>
          </a:p>
          <a:p>
            <a:r>
              <a:rPr lang="en-CA" baseline="0" dirty="0"/>
              <a:t>-Sometimes people will have something called a ‘mini-stroke’ or a ‘TIA’ (Transient Ischemic Attack’. In this situation a blockage occurs, but it only lasts a few seconds or minutes. These ‘mini-strokes’ tend not to cause long term damage, because the brain tissue did not die. If someone has a ‘mini-stroke’, it is important to get them to a health care provider, since this is a warning sign that the person is at high risk of having a stroke.</a:t>
            </a:r>
          </a:p>
          <a:p>
            <a:endParaRPr lang="en-CA" baseline="0" dirty="0"/>
          </a:p>
          <a:p>
            <a:r>
              <a:rPr lang="en-CA" baseline="0" dirty="0"/>
              <a:t>-Learn the signs of stroke: FAST (as listed above).</a:t>
            </a:r>
          </a:p>
          <a:p>
            <a:r>
              <a:rPr lang="en-CA" baseline="0" dirty="0"/>
              <a:t>-If a person is having any of the signs of a stroke, they need to seek the help of a health care professional immediately.</a:t>
            </a:r>
          </a:p>
          <a:p>
            <a:endParaRPr lang="en-CA" baseline="0" dirty="0"/>
          </a:p>
          <a:p>
            <a:r>
              <a:rPr lang="en-CA" baseline="0" dirty="0"/>
              <a:t>-An Aneurism is where the blood vessel bursts, damage depends on where it occurs, size of the blood loss/bruising, and the ability for the bleed to stop.  Immediate medical emergency!</a:t>
            </a:r>
            <a:endParaRPr lang="en-CA" dirty="0"/>
          </a:p>
        </p:txBody>
      </p:sp>
      <p:sp>
        <p:nvSpPr>
          <p:cNvPr id="4" name="Slide Number Placeholder 3"/>
          <p:cNvSpPr>
            <a:spLocks noGrp="1"/>
          </p:cNvSpPr>
          <p:nvPr>
            <p:ph type="sldNum" sz="quarter" idx="10"/>
          </p:nvPr>
        </p:nvSpPr>
        <p:spPr/>
        <p:txBody>
          <a:bodyPr/>
          <a:lstStyle/>
          <a:p>
            <a:fld id="{63269876-34C1-4669-A2DD-79EFFDA3363C}" type="slidenum">
              <a:rPr lang="en-CA" smtClean="0"/>
              <a:t>15</a:t>
            </a:fld>
            <a:endParaRPr lang="en-CA"/>
          </a:p>
        </p:txBody>
      </p:sp>
    </p:spTree>
    <p:extLst>
      <p:ext uri="{BB962C8B-B14F-4D97-AF65-F5344CB8AC3E}">
        <p14:creationId xmlns:p14="http://schemas.microsoft.com/office/powerpoint/2010/main" val="23376188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picture shows normal blood flow to the leg (on the left hand side) and blocked or decreased blood flow to the leg on</a:t>
            </a:r>
            <a:r>
              <a:rPr lang="en-CA" baseline="0" dirty="0"/>
              <a:t> right hand side.</a:t>
            </a:r>
          </a:p>
          <a:p>
            <a:endParaRPr lang="en-CA" baseline="0" dirty="0"/>
          </a:p>
          <a:p>
            <a:r>
              <a:rPr lang="en-CA" baseline="0" dirty="0"/>
              <a:t>-Because damage to the blood vessels usually occurs slowly over time, people living with diabetes usually notice things like numbness and tingling or decreased sensation first.</a:t>
            </a:r>
          </a:p>
          <a:p>
            <a:endParaRPr lang="en-CA" baseline="0" dirty="0"/>
          </a:p>
          <a:p>
            <a:r>
              <a:rPr lang="en-CA" baseline="0" dirty="0"/>
              <a:t>-Decreased blood flow is also part of the reason that sores on the legs and feet are slow to heal for people living with diabetes.</a:t>
            </a:r>
          </a:p>
          <a:p>
            <a:endParaRPr lang="en-CA" baseline="0" dirty="0"/>
          </a:p>
          <a:p>
            <a:r>
              <a:rPr lang="en-CA" baseline="0" dirty="0"/>
              <a:t>-When a sore is slow to heal and there is poor blood flow the area is at increased risk for infection.</a:t>
            </a:r>
          </a:p>
          <a:p>
            <a:endParaRPr lang="en-CA" baseline="0" dirty="0"/>
          </a:p>
          <a:p>
            <a:r>
              <a:rPr lang="en-CA" baseline="0" dirty="0"/>
              <a:t>-When infection and poor blood flow are present, there is a higher risk for amputation.</a:t>
            </a:r>
            <a:endParaRPr lang="en-CA" dirty="0"/>
          </a:p>
        </p:txBody>
      </p:sp>
      <p:sp>
        <p:nvSpPr>
          <p:cNvPr id="4" name="Slide Number Placeholder 3"/>
          <p:cNvSpPr>
            <a:spLocks noGrp="1"/>
          </p:cNvSpPr>
          <p:nvPr>
            <p:ph type="sldNum" sz="quarter" idx="10"/>
          </p:nvPr>
        </p:nvSpPr>
        <p:spPr/>
        <p:txBody>
          <a:bodyPr/>
          <a:lstStyle/>
          <a:p>
            <a:fld id="{63269876-34C1-4669-A2DD-79EFFDA3363C}" type="slidenum">
              <a:rPr lang="en-CA" smtClean="0"/>
              <a:t>16</a:t>
            </a:fld>
            <a:endParaRPr lang="en-CA"/>
          </a:p>
        </p:txBody>
      </p:sp>
    </p:spTree>
    <p:extLst>
      <p:ext uri="{BB962C8B-B14F-4D97-AF65-F5344CB8AC3E}">
        <p14:creationId xmlns:p14="http://schemas.microsoft.com/office/powerpoint/2010/main" val="36377461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-Don’t smoke:</a:t>
            </a:r>
            <a:r>
              <a:rPr lang="en-CA" b="1" baseline="0" dirty="0"/>
              <a:t> </a:t>
            </a:r>
          </a:p>
          <a:p>
            <a:r>
              <a:rPr lang="en-CA" baseline="0" dirty="0"/>
              <a:t>Smoking has a negative effect on our blood vessels, it makes them harder for blood to flow through. </a:t>
            </a:r>
          </a:p>
          <a:p>
            <a:r>
              <a:rPr lang="en-CA" baseline="0" dirty="0"/>
              <a:t>Smoking increases blood pressure, which increases your risk for heart attack and stroke as well as other complications of diabetes.</a:t>
            </a:r>
          </a:p>
          <a:p>
            <a:r>
              <a:rPr lang="en-CA" baseline="0" dirty="0"/>
              <a:t>Smoking also makes it harder for medication to work the way it suppose to. </a:t>
            </a:r>
          </a:p>
          <a:p>
            <a:r>
              <a:rPr lang="en-CA" baseline="0" dirty="0"/>
              <a:t>If you need help quitting smoking, ask your health care professional about help that is available.</a:t>
            </a:r>
          </a:p>
          <a:p>
            <a:r>
              <a:rPr lang="en-CA" baseline="0" dirty="0"/>
              <a:t>It is never too late to stop smoking.</a:t>
            </a:r>
          </a:p>
          <a:p>
            <a:r>
              <a:rPr lang="en-CA" baseline="0" dirty="0"/>
              <a:t>Cut your risk of heart attack and stroke by 50% after 1 year of quitting smoking.</a:t>
            </a:r>
          </a:p>
          <a:p>
            <a:endParaRPr lang="en-CA" baseline="0" dirty="0"/>
          </a:p>
          <a:p>
            <a:r>
              <a:rPr lang="en-CA" b="1" baseline="0" dirty="0"/>
              <a:t>-Be active everyday:</a:t>
            </a:r>
          </a:p>
          <a:p>
            <a:r>
              <a:rPr lang="en-CA" baseline="0" dirty="0"/>
              <a:t>Aim for 30 minutes of exercise per day. Exercise helps to keep our blood flowing and lowers our blood pressure.</a:t>
            </a:r>
          </a:p>
          <a:p>
            <a:r>
              <a:rPr lang="en-CA" baseline="0" dirty="0"/>
              <a:t>Include resistance type exercise 3 times per week (</a:t>
            </a:r>
            <a:r>
              <a:rPr lang="en-CA" baseline="0" dirty="0" err="1"/>
              <a:t>ie</a:t>
            </a:r>
            <a:r>
              <a:rPr lang="en-CA" baseline="0" dirty="0"/>
              <a:t>. Weight lifting, rowing), this is especially important for people with diabetes.</a:t>
            </a:r>
          </a:p>
          <a:p>
            <a:endParaRPr lang="en-CA" baseline="0" dirty="0"/>
          </a:p>
          <a:p>
            <a:r>
              <a:rPr lang="en-CA" b="1" baseline="0" dirty="0"/>
              <a:t>-Eat a healthy diet:</a:t>
            </a:r>
          </a:p>
          <a:p>
            <a:r>
              <a:rPr lang="en-CA" baseline="0" dirty="0"/>
              <a:t>Eat lots of fruit and vegetables and drink plenty of water. Follow Canada’s food guide, this will help you plan meals that will give you energy and be healthy for your body.</a:t>
            </a:r>
          </a:p>
          <a:p>
            <a:endParaRPr lang="en-CA" baseline="0" dirty="0"/>
          </a:p>
          <a:p>
            <a:r>
              <a:rPr lang="en-CA" b="1" baseline="0" dirty="0"/>
              <a:t>-Maintain a healthy body weight:</a:t>
            </a:r>
          </a:p>
          <a:p>
            <a:r>
              <a:rPr lang="en-CA" baseline="0" dirty="0"/>
              <a:t>It is very difficult to lose weight, especially as we get older. Make a plan not to gain weight, this is a success in itself. Ask your health care worker to help you to determine a healthy weight for you.</a:t>
            </a:r>
          </a:p>
          <a:p>
            <a:endParaRPr lang="en-CA" baseline="0" dirty="0"/>
          </a:p>
          <a:p>
            <a:r>
              <a:rPr lang="en-CA" b="1" baseline="0" dirty="0"/>
              <a:t>-Stay connected to family and friends:</a:t>
            </a:r>
          </a:p>
          <a:p>
            <a:r>
              <a:rPr lang="en-CA" baseline="0" dirty="0"/>
              <a:t>Take a holistic approach to your health, remember to stay connected to the people that bring meaning to your life.</a:t>
            </a:r>
          </a:p>
          <a:p>
            <a:r>
              <a:rPr lang="en-CA" baseline="0" dirty="0"/>
              <a:t>Everyone needs Purpose, Meaning, Love and Belonging in their life.</a:t>
            </a:r>
          </a:p>
          <a:p>
            <a:r>
              <a:rPr lang="en-CA" baseline="0" dirty="0"/>
              <a:t>These connections help balance stress.</a:t>
            </a:r>
          </a:p>
          <a:p>
            <a:endParaRPr lang="en-CA" baseline="0" dirty="0"/>
          </a:p>
          <a:p>
            <a:r>
              <a:rPr lang="en-CA" b="1" baseline="0" dirty="0"/>
              <a:t>-See your health care professional regularly:</a:t>
            </a:r>
          </a:p>
          <a:p>
            <a:r>
              <a:rPr lang="en-CA" baseline="0" dirty="0"/>
              <a:t>Diabetes is a complicated disease. </a:t>
            </a:r>
          </a:p>
          <a:p>
            <a:r>
              <a:rPr lang="en-CA" baseline="0" dirty="0"/>
              <a:t>Diabetes generally becomes more difficult to control over time. </a:t>
            </a:r>
          </a:p>
          <a:p>
            <a:r>
              <a:rPr lang="en-CA" baseline="0" dirty="0"/>
              <a:t>It is important to have a positive relationship with your health care team.</a:t>
            </a:r>
          </a:p>
          <a:p>
            <a:r>
              <a:rPr lang="en-CA" baseline="0" dirty="0"/>
              <a:t>A person with diabetes is at greater risk for developing high BP, problems with their cholesterol, and depression.</a:t>
            </a:r>
          </a:p>
          <a:p>
            <a:endParaRPr lang="en-CA" baseline="0" dirty="0"/>
          </a:p>
          <a:p>
            <a:r>
              <a:rPr lang="en-CA" b="1" baseline="0" dirty="0"/>
              <a:t>Know your numbers:</a:t>
            </a:r>
          </a:p>
          <a:p>
            <a:r>
              <a:rPr lang="en-CA" baseline="0" dirty="0"/>
              <a:t>Know what your A1C target (goal) number is and how to get to your goal ≤7%.</a:t>
            </a:r>
          </a:p>
          <a:p>
            <a:r>
              <a:rPr lang="en-CA" baseline="0" dirty="0"/>
              <a:t>Know what your target (goal) Blood Pressure is and how to get to your goal &lt;130/80</a:t>
            </a:r>
          </a:p>
          <a:p>
            <a:r>
              <a:rPr lang="en-CA" baseline="0" dirty="0"/>
              <a:t>Know what your target (goal) Cholesterol number is and how to get to your goal  (Bad cholesterol (LDL) ≤2.</a:t>
            </a:r>
          </a:p>
          <a:p>
            <a:endParaRPr lang="en-CA" baseline="0" dirty="0"/>
          </a:p>
          <a:p>
            <a:r>
              <a:rPr lang="en-CA" b="1" baseline="0" dirty="0"/>
              <a:t>-Take your medication as directed:</a:t>
            </a:r>
          </a:p>
          <a:p>
            <a:r>
              <a:rPr lang="en-CA" b="0" baseline="0" dirty="0"/>
              <a:t>Medications don’t work if you don’t take them.</a:t>
            </a:r>
          </a:p>
          <a:p>
            <a:r>
              <a:rPr lang="en-CA" baseline="0" dirty="0"/>
              <a:t>Your health care team can help you understand why it is important to take your medication.</a:t>
            </a:r>
          </a:p>
          <a:p>
            <a:endParaRPr lang="en-CA" baseline="0" dirty="0"/>
          </a:p>
          <a:p>
            <a:endParaRPr lang="en-CA" dirty="0"/>
          </a:p>
        </p:txBody>
      </p:sp>
      <p:sp>
        <p:nvSpPr>
          <p:cNvPr id="4" name="Slide Number Placeholder 3"/>
          <p:cNvSpPr>
            <a:spLocks noGrp="1"/>
          </p:cNvSpPr>
          <p:nvPr>
            <p:ph type="sldNum" sz="quarter" idx="10"/>
          </p:nvPr>
        </p:nvSpPr>
        <p:spPr/>
        <p:txBody>
          <a:bodyPr/>
          <a:lstStyle/>
          <a:p>
            <a:fld id="{63269876-34C1-4669-A2DD-79EFFDA3363C}" type="slidenum">
              <a:rPr lang="en-CA" smtClean="0"/>
              <a:t>17</a:t>
            </a:fld>
            <a:endParaRPr lang="en-CA"/>
          </a:p>
        </p:txBody>
      </p:sp>
    </p:spTree>
    <p:extLst>
      <p:ext uri="{BB962C8B-B14F-4D97-AF65-F5344CB8AC3E}">
        <p14:creationId xmlns:p14="http://schemas.microsoft.com/office/powerpoint/2010/main" val="38259819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269876-34C1-4669-A2DD-79EFFDA3363C}" type="slidenum">
              <a:rPr lang="en-CA" smtClean="0"/>
              <a:t>18</a:t>
            </a:fld>
            <a:endParaRPr lang="en-CA"/>
          </a:p>
        </p:txBody>
      </p:sp>
    </p:spTree>
    <p:extLst>
      <p:ext uri="{BB962C8B-B14F-4D97-AF65-F5344CB8AC3E}">
        <p14:creationId xmlns:p14="http://schemas.microsoft.com/office/powerpoint/2010/main" val="9218498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3269876-34C1-4669-A2DD-79EFFDA3363C}" type="slidenum">
              <a:rPr lang="en-CA" smtClean="0"/>
              <a:t>19</a:t>
            </a:fld>
            <a:endParaRPr lang="en-CA"/>
          </a:p>
        </p:txBody>
      </p:sp>
    </p:spTree>
    <p:extLst>
      <p:ext uri="{BB962C8B-B14F-4D97-AF65-F5344CB8AC3E}">
        <p14:creationId xmlns:p14="http://schemas.microsoft.com/office/powerpoint/2010/main" val="3789905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-Every</a:t>
            </a:r>
            <a:r>
              <a:rPr lang="en-CA" baseline="0" dirty="0"/>
              <a:t> cell in our body needs an oxygen supply to stay alive and function properly.</a:t>
            </a:r>
          </a:p>
          <a:p>
            <a:r>
              <a:rPr lang="en-CA" baseline="0" dirty="0"/>
              <a:t>-Blood gives every cell oxygen and food to stay alive.</a:t>
            </a:r>
          </a:p>
          <a:p>
            <a:r>
              <a:rPr lang="en-CA" baseline="0" dirty="0"/>
              <a:t>-If blood flow is decreased complications can happen.</a:t>
            </a:r>
          </a:p>
          <a:p>
            <a:r>
              <a:rPr lang="en-CA" baseline="0" dirty="0"/>
              <a:t>-Diabetes can harm our blood vessels.</a:t>
            </a:r>
          </a:p>
          <a:p>
            <a:r>
              <a:rPr lang="en-CA" baseline="0" dirty="0"/>
              <a:t>-That is why diabetes complications can happen in almost all parts of the body.</a:t>
            </a:r>
          </a:p>
          <a:p>
            <a:endParaRPr lang="en-CA" baseline="0" dirty="0"/>
          </a:p>
          <a:p>
            <a:r>
              <a:rPr lang="en-CA" baseline="0" dirty="0"/>
              <a:t>For example:</a:t>
            </a:r>
          </a:p>
          <a:p>
            <a:r>
              <a:rPr lang="en-CA" baseline="0" dirty="0"/>
              <a:t>-Decreased or blocked blood flow to the heart can cause a heart attack.</a:t>
            </a:r>
          </a:p>
          <a:p>
            <a:r>
              <a:rPr lang="en-CA" baseline="0" dirty="0"/>
              <a:t>-Decreased or blocked blood flow to the brain can cause a stroke.</a:t>
            </a:r>
          </a:p>
          <a:p>
            <a:r>
              <a:rPr lang="en-CA" baseline="0" dirty="0"/>
              <a:t>-Decreased or blocked blood flow to the kidneys can cause kidney damage, which might need dialysis.</a:t>
            </a:r>
          </a:p>
          <a:p>
            <a:r>
              <a:rPr lang="en-CA" baseline="0" dirty="0"/>
              <a:t>-Decreased or blocked blood flow to the nerves can cause pain in your legs or feet; numbness / tingling or loss of feeling in your hands or feet; erectile dysfunction</a:t>
            </a:r>
            <a:endParaRPr lang="en-CA" dirty="0"/>
          </a:p>
        </p:txBody>
      </p:sp>
      <p:sp>
        <p:nvSpPr>
          <p:cNvPr id="4" name="Slide Number Placeholder 3"/>
          <p:cNvSpPr>
            <a:spLocks noGrp="1"/>
          </p:cNvSpPr>
          <p:nvPr>
            <p:ph type="sldNum" sz="quarter" idx="10"/>
          </p:nvPr>
        </p:nvSpPr>
        <p:spPr/>
        <p:txBody>
          <a:bodyPr/>
          <a:lstStyle/>
          <a:p>
            <a:fld id="{63269876-34C1-4669-A2DD-79EFFDA3363C}" type="slidenum">
              <a:rPr lang="en-CA" smtClean="0"/>
              <a:t>2</a:t>
            </a:fld>
            <a:endParaRPr lang="en-CA"/>
          </a:p>
        </p:txBody>
      </p:sp>
    </p:spTree>
    <p:extLst>
      <p:ext uri="{BB962C8B-B14F-4D97-AF65-F5344CB8AC3E}">
        <p14:creationId xmlns:p14="http://schemas.microsoft.com/office/powerpoint/2010/main" val="3274228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Blood vessels are made up of 3 main layers, The tunica intima, tunica media, and tunica externa.</a:t>
            </a:r>
          </a:p>
          <a:p>
            <a:endParaRPr lang="en-US" dirty="0"/>
          </a:p>
          <a:p>
            <a:r>
              <a:rPr lang="en-US" dirty="0"/>
              <a:t>The capillary network are the fine vessels that feed the cells, 1 red blood cell wide. </a:t>
            </a:r>
          </a:p>
          <a:p>
            <a:r>
              <a:rPr lang="en-US" dirty="0"/>
              <a:t>The capillary fine network supplies the blood to the nerve and muscle networks, especially in our eyes, kidneys, and nervous system.</a:t>
            </a:r>
          </a:p>
          <a:p>
            <a:endParaRPr lang="en-US" dirty="0"/>
          </a:p>
          <a:p>
            <a:r>
              <a:rPr lang="en-US" dirty="0"/>
              <a:t>When blood is thick (has too much sugar), it puts pressure on the large vessels, and slowly destroys the fine capillary network.</a:t>
            </a:r>
          </a:p>
        </p:txBody>
      </p:sp>
      <p:sp>
        <p:nvSpPr>
          <p:cNvPr id="4" name="Slide Number Placeholder 3"/>
          <p:cNvSpPr>
            <a:spLocks noGrp="1"/>
          </p:cNvSpPr>
          <p:nvPr>
            <p:ph type="sldNum" sz="quarter" idx="5"/>
          </p:nvPr>
        </p:nvSpPr>
        <p:spPr/>
        <p:txBody>
          <a:bodyPr/>
          <a:lstStyle/>
          <a:p>
            <a:fld id="{63269876-34C1-4669-A2DD-79EFFDA3363C}" type="slidenum">
              <a:rPr lang="en-CA" smtClean="0"/>
              <a:t>3</a:t>
            </a:fld>
            <a:endParaRPr lang="en-CA"/>
          </a:p>
        </p:txBody>
      </p:sp>
    </p:spTree>
    <p:extLst>
      <p:ext uri="{BB962C8B-B14F-4D97-AF65-F5344CB8AC3E}">
        <p14:creationId xmlns:p14="http://schemas.microsoft.com/office/powerpoint/2010/main" val="498451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-For</a:t>
            </a:r>
            <a:r>
              <a:rPr lang="en-CA" baseline="0" dirty="0"/>
              <a:t> a person living with Diabetes, if they have high blood sugar levels, their blood is thicker.</a:t>
            </a:r>
          </a:p>
          <a:p>
            <a:r>
              <a:rPr lang="en-CA" baseline="0" dirty="0"/>
              <a:t>-Thicker blood decreases blood flow to the fine capillary networks.</a:t>
            </a:r>
          </a:p>
          <a:p>
            <a:endParaRPr lang="en-CA" baseline="0" dirty="0"/>
          </a:p>
          <a:p>
            <a:r>
              <a:rPr lang="en-CA" baseline="0" dirty="0"/>
              <a:t>-Thicker blood damages the fine blood vessels, and causes strain on the large blood vessels.</a:t>
            </a:r>
          </a:p>
          <a:p>
            <a:r>
              <a:rPr lang="en-CA" baseline="0" dirty="0"/>
              <a:t>-Thicker blood makes the heart work harder to pump the blood around our body.</a:t>
            </a:r>
          </a:p>
          <a:p>
            <a:r>
              <a:rPr lang="en-CA" baseline="0" dirty="0"/>
              <a:t>-Thicker blood causes our Blood pressure to go up.</a:t>
            </a:r>
          </a:p>
          <a:p>
            <a:endParaRPr lang="en-CA" baseline="0" dirty="0"/>
          </a:p>
          <a:p>
            <a:r>
              <a:rPr lang="en-CA" baseline="0" dirty="0"/>
              <a:t>A1C is a blood reading that tells you if your diabetes is under control.</a:t>
            </a:r>
          </a:p>
          <a:p>
            <a:r>
              <a:rPr lang="en-CA" baseline="0" dirty="0"/>
              <a:t>A1C is linked to Blood Sugar, but gives a more accurate picture of control over the last several (3) months.</a:t>
            </a:r>
          </a:p>
          <a:p>
            <a:r>
              <a:rPr lang="en-CA" baseline="0" dirty="0"/>
              <a:t>An A1C of 5.6% or less tells you your diabetes is under control.</a:t>
            </a:r>
          </a:p>
          <a:p>
            <a:r>
              <a:rPr lang="en-CA" baseline="0" dirty="0"/>
              <a:t>An A1C higher than 7% tells you your diabetes is not under control. You might need more medication or pay closer attention to the self management behaviours that can help control your A1C level.</a:t>
            </a:r>
          </a:p>
          <a:p>
            <a:r>
              <a:rPr lang="en-CA" b="1" baseline="0" dirty="0"/>
              <a:t>Activity:</a:t>
            </a:r>
          </a:p>
          <a:p>
            <a:r>
              <a:rPr lang="en-CA" baseline="0" dirty="0"/>
              <a:t>If you have blood glucose wands you can show how the high glucose stick flow if thicker.</a:t>
            </a:r>
            <a:endParaRPr lang="en-CA" dirty="0"/>
          </a:p>
        </p:txBody>
      </p:sp>
      <p:sp>
        <p:nvSpPr>
          <p:cNvPr id="4" name="Slide Number Placeholder 3"/>
          <p:cNvSpPr>
            <a:spLocks noGrp="1"/>
          </p:cNvSpPr>
          <p:nvPr>
            <p:ph type="sldNum" sz="quarter" idx="10"/>
          </p:nvPr>
        </p:nvSpPr>
        <p:spPr/>
        <p:txBody>
          <a:bodyPr/>
          <a:lstStyle/>
          <a:p>
            <a:fld id="{63269876-34C1-4669-A2DD-79EFFDA3363C}" type="slidenum">
              <a:rPr lang="en-CA" smtClean="0"/>
              <a:t>4</a:t>
            </a:fld>
            <a:endParaRPr lang="en-CA"/>
          </a:p>
        </p:txBody>
      </p:sp>
    </p:spTree>
    <p:extLst>
      <p:ext uri="{BB962C8B-B14F-4D97-AF65-F5344CB8AC3E}">
        <p14:creationId xmlns:p14="http://schemas.microsoft.com/office/powerpoint/2010/main" val="2822806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name of the lab test that is used for measuring “A1c” or Hemoglobin A1c.  </a:t>
            </a:r>
          </a:p>
          <a:p>
            <a:r>
              <a:rPr lang="en-US" dirty="0"/>
              <a:t>The red blood cell carries oxygen, but it also carries sugars. </a:t>
            </a:r>
          </a:p>
          <a:p>
            <a:r>
              <a:rPr lang="en-US" dirty="0"/>
              <a:t>The blood test then measures the percentage of HgA1c as a measure of glucose in the blood, as an average, over a 3 month period.</a:t>
            </a:r>
          </a:p>
        </p:txBody>
      </p:sp>
      <p:sp>
        <p:nvSpPr>
          <p:cNvPr id="4" name="Slide Number Placeholder 3"/>
          <p:cNvSpPr>
            <a:spLocks noGrp="1"/>
          </p:cNvSpPr>
          <p:nvPr>
            <p:ph type="sldNum" sz="quarter" idx="5"/>
          </p:nvPr>
        </p:nvSpPr>
        <p:spPr/>
        <p:txBody>
          <a:bodyPr/>
          <a:lstStyle/>
          <a:p>
            <a:fld id="{63269876-34C1-4669-A2DD-79EFFDA3363C}" type="slidenum">
              <a:rPr lang="en-CA" smtClean="0"/>
              <a:t>5</a:t>
            </a:fld>
            <a:endParaRPr lang="en-CA"/>
          </a:p>
        </p:txBody>
      </p:sp>
    </p:spTree>
    <p:extLst>
      <p:ext uri="{BB962C8B-B14F-4D97-AF65-F5344CB8AC3E}">
        <p14:creationId xmlns:p14="http://schemas.microsoft.com/office/powerpoint/2010/main" val="3201483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“Manitoba Centre for Health Policy, Type 2 Diabetes in Manitoba”. Autumn 2020. University of Manitoba Rady faculty of Health Sciences and First Nations Health and Social Secretariat of Manitoba”</a:t>
            </a:r>
          </a:p>
          <a:p>
            <a:endParaRPr lang="en-US" dirty="0"/>
          </a:p>
          <a:p>
            <a:r>
              <a:rPr lang="en-US" dirty="0"/>
              <a:t>Key Findings (Page 70-72, figures 6.1-6.3):   </a:t>
            </a:r>
          </a:p>
          <a:p>
            <a:r>
              <a:rPr lang="en-US" dirty="0"/>
              <a:t>1) Out of all people with T2DM, in FN communities, there was a higher percentage of people with high sugars compared to the general population.</a:t>
            </a:r>
          </a:p>
          <a:p>
            <a:r>
              <a:rPr lang="en-US" dirty="0"/>
              <a:t>2) More people who were FN AND T2DM, tended to have higher A1C values, meaning they had poorer control of their sugars.</a:t>
            </a:r>
          </a:p>
          <a:p>
            <a:r>
              <a:rPr lang="en-US" dirty="0"/>
              <a:t>3) “The average HbA1c levels were higher than recommended (higher than 7%) among 73.36% of First Nation Manitobans with type 2 diabetes and 59.74% of all other Manitobans with T2DM”</a:t>
            </a:r>
          </a:p>
        </p:txBody>
      </p:sp>
      <p:sp>
        <p:nvSpPr>
          <p:cNvPr id="4" name="Slide Number Placeholder 3"/>
          <p:cNvSpPr>
            <a:spLocks noGrp="1"/>
          </p:cNvSpPr>
          <p:nvPr>
            <p:ph type="sldNum" sz="quarter" idx="5"/>
          </p:nvPr>
        </p:nvSpPr>
        <p:spPr/>
        <p:txBody>
          <a:bodyPr/>
          <a:lstStyle/>
          <a:p>
            <a:fld id="{63269876-34C1-4669-A2DD-79EFFDA3363C}" type="slidenum">
              <a:rPr lang="en-CA" smtClean="0"/>
              <a:t>6</a:t>
            </a:fld>
            <a:endParaRPr lang="en-CA"/>
          </a:p>
        </p:txBody>
      </p:sp>
    </p:spTree>
    <p:extLst>
      <p:ext uri="{BB962C8B-B14F-4D97-AF65-F5344CB8AC3E}">
        <p14:creationId xmlns:p14="http://schemas.microsoft.com/office/powerpoint/2010/main" val="3188580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-Harm to the blood vessels occurs slowly overtime.</a:t>
            </a:r>
          </a:p>
          <a:p>
            <a:r>
              <a:rPr lang="en-CA" dirty="0"/>
              <a:t>-As we age, our</a:t>
            </a:r>
            <a:r>
              <a:rPr lang="en-CA" baseline="0" dirty="0"/>
              <a:t> blood vessels naturally become less elastic and thicker, this is a normal part of aging.</a:t>
            </a:r>
          </a:p>
          <a:p>
            <a:r>
              <a:rPr lang="en-CA" baseline="0" dirty="0"/>
              <a:t>-When a person living with diabetes ages, they are at higher risk to have poor blood flow because diabetes affects the quality of the capillary network, and the stretchiness of the blood vessel walls.</a:t>
            </a:r>
          </a:p>
          <a:p>
            <a:endParaRPr lang="en-CA" baseline="0" dirty="0"/>
          </a:p>
          <a:p>
            <a:r>
              <a:rPr lang="en-CA" baseline="0" dirty="0"/>
              <a:t>-Both of these pictures show the progress from a normal blood vessel with good blood flow…to a partly (40%) blocked vessel….to a blood vessel that is 95% blocked (by either cholesterol or thick sugary blood)</a:t>
            </a:r>
          </a:p>
          <a:p>
            <a:endParaRPr lang="en-CA" baseline="0" dirty="0"/>
          </a:p>
          <a:p>
            <a:r>
              <a:rPr lang="en-CA" baseline="0" dirty="0"/>
              <a:t>-How long does it take to move from partly (40%) blocked to 95% blocked?</a:t>
            </a:r>
          </a:p>
          <a:p>
            <a:r>
              <a:rPr lang="en-CA" baseline="0" dirty="0"/>
              <a:t>Some people have a pre-disposition to it: genetics for high cholesterol, sensitive blood sugars – we can’t control this</a:t>
            </a:r>
          </a:p>
          <a:p>
            <a:endParaRPr lang="en-CA" baseline="0" dirty="0"/>
          </a:p>
          <a:p>
            <a:r>
              <a:rPr lang="en-CA" baseline="0" dirty="0"/>
              <a:t>What we can control: types of food we eat, amount of food, our activity levels, our mindset towards healthy daily living</a:t>
            </a:r>
          </a:p>
          <a:p>
            <a:endParaRPr lang="en-CA" baseline="0" dirty="0"/>
          </a:p>
          <a:p>
            <a:r>
              <a:rPr lang="en-CA" baseline="0" dirty="0"/>
              <a:t>DATA: Aug 2020- In all studies “First Nation Manitobans with T2DM made up a larger proportion of the population with high HbA1c levels compared to all other Manitobans with T2DM”.  </a:t>
            </a:r>
          </a:p>
          <a:p>
            <a:r>
              <a:rPr lang="en-CA" baseline="0" dirty="0"/>
              <a:t>What this means overall, is that FN people will have a higher rate of chronic health conditions related to DM2 complications, shorter lifespans, and have a greater burden of economic and health hardships.</a:t>
            </a:r>
            <a:endParaRPr lang="en-CA" dirty="0"/>
          </a:p>
        </p:txBody>
      </p:sp>
      <p:sp>
        <p:nvSpPr>
          <p:cNvPr id="4" name="Slide Number Placeholder 3"/>
          <p:cNvSpPr>
            <a:spLocks noGrp="1"/>
          </p:cNvSpPr>
          <p:nvPr>
            <p:ph type="sldNum" sz="quarter" idx="10"/>
          </p:nvPr>
        </p:nvSpPr>
        <p:spPr/>
        <p:txBody>
          <a:bodyPr/>
          <a:lstStyle/>
          <a:p>
            <a:fld id="{63269876-34C1-4669-A2DD-79EFFDA3363C}" type="slidenum">
              <a:rPr lang="en-CA" smtClean="0"/>
              <a:t>7</a:t>
            </a:fld>
            <a:endParaRPr lang="en-CA"/>
          </a:p>
        </p:txBody>
      </p:sp>
    </p:spTree>
    <p:extLst>
      <p:ext uri="{BB962C8B-B14F-4D97-AF65-F5344CB8AC3E}">
        <p14:creationId xmlns:p14="http://schemas.microsoft.com/office/powerpoint/2010/main" val="3094356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-Thick, sugary blood can cause high blood pressure, because the fluid is thick.</a:t>
            </a:r>
          </a:p>
          <a:p>
            <a:endParaRPr lang="en-CA" dirty="0"/>
          </a:p>
          <a:p>
            <a:r>
              <a:rPr lang="en-CA" dirty="0"/>
              <a:t>-high body weight creates more work on the heart (more cells to supply out to, the pump stays the same size)</a:t>
            </a:r>
          </a:p>
          <a:p>
            <a:endParaRPr lang="en-CA" dirty="0"/>
          </a:p>
          <a:p>
            <a:r>
              <a:rPr lang="en-CA" dirty="0"/>
              <a:t>-high cholesterol causes buildups inside the blood vessels, (like grease in the kitchen sink pipes), blocks blood flow</a:t>
            </a:r>
          </a:p>
        </p:txBody>
      </p:sp>
      <p:sp>
        <p:nvSpPr>
          <p:cNvPr id="4" name="Slide Number Placeholder 3"/>
          <p:cNvSpPr>
            <a:spLocks noGrp="1"/>
          </p:cNvSpPr>
          <p:nvPr>
            <p:ph type="sldNum" sz="quarter" idx="10"/>
          </p:nvPr>
        </p:nvSpPr>
        <p:spPr/>
        <p:txBody>
          <a:bodyPr/>
          <a:lstStyle/>
          <a:p>
            <a:fld id="{63269876-34C1-4669-A2DD-79EFFDA3363C}" type="slidenum">
              <a:rPr lang="en-CA" smtClean="0"/>
              <a:t>8</a:t>
            </a:fld>
            <a:endParaRPr lang="en-CA"/>
          </a:p>
        </p:txBody>
      </p:sp>
    </p:spTree>
    <p:extLst>
      <p:ext uri="{BB962C8B-B14F-4D97-AF65-F5344CB8AC3E}">
        <p14:creationId xmlns:p14="http://schemas.microsoft.com/office/powerpoint/2010/main" val="42739453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-Diabetes affects blood flow and our blood vessels.</a:t>
            </a:r>
          </a:p>
          <a:p>
            <a:r>
              <a:rPr lang="en-CA" dirty="0"/>
              <a:t>-Blood</a:t>
            </a:r>
            <a:r>
              <a:rPr lang="en-CA" baseline="0" dirty="0"/>
              <a:t> vessel walls get thicker, which makes our Blood Pressure go up.</a:t>
            </a:r>
          </a:p>
          <a:p>
            <a:r>
              <a:rPr lang="en-CA" baseline="0" dirty="0"/>
              <a:t>-Blood vessels become coated with fat (cholesterol), this makes the blood vessels more narrow, which also makes our BP go up.</a:t>
            </a:r>
          </a:p>
          <a:p>
            <a:r>
              <a:rPr lang="en-CA" baseline="0" dirty="0"/>
              <a:t>-Every part of our body needs good blood flow.</a:t>
            </a:r>
          </a:p>
          <a:p>
            <a:r>
              <a:rPr lang="en-CA" baseline="0" dirty="0"/>
              <a:t>-If any part of our body has less blood flow, it will be affected.</a:t>
            </a:r>
          </a:p>
          <a:p>
            <a:endParaRPr lang="en-CA" baseline="0" dirty="0"/>
          </a:p>
          <a:p>
            <a:r>
              <a:rPr lang="en-CA" baseline="0" dirty="0"/>
              <a:t>-Areas that experience damage first might be peripheral areas (fingertips, toes, eyes, sex organs)</a:t>
            </a:r>
          </a:p>
          <a:p>
            <a:r>
              <a:rPr lang="en-CA" baseline="0" dirty="0"/>
              <a:t>-Organ damage occurs later (blindness, loss of limbs, decreased kidney function)</a:t>
            </a:r>
          </a:p>
          <a:p>
            <a:r>
              <a:rPr lang="en-CA" baseline="0" dirty="0"/>
              <a:t>-the vessels themselves can fail, causing a stroke, bleed, or heart failure</a:t>
            </a:r>
            <a:endParaRPr lang="en-CA" dirty="0"/>
          </a:p>
        </p:txBody>
      </p:sp>
      <p:sp>
        <p:nvSpPr>
          <p:cNvPr id="4" name="Slide Number Placeholder 3"/>
          <p:cNvSpPr>
            <a:spLocks noGrp="1"/>
          </p:cNvSpPr>
          <p:nvPr>
            <p:ph type="sldNum" sz="quarter" idx="10"/>
          </p:nvPr>
        </p:nvSpPr>
        <p:spPr/>
        <p:txBody>
          <a:bodyPr/>
          <a:lstStyle/>
          <a:p>
            <a:fld id="{63269876-34C1-4669-A2DD-79EFFDA3363C}" type="slidenum">
              <a:rPr lang="en-CA" smtClean="0"/>
              <a:t>9</a:t>
            </a:fld>
            <a:endParaRPr lang="en-CA"/>
          </a:p>
        </p:txBody>
      </p:sp>
    </p:spTree>
    <p:extLst>
      <p:ext uri="{BB962C8B-B14F-4D97-AF65-F5344CB8AC3E}">
        <p14:creationId xmlns:p14="http://schemas.microsoft.com/office/powerpoint/2010/main" val="2285387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8A029A32-DEC8-435F-981D-07BBF7A07640}" type="datetimeFigureOut">
              <a:rPr lang="en-CA" smtClean="0"/>
              <a:t>2023-02-20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02E161E-9DB3-409B-8980-49319115776A}" type="slidenum">
              <a:rPr lang="en-CA" smtClean="0"/>
              <a:t>‹#›</a:t>
            </a:fld>
            <a:endParaRPr lang="en-CA"/>
          </a:p>
        </p:txBody>
      </p:sp>
    </p:spTree>
    <p:extLst>
      <p:ext uri="{BB962C8B-B14F-4D97-AF65-F5344CB8AC3E}">
        <p14:creationId xmlns:p14="http://schemas.microsoft.com/office/powerpoint/2010/main" val="1460577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8A029A32-DEC8-435F-981D-07BBF7A07640}" type="datetimeFigureOut">
              <a:rPr lang="en-CA" smtClean="0"/>
              <a:t>2023-02-20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02E161E-9DB3-409B-8980-49319115776A}" type="slidenum">
              <a:rPr lang="en-CA" smtClean="0"/>
              <a:t>‹#›</a:t>
            </a:fld>
            <a:endParaRPr lang="en-CA"/>
          </a:p>
        </p:txBody>
      </p:sp>
    </p:spTree>
    <p:extLst>
      <p:ext uri="{BB962C8B-B14F-4D97-AF65-F5344CB8AC3E}">
        <p14:creationId xmlns:p14="http://schemas.microsoft.com/office/powerpoint/2010/main" val="3467602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8A029A32-DEC8-435F-981D-07BBF7A07640}" type="datetimeFigureOut">
              <a:rPr lang="en-CA" smtClean="0"/>
              <a:t>2023-02-20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02E161E-9DB3-409B-8980-49319115776A}" type="slidenum">
              <a:rPr lang="en-CA" smtClean="0"/>
              <a:t>‹#›</a:t>
            </a:fld>
            <a:endParaRPr lang="en-CA"/>
          </a:p>
        </p:txBody>
      </p:sp>
    </p:spTree>
    <p:extLst>
      <p:ext uri="{BB962C8B-B14F-4D97-AF65-F5344CB8AC3E}">
        <p14:creationId xmlns:p14="http://schemas.microsoft.com/office/powerpoint/2010/main" val="4045209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8A029A32-DEC8-435F-981D-07BBF7A07640}" type="datetimeFigureOut">
              <a:rPr lang="en-CA" smtClean="0"/>
              <a:t>2023-02-20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02E161E-9DB3-409B-8980-49319115776A}" type="slidenum">
              <a:rPr lang="en-CA" smtClean="0"/>
              <a:t>‹#›</a:t>
            </a:fld>
            <a:endParaRPr lang="en-CA"/>
          </a:p>
        </p:txBody>
      </p:sp>
    </p:spTree>
    <p:extLst>
      <p:ext uri="{BB962C8B-B14F-4D97-AF65-F5344CB8AC3E}">
        <p14:creationId xmlns:p14="http://schemas.microsoft.com/office/powerpoint/2010/main" val="3469067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029A32-DEC8-435F-981D-07BBF7A07640}" type="datetimeFigureOut">
              <a:rPr lang="en-CA" smtClean="0"/>
              <a:t>2023-02-20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02E161E-9DB3-409B-8980-49319115776A}" type="slidenum">
              <a:rPr lang="en-CA" smtClean="0"/>
              <a:t>‹#›</a:t>
            </a:fld>
            <a:endParaRPr lang="en-CA"/>
          </a:p>
        </p:txBody>
      </p:sp>
    </p:spTree>
    <p:extLst>
      <p:ext uri="{BB962C8B-B14F-4D97-AF65-F5344CB8AC3E}">
        <p14:creationId xmlns:p14="http://schemas.microsoft.com/office/powerpoint/2010/main" val="4018107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8A029A32-DEC8-435F-981D-07BBF7A07640}" type="datetimeFigureOut">
              <a:rPr lang="en-CA" smtClean="0"/>
              <a:t>2023-02-20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02E161E-9DB3-409B-8980-49319115776A}" type="slidenum">
              <a:rPr lang="en-CA" smtClean="0"/>
              <a:t>‹#›</a:t>
            </a:fld>
            <a:endParaRPr lang="en-CA"/>
          </a:p>
        </p:txBody>
      </p:sp>
    </p:spTree>
    <p:extLst>
      <p:ext uri="{BB962C8B-B14F-4D97-AF65-F5344CB8AC3E}">
        <p14:creationId xmlns:p14="http://schemas.microsoft.com/office/powerpoint/2010/main" val="3802177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8A029A32-DEC8-435F-981D-07BBF7A07640}" type="datetimeFigureOut">
              <a:rPr lang="en-CA" smtClean="0"/>
              <a:t>2023-02-20</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402E161E-9DB3-409B-8980-49319115776A}" type="slidenum">
              <a:rPr lang="en-CA" smtClean="0"/>
              <a:t>‹#›</a:t>
            </a:fld>
            <a:endParaRPr lang="en-CA"/>
          </a:p>
        </p:txBody>
      </p:sp>
    </p:spTree>
    <p:extLst>
      <p:ext uri="{BB962C8B-B14F-4D97-AF65-F5344CB8AC3E}">
        <p14:creationId xmlns:p14="http://schemas.microsoft.com/office/powerpoint/2010/main" val="3606559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8A029A32-DEC8-435F-981D-07BBF7A07640}" type="datetimeFigureOut">
              <a:rPr lang="en-CA" smtClean="0"/>
              <a:t>2023-02-20</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402E161E-9DB3-409B-8980-49319115776A}" type="slidenum">
              <a:rPr lang="en-CA" smtClean="0"/>
              <a:t>‹#›</a:t>
            </a:fld>
            <a:endParaRPr lang="en-CA"/>
          </a:p>
        </p:txBody>
      </p:sp>
    </p:spTree>
    <p:extLst>
      <p:ext uri="{BB962C8B-B14F-4D97-AF65-F5344CB8AC3E}">
        <p14:creationId xmlns:p14="http://schemas.microsoft.com/office/powerpoint/2010/main" val="3733075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029A32-DEC8-435F-981D-07BBF7A07640}" type="datetimeFigureOut">
              <a:rPr lang="en-CA" smtClean="0"/>
              <a:t>2023-02-20</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402E161E-9DB3-409B-8980-49319115776A}" type="slidenum">
              <a:rPr lang="en-CA" smtClean="0"/>
              <a:t>‹#›</a:t>
            </a:fld>
            <a:endParaRPr lang="en-CA"/>
          </a:p>
        </p:txBody>
      </p:sp>
    </p:spTree>
    <p:extLst>
      <p:ext uri="{BB962C8B-B14F-4D97-AF65-F5344CB8AC3E}">
        <p14:creationId xmlns:p14="http://schemas.microsoft.com/office/powerpoint/2010/main" val="466541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029A32-DEC8-435F-981D-07BBF7A07640}" type="datetimeFigureOut">
              <a:rPr lang="en-CA" smtClean="0"/>
              <a:t>2023-02-20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02E161E-9DB3-409B-8980-49319115776A}" type="slidenum">
              <a:rPr lang="en-CA" smtClean="0"/>
              <a:t>‹#›</a:t>
            </a:fld>
            <a:endParaRPr lang="en-CA"/>
          </a:p>
        </p:txBody>
      </p:sp>
    </p:spTree>
    <p:extLst>
      <p:ext uri="{BB962C8B-B14F-4D97-AF65-F5344CB8AC3E}">
        <p14:creationId xmlns:p14="http://schemas.microsoft.com/office/powerpoint/2010/main" val="953771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A029A32-DEC8-435F-981D-07BBF7A07640}" type="datetimeFigureOut">
              <a:rPr lang="en-CA" smtClean="0"/>
              <a:t>2023-02-20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402E161E-9DB3-409B-8980-49319115776A}" type="slidenum">
              <a:rPr lang="en-CA" smtClean="0"/>
              <a:t>‹#›</a:t>
            </a:fld>
            <a:endParaRPr lang="en-CA"/>
          </a:p>
        </p:txBody>
      </p:sp>
    </p:spTree>
    <p:extLst>
      <p:ext uri="{BB962C8B-B14F-4D97-AF65-F5344CB8AC3E}">
        <p14:creationId xmlns:p14="http://schemas.microsoft.com/office/powerpoint/2010/main" val="3777096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029A32-DEC8-435F-981D-07BBF7A07640}" type="datetimeFigureOut">
              <a:rPr lang="en-CA" smtClean="0"/>
              <a:t>2023-02-20</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2E161E-9DB3-409B-8980-49319115776A}" type="slidenum">
              <a:rPr lang="en-CA" smtClean="0"/>
              <a:t>‹#›</a:t>
            </a:fld>
            <a:endParaRPr lang="en-CA"/>
          </a:p>
        </p:txBody>
      </p:sp>
    </p:spTree>
    <p:extLst>
      <p:ext uri="{BB962C8B-B14F-4D97-AF65-F5344CB8AC3E}">
        <p14:creationId xmlns:p14="http://schemas.microsoft.com/office/powerpoint/2010/main" val="31887874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64904"/>
            <a:ext cx="7772400" cy="1470025"/>
          </a:xfrm>
        </p:spPr>
        <p:txBody>
          <a:bodyPr>
            <a:normAutofit fontScale="90000"/>
          </a:bodyPr>
          <a:lstStyle/>
          <a:p>
            <a:br>
              <a:rPr lang="en-CA" b="1" dirty="0"/>
            </a:br>
            <a:r>
              <a:rPr lang="en-CA" b="1" dirty="0"/>
              <a:t>Heart Health Part 1:</a:t>
            </a:r>
            <a:br>
              <a:rPr lang="en-CA" b="1" dirty="0"/>
            </a:br>
            <a:br>
              <a:rPr lang="en-CA" b="1" dirty="0"/>
            </a:br>
            <a:r>
              <a:rPr lang="en-CA" b="1" dirty="0"/>
              <a:t>How Diabetes Harms Blood Vessels</a:t>
            </a:r>
          </a:p>
        </p:txBody>
      </p:sp>
      <p:sp>
        <p:nvSpPr>
          <p:cNvPr id="3" name="Subtitle 2"/>
          <p:cNvSpPr>
            <a:spLocks noGrp="1"/>
          </p:cNvSpPr>
          <p:nvPr>
            <p:ph type="subTitle" idx="1"/>
          </p:nvPr>
        </p:nvSpPr>
        <p:spPr>
          <a:xfrm>
            <a:off x="1371600" y="5589240"/>
            <a:ext cx="6400800" cy="1224136"/>
          </a:xfrm>
        </p:spPr>
        <p:txBody>
          <a:bodyPr/>
          <a:lstStyle/>
          <a:p>
            <a:endParaRPr lang="en-CA" dirty="0"/>
          </a:p>
        </p:txBody>
      </p:sp>
      <p:pic>
        <p:nvPicPr>
          <p:cNvPr id="4" name="Content Placeholder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47"/>
            <a:ext cx="3243155" cy="2429235"/>
          </a:xfrm>
          <a:prstGeom prst="rect">
            <a:avLst/>
          </a:prstGeom>
        </p:spPr>
      </p:pic>
      <p:pic>
        <p:nvPicPr>
          <p:cNvPr id="5"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4329" y="0"/>
            <a:ext cx="2924175" cy="1562100"/>
          </a:xfrm>
          <a:prstGeom prst="rect">
            <a:avLst/>
          </a:prstGeom>
        </p:spPr>
      </p:pic>
    </p:spTree>
    <p:extLst>
      <p:ext uri="{BB962C8B-B14F-4D97-AF65-F5344CB8AC3E}">
        <p14:creationId xmlns:p14="http://schemas.microsoft.com/office/powerpoint/2010/main" val="1630155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a:t>We are born with healthy blood vessels and good blood flow.</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07704" y="2074984"/>
            <a:ext cx="4735565" cy="3946304"/>
          </a:xfrm>
        </p:spPr>
      </p:pic>
    </p:spTree>
    <p:extLst>
      <p:ext uri="{BB962C8B-B14F-4D97-AF65-F5344CB8AC3E}">
        <p14:creationId xmlns:p14="http://schemas.microsoft.com/office/powerpoint/2010/main" val="3750813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a:t>Age and some diseases makes it harder for our blood to flow.</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83768" y="2099817"/>
            <a:ext cx="3888432" cy="3705447"/>
          </a:xfrm>
        </p:spPr>
      </p:pic>
      <p:sp>
        <p:nvSpPr>
          <p:cNvPr id="5" name="TextBox 4"/>
          <p:cNvSpPr txBox="1"/>
          <p:nvPr/>
        </p:nvSpPr>
        <p:spPr>
          <a:xfrm>
            <a:off x="1115616" y="3068960"/>
            <a:ext cx="1224136" cy="1200329"/>
          </a:xfrm>
          <a:prstGeom prst="rect">
            <a:avLst/>
          </a:prstGeom>
          <a:noFill/>
        </p:spPr>
        <p:txBody>
          <a:bodyPr wrap="square" rtlCol="0">
            <a:spAutoFit/>
          </a:bodyPr>
          <a:lstStyle/>
          <a:p>
            <a:pPr algn="ctr"/>
            <a:r>
              <a:rPr lang="en-CA" sz="2400" b="1" dirty="0"/>
              <a:t>Good</a:t>
            </a:r>
          </a:p>
          <a:p>
            <a:pPr algn="ctr"/>
            <a:r>
              <a:rPr lang="en-CA" sz="2400" b="1" dirty="0"/>
              <a:t>Blood</a:t>
            </a:r>
          </a:p>
          <a:p>
            <a:pPr algn="ctr"/>
            <a:r>
              <a:rPr lang="en-CA" sz="2400" b="1" dirty="0"/>
              <a:t>Flow</a:t>
            </a:r>
          </a:p>
        </p:txBody>
      </p:sp>
      <p:sp>
        <p:nvSpPr>
          <p:cNvPr id="6" name="TextBox 5"/>
          <p:cNvSpPr txBox="1"/>
          <p:nvPr/>
        </p:nvSpPr>
        <p:spPr>
          <a:xfrm>
            <a:off x="3347864" y="5733256"/>
            <a:ext cx="1080120" cy="1200329"/>
          </a:xfrm>
          <a:prstGeom prst="rect">
            <a:avLst/>
          </a:prstGeom>
          <a:noFill/>
        </p:spPr>
        <p:txBody>
          <a:bodyPr wrap="square" rtlCol="0">
            <a:spAutoFit/>
          </a:bodyPr>
          <a:lstStyle/>
          <a:p>
            <a:pPr algn="ctr"/>
            <a:r>
              <a:rPr lang="en-CA" sz="2400" b="1" dirty="0"/>
              <a:t>Aging </a:t>
            </a:r>
          </a:p>
          <a:p>
            <a:pPr algn="ctr"/>
            <a:r>
              <a:rPr lang="en-CA" sz="2400" b="1" dirty="0"/>
              <a:t>Blood Flow</a:t>
            </a:r>
          </a:p>
        </p:txBody>
      </p:sp>
      <p:sp>
        <p:nvSpPr>
          <p:cNvPr id="7" name="TextBox 6"/>
          <p:cNvSpPr txBox="1"/>
          <p:nvPr/>
        </p:nvSpPr>
        <p:spPr>
          <a:xfrm>
            <a:off x="4572000" y="5733256"/>
            <a:ext cx="1872208" cy="1200329"/>
          </a:xfrm>
          <a:prstGeom prst="rect">
            <a:avLst/>
          </a:prstGeom>
          <a:noFill/>
        </p:spPr>
        <p:txBody>
          <a:bodyPr wrap="square" rtlCol="0">
            <a:spAutoFit/>
          </a:bodyPr>
          <a:lstStyle/>
          <a:p>
            <a:pPr algn="ctr"/>
            <a:r>
              <a:rPr lang="en-CA" sz="2400" b="1" dirty="0"/>
              <a:t>Diabetes</a:t>
            </a:r>
          </a:p>
          <a:p>
            <a:pPr algn="ctr"/>
            <a:r>
              <a:rPr lang="en-CA" sz="2400" b="1" dirty="0"/>
              <a:t>High BP</a:t>
            </a:r>
          </a:p>
          <a:p>
            <a:pPr algn="ctr"/>
            <a:r>
              <a:rPr lang="en-CA" sz="2400" b="1" dirty="0"/>
              <a:t>Cholesterol</a:t>
            </a:r>
          </a:p>
        </p:txBody>
      </p:sp>
      <p:sp>
        <p:nvSpPr>
          <p:cNvPr id="8" name="TextBox 7"/>
          <p:cNvSpPr txBox="1"/>
          <p:nvPr/>
        </p:nvSpPr>
        <p:spPr>
          <a:xfrm>
            <a:off x="6588224" y="3140968"/>
            <a:ext cx="1296144" cy="1200329"/>
          </a:xfrm>
          <a:prstGeom prst="rect">
            <a:avLst/>
          </a:prstGeom>
          <a:noFill/>
        </p:spPr>
        <p:txBody>
          <a:bodyPr wrap="square" rtlCol="0">
            <a:spAutoFit/>
          </a:bodyPr>
          <a:lstStyle/>
          <a:p>
            <a:pPr algn="ctr"/>
            <a:r>
              <a:rPr lang="en-CA" sz="2400" b="1" dirty="0"/>
              <a:t>Poor</a:t>
            </a:r>
          </a:p>
          <a:p>
            <a:pPr algn="ctr"/>
            <a:r>
              <a:rPr lang="en-CA" sz="2400" b="1" dirty="0"/>
              <a:t>Blood Flow</a:t>
            </a:r>
          </a:p>
        </p:txBody>
      </p:sp>
      <p:pic>
        <p:nvPicPr>
          <p:cNvPr id="9"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53" y="3129619"/>
            <a:ext cx="1071563" cy="1071563"/>
          </a:xfrm>
          <a:prstGeom prst="rect">
            <a:avLst/>
          </a:prstGeom>
        </p:spPr>
      </p:pic>
      <p:pic>
        <p:nvPicPr>
          <p:cNvPr id="10" name="Content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12360" y="3116907"/>
            <a:ext cx="1275815" cy="1275815"/>
          </a:xfrm>
          <a:prstGeom prst="rect">
            <a:avLst/>
          </a:prstGeom>
        </p:spPr>
      </p:pic>
    </p:spTree>
    <p:extLst>
      <p:ext uri="{BB962C8B-B14F-4D97-AF65-F5344CB8AC3E}">
        <p14:creationId xmlns:p14="http://schemas.microsoft.com/office/powerpoint/2010/main" val="3594998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a:t>Poor blood flow can lead to a blocked blood vessel</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8957" y="1916832"/>
            <a:ext cx="4481561" cy="2664296"/>
          </a:xfrm>
          <a:prstGeom prst="rect">
            <a:avLst/>
          </a:prstGeom>
        </p:spPr>
      </p:pic>
      <p:pic>
        <p:nvPicPr>
          <p:cNvPr id="5"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5976" y="4221088"/>
            <a:ext cx="4963620" cy="2779627"/>
          </a:xfrm>
          <a:prstGeom prst="rect">
            <a:avLst/>
          </a:prstGeom>
        </p:spPr>
      </p:pic>
      <p:cxnSp>
        <p:nvCxnSpPr>
          <p:cNvPr id="8" name="Curved Connector 7"/>
          <p:cNvCxnSpPr/>
          <p:nvPr/>
        </p:nvCxnSpPr>
        <p:spPr>
          <a:xfrm>
            <a:off x="3851920" y="3789040"/>
            <a:ext cx="3240360" cy="2160240"/>
          </a:xfrm>
          <a:prstGeom prst="curvedConnector3">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236296" y="5373216"/>
            <a:ext cx="1106393" cy="584775"/>
          </a:xfrm>
          <a:prstGeom prst="rect">
            <a:avLst/>
          </a:prstGeom>
          <a:noFill/>
        </p:spPr>
        <p:txBody>
          <a:bodyPr wrap="none" rtlCol="0">
            <a:spAutoFit/>
          </a:bodyPr>
          <a:lstStyle/>
          <a:p>
            <a:r>
              <a:rPr lang="en-CA" sz="3200" b="1" dirty="0">
                <a:solidFill>
                  <a:schemeClr val="tx2">
                    <a:lumMod val="60000"/>
                    <a:lumOff val="40000"/>
                  </a:schemeClr>
                </a:solidFill>
              </a:rPr>
              <a:t>Block</a:t>
            </a:r>
          </a:p>
        </p:txBody>
      </p:sp>
    </p:spTree>
    <p:extLst>
      <p:ext uri="{BB962C8B-B14F-4D97-AF65-F5344CB8AC3E}">
        <p14:creationId xmlns:p14="http://schemas.microsoft.com/office/powerpoint/2010/main" val="2734785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a:t>If a blood vessel gets blocked…what happens?</a:t>
            </a:r>
          </a:p>
        </p:txBody>
      </p:sp>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12" y="1484784"/>
            <a:ext cx="2897567" cy="2160240"/>
          </a:xfrm>
          <a:prstGeom prst="rect">
            <a:avLst/>
          </a:prstGeom>
        </p:spPr>
      </p:pic>
      <p:pic>
        <p:nvPicPr>
          <p:cNvPr id="6"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81" y="5013176"/>
            <a:ext cx="3283347" cy="1844824"/>
          </a:xfrm>
          <a:prstGeom prst="rect">
            <a:avLst/>
          </a:prstGeom>
        </p:spPr>
      </p:pic>
      <p:sp>
        <p:nvSpPr>
          <p:cNvPr id="7" name="TextBox 6"/>
          <p:cNvSpPr txBox="1"/>
          <p:nvPr/>
        </p:nvSpPr>
        <p:spPr>
          <a:xfrm>
            <a:off x="3851920" y="1988840"/>
            <a:ext cx="4896544" cy="1077218"/>
          </a:xfrm>
          <a:prstGeom prst="rect">
            <a:avLst/>
          </a:prstGeom>
          <a:noFill/>
        </p:spPr>
        <p:txBody>
          <a:bodyPr wrap="square" rtlCol="0">
            <a:spAutoFit/>
          </a:bodyPr>
          <a:lstStyle/>
          <a:p>
            <a:r>
              <a:rPr lang="en-CA" sz="3200" b="1" dirty="0"/>
              <a:t>It depends on where the blockage happens.</a:t>
            </a:r>
          </a:p>
        </p:txBody>
      </p:sp>
      <p:pic>
        <p:nvPicPr>
          <p:cNvPr id="9" name="Content Placeholder 4"/>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7020272" y="2573756"/>
            <a:ext cx="1524000" cy="3009900"/>
          </a:xfrm>
          <a:prstGeom prst="rect">
            <a:avLst/>
          </a:prstGeom>
        </p:spPr>
      </p:pic>
    </p:spTree>
    <p:extLst>
      <p:ext uri="{BB962C8B-B14F-4D97-AF65-F5344CB8AC3E}">
        <p14:creationId xmlns:p14="http://schemas.microsoft.com/office/powerpoint/2010/main" val="3837112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848" y="116632"/>
            <a:ext cx="8229600" cy="1143000"/>
          </a:xfrm>
        </p:spPr>
        <p:txBody>
          <a:bodyPr>
            <a:normAutofit fontScale="90000"/>
          </a:bodyPr>
          <a:lstStyle/>
          <a:p>
            <a:r>
              <a:rPr lang="en-CA" b="1" dirty="0"/>
              <a:t>Blocked blood flow to the Heart = Heart Attack</a:t>
            </a:r>
          </a:p>
        </p:txBody>
      </p:sp>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6592" y="3275403"/>
            <a:ext cx="5544616" cy="3609981"/>
          </a:xfrm>
          <a:prstGeom prst="rect">
            <a:avLst/>
          </a:prstGeom>
        </p:spPr>
      </p:pic>
      <p:pic>
        <p:nvPicPr>
          <p:cNvPr id="7"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9313" y="908720"/>
            <a:ext cx="2736304" cy="1944216"/>
          </a:xfrm>
        </p:spPr>
      </p:pic>
      <p:pic>
        <p:nvPicPr>
          <p:cNvPr id="8" name="Content Placeholder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00191" y="717628"/>
            <a:ext cx="2860279" cy="6671812"/>
          </a:xfrm>
          <a:prstGeom prst="rect">
            <a:avLst/>
          </a:prstGeom>
        </p:spPr>
      </p:pic>
    </p:spTree>
    <p:extLst>
      <p:ext uri="{BB962C8B-B14F-4D97-AF65-F5344CB8AC3E}">
        <p14:creationId xmlns:p14="http://schemas.microsoft.com/office/powerpoint/2010/main" val="2589319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9776"/>
            <a:ext cx="8507288" cy="1143000"/>
          </a:xfrm>
        </p:spPr>
        <p:txBody>
          <a:bodyPr>
            <a:normAutofit fontScale="90000"/>
          </a:bodyPr>
          <a:lstStyle/>
          <a:p>
            <a:r>
              <a:rPr lang="en-CA" b="1" dirty="0"/>
              <a:t>Blocked blood flow to the Brain = Stroke</a:t>
            </a:r>
          </a:p>
        </p:txBody>
      </p:sp>
      <p:pic>
        <p:nvPicPr>
          <p:cNvPr id="6"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6056" y="1776430"/>
            <a:ext cx="4225088" cy="3164738"/>
          </a:xfrm>
          <a:prstGeom prst="rect">
            <a:avLst/>
          </a:prstGeom>
        </p:spPr>
      </p:pic>
      <p:pic>
        <p:nvPicPr>
          <p:cNvPr id="7" name="Content Placeholder 5"/>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35575" y="1600151"/>
            <a:ext cx="4946419" cy="3657697"/>
          </a:xfrm>
        </p:spPr>
      </p:pic>
    </p:spTree>
    <p:extLst>
      <p:ext uri="{BB962C8B-B14F-4D97-AF65-F5344CB8AC3E}">
        <p14:creationId xmlns:p14="http://schemas.microsoft.com/office/powerpoint/2010/main" val="3915097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a:t>Blocked / ↓ blood flow to the leg=</a:t>
            </a:r>
            <a:br>
              <a:rPr lang="en-CA" b="1" dirty="0"/>
            </a:br>
            <a:r>
              <a:rPr lang="en-CA" b="1" dirty="0"/>
              <a:t>Slow Healing</a:t>
            </a:r>
          </a:p>
        </p:txBody>
      </p:sp>
      <p:pic>
        <p:nvPicPr>
          <p:cNvPr id="6"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0568" y="2960948"/>
            <a:ext cx="4464496" cy="3348372"/>
          </a:xfrm>
        </p:spPr>
      </p:pic>
      <p:sp>
        <p:nvSpPr>
          <p:cNvPr id="7" name="TextBox 6"/>
          <p:cNvSpPr txBox="1"/>
          <p:nvPr/>
        </p:nvSpPr>
        <p:spPr>
          <a:xfrm>
            <a:off x="4427984" y="2564904"/>
            <a:ext cx="4809715" cy="4031873"/>
          </a:xfrm>
          <a:prstGeom prst="rect">
            <a:avLst/>
          </a:prstGeom>
          <a:noFill/>
        </p:spPr>
        <p:txBody>
          <a:bodyPr wrap="none" rtlCol="0">
            <a:spAutoFit/>
          </a:bodyPr>
          <a:lstStyle/>
          <a:p>
            <a:r>
              <a:rPr lang="en-CA" sz="3200" b="1" dirty="0"/>
              <a:t>-Numbness, tingling, </a:t>
            </a:r>
          </a:p>
          <a:p>
            <a:r>
              <a:rPr lang="en-CA" sz="3200" b="1" dirty="0"/>
              <a:t>decreased sensation</a:t>
            </a:r>
          </a:p>
          <a:p>
            <a:endParaRPr lang="en-CA" sz="3200" b="1" dirty="0"/>
          </a:p>
          <a:p>
            <a:r>
              <a:rPr lang="en-CA" sz="3200" b="1" dirty="0"/>
              <a:t>-Unable to heal</a:t>
            </a:r>
          </a:p>
          <a:p>
            <a:endParaRPr lang="en-CA" sz="3200" b="1" dirty="0"/>
          </a:p>
          <a:p>
            <a:r>
              <a:rPr lang="en-CA" sz="3200" b="1" dirty="0"/>
              <a:t>-High risk for infection</a:t>
            </a:r>
          </a:p>
          <a:p>
            <a:endParaRPr lang="en-CA" sz="3200" b="1" dirty="0"/>
          </a:p>
          <a:p>
            <a:r>
              <a:rPr lang="en-CA" sz="3200" b="1" dirty="0"/>
              <a:t>-Higher risk for amputation</a:t>
            </a:r>
          </a:p>
        </p:txBody>
      </p:sp>
    </p:spTree>
    <p:extLst>
      <p:ext uri="{BB962C8B-B14F-4D97-AF65-F5344CB8AC3E}">
        <p14:creationId xmlns:p14="http://schemas.microsoft.com/office/powerpoint/2010/main" val="12613346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384"/>
            <a:ext cx="8928992" cy="1143000"/>
          </a:xfrm>
        </p:spPr>
        <p:txBody>
          <a:bodyPr>
            <a:normAutofit fontScale="90000"/>
          </a:bodyPr>
          <a:lstStyle/>
          <a:p>
            <a:r>
              <a:rPr lang="en-CA" b="1" dirty="0"/>
              <a:t>Self-management: Diabetes</a:t>
            </a:r>
            <a:br>
              <a:rPr lang="en-CA" b="1" dirty="0"/>
            </a:br>
            <a:r>
              <a:rPr lang="en-CA" sz="3600" b="1" dirty="0"/>
              <a:t>What can you do to promote good blood flow?</a:t>
            </a:r>
          </a:p>
        </p:txBody>
      </p:sp>
      <p:sp>
        <p:nvSpPr>
          <p:cNvPr id="3" name="Content Placeholder 2"/>
          <p:cNvSpPr>
            <a:spLocks noGrp="1"/>
          </p:cNvSpPr>
          <p:nvPr>
            <p:ph idx="1"/>
          </p:nvPr>
        </p:nvSpPr>
        <p:spPr>
          <a:xfrm>
            <a:off x="107504" y="1598066"/>
            <a:ext cx="8661648" cy="4525963"/>
          </a:xfrm>
        </p:spPr>
        <p:txBody>
          <a:bodyPr>
            <a:normAutofit lnSpcReduction="10000"/>
          </a:bodyPr>
          <a:lstStyle/>
          <a:p>
            <a:r>
              <a:rPr lang="en-CA" dirty="0"/>
              <a:t>Don’t smoke</a:t>
            </a:r>
          </a:p>
          <a:p>
            <a:r>
              <a:rPr lang="en-CA" dirty="0"/>
              <a:t>Be active everyday</a:t>
            </a:r>
          </a:p>
          <a:p>
            <a:r>
              <a:rPr lang="en-CA" dirty="0"/>
              <a:t>Eat a healthy diet</a:t>
            </a:r>
          </a:p>
          <a:p>
            <a:r>
              <a:rPr lang="en-CA" dirty="0"/>
              <a:t>Maintain a healthy body weight</a:t>
            </a:r>
          </a:p>
          <a:p>
            <a:r>
              <a:rPr lang="en-CA" dirty="0"/>
              <a:t>Stay connected to family and friends</a:t>
            </a:r>
          </a:p>
          <a:p>
            <a:r>
              <a:rPr lang="en-CA" dirty="0"/>
              <a:t>See your health care professional regularly</a:t>
            </a:r>
          </a:p>
          <a:p>
            <a:r>
              <a:rPr lang="en-CA" dirty="0"/>
              <a:t>Know your numbers: </a:t>
            </a:r>
            <a:r>
              <a:rPr lang="en-CA" b="1" dirty="0"/>
              <a:t>A</a:t>
            </a:r>
            <a:r>
              <a:rPr lang="en-CA" dirty="0"/>
              <a:t>1C, </a:t>
            </a:r>
            <a:r>
              <a:rPr lang="en-CA" b="1" dirty="0"/>
              <a:t>B</a:t>
            </a:r>
            <a:r>
              <a:rPr lang="en-CA" dirty="0"/>
              <a:t>P, </a:t>
            </a:r>
            <a:r>
              <a:rPr lang="en-CA" b="1" dirty="0"/>
              <a:t>C</a:t>
            </a:r>
            <a:r>
              <a:rPr lang="en-CA" dirty="0"/>
              <a:t>holesterol</a:t>
            </a:r>
          </a:p>
          <a:p>
            <a:r>
              <a:rPr lang="en-CA" dirty="0"/>
              <a:t>Take your medication as directed</a:t>
            </a:r>
          </a:p>
        </p:txBody>
      </p:sp>
      <p:pic>
        <p:nvPicPr>
          <p:cNvPr id="5"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8152" y="5301207"/>
            <a:ext cx="1985847" cy="1985847"/>
          </a:xfrm>
          <a:prstGeom prst="rect">
            <a:avLst/>
          </a:prstGeom>
        </p:spPr>
      </p:pic>
      <p:sp>
        <p:nvSpPr>
          <p:cNvPr id="8" name="Oval 7"/>
          <p:cNvSpPr/>
          <p:nvPr/>
        </p:nvSpPr>
        <p:spPr>
          <a:xfrm>
            <a:off x="5508104" y="1052736"/>
            <a:ext cx="3456384" cy="22322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dirty="0"/>
              <a:t>Cut your risk of heart attack and stroke in half by following the self-management steps. </a:t>
            </a:r>
          </a:p>
        </p:txBody>
      </p:sp>
    </p:spTree>
    <p:extLst>
      <p:ext uri="{BB962C8B-B14F-4D97-AF65-F5344CB8AC3E}">
        <p14:creationId xmlns:p14="http://schemas.microsoft.com/office/powerpoint/2010/main" val="26966768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F67A9-6808-4A5C-2FF4-274EE79CBC5D}"/>
              </a:ext>
            </a:extLst>
          </p:cNvPr>
          <p:cNvSpPr>
            <a:spLocks noGrp="1"/>
          </p:cNvSpPr>
          <p:nvPr>
            <p:ph type="title"/>
          </p:nvPr>
        </p:nvSpPr>
        <p:spPr/>
        <p:txBody>
          <a:bodyPr/>
          <a:lstStyle/>
          <a:p>
            <a:r>
              <a:rPr lang="en-US" dirty="0"/>
              <a:t>Medicine Wheel Management</a:t>
            </a:r>
          </a:p>
        </p:txBody>
      </p:sp>
      <p:sp>
        <p:nvSpPr>
          <p:cNvPr id="3" name="Content Placeholder 2">
            <a:extLst>
              <a:ext uri="{FF2B5EF4-FFF2-40B4-BE49-F238E27FC236}">
                <a16:creationId xmlns:a16="http://schemas.microsoft.com/office/drawing/2014/main" id="{72B92A49-2E45-1AFD-D42A-91A0E7FC1DFA}"/>
              </a:ext>
            </a:extLst>
          </p:cNvPr>
          <p:cNvSpPr>
            <a:spLocks noGrp="1"/>
          </p:cNvSpPr>
          <p:nvPr>
            <p:ph idx="1"/>
          </p:nvPr>
        </p:nvSpPr>
        <p:spPr/>
        <p:txBody>
          <a:bodyPr>
            <a:normAutofit lnSpcReduction="10000"/>
          </a:bodyPr>
          <a:lstStyle/>
          <a:p>
            <a:r>
              <a:rPr lang="en-US" dirty="0"/>
              <a:t>Spirit – whatever your connection is, don’t ignore it. All life is sacred…</a:t>
            </a:r>
          </a:p>
          <a:p>
            <a:r>
              <a:rPr lang="en-US" dirty="0"/>
              <a:t>Physical – your body is your temple of your spirit…</a:t>
            </a:r>
          </a:p>
          <a:p>
            <a:r>
              <a:rPr lang="en-US" dirty="0"/>
              <a:t>Emotional – stress or illness can alter blood sugars.  How do you feel?</a:t>
            </a:r>
          </a:p>
          <a:p>
            <a:r>
              <a:rPr lang="en-US" dirty="0"/>
              <a:t>Mental – do you have strong emotions connected to certain foods? Smells? </a:t>
            </a:r>
            <a:r>
              <a:rPr lang="en-US" dirty="0" err="1"/>
              <a:t>Behaviours</a:t>
            </a:r>
            <a:r>
              <a:rPr lang="en-US" dirty="0"/>
              <a:t>? Insight helps positive change.</a:t>
            </a:r>
          </a:p>
        </p:txBody>
      </p:sp>
    </p:spTree>
    <p:extLst>
      <p:ext uri="{BB962C8B-B14F-4D97-AF65-F5344CB8AC3E}">
        <p14:creationId xmlns:p14="http://schemas.microsoft.com/office/powerpoint/2010/main" val="23504005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408"/>
            <a:ext cx="8229600" cy="1143000"/>
          </a:xfrm>
        </p:spPr>
        <p:txBody>
          <a:bodyPr/>
          <a:lstStyle/>
          <a:p>
            <a:r>
              <a:rPr lang="en-CA" b="1" dirty="0"/>
              <a:t>Summary</a:t>
            </a:r>
          </a:p>
        </p:txBody>
      </p:sp>
      <p:sp>
        <p:nvSpPr>
          <p:cNvPr id="5" name="Content Placeholder 4"/>
          <p:cNvSpPr>
            <a:spLocks noGrp="1"/>
          </p:cNvSpPr>
          <p:nvPr>
            <p:ph idx="1"/>
          </p:nvPr>
        </p:nvSpPr>
        <p:spPr>
          <a:xfrm>
            <a:off x="107504" y="1124744"/>
            <a:ext cx="9036496" cy="5400600"/>
          </a:xfrm>
        </p:spPr>
        <p:txBody>
          <a:bodyPr>
            <a:normAutofit/>
          </a:bodyPr>
          <a:lstStyle/>
          <a:p>
            <a:endParaRPr lang="en-CA" dirty="0"/>
          </a:p>
          <a:p>
            <a:r>
              <a:rPr lang="en-CA" dirty="0"/>
              <a:t>High blood sugar first harms our blood vessels and then our organs.</a:t>
            </a:r>
          </a:p>
          <a:p>
            <a:r>
              <a:rPr lang="en-CA" dirty="0"/>
              <a:t>People with diabetes are at high risk for blood vessel problems that can lead to heart attack and stroke.</a:t>
            </a:r>
          </a:p>
          <a:p>
            <a:r>
              <a:rPr lang="en-CA" dirty="0"/>
              <a:t>Managing your diabetes will improve your life.</a:t>
            </a:r>
          </a:p>
          <a:p>
            <a:r>
              <a:rPr lang="en-CA" dirty="0"/>
              <a:t>Know your numbers: </a:t>
            </a:r>
            <a:r>
              <a:rPr lang="en-CA" b="1" dirty="0"/>
              <a:t>A</a:t>
            </a:r>
            <a:r>
              <a:rPr lang="en-CA" dirty="0"/>
              <a:t>1C;   </a:t>
            </a:r>
            <a:r>
              <a:rPr lang="en-CA" b="1" dirty="0"/>
              <a:t>B</a:t>
            </a:r>
            <a:r>
              <a:rPr lang="en-CA" dirty="0"/>
              <a:t>P;   </a:t>
            </a:r>
            <a:r>
              <a:rPr lang="en-CA" b="1" dirty="0"/>
              <a:t>C</a:t>
            </a:r>
            <a:r>
              <a:rPr lang="en-CA" dirty="0"/>
              <a:t>holesterol</a:t>
            </a:r>
          </a:p>
          <a:p>
            <a:endParaRPr lang="en-CA" dirty="0"/>
          </a:p>
          <a:p>
            <a:endParaRPr lang="en-CA" dirty="0"/>
          </a:p>
          <a:p>
            <a:pPr marL="0" indent="0">
              <a:buNone/>
            </a:pPr>
            <a:endParaRPr lang="en-CA" dirty="0"/>
          </a:p>
          <a:p>
            <a:endParaRPr lang="en-CA" dirty="0"/>
          </a:p>
        </p:txBody>
      </p:sp>
      <p:pic>
        <p:nvPicPr>
          <p:cNvPr id="4" name="Content Placeholder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8347"/>
            <a:ext cx="2339752" cy="1752555"/>
          </a:xfrm>
          <a:prstGeom prst="rect">
            <a:avLst/>
          </a:prstGeom>
        </p:spPr>
      </p:pic>
      <p:pic>
        <p:nvPicPr>
          <p:cNvPr id="6"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28107" y="5013176"/>
            <a:ext cx="874018" cy="741482"/>
          </a:xfrm>
          <a:prstGeom prst="rect">
            <a:avLst/>
          </a:prstGeom>
        </p:spPr>
      </p:pic>
    </p:spTree>
    <p:extLst>
      <p:ext uri="{BB962C8B-B14F-4D97-AF65-F5344CB8AC3E}">
        <p14:creationId xmlns:p14="http://schemas.microsoft.com/office/powerpoint/2010/main" val="3763742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a:t>Every part of our body needs to have good blood flow</a:t>
            </a:r>
          </a:p>
        </p:txBody>
      </p:sp>
      <p:pic>
        <p:nvPicPr>
          <p:cNvPr id="4"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7946" y="1484785"/>
            <a:ext cx="2720616" cy="5373216"/>
          </a:xfrm>
          <a:prstGeom prst="rect">
            <a:avLst/>
          </a:prstGeom>
        </p:spPr>
      </p:pic>
      <p:pic>
        <p:nvPicPr>
          <p:cNvPr id="6" name="Content Placeholder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7944" y="1725918"/>
            <a:ext cx="5009173" cy="4007338"/>
          </a:xfrm>
          <a:prstGeom prst="rect">
            <a:avLst/>
          </a:prstGeom>
        </p:spPr>
      </p:pic>
      <p:sp>
        <p:nvSpPr>
          <p:cNvPr id="7" name="TextBox 6"/>
          <p:cNvSpPr txBox="1"/>
          <p:nvPr/>
        </p:nvSpPr>
        <p:spPr>
          <a:xfrm>
            <a:off x="5148064" y="5805264"/>
            <a:ext cx="2734338" cy="523220"/>
          </a:xfrm>
          <a:prstGeom prst="rect">
            <a:avLst/>
          </a:prstGeom>
          <a:noFill/>
        </p:spPr>
        <p:txBody>
          <a:bodyPr wrap="none" rtlCol="0">
            <a:spAutoFit/>
          </a:bodyPr>
          <a:lstStyle/>
          <a:p>
            <a:r>
              <a:rPr lang="en-CA" sz="2800" b="1" dirty="0"/>
              <a:t>Good Blood Flow</a:t>
            </a:r>
          </a:p>
        </p:txBody>
      </p:sp>
      <p:pic>
        <p:nvPicPr>
          <p:cNvPr id="8" name="Content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23928" y="1556792"/>
            <a:ext cx="1071563" cy="1071563"/>
          </a:xfrm>
          <a:prstGeom prst="rect">
            <a:avLst/>
          </a:prstGeom>
        </p:spPr>
      </p:pic>
    </p:spTree>
    <p:extLst>
      <p:ext uri="{BB962C8B-B14F-4D97-AF65-F5344CB8AC3E}">
        <p14:creationId xmlns:p14="http://schemas.microsoft.com/office/powerpoint/2010/main" val="26156301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57A0E-B23E-6CE0-1B60-3454F2F3D15D}"/>
              </a:ext>
            </a:extLst>
          </p:cNvPr>
          <p:cNvSpPr>
            <a:spLocks noGrp="1"/>
          </p:cNvSpPr>
          <p:nvPr>
            <p:ph type="title"/>
          </p:nvPr>
        </p:nvSpPr>
        <p:spPr>
          <a:xfrm>
            <a:off x="1828800" y="5517232"/>
            <a:ext cx="5486400" cy="566738"/>
          </a:xfrm>
        </p:spPr>
        <p:txBody>
          <a:bodyPr>
            <a:normAutofit/>
          </a:bodyPr>
          <a:lstStyle/>
          <a:p>
            <a:r>
              <a:rPr lang="en-US" sz="2400" dirty="0"/>
              <a:t>Anatomy of a Blood Vessel</a:t>
            </a:r>
          </a:p>
        </p:txBody>
      </p:sp>
      <p:pic>
        <p:nvPicPr>
          <p:cNvPr id="1026" name="Picture 2" descr="Pin on Anatomy">
            <a:extLst>
              <a:ext uri="{FF2B5EF4-FFF2-40B4-BE49-F238E27FC236}">
                <a16:creationId xmlns:a16="http://schemas.microsoft.com/office/drawing/2014/main" id="{1070F642-9CCF-70CD-44F7-D301A426F715}"/>
              </a:ext>
            </a:extLst>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t="15726" b="15726"/>
          <a:stretch>
            <a:fillRect/>
          </a:stretch>
        </p:blipFill>
        <p:spPr bwMode="auto">
          <a:xfrm>
            <a:off x="1979712" y="692696"/>
            <a:ext cx="5486400" cy="4250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3337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t>High Blood Sugar = Thicker Blood</a:t>
            </a: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02568" y="2181482"/>
            <a:ext cx="7097824" cy="3839806"/>
          </a:xfrm>
        </p:spPr>
      </p:pic>
      <p:pic>
        <p:nvPicPr>
          <p:cNvPr id="7"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576" y="3321159"/>
            <a:ext cx="1071563" cy="1071563"/>
          </a:xfrm>
          <a:prstGeom prst="rect">
            <a:avLst/>
          </a:prstGeom>
        </p:spPr>
      </p:pic>
      <p:pic>
        <p:nvPicPr>
          <p:cNvPr id="8" name="Content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76256" y="3116907"/>
            <a:ext cx="1275815" cy="1275815"/>
          </a:xfrm>
          <a:prstGeom prst="rect">
            <a:avLst/>
          </a:prstGeom>
        </p:spPr>
      </p:pic>
      <p:sp>
        <p:nvSpPr>
          <p:cNvPr id="3" name="TextBox 2"/>
          <p:cNvSpPr txBox="1"/>
          <p:nvPr/>
        </p:nvSpPr>
        <p:spPr>
          <a:xfrm>
            <a:off x="35496" y="4417948"/>
            <a:ext cx="2021707" cy="523220"/>
          </a:xfrm>
          <a:prstGeom prst="rect">
            <a:avLst/>
          </a:prstGeom>
          <a:solidFill>
            <a:schemeClr val="bg1"/>
          </a:solidFill>
        </p:spPr>
        <p:txBody>
          <a:bodyPr wrap="none" rtlCol="0">
            <a:spAutoFit/>
          </a:bodyPr>
          <a:lstStyle/>
          <a:p>
            <a:r>
              <a:rPr lang="en-CA" sz="2800" b="1" dirty="0">
                <a:solidFill>
                  <a:srgbClr val="92D050"/>
                </a:solidFill>
              </a:rPr>
              <a:t>A1C = &lt;5.7%</a:t>
            </a:r>
          </a:p>
        </p:txBody>
      </p:sp>
      <p:sp>
        <p:nvSpPr>
          <p:cNvPr id="4" name="TextBox 3"/>
          <p:cNvSpPr txBox="1"/>
          <p:nvPr/>
        </p:nvSpPr>
        <p:spPr>
          <a:xfrm>
            <a:off x="7020273" y="4417948"/>
            <a:ext cx="2211320" cy="523220"/>
          </a:xfrm>
          <a:prstGeom prst="rect">
            <a:avLst/>
          </a:prstGeom>
          <a:solidFill>
            <a:schemeClr val="bg1"/>
          </a:solidFill>
        </p:spPr>
        <p:txBody>
          <a:bodyPr wrap="square" rtlCol="0">
            <a:spAutoFit/>
          </a:bodyPr>
          <a:lstStyle/>
          <a:p>
            <a:r>
              <a:rPr lang="en-CA" sz="2800" b="1" dirty="0">
                <a:solidFill>
                  <a:srgbClr val="FF0000"/>
                </a:solidFill>
              </a:rPr>
              <a:t>A1C = &gt;6.5%</a:t>
            </a:r>
          </a:p>
        </p:txBody>
      </p:sp>
    </p:spTree>
    <p:extLst>
      <p:ext uri="{BB962C8B-B14F-4D97-AF65-F5344CB8AC3E}">
        <p14:creationId xmlns:p14="http://schemas.microsoft.com/office/powerpoint/2010/main" val="1425528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E796E-B102-7285-972E-4BCEF97848F7}"/>
              </a:ext>
            </a:extLst>
          </p:cNvPr>
          <p:cNvSpPr>
            <a:spLocks noGrp="1"/>
          </p:cNvSpPr>
          <p:nvPr>
            <p:ph type="title"/>
          </p:nvPr>
        </p:nvSpPr>
        <p:spPr/>
        <p:txBody>
          <a:bodyPr/>
          <a:lstStyle/>
          <a:p>
            <a:r>
              <a:rPr lang="en-US" dirty="0"/>
              <a:t>Hemoglobin A1c</a:t>
            </a:r>
          </a:p>
        </p:txBody>
      </p:sp>
      <p:pic>
        <p:nvPicPr>
          <p:cNvPr id="4098" name="Picture 2" descr="SAVE 20% - Bundle - Fasting Glucose, Fasting Insulin, Hemoglobin A1c -  Direct discounted blood work and lab testing - no doctor visit required">
            <a:extLst>
              <a:ext uri="{FF2B5EF4-FFF2-40B4-BE49-F238E27FC236}">
                <a16:creationId xmlns:a16="http://schemas.microsoft.com/office/drawing/2014/main" id="{C9424569-C838-1C6C-AF67-FF5956C24379}"/>
              </a:ext>
            </a:extLst>
          </p:cNvPr>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556041" y="1268760"/>
            <a:ext cx="4038600" cy="271124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emoglobin A1c (Hgb A1C) Test for Diabetes – EugeneThePanda.com">
            <a:extLst>
              <a:ext uri="{FF2B5EF4-FFF2-40B4-BE49-F238E27FC236}">
                <a16:creationId xmlns:a16="http://schemas.microsoft.com/office/drawing/2014/main" id="{4B305C75-F988-4F29-6A99-8C1374985C99}"/>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5583819" y="1600200"/>
            <a:ext cx="2167362" cy="452596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Laboratory Diagnosis of HbA1c: A Review - MedCrave online">
            <a:extLst>
              <a:ext uri="{FF2B5EF4-FFF2-40B4-BE49-F238E27FC236}">
                <a16:creationId xmlns:a16="http://schemas.microsoft.com/office/drawing/2014/main" id="{2E2FDB18-DD13-C069-44CE-40012F243D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3403" y="3607010"/>
            <a:ext cx="3663875" cy="2734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1332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5515F-6C35-2C6A-544B-8CDF74590804}"/>
              </a:ext>
            </a:extLst>
          </p:cNvPr>
          <p:cNvSpPr>
            <a:spLocks noGrp="1"/>
          </p:cNvSpPr>
          <p:nvPr>
            <p:ph type="title"/>
          </p:nvPr>
        </p:nvSpPr>
        <p:spPr/>
        <p:txBody>
          <a:bodyPr/>
          <a:lstStyle/>
          <a:p>
            <a:r>
              <a:rPr lang="en-US" dirty="0"/>
              <a:t>What’s HbA1c?</a:t>
            </a:r>
          </a:p>
        </p:txBody>
      </p:sp>
      <p:sp>
        <p:nvSpPr>
          <p:cNvPr id="3" name="Content Placeholder 2">
            <a:extLst>
              <a:ext uri="{FF2B5EF4-FFF2-40B4-BE49-F238E27FC236}">
                <a16:creationId xmlns:a16="http://schemas.microsoft.com/office/drawing/2014/main" id="{6C5563D9-86B2-A71C-7C61-F48DC40459A2}"/>
              </a:ext>
            </a:extLst>
          </p:cNvPr>
          <p:cNvSpPr>
            <a:spLocks noGrp="1"/>
          </p:cNvSpPr>
          <p:nvPr>
            <p:ph idx="1"/>
          </p:nvPr>
        </p:nvSpPr>
        <p:spPr/>
        <p:txBody>
          <a:bodyPr/>
          <a:lstStyle/>
          <a:p>
            <a:r>
              <a:rPr lang="en-US" dirty="0"/>
              <a:t>Hemoglobin A1c is a blood level that reflects a person’s </a:t>
            </a:r>
            <a:r>
              <a:rPr lang="en-US" dirty="0">
                <a:solidFill>
                  <a:schemeClr val="accent1"/>
                </a:solidFill>
              </a:rPr>
              <a:t>average</a:t>
            </a:r>
            <a:r>
              <a:rPr lang="en-US" dirty="0"/>
              <a:t> glucose control over the </a:t>
            </a:r>
            <a:r>
              <a:rPr lang="en-US" dirty="0">
                <a:solidFill>
                  <a:schemeClr val="accent1"/>
                </a:solidFill>
              </a:rPr>
              <a:t>last 3 months</a:t>
            </a:r>
            <a:r>
              <a:rPr lang="en-US" dirty="0"/>
              <a:t>.</a:t>
            </a:r>
          </a:p>
          <a:p>
            <a:r>
              <a:rPr lang="en-US" dirty="0"/>
              <a:t>Monitors how well you’ve been controlling your blood glucose</a:t>
            </a:r>
          </a:p>
          <a:p>
            <a:r>
              <a:rPr lang="en-US" dirty="0"/>
              <a:t>If HbA1c is higher than 6.5% = dx: diabetes</a:t>
            </a:r>
          </a:p>
          <a:p>
            <a:r>
              <a:rPr lang="en-US" dirty="0"/>
              <a:t>The higher the A1c, the greater the risk of complications from thick blood</a:t>
            </a:r>
          </a:p>
        </p:txBody>
      </p:sp>
    </p:spTree>
    <p:extLst>
      <p:ext uri="{BB962C8B-B14F-4D97-AF65-F5344CB8AC3E}">
        <p14:creationId xmlns:p14="http://schemas.microsoft.com/office/powerpoint/2010/main" val="347056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a:t>Many years of having high blood sugars will harm blood vessels.</a:t>
            </a:r>
          </a:p>
        </p:txBody>
      </p:sp>
      <p:pic>
        <p:nvPicPr>
          <p:cNvPr id="4" name="Content Placeholder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1519" y="2132856"/>
            <a:ext cx="3840427" cy="2304256"/>
          </a:xfrm>
          <a:prstGeom prst="rect">
            <a:avLst/>
          </a:prstGeom>
        </p:spPr>
      </p:pic>
      <p:pic>
        <p:nvPicPr>
          <p:cNvPr id="5"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2849" y="3861048"/>
            <a:ext cx="4940760" cy="2937291"/>
          </a:xfrm>
          <a:prstGeom prst="rect">
            <a:avLst/>
          </a:prstGeom>
        </p:spPr>
      </p:pic>
    </p:spTree>
    <p:extLst>
      <p:ext uri="{BB962C8B-B14F-4D97-AF65-F5344CB8AC3E}">
        <p14:creationId xmlns:p14="http://schemas.microsoft.com/office/powerpoint/2010/main" val="3159496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00"/>
            <a:ext cx="8229600" cy="1143000"/>
          </a:xfrm>
        </p:spPr>
        <p:txBody>
          <a:bodyPr>
            <a:normAutofit/>
          </a:bodyPr>
          <a:lstStyle/>
          <a:p>
            <a:r>
              <a:rPr lang="en-CA" sz="3600" b="1" dirty="0"/>
              <a:t>Heartandstroke.ca says:</a:t>
            </a:r>
          </a:p>
        </p:txBody>
      </p:sp>
      <p:sp>
        <p:nvSpPr>
          <p:cNvPr id="5" name="Rectangle 4"/>
          <p:cNvSpPr/>
          <p:nvPr/>
        </p:nvSpPr>
        <p:spPr>
          <a:xfrm>
            <a:off x="0" y="5628334"/>
            <a:ext cx="9110186" cy="523220"/>
          </a:xfrm>
          <a:prstGeom prst="rect">
            <a:avLst/>
          </a:prstGeom>
        </p:spPr>
        <p:txBody>
          <a:bodyPr wrap="square">
            <a:spAutoFit/>
          </a:bodyPr>
          <a:lstStyle/>
          <a:p>
            <a:r>
              <a:rPr lang="en-CA" sz="2800" b="1" dirty="0"/>
              <a:t>Uncontrolled Diabetes makes it harder for our blood to flow.</a:t>
            </a:r>
          </a:p>
        </p:txBody>
      </p:sp>
      <p:pic>
        <p:nvPicPr>
          <p:cNvPr id="2050" name="Picture 2" descr="Blood pressure cuff, scale and slice of pizza. Diabetes and heart disease share these risk factors: high blood press, unhealthy weight, high cholesterol. ">
            <a:extLst>
              <a:ext uri="{FF2B5EF4-FFF2-40B4-BE49-F238E27FC236}">
                <a16:creationId xmlns:a16="http://schemas.microsoft.com/office/drawing/2014/main" id="{E2C0B422-9A99-9985-54E4-980ECE2C7AC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34140" y="620688"/>
            <a:ext cx="5004968" cy="4861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9055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20" y="-171400"/>
            <a:ext cx="5987007" cy="1143000"/>
          </a:xfrm>
        </p:spPr>
        <p:txBody>
          <a:bodyPr/>
          <a:lstStyle/>
          <a:p>
            <a:r>
              <a:rPr lang="en-CA" b="1" dirty="0"/>
              <a:t>Diabetes &amp; Blood Flow</a:t>
            </a:r>
          </a:p>
        </p:txBody>
      </p:sp>
      <p:sp>
        <p:nvSpPr>
          <p:cNvPr id="3" name="Content Placeholder 2"/>
          <p:cNvSpPr>
            <a:spLocks noGrp="1"/>
          </p:cNvSpPr>
          <p:nvPr>
            <p:ph idx="1"/>
          </p:nvPr>
        </p:nvSpPr>
        <p:spPr>
          <a:xfrm>
            <a:off x="179512" y="2060848"/>
            <a:ext cx="8784976" cy="5328592"/>
          </a:xfrm>
        </p:spPr>
        <p:txBody>
          <a:bodyPr>
            <a:normAutofit/>
          </a:bodyPr>
          <a:lstStyle/>
          <a:p>
            <a:r>
              <a:rPr lang="en-CA" dirty="0"/>
              <a:t>High blood sugar causes our blood to be thicker, this leads to strain on the vein.</a:t>
            </a:r>
          </a:p>
          <a:p>
            <a:r>
              <a:rPr lang="en-CA" dirty="0"/>
              <a:t>Cholesterol forms plaque on the inside of vessels, making them narrow and blocked</a:t>
            </a:r>
          </a:p>
          <a:p>
            <a:r>
              <a:rPr lang="en-CA" dirty="0"/>
              <a:t>The small blood vessels experience damage first, then the larger vessels. The small vessels burst and scar and can’t provide blood to the end places that need it</a:t>
            </a:r>
          </a:p>
          <a:p>
            <a:endParaRPr lang="en-CA" dirty="0"/>
          </a:p>
        </p:txBody>
      </p:sp>
      <p:pic>
        <p:nvPicPr>
          <p:cNvPr id="5" name="Content Placeholder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2146" y="-27384"/>
            <a:ext cx="3144350" cy="1886610"/>
          </a:xfrm>
          <a:prstGeom prst="rect">
            <a:avLst/>
          </a:prstGeom>
        </p:spPr>
      </p:pic>
    </p:spTree>
    <p:extLst>
      <p:ext uri="{BB962C8B-B14F-4D97-AF65-F5344CB8AC3E}">
        <p14:creationId xmlns:p14="http://schemas.microsoft.com/office/powerpoint/2010/main" val="36324145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3405</TotalTime>
  <Words>3328</Words>
  <Application>Microsoft Office PowerPoint</Application>
  <PresentationFormat>On-screen Show (4:3)</PresentationFormat>
  <Paragraphs>298</Paragraphs>
  <Slides>19</Slides>
  <Notes>19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 Heart Health Part 1:  How Diabetes Harms Blood Vessels</vt:lpstr>
      <vt:lpstr>Every part of our body needs to have good blood flow</vt:lpstr>
      <vt:lpstr>Anatomy of a Blood Vessel</vt:lpstr>
      <vt:lpstr>High Blood Sugar = Thicker Blood</vt:lpstr>
      <vt:lpstr>Hemoglobin A1c</vt:lpstr>
      <vt:lpstr>What’s HbA1c?</vt:lpstr>
      <vt:lpstr>Many years of having high blood sugars will harm blood vessels.</vt:lpstr>
      <vt:lpstr>Heartandstroke.ca says:</vt:lpstr>
      <vt:lpstr>Diabetes &amp; Blood Flow</vt:lpstr>
      <vt:lpstr>We are born with healthy blood vessels and good blood flow.</vt:lpstr>
      <vt:lpstr>Age and some diseases makes it harder for our blood to flow.</vt:lpstr>
      <vt:lpstr>Poor blood flow can lead to a blocked blood vessel</vt:lpstr>
      <vt:lpstr>If a blood vessel gets blocked…what happens?</vt:lpstr>
      <vt:lpstr>Blocked blood flow to the Heart = Heart Attack</vt:lpstr>
      <vt:lpstr>Blocked blood flow to the Brain = Stroke</vt:lpstr>
      <vt:lpstr>Blocked / ↓ blood flow to the leg= Slow Healing</vt:lpstr>
      <vt:lpstr>Self-management: Diabetes What can you do to promote good blood flow?</vt:lpstr>
      <vt:lpstr>Medicine Wheel Management</vt:lpstr>
      <vt:lpstr>Summary</vt:lpstr>
    </vt:vector>
  </TitlesOfParts>
  <Company>Health Canada - Santé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Marlene Del Pino</dc:creator>
  <cp:lastModifiedBy>Hoadley, Alyssa</cp:lastModifiedBy>
  <cp:revision>79</cp:revision>
  <cp:lastPrinted>2023-02-06T15:12:47Z</cp:lastPrinted>
  <dcterms:created xsi:type="dcterms:W3CDTF">2016-09-13T18:28:09Z</dcterms:created>
  <dcterms:modified xsi:type="dcterms:W3CDTF">2023-02-20T21:30:47Z</dcterms:modified>
</cp:coreProperties>
</file>