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99" r:id="rId3"/>
    <p:sldId id="287" r:id="rId4"/>
    <p:sldId id="286" r:id="rId5"/>
    <p:sldId id="288" r:id="rId6"/>
    <p:sldId id="283" r:id="rId7"/>
    <p:sldId id="291" r:id="rId8"/>
    <p:sldId id="303" r:id="rId9"/>
    <p:sldId id="304" r:id="rId10"/>
    <p:sldId id="305" r:id="rId11"/>
    <p:sldId id="306" r:id="rId12"/>
    <p:sldId id="311" r:id="rId13"/>
    <p:sldId id="292" r:id="rId14"/>
    <p:sldId id="293" r:id="rId15"/>
    <p:sldId id="295" r:id="rId16"/>
    <p:sldId id="294" r:id="rId17"/>
    <p:sldId id="307" r:id="rId18"/>
    <p:sldId id="300" r:id="rId19"/>
    <p:sldId id="298" r:id="rId20"/>
    <p:sldId id="269" r:id="rId21"/>
    <p:sldId id="308" r:id="rId22"/>
    <p:sldId id="309" r:id="rId23"/>
    <p:sldId id="310" r:id="rId24"/>
    <p:sldId id="270" r:id="rId25"/>
    <p:sldId id="3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70" autoAdjust="0"/>
  </p:normalViewPr>
  <p:slideViewPr>
    <p:cSldViewPr>
      <p:cViewPr varScale="1">
        <p:scale>
          <a:sx n="77" d="100"/>
          <a:sy n="77" d="100"/>
        </p:scale>
        <p:origin x="414" y="78"/>
      </p:cViewPr>
      <p:guideLst>
        <p:guide orient="horz" pos="2160"/>
        <p:guide pos="2880"/>
      </p:guideLst>
    </p:cSldViewPr>
  </p:slideViewPr>
  <p:notesTextViewPr>
    <p:cViewPr>
      <p:scale>
        <a:sx n="1" d="1"/>
        <a:sy n="1" d="1"/>
      </p:scale>
      <p:origin x="0" y="-12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90626957-82CD-4DE8-8A7D-DAB6552518BF}" type="datetimeFigureOut">
              <a:rPr lang="en-CA" smtClean="0"/>
              <a:t>2023-02-20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B2B29D9A-02A0-410D-9F51-81208DD8CFBA}" type="slidenum">
              <a:rPr lang="en-CA" smtClean="0"/>
              <a:t>‹#›</a:t>
            </a:fld>
            <a:endParaRPr lang="en-CA"/>
          </a:p>
        </p:txBody>
      </p:sp>
    </p:spTree>
    <p:extLst>
      <p:ext uri="{BB962C8B-B14F-4D97-AF65-F5344CB8AC3E}">
        <p14:creationId xmlns:p14="http://schemas.microsoft.com/office/powerpoint/2010/main" val="330068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Updated </a:t>
            </a:r>
            <a:r>
              <a:rPr lang="en-CA" dirty="0"/>
              <a:t>2023, by Nadine Erickson, RN BN  Nerickson@tribalhealth.ca</a:t>
            </a:r>
          </a:p>
          <a:p>
            <a:endParaRPr lang="en-CA" dirty="0"/>
          </a:p>
          <a:p>
            <a:r>
              <a:rPr lang="en-CA" dirty="0"/>
              <a:t>Resources: </a:t>
            </a:r>
          </a:p>
          <a:p>
            <a:r>
              <a:rPr lang="en-CA" dirty="0"/>
              <a:t>Heart and Stroke Foundation – www.heartandstroke.ca</a:t>
            </a:r>
          </a:p>
          <a:p>
            <a:r>
              <a:rPr lang="en-CA" dirty="0"/>
              <a:t>Canadian Hypertension</a:t>
            </a:r>
            <a:r>
              <a:rPr lang="en-CA" baseline="0" dirty="0"/>
              <a:t> Education Program - www.hypertension.ca</a:t>
            </a:r>
          </a:p>
          <a:p>
            <a:r>
              <a:rPr lang="en-CA" baseline="0" dirty="0"/>
              <a:t>Diabetes Canada - www.diabetes.ca</a:t>
            </a:r>
          </a:p>
          <a:p>
            <a:r>
              <a:rPr lang="en-CA" baseline="0" dirty="0"/>
              <a:t>Karen Graham: The Complete Diabetes Guide (2011).</a:t>
            </a:r>
          </a:p>
          <a:p>
            <a:r>
              <a:rPr lang="en-CA" baseline="0" dirty="0"/>
              <a:t>Manitoba Centre for Health Policy – Type 2 Diabetes in Manitoba, Aug 2020</a:t>
            </a:r>
          </a:p>
          <a:p>
            <a:endParaRPr lang="en-CA" baseline="0" dirty="0"/>
          </a:p>
          <a:p>
            <a:r>
              <a:rPr lang="en-CA" baseline="0" dirty="0"/>
              <a:t>Diabetes rates for First Nations people is 3-5 times higher than non- First Nations people.</a:t>
            </a:r>
          </a:p>
          <a:p>
            <a:endParaRPr lang="en-CA" baseline="0" dirty="0"/>
          </a:p>
          <a:p>
            <a:r>
              <a:rPr lang="en-CA" baseline="0" dirty="0"/>
              <a:t>FNs people tend to develop diabetes at younger ages and have more complications.</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FN people frequently have poorly controlled high</a:t>
            </a:r>
            <a:r>
              <a:rPr lang="en-CA" baseline="0" dirty="0"/>
              <a:t> blood pressure </a:t>
            </a:r>
            <a:r>
              <a:rPr lang="en-CA" dirty="0"/>
              <a:t>&amp; diabetes.</a:t>
            </a:r>
          </a:p>
          <a:p>
            <a:endParaRPr lang="en-CA" dirty="0"/>
          </a:p>
          <a:p>
            <a:r>
              <a:rPr lang="en-CA" dirty="0"/>
              <a:t>FNs people also develop diabetic related chronic health complications much earlier.</a:t>
            </a:r>
          </a:p>
          <a:p>
            <a:endParaRPr lang="en-CA" dirty="0"/>
          </a:p>
          <a:p>
            <a:pPr defTabSz="914248"/>
            <a:r>
              <a:rPr lang="en-CA" dirty="0"/>
              <a:t>Having both diabetes</a:t>
            </a:r>
            <a:r>
              <a:rPr lang="en-CA" baseline="0" dirty="0"/>
              <a:t> and high blood pressure increases your risk further for heart attack and stroke.</a:t>
            </a:r>
          </a:p>
          <a:p>
            <a:pPr defTabSz="914248"/>
            <a:endParaRPr lang="en-CA" baseline="0" dirty="0"/>
          </a:p>
          <a:p>
            <a:pPr defTabSz="914248"/>
            <a:r>
              <a:rPr lang="en-CA" baseline="0" dirty="0"/>
              <a:t>You can still live a healthy life with diabetes and high blood pressure, good management of both will help decrease your chance of suffering complications.</a:t>
            </a:r>
            <a:endParaRPr lang="en-CA" dirty="0"/>
          </a:p>
          <a:p>
            <a:endParaRPr lang="en-CA" dirty="0"/>
          </a:p>
          <a:p>
            <a:endParaRPr lang="en-CA" baseline="0" dirty="0"/>
          </a:p>
          <a:p>
            <a:endParaRPr lang="en-CA" baseline="0"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a:t>
            </a:fld>
            <a:endParaRPr lang="en-CA"/>
          </a:p>
        </p:txBody>
      </p:sp>
    </p:spTree>
    <p:extLst>
      <p:ext uri="{BB962C8B-B14F-4D97-AF65-F5344CB8AC3E}">
        <p14:creationId xmlns:p14="http://schemas.microsoft.com/office/powerpoint/2010/main" val="231229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Keywords: Chronic Kidney Disease, Glomerular Filtration Rate</a:t>
            </a:r>
          </a:p>
          <a:p>
            <a:endParaRPr lang="en-US" dirty="0"/>
          </a:p>
          <a:p>
            <a:r>
              <a:rPr lang="en-US" dirty="0"/>
              <a:t>https://kidney.ca/Kidney-Health/Newly-Diagnosed/What-is-Kidney-Disease</a:t>
            </a:r>
          </a:p>
          <a:p>
            <a:endParaRPr lang="en-US" dirty="0"/>
          </a:p>
          <a:p>
            <a:r>
              <a:rPr lang="en-US" dirty="0"/>
              <a:t>https://www.ckdpathway.ca/</a:t>
            </a:r>
          </a:p>
        </p:txBody>
      </p:sp>
      <p:sp>
        <p:nvSpPr>
          <p:cNvPr id="4" name="Slide Number Placeholder 3"/>
          <p:cNvSpPr>
            <a:spLocks noGrp="1"/>
          </p:cNvSpPr>
          <p:nvPr>
            <p:ph type="sldNum" sz="quarter" idx="5"/>
          </p:nvPr>
        </p:nvSpPr>
        <p:spPr/>
        <p:txBody>
          <a:bodyPr/>
          <a:lstStyle/>
          <a:p>
            <a:fld id="{B2B29D9A-02A0-410D-9F51-81208DD8CFBA}" type="slidenum">
              <a:rPr lang="en-CA" smtClean="0"/>
              <a:t>12</a:t>
            </a:fld>
            <a:endParaRPr lang="en-CA"/>
          </a:p>
        </p:txBody>
      </p:sp>
    </p:spTree>
    <p:extLst>
      <p:ext uri="{BB962C8B-B14F-4D97-AF65-F5344CB8AC3E}">
        <p14:creationId xmlns:p14="http://schemas.microsoft.com/office/powerpoint/2010/main" val="124098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get your BP check at the nursing station / health centre.</a:t>
            </a:r>
          </a:p>
          <a:p>
            <a:r>
              <a:rPr lang="en-CA" dirty="0"/>
              <a:t>-You can also check your BP at a store that has a BP machine (</a:t>
            </a:r>
            <a:r>
              <a:rPr lang="en-CA" dirty="0" err="1"/>
              <a:t>ie</a:t>
            </a:r>
            <a:r>
              <a:rPr lang="en-CA" dirty="0"/>
              <a:t>. Shoppers</a:t>
            </a:r>
            <a:r>
              <a:rPr lang="en-CA" baseline="0" dirty="0"/>
              <a:t> Drug Mart; Walmart).</a:t>
            </a:r>
          </a:p>
          <a:p>
            <a:r>
              <a:rPr lang="en-CA" baseline="0" dirty="0"/>
              <a:t>-You can also check your BP with a home BP machine.</a:t>
            </a:r>
          </a:p>
          <a:p>
            <a:endParaRPr lang="en-CA" baseline="0" dirty="0"/>
          </a:p>
          <a:p>
            <a:r>
              <a:rPr lang="en-CA" dirty="0"/>
              <a:t>https://hypertension.ca/hypertension-and-you/about-hypertension/what-is-high-blood-pressure/</a:t>
            </a:r>
            <a:r>
              <a:rPr lang="en-CA" baseline="0" dirty="0"/>
              <a:t>  has a 10 min video on ‘Blood Pressure Basics”</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13</a:t>
            </a:fld>
            <a:endParaRPr lang="en-CA"/>
          </a:p>
        </p:txBody>
      </p:sp>
    </p:spTree>
    <p:extLst>
      <p:ext uri="{BB962C8B-B14F-4D97-AF65-F5344CB8AC3E}">
        <p14:creationId xmlns:p14="http://schemas.microsoft.com/office/powerpoint/2010/main" val="316310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Correct</a:t>
            </a:r>
            <a:r>
              <a:rPr lang="en-CA" baseline="0" dirty="0"/>
              <a:t> Answer: D Any of the Above</a:t>
            </a:r>
          </a:p>
          <a:p>
            <a:endParaRPr lang="en-CA" dirty="0"/>
          </a:p>
          <a:p>
            <a:r>
              <a:rPr lang="en-CA" dirty="0"/>
              <a:t>Any of these locations is a good place to start to get your BP checked.</a:t>
            </a:r>
          </a:p>
          <a:p>
            <a:r>
              <a:rPr lang="en-CA" dirty="0"/>
              <a:t>-Make sure you follow up with a health care professional if you have a high BP reading:</a:t>
            </a:r>
          </a:p>
          <a:p>
            <a:endParaRPr lang="en-CA" dirty="0"/>
          </a:p>
          <a:p>
            <a:r>
              <a:rPr lang="en-CA" dirty="0"/>
              <a:t> At or above 140/90 for a person that does not have diabetes;</a:t>
            </a:r>
          </a:p>
          <a:p>
            <a:endParaRPr lang="en-CA" dirty="0"/>
          </a:p>
          <a:p>
            <a:r>
              <a:rPr lang="en-CA" dirty="0"/>
              <a:t>Or a BP reading of 130 / 80 or above for</a:t>
            </a:r>
            <a:r>
              <a:rPr lang="en-CA" baseline="0" dirty="0"/>
              <a:t> a person with diabetes.</a:t>
            </a:r>
          </a:p>
          <a:p>
            <a:endParaRPr lang="en-CA" baseline="0" dirty="0"/>
          </a:p>
          <a:p>
            <a:r>
              <a:rPr lang="en-CA" baseline="0" dirty="0"/>
              <a:t>-Different machines have some variation, just know if you’re using different machines.  </a:t>
            </a:r>
          </a:p>
          <a:p>
            <a:endParaRPr lang="en-CA" baseline="0" dirty="0"/>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14</a:t>
            </a:fld>
            <a:endParaRPr lang="en-CA"/>
          </a:p>
        </p:txBody>
      </p:sp>
    </p:spTree>
    <p:extLst>
      <p:ext uri="{BB962C8B-B14F-4D97-AF65-F5344CB8AC3E}">
        <p14:creationId xmlns:p14="http://schemas.microsoft.com/office/powerpoint/2010/main" val="3538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-Activity:</a:t>
            </a:r>
            <a:r>
              <a:rPr lang="en-CA" b="1" baseline="0" dirty="0"/>
              <a:t> </a:t>
            </a:r>
            <a:r>
              <a:rPr lang="en-CA" dirty="0"/>
              <a:t>Get the participants to make a fist.</a:t>
            </a:r>
          </a:p>
          <a:p>
            <a:r>
              <a:rPr lang="en-CA" dirty="0"/>
              <a:t>Ask the participants to tighten their fist- This represents the Systolic number of the BP reading.</a:t>
            </a:r>
          </a:p>
          <a:p>
            <a:r>
              <a:rPr lang="en-CA" dirty="0"/>
              <a:t>Systolic = blood vessels under pressure when the heart beats</a:t>
            </a:r>
          </a:p>
          <a:p>
            <a:r>
              <a:rPr lang="en-CA" dirty="0"/>
              <a:t>Ask the</a:t>
            </a:r>
            <a:r>
              <a:rPr lang="en-CA" baseline="0" dirty="0"/>
              <a:t> participants to loosen their fist- This represents the Diastolic number of the BP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Diastolic = blood vessels when relaxed in between beats</a:t>
            </a:r>
          </a:p>
          <a:p>
            <a:endParaRPr lang="en-CA" baseline="0" dirty="0"/>
          </a:p>
          <a:p>
            <a:endParaRPr lang="en-CA" baseline="0" dirty="0"/>
          </a:p>
          <a:p>
            <a:endParaRPr lang="en-CA" baseline="0" dirty="0"/>
          </a:p>
          <a:p>
            <a:r>
              <a:rPr lang="en-CA" baseline="0" dirty="0"/>
              <a:t>-Both of these numbers are important.</a:t>
            </a:r>
          </a:p>
          <a:p>
            <a:endParaRPr lang="en-CA" baseline="0" dirty="0"/>
          </a:p>
          <a:p>
            <a:r>
              <a:rPr lang="en-CA" baseline="0" dirty="0"/>
              <a:t>-If a person does not have diabetes their BP should be less than 140 / 90. This means the top number should be less than 140 </a:t>
            </a:r>
            <a:r>
              <a:rPr lang="en-CA" b="1" baseline="0" dirty="0"/>
              <a:t>AND </a:t>
            </a:r>
            <a:r>
              <a:rPr lang="en-CA" b="0" baseline="0" dirty="0"/>
              <a:t> the bottom number should be less than 90.</a:t>
            </a:r>
          </a:p>
          <a:p>
            <a:endParaRPr lang="en-CA" b="0" baseline="0" dirty="0"/>
          </a:p>
          <a:p>
            <a:r>
              <a:rPr lang="en-CA" b="0" baseline="0" dirty="0"/>
              <a:t>-</a:t>
            </a:r>
            <a:r>
              <a:rPr lang="en-CA" baseline="0" dirty="0"/>
              <a:t>If a person has diabetes their Blood Pressure should be less than 130 / 80. This means the top number should be less than 130 </a:t>
            </a:r>
            <a:r>
              <a:rPr lang="en-CA" b="1" baseline="0" dirty="0"/>
              <a:t>AND </a:t>
            </a:r>
            <a:r>
              <a:rPr lang="en-CA" b="0" baseline="0" dirty="0"/>
              <a:t> the bottom number should be less than 80.</a:t>
            </a:r>
          </a:p>
          <a:p>
            <a:endParaRPr lang="en-CA" b="0" baseline="0" dirty="0"/>
          </a:p>
          <a:p>
            <a:r>
              <a:rPr lang="en-CA" b="0" baseline="0" dirty="0"/>
              <a:t>-If your blood pressure is high it is important to see your health care provider.</a:t>
            </a:r>
          </a:p>
          <a:p>
            <a:endParaRPr lang="en-CA" b="0" baseline="0" dirty="0"/>
          </a:p>
          <a:p>
            <a:r>
              <a:rPr lang="en-CA" b="0" baseline="0" dirty="0"/>
              <a:t>-The home care worker in your community has a BP machine that can be signed out, so you can check your BP at home for 1 week. Check your BP in the morning and again in the evening. Write the numbers down and show them to your health care professional.</a:t>
            </a:r>
          </a:p>
          <a:p>
            <a:endParaRPr lang="en-CA" b="1" dirty="0"/>
          </a:p>
        </p:txBody>
      </p:sp>
      <p:sp>
        <p:nvSpPr>
          <p:cNvPr id="4" name="Slide Number Placeholder 3"/>
          <p:cNvSpPr>
            <a:spLocks noGrp="1"/>
          </p:cNvSpPr>
          <p:nvPr>
            <p:ph type="sldNum" sz="quarter" idx="10"/>
          </p:nvPr>
        </p:nvSpPr>
        <p:spPr/>
        <p:txBody>
          <a:bodyPr/>
          <a:lstStyle/>
          <a:p>
            <a:fld id="{B2B29D9A-02A0-410D-9F51-81208DD8CFBA}" type="slidenum">
              <a:rPr lang="en-CA" smtClean="0"/>
              <a:t>15</a:t>
            </a:fld>
            <a:endParaRPr lang="en-CA"/>
          </a:p>
        </p:txBody>
      </p:sp>
    </p:spTree>
    <p:extLst>
      <p:ext uri="{BB962C8B-B14F-4D97-AF65-F5344CB8AC3E}">
        <p14:creationId xmlns:p14="http://schemas.microsoft.com/office/powerpoint/2010/main" val="245813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-Ideal Blood Pressure: 120/70</a:t>
            </a:r>
          </a:p>
        </p:txBody>
      </p:sp>
      <p:sp>
        <p:nvSpPr>
          <p:cNvPr id="4" name="Slide Number Placeholder 3"/>
          <p:cNvSpPr>
            <a:spLocks noGrp="1"/>
          </p:cNvSpPr>
          <p:nvPr>
            <p:ph type="sldNum" sz="quarter" idx="10"/>
          </p:nvPr>
        </p:nvSpPr>
        <p:spPr/>
        <p:txBody>
          <a:bodyPr/>
          <a:lstStyle/>
          <a:p>
            <a:fld id="{B2B29D9A-02A0-410D-9F51-81208DD8CFBA}" type="slidenum">
              <a:rPr lang="en-CA" smtClean="0"/>
              <a:t>16</a:t>
            </a:fld>
            <a:endParaRPr lang="en-CA"/>
          </a:p>
        </p:txBody>
      </p:sp>
    </p:spTree>
    <p:extLst>
      <p:ext uri="{BB962C8B-B14F-4D97-AF65-F5344CB8AC3E}">
        <p14:creationId xmlns:p14="http://schemas.microsoft.com/office/powerpoint/2010/main" val="21159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Male, age 30 with depression, no diabetes.</a:t>
            </a:r>
          </a:p>
          <a:p>
            <a:r>
              <a:rPr lang="en-CA" dirty="0"/>
              <a:t>Yes-</a:t>
            </a:r>
            <a:r>
              <a:rPr lang="en-CA" baseline="0" dirty="0"/>
              <a:t> he has high BP, his reading is above 140 / 90.</a:t>
            </a:r>
          </a:p>
          <a:p>
            <a:r>
              <a:rPr lang="en-CA" baseline="0" dirty="0"/>
              <a:t>He needs to see a health care professional for further assessment.</a:t>
            </a:r>
          </a:p>
          <a:p>
            <a:r>
              <a:rPr lang="en-CA" baseline="0" dirty="0"/>
              <a:t>Reminder: People with Depression are at higher risk for developing Diabetes and High BP, there could be several contributing reasons.  </a:t>
            </a:r>
          </a:p>
          <a:p>
            <a:r>
              <a:rPr lang="en-CA" baseline="0" dirty="0"/>
              <a:t>He should have an health assessment done for both physical risks and emotional state.</a:t>
            </a:r>
          </a:p>
          <a:p>
            <a:r>
              <a:rPr lang="en-CA" baseline="0" dirty="0"/>
              <a:t>Get a full set of vital signs and record it.   </a:t>
            </a:r>
          </a:p>
          <a:p>
            <a:r>
              <a:rPr lang="en-CA" baseline="0" dirty="0"/>
              <a:t>He can be referred for Bloodwork, a doctor or nurse practitioner appointment, and Mental Health support.</a:t>
            </a:r>
          </a:p>
          <a:p>
            <a:endParaRPr lang="en-CA" baseline="0" dirty="0"/>
          </a:p>
          <a:p>
            <a:endParaRPr lang="en-CA" baseline="0" dirty="0"/>
          </a:p>
          <a:p>
            <a:r>
              <a:rPr lang="en-CA" b="1" baseline="0" dirty="0"/>
              <a:t>Female age 30 with diabetes.</a:t>
            </a:r>
          </a:p>
          <a:p>
            <a:r>
              <a:rPr lang="en-CA" baseline="0" dirty="0"/>
              <a:t>Yes- Her BP reading is above 130/80 (even though only one number is above) she needs to see a health care professional for further assessment.</a:t>
            </a:r>
          </a:p>
          <a:p>
            <a:endParaRPr lang="en-CA" baseline="0" dirty="0"/>
          </a:p>
          <a:p>
            <a:r>
              <a:rPr lang="en-CA" baseline="0" dirty="0"/>
              <a:t>Reminder: When a women has diabetes during her pregnancy, she is at increased risk of developing Type 2 Diabetes later on.</a:t>
            </a:r>
          </a:p>
          <a:p>
            <a:r>
              <a:rPr lang="en-CA" baseline="0" dirty="0"/>
              <a:t>Gestational diabetes can also cause big babies = greater risk during delivery.   Pregnant women are also at high risk of developing hypertension as the pregnancy goes on. </a:t>
            </a:r>
          </a:p>
          <a:p>
            <a:r>
              <a:rPr lang="en-CA" baseline="0" dirty="0"/>
              <a:t>The children of a mom that had diabetes during her pregnancy are also at greater risk for developing diabetes in their lifetime.</a:t>
            </a:r>
          </a:p>
          <a:p>
            <a:r>
              <a:rPr lang="en-CA" baseline="0" dirty="0"/>
              <a:t>Glucose control/hypertension needs to monitored throughout pregnancy for safety reasons.</a:t>
            </a:r>
          </a:p>
          <a:p>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18</a:t>
            </a:fld>
            <a:endParaRPr lang="en-CA"/>
          </a:p>
        </p:txBody>
      </p:sp>
    </p:spTree>
    <p:extLst>
      <p:ext uri="{BB962C8B-B14F-4D97-AF65-F5344CB8AC3E}">
        <p14:creationId xmlns:p14="http://schemas.microsoft.com/office/powerpoint/2010/main" val="98823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need to know your numbers.</a:t>
            </a:r>
          </a:p>
          <a:p>
            <a:r>
              <a:rPr lang="en-CA" dirty="0"/>
              <a:t>-Write</a:t>
            </a:r>
            <a:r>
              <a:rPr lang="en-CA" baseline="0" dirty="0"/>
              <a:t> down your BP number. Know what it is and what it should be (Target / Goal).</a:t>
            </a:r>
          </a:p>
          <a:p>
            <a:r>
              <a:rPr lang="en-CA" baseline="0" dirty="0"/>
              <a:t>-The medical provider will consider: age, genetic risk, cardiovascular risk, and diabetic risk</a:t>
            </a:r>
          </a:p>
          <a:p>
            <a:endParaRPr lang="en-CA" baseline="0" dirty="0"/>
          </a:p>
          <a:p>
            <a:r>
              <a:rPr lang="en-CA" baseline="0" dirty="0"/>
              <a:t>-For a person living with Diabetes, their BP target or goal, is less because they are at higher risk for blood vessel damage and complications like heart attack, stroke, kidney disease, etc.</a:t>
            </a:r>
          </a:p>
          <a:p>
            <a:endParaRPr lang="en-CA" baseline="0" dirty="0"/>
          </a:p>
          <a:p>
            <a:r>
              <a:rPr lang="en-CA" baseline="0" dirty="0"/>
              <a:t>-BP medication should be taken as regularly as possible.</a:t>
            </a:r>
          </a:p>
          <a:p>
            <a:endParaRPr lang="en-CA" baseline="0" dirty="0"/>
          </a:p>
          <a:p>
            <a:r>
              <a:rPr lang="en-CA" baseline="0" dirty="0"/>
              <a:t>-Hypertension is a life long condition, it can be managed with lifestyle changes, but it will not go away.</a:t>
            </a:r>
          </a:p>
          <a:p>
            <a:endParaRPr lang="en-CA" baseline="0" dirty="0"/>
          </a:p>
          <a:p>
            <a:r>
              <a:rPr lang="en-CA" baseline="0" dirty="0"/>
              <a:t>-The better the long-term management, the less the chance of developing long term problems.</a:t>
            </a:r>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19</a:t>
            </a:fld>
            <a:endParaRPr lang="en-CA"/>
          </a:p>
        </p:txBody>
      </p:sp>
    </p:spTree>
    <p:extLst>
      <p:ext uri="{BB962C8B-B14F-4D97-AF65-F5344CB8AC3E}">
        <p14:creationId xmlns:p14="http://schemas.microsoft.com/office/powerpoint/2010/main" val="211595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Ensure people with diabetes are screened for high blood pressure (hypertension).</a:t>
            </a:r>
          </a:p>
          <a:p>
            <a:endParaRPr lang="en-CA" dirty="0"/>
          </a:p>
          <a:p>
            <a:r>
              <a:rPr lang="en-CA" dirty="0"/>
              <a:t>-Diagnosis of high BP</a:t>
            </a:r>
            <a:r>
              <a:rPr lang="en-CA" baseline="0" dirty="0"/>
              <a:t> </a:t>
            </a:r>
            <a:r>
              <a:rPr lang="en-CA" dirty="0"/>
              <a:t>in diabetes: BP  greater or equal to 130/80 (confirmed within one month.</a:t>
            </a:r>
          </a:p>
          <a:p>
            <a:endParaRPr lang="en-CA" dirty="0"/>
          </a:p>
          <a:p>
            <a:r>
              <a:rPr lang="en-CA" dirty="0"/>
              <a:t>-Assess BP at all appropriate health care visits. Encourage everyone to write their BP down and keep this</a:t>
            </a:r>
            <a:r>
              <a:rPr lang="en-CA" baseline="0" dirty="0"/>
              <a:t> information in their wallet.</a:t>
            </a:r>
            <a:endParaRPr lang="en-CA" dirty="0"/>
          </a:p>
          <a:p>
            <a:endParaRPr lang="en-CA" dirty="0"/>
          </a:p>
          <a:p>
            <a:r>
              <a:rPr lang="en-CA" dirty="0"/>
              <a:t>-Regular BP checks help guide BP medication and lifestyle changes.</a:t>
            </a:r>
          </a:p>
          <a:p>
            <a:endParaRPr lang="en-CA" dirty="0"/>
          </a:p>
          <a:p>
            <a:r>
              <a:rPr lang="en-CA" dirty="0"/>
              <a:t>-Every person should know their numbers and if they are at Target</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a:t>
            </a:r>
            <a:r>
              <a:rPr lang="en-CA" b="1" dirty="0">
                <a:sym typeface="Wingdings" panose="05000000000000000000" pitchFamily="2" charset="2"/>
              </a:rPr>
              <a:t>NEW in 2016- Children aged 3 and up need regular BP checks</a:t>
            </a:r>
            <a:r>
              <a:rPr lang="en-CA" dirty="0">
                <a:sym typeface="Wingdings" panose="05000000000000000000" pitchFamily="2" charset="2"/>
              </a:rPr>
              <a:t>. Children today are more</a:t>
            </a:r>
            <a:r>
              <a:rPr lang="en-CA" baseline="0" dirty="0">
                <a:sym typeface="Wingdings" panose="05000000000000000000" pitchFamily="2" charset="2"/>
              </a:rPr>
              <a:t> likely to be overweight or obese. Activity levels are down and nutrition may not be ideal. All of these facts make children at risk for high blood pressure and diabetes.</a:t>
            </a:r>
          </a:p>
          <a:p>
            <a:endParaRPr lang="en-CA" baseline="0" dirty="0">
              <a:sym typeface="Wingdings" panose="05000000000000000000" pitchFamily="2" charset="2"/>
            </a:endParaRPr>
          </a:p>
          <a:p>
            <a:r>
              <a:rPr lang="en-CA" baseline="0" dirty="0">
                <a:sym typeface="Wingdings" panose="05000000000000000000" pitchFamily="2" charset="2"/>
              </a:rPr>
              <a:t>Encourage parents to ask to have their children’s BP checked</a:t>
            </a:r>
            <a:endParaRPr lang="en-CA" dirty="0"/>
          </a:p>
          <a:p>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20</a:t>
            </a:fld>
            <a:endParaRPr lang="en-CA"/>
          </a:p>
        </p:txBody>
      </p:sp>
    </p:spTree>
    <p:extLst>
      <p:ext uri="{BB962C8B-B14F-4D97-AF65-F5344CB8AC3E}">
        <p14:creationId xmlns:p14="http://schemas.microsoft.com/office/powerpoint/2010/main" val="204594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bloodletting is an abandoned medical practice*</a:t>
            </a:r>
          </a:p>
          <a:p>
            <a:endParaRPr lang="en-US" dirty="0"/>
          </a:p>
          <a:p>
            <a:r>
              <a:rPr lang="en-US" dirty="0"/>
              <a:t>Care Team:</a:t>
            </a:r>
          </a:p>
          <a:p>
            <a:r>
              <a:rPr lang="en-US" dirty="0"/>
              <a:t>-friend or family</a:t>
            </a:r>
          </a:p>
          <a:p>
            <a:r>
              <a:rPr lang="en-US" dirty="0"/>
              <a:t>-your health workers at Health Centre</a:t>
            </a:r>
          </a:p>
          <a:p>
            <a:r>
              <a:rPr lang="en-US" dirty="0"/>
              <a:t>-your nurses</a:t>
            </a:r>
          </a:p>
          <a:p>
            <a:r>
              <a:rPr lang="en-US" dirty="0"/>
              <a:t>-your physician or nurse practitioner</a:t>
            </a:r>
          </a:p>
          <a:p>
            <a:r>
              <a:rPr lang="en-US" dirty="0"/>
              <a:t>-your pharmacist</a:t>
            </a:r>
          </a:p>
          <a:p>
            <a:r>
              <a:rPr lang="en-US" dirty="0"/>
              <a:t>-whoever prepares your food</a:t>
            </a:r>
          </a:p>
          <a:p>
            <a:r>
              <a:rPr lang="en-US" dirty="0"/>
              <a:t>-mental health support</a:t>
            </a:r>
          </a:p>
          <a:p>
            <a:r>
              <a:rPr lang="en-US" dirty="0"/>
              <a:t>-physical health support</a:t>
            </a:r>
          </a:p>
        </p:txBody>
      </p:sp>
      <p:sp>
        <p:nvSpPr>
          <p:cNvPr id="4" name="Slide Number Placeholder 3"/>
          <p:cNvSpPr>
            <a:spLocks noGrp="1"/>
          </p:cNvSpPr>
          <p:nvPr>
            <p:ph type="sldNum" sz="quarter" idx="5"/>
          </p:nvPr>
        </p:nvSpPr>
        <p:spPr/>
        <p:txBody>
          <a:bodyPr/>
          <a:lstStyle/>
          <a:p>
            <a:fld id="{B2B29D9A-02A0-410D-9F51-81208DD8CFBA}" type="slidenum">
              <a:rPr lang="en-CA" smtClean="0"/>
              <a:t>21</a:t>
            </a:fld>
            <a:endParaRPr lang="en-CA"/>
          </a:p>
        </p:txBody>
      </p:sp>
    </p:spTree>
    <p:extLst>
      <p:ext uri="{BB962C8B-B14F-4D97-AF65-F5344CB8AC3E}">
        <p14:creationId xmlns:p14="http://schemas.microsoft.com/office/powerpoint/2010/main" val="73033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www.hypertension.ca</a:t>
            </a:r>
          </a:p>
          <a:p>
            <a:r>
              <a:rPr lang="en-US" dirty="0"/>
              <a:t>2020-2022 Hypertension Highlights, A Practical Guide informed by the Hypertension Canada Guidelines for the </a:t>
            </a:r>
          </a:p>
          <a:p>
            <a:r>
              <a:rPr lang="en-US" dirty="0"/>
              <a:t>Prevention, Diagnosis, Risk Assessment, and Treatment of Hypertension, Hypertension Canada.</a:t>
            </a:r>
          </a:p>
        </p:txBody>
      </p:sp>
      <p:sp>
        <p:nvSpPr>
          <p:cNvPr id="4" name="Slide Number Placeholder 3"/>
          <p:cNvSpPr>
            <a:spLocks noGrp="1"/>
          </p:cNvSpPr>
          <p:nvPr>
            <p:ph type="sldNum" sz="quarter" idx="5"/>
          </p:nvPr>
        </p:nvSpPr>
        <p:spPr/>
        <p:txBody>
          <a:bodyPr/>
          <a:lstStyle/>
          <a:p>
            <a:fld id="{B2B29D9A-02A0-410D-9F51-81208DD8CFBA}" type="slidenum">
              <a:rPr lang="en-CA" smtClean="0"/>
              <a:t>22</a:t>
            </a:fld>
            <a:endParaRPr lang="en-CA"/>
          </a:p>
        </p:txBody>
      </p:sp>
    </p:spTree>
    <p:extLst>
      <p:ext uri="{BB962C8B-B14F-4D97-AF65-F5344CB8AC3E}">
        <p14:creationId xmlns:p14="http://schemas.microsoft.com/office/powerpoint/2010/main" val="357038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-Thick, sugary blood can cause high blood pressure, because the fluid is thick.</a:t>
            </a:r>
          </a:p>
          <a:p>
            <a:endParaRPr lang="en-CA" dirty="0"/>
          </a:p>
          <a:p>
            <a:r>
              <a:rPr lang="en-CA" dirty="0"/>
              <a:t>-high body weight creates more work on the heart (more cells to supply out to, the pump stays the same size)</a:t>
            </a:r>
          </a:p>
          <a:p>
            <a:endParaRPr lang="en-CA" dirty="0"/>
          </a:p>
          <a:p>
            <a:r>
              <a:rPr lang="en-CA" dirty="0"/>
              <a:t>-high cholesterol causes buildups inside the blood vessels, (like grease in the kitchen sink pipes), blocks blood flow</a:t>
            </a:r>
          </a:p>
        </p:txBody>
      </p:sp>
      <p:sp>
        <p:nvSpPr>
          <p:cNvPr id="4" name="Slide Number Placeholder 3"/>
          <p:cNvSpPr>
            <a:spLocks noGrp="1"/>
          </p:cNvSpPr>
          <p:nvPr>
            <p:ph type="sldNum" sz="quarter" idx="10"/>
          </p:nvPr>
        </p:nvSpPr>
        <p:spPr/>
        <p:txBody>
          <a:bodyPr/>
          <a:lstStyle/>
          <a:p>
            <a:fld id="{63269876-34C1-4669-A2DD-79EFFDA3363C}" type="slidenum">
              <a:rPr lang="en-CA" smtClean="0"/>
              <a:t>2</a:t>
            </a:fld>
            <a:endParaRPr lang="en-CA"/>
          </a:p>
        </p:txBody>
      </p:sp>
    </p:spTree>
    <p:extLst>
      <p:ext uri="{BB962C8B-B14F-4D97-AF65-F5344CB8AC3E}">
        <p14:creationId xmlns:p14="http://schemas.microsoft.com/office/powerpoint/2010/main" val="4273945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test, longest part is applying the stickers for the monitors.  </a:t>
            </a:r>
          </a:p>
          <a:p>
            <a:r>
              <a:rPr lang="en-US" dirty="0"/>
              <a:t>Takes a snapshot of the electrical conduction system for the heart, this will also show any damaged areas, as the nerve conduction will be poorer in the damaged area of the heart.</a:t>
            </a:r>
          </a:p>
        </p:txBody>
      </p:sp>
      <p:sp>
        <p:nvSpPr>
          <p:cNvPr id="4" name="Slide Number Placeholder 3"/>
          <p:cNvSpPr>
            <a:spLocks noGrp="1"/>
          </p:cNvSpPr>
          <p:nvPr>
            <p:ph type="sldNum" sz="quarter" idx="5"/>
          </p:nvPr>
        </p:nvSpPr>
        <p:spPr/>
        <p:txBody>
          <a:bodyPr/>
          <a:lstStyle/>
          <a:p>
            <a:fld id="{B2B29D9A-02A0-410D-9F51-81208DD8CFBA}" type="slidenum">
              <a:rPr lang="en-CA" smtClean="0"/>
              <a:t>23</a:t>
            </a:fld>
            <a:endParaRPr lang="en-CA"/>
          </a:p>
        </p:txBody>
      </p:sp>
    </p:spTree>
    <p:extLst>
      <p:ext uri="{BB962C8B-B14F-4D97-AF65-F5344CB8AC3E}">
        <p14:creationId xmlns:p14="http://schemas.microsoft.com/office/powerpoint/2010/main" val="70221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-Don’t smoke:</a:t>
            </a:r>
            <a:r>
              <a:rPr lang="en-CA" b="1" baseline="0" dirty="0"/>
              <a:t> </a:t>
            </a:r>
          </a:p>
          <a:p>
            <a:r>
              <a:rPr lang="en-CA" baseline="0" dirty="0"/>
              <a:t>Smoking has a negative effect on our blood vessels, it makes them harder for blood to flow through. </a:t>
            </a:r>
          </a:p>
          <a:p>
            <a:r>
              <a:rPr lang="en-CA" baseline="0" dirty="0"/>
              <a:t>Smoking increases BP, which increases your risk for heart attack and stroke as well as other complications of diabetes.</a:t>
            </a:r>
          </a:p>
          <a:p>
            <a:r>
              <a:rPr lang="en-CA" baseline="0" dirty="0"/>
              <a:t>Smoking also makes it harder for medication to work the way it suppose to. </a:t>
            </a:r>
          </a:p>
          <a:p>
            <a:r>
              <a:rPr lang="en-CA" baseline="0" dirty="0"/>
              <a:t>If you need help quitting smoking, ask your health care professional about help that is available.</a:t>
            </a:r>
          </a:p>
          <a:p>
            <a:r>
              <a:rPr lang="en-CA" baseline="0" dirty="0"/>
              <a:t>It is never too late to stop smoking.</a:t>
            </a:r>
          </a:p>
          <a:p>
            <a:r>
              <a:rPr lang="en-CA" baseline="0" dirty="0"/>
              <a:t>Cut your risk of heart attack and stroke by 50% after 1 year of quitting smoking.</a:t>
            </a:r>
          </a:p>
          <a:p>
            <a:endParaRPr lang="en-CA" baseline="0" dirty="0"/>
          </a:p>
          <a:p>
            <a:endParaRPr lang="en-CA" baseline="0" dirty="0"/>
          </a:p>
          <a:p>
            <a:r>
              <a:rPr lang="en-CA" b="1" baseline="0" dirty="0"/>
              <a:t>-Be active everyday:</a:t>
            </a:r>
          </a:p>
          <a:p>
            <a:r>
              <a:rPr lang="en-CA" baseline="0" dirty="0"/>
              <a:t>Aim for 30 minutes of exercise per day. Exercise helps to keep our blood flowing and lowers our blood pressure.</a:t>
            </a:r>
          </a:p>
          <a:p>
            <a:r>
              <a:rPr lang="en-CA" baseline="0" dirty="0"/>
              <a:t>Include resistance type exercise 3 times per week (</a:t>
            </a:r>
            <a:r>
              <a:rPr lang="en-CA" baseline="0" dirty="0" err="1"/>
              <a:t>ie</a:t>
            </a:r>
            <a:r>
              <a:rPr lang="en-CA" baseline="0" dirty="0"/>
              <a:t>. Weight lifting, rowing), this is especially important for people with diabetes.</a:t>
            </a:r>
          </a:p>
          <a:p>
            <a:endParaRPr lang="en-CA" baseline="0" dirty="0"/>
          </a:p>
          <a:p>
            <a:r>
              <a:rPr lang="en-CA" b="1" baseline="0" dirty="0"/>
              <a:t>-Eat a healthy diet:</a:t>
            </a:r>
          </a:p>
          <a:p>
            <a:r>
              <a:rPr lang="en-CA" baseline="0" dirty="0"/>
              <a:t>Eat lots of fruit and vegetables and drink plenty of water. Follow Canada’s food guide, this will help you plan meals that will give you energy and be healthy for your body.</a:t>
            </a:r>
          </a:p>
          <a:p>
            <a:endParaRPr lang="en-CA" baseline="0" dirty="0"/>
          </a:p>
          <a:p>
            <a:r>
              <a:rPr lang="en-CA" b="1" baseline="0" dirty="0"/>
              <a:t>-Maintain a healthy body weight:</a:t>
            </a:r>
          </a:p>
          <a:p>
            <a:r>
              <a:rPr lang="en-CA" baseline="0" dirty="0"/>
              <a:t>It is very difficult to lose weight, especially as we get older. Make a plan not to gain weight, this is a success in itself. Ask your health care worker to help you to determine a healthy weight for you.</a:t>
            </a:r>
          </a:p>
          <a:p>
            <a:endParaRPr lang="en-CA" baseline="0" dirty="0"/>
          </a:p>
          <a:p>
            <a:r>
              <a:rPr lang="en-CA" b="1" baseline="0" dirty="0"/>
              <a:t>-Stay connected to family and friends:</a:t>
            </a:r>
          </a:p>
          <a:p>
            <a:r>
              <a:rPr lang="en-CA" baseline="0" dirty="0"/>
              <a:t>Take a holistic approach to your health, remember to stay connected to the people that bring meaning to your life.</a:t>
            </a:r>
          </a:p>
          <a:p>
            <a:r>
              <a:rPr lang="en-CA" baseline="0" dirty="0"/>
              <a:t>Everyone needs Love, Purpose, Meaning, and Belonging in their life.</a:t>
            </a:r>
          </a:p>
          <a:p>
            <a:endParaRPr lang="en-CA" baseline="0" dirty="0"/>
          </a:p>
          <a:p>
            <a:r>
              <a:rPr lang="en-CA" b="1" baseline="0" dirty="0"/>
              <a:t>-See your “personalized Care Team” regularly:</a:t>
            </a:r>
          </a:p>
          <a:p>
            <a:r>
              <a:rPr lang="en-CA" baseline="0" dirty="0"/>
              <a:t>Diabetes is a complicated disease. </a:t>
            </a:r>
          </a:p>
          <a:p>
            <a:r>
              <a:rPr lang="en-CA" baseline="0" dirty="0"/>
              <a:t>Diabetes generally becomes more difficult to control over time. </a:t>
            </a:r>
          </a:p>
          <a:p>
            <a:r>
              <a:rPr lang="en-CA" baseline="0" dirty="0"/>
              <a:t>It is important to have good communication with your health care team.</a:t>
            </a:r>
          </a:p>
          <a:p>
            <a:r>
              <a:rPr lang="en-CA" baseline="0" dirty="0"/>
              <a:t>They need your knowledge to help make good medical decisions. </a:t>
            </a:r>
          </a:p>
          <a:p>
            <a:endParaRPr lang="en-CA" baseline="0" dirty="0"/>
          </a:p>
          <a:p>
            <a:r>
              <a:rPr lang="en-CA" b="1" baseline="0" dirty="0"/>
              <a:t>Know your numbers:</a:t>
            </a:r>
          </a:p>
          <a:p>
            <a:r>
              <a:rPr lang="en-CA" baseline="0" dirty="0"/>
              <a:t>Know what your A1C target (goal) number is and how to get to your goal ≤7%.</a:t>
            </a:r>
          </a:p>
          <a:p>
            <a:r>
              <a:rPr lang="en-CA" baseline="0" dirty="0"/>
              <a:t>Know what your target (goal) Blood Pressure is and how to get to your goal &lt;130/80</a:t>
            </a:r>
          </a:p>
          <a:p>
            <a:r>
              <a:rPr lang="en-CA" baseline="0" dirty="0"/>
              <a:t>Know what your target (goal) Cholesterol number is and how to get to your goal  (Bad cholesterol (LDL) ≤2.</a:t>
            </a:r>
          </a:p>
          <a:p>
            <a:endParaRPr lang="en-CA" baseline="0" dirty="0"/>
          </a:p>
          <a:p>
            <a:r>
              <a:rPr lang="en-CA" b="1" baseline="0" dirty="0"/>
              <a:t>-Take your medication as directed:</a:t>
            </a:r>
          </a:p>
          <a:p>
            <a:r>
              <a:rPr lang="en-CA" b="0" baseline="0" dirty="0"/>
              <a:t>Medications don’t work if you don’t take them.</a:t>
            </a:r>
          </a:p>
          <a:p>
            <a:r>
              <a:rPr lang="en-CA" baseline="0" dirty="0"/>
              <a:t>Your health care team can help you understand why it is important to take your medication.</a:t>
            </a:r>
          </a:p>
          <a:p>
            <a:r>
              <a:rPr lang="en-CA" baseline="0" dirty="0"/>
              <a:t>Most people with Diabetes and High BP will need 3 or 4 BP medications to control their BP.</a:t>
            </a:r>
          </a:p>
          <a:p>
            <a:r>
              <a:rPr lang="en-CA" baseline="0" dirty="0"/>
              <a:t>They might also need 1 – 2 medications to control their cholesterol levels, 3-4 medications to control their BP and of course 2-3 medications for their diabetes.</a:t>
            </a:r>
          </a:p>
          <a:p>
            <a:endParaRPr lang="en-CA" baseline="0" dirty="0"/>
          </a:p>
          <a:p>
            <a:endParaRPr lang="en-CA" baseline="0" dirty="0"/>
          </a:p>
          <a:p>
            <a:r>
              <a:rPr lang="en-CA" b="1" baseline="0" dirty="0"/>
              <a:t>Reduce your Salt / Sodium Intake:</a:t>
            </a:r>
          </a:p>
          <a:p>
            <a:r>
              <a:rPr lang="en-CA" dirty="0"/>
              <a:t>Eat fewer processed canned and instant foods</a:t>
            </a:r>
          </a:p>
          <a:p>
            <a:r>
              <a:rPr lang="en-CA" dirty="0"/>
              <a:t>Choose fresh foods more often</a:t>
            </a:r>
          </a:p>
          <a:p>
            <a:r>
              <a:rPr lang="en-CA" dirty="0"/>
              <a:t>Limit salted snack foods such as nuts, chips or popcorn</a:t>
            </a:r>
          </a:p>
          <a:p>
            <a:r>
              <a:rPr lang="en-CA" dirty="0"/>
              <a:t>Do not add salt to home cooking, use spices instead</a:t>
            </a:r>
          </a:p>
          <a:p>
            <a:r>
              <a:rPr lang="en-CA" dirty="0"/>
              <a:t>Take the salt shaker off the table</a:t>
            </a:r>
          </a:p>
          <a:p>
            <a:r>
              <a:rPr lang="en-CA" dirty="0"/>
              <a:t>Choose lower slat options (label reading)</a:t>
            </a:r>
          </a:p>
          <a:p>
            <a:endParaRPr lang="en-CA" dirty="0"/>
          </a:p>
          <a:p>
            <a:r>
              <a:rPr lang="en-CA" b="1" dirty="0"/>
              <a:t>Limit Alcohol:</a:t>
            </a:r>
          </a:p>
          <a:p>
            <a:r>
              <a:rPr lang="en-CA" dirty="0"/>
              <a:t>Excess alcohol intake is associated with the development / worsening  of hypertension.</a:t>
            </a:r>
          </a:p>
          <a:p>
            <a:r>
              <a:rPr lang="en-CA" dirty="0"/>
              <a:t>It also erodes stomach and gut lining, increasing chances of ulcers and stomach bleeds.</a:t>
            </a:r>
          </a:p>
          <a:p>
            <a:r>
              <a:rPr lang="en-CA" dirty="0"/>
              <a:t>It aggravates nearly ALL chronic medical conditions.</a:t>
            </a:r>
          </a:p>
          <a:p>
            <a:r>
              <a:rPr lang="en-CA" dirty="0"/>
              <a:t>It aggravates allergies, arthritis, and speeds aging.  </a:t>
            </a:r>
          </a:p>
          <a:p>
            <a:r>
              <a:rPr lang="en-CA" dirty="0"/>
              <a:t>Limit alcohol consumption to no more than 2 standard drinks per week.</a:t>
            </a:r>
          </a:p>
          <a:p>
            <a:r>
              <a:rPr lang="en-CA" b="0" dirty="0"/>
              <a:t>Or have none. </a:t>
            </a:r>
          </a:p>
          <a:p>
            <a:endParaRPr lang="en-CA" dirty="0"/>
          </a:p>
          <a:p>
            <a:r>
              <a:rPr lang="en-CA" dirty="0"/>
              <a:t>Encourage home BP checks.</a:t>
            </a:r>
          </a:p>
          <a:p>
            <a:r>
              <a:rPr lang="en-CA" dirty="0"/>
              <a:t>Home BP readings tell</a:t>
            </a:r>
            <a:r>
              <a:rPr lang="en-CA" baseline="0" dirty="0"/>
              <a:t> us a lot about how the person is dealing with their BP.</a:t>
            </a:r>
            <a:endParaRPr lang="en-CA" dirty="0"/>
          </a:p>
          <a:p>
            <a:r>
              <a:rPr lang="en-CA" dirty="0"/>
              <a:t>Home BP readings can confirm dx; improve control; encourage</a:t>
            </a:r>
            <a:r>
              <a:rPr lang="en-CA" baseline="0" dirty="0"/>
              <a:t> people to take their medication.</a:t>
            </a:r>
            <a:endParaRPr lang="en-CA" dirty="0"/>
          </a:p>
          <a:p>
            <a:r>
              <a:rPr lang="en-CA" dirty="0"/>
              <a:t>Write your BP readings down.</a:t>
            </a:r>
          </a:p>
          <a:p>
            <a:r>
              <a:rPr lang="en-CA" dirty="0"/>
              <a:t>Take</a:t>
            </a:r>
            <a:r>
              <a:rPr lang="en-CA" baseline="0" dirty="0"/>
              <a:t> your BP at home</a:t>
            </a:r>
            <a:r>
              <a:rPr lang="en-CA" dirty="0"/>
              <a:t> throughout the day for a 7 day period. </a:t>
            </a:r>
          </a:p>
          <a:p>
            <a:r>
              <a:rPr lang="en-CA" dirty="0"/>
              <a:t>It is also good to log down diet and general activities for the same period, to scan for other environmental/</a:t>
            </a:r>
            <a:r>
              <a:rPr lang="en-CA"/>
              <a:t>diet contributors.</a:t>
            </a:r>
            <a:endParaRPr lang="en-CA" dirty="0"/>
          </a:p>
          <a:p>
            <a:endParaRPr lang="en-CA" dirty="0"/>
          </a:p>
          <a:p>
            <a:r>
              <a:rPr lang="en-CA" dirty="0"/>
              <a:t>Share the readings to your</a:t>
            </a:r>
            <a:r>
              <a:rPr lang="en-CA" baseline="0" dirty="0"/>
              <a:t> health care professional.</a:t>
            </a:r>
            <a:endParaRPr lang="en-CA" dirty="0"/>
          </a:p>
          <a:p>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24</a:t>
            </a:fld>
            <a:endParaRPr lang="en-CA"/>
          </a:p>
        </p:txBody>
      </p:sp>
    </p:spTree>
    <p:extLst>
      <p:ext uri="{BB962C8B-B14F-4D97-AF65-F5344CB8AC3E}">
        <p14:creationId xmlns:p14="http://schemas.microsoft.com/office/powerpoint/2010/main" val="1825805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25</a:t>
            </a:fld>
            <a:endParaRPr lang="en-CA"/>
          </a:p>
        </p:txBody>
      </p:sp>
    </p:spTree>
    <p:extLst>
      <p:ext uri="{BB962C8B-B14F-4D97-AF65-F5344CB8AC3E}">
        <p14:creationId xmlns:p14="http://schemas.microsoft.com/office/powerpoint/2010/main" val="37899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-Diabetes and High Blood Pressure are both long</a:t>
            </a:r>
            <a:r>
              <a:rPr lang="en-CA" baseline="0" dirty="0"/>
              <a:t> term diseases.</a:t>
            </a:r>
          </a:p>
          <a:p>
            <a:endParaRPr lang="en-CA" baseline="0" dirty="0"/>
          </a:p>
          <a:p>
            <a:r>
              <a:rPr lang="en-CA" baseline="0" dirty="0"/>
              <a:t>-In most people, Diabetes can be managed but it cannot be cured.</a:t>
            </a:r>
          </a:p>
          <a:p>
            <a:endParaRPr lang="en-CA" baseline="0" dirty="0"/>
          </a:p>
          <a:p>
            <a:r>
              <a:rPr lang="en-CA" baseline="0" dirty="0"/>
              <a:t>The same is true for High Blood Pressure, it can be managed but it cannot be cured.</a:t>
            </a:r>
          </a:p>
          <a:p>
            <a:endParaRPr lang="en-CA" baseline="0" dirty="0"/>
          </a:p>
          <a:p>
            <a:r>
              <a:rPr lang="en-CA" baseline="0" dirty="0"/>
              <a:t>-Good management will help support the best quality of life for you and your family.</a:t>
            </a:r>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3</a:t>
            </a:fld>
            <a:endParaRPr lang="en-CA"/>
          </a:p>
        </p:txBody>
      </p:sp>
    </p:spTree>
    <p:extLst>
      <p:ext uri="{BB962C8B-B14F-4D97-AF65-F5344CB8AC3E}">
        <p14:creationId xmlns:p14="http://schemas.microsoft.com/office/powerpoint/2010/main" val="374886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-Harm to the blood vessels occurs slowly overtime.</a:t>
            </a:r>
          </a:p>
          <a:p>
            <a:r>
              <a:rPr lang="en-CA" dirty="0"/>
              <a:t>-As we age, our</a:t>
            </a:r>
            <a:r>
              <a:rPr lang="en-CA" baseline="0" dirty="0"/>
              <a:t> blood vessels naturally become less elastic and thicker, this is a normal part of aging.</a:t>
            </a:r>
          </a:p>
          <a:p>
            <a:r>
              <a:rPr lang="en-CA" baseline="0" dirty="0"/>
              <a:t>-When a person living with diabetes ages, they are at higher risk to have poor blood flow because diabetes affects the blood vessels.</a:t>
            </a:r>
          </a:p>
          <a:p>
            <a:endParaRPr lang="en-CA" baseline="0" dirty="0"/>
          </a:p>
          <a:p>
            <a:r>
              <a:rPr lang="en-CA" baseline="0" dirty="0"/>
              <a:t>-Both of these pictures show the progress from a normal blood vessel with good blood flow…to a partly (40%) blocked vessel….to a blood vessel that is 95% blocked.</a:t>
            </a:r>
          </a:p>
          <a:p>
            <a:endParaRPr lang="en-CA" baseline="0" dirty="0"/>
          </a:p>
          <a:p>
            <a:r>
              <a:rPr lang="en-CA" baseline="0" dirty="0"/>
              <a:t>-How long does it take to move from partly (40%) blocked to 95% blocked?</a:t>
            </a:r>
          </a:p>
          <a:p>
            <a:r>
              <a:rPr lang="en-CA" baseline="0" dirty="0"/>
              <a:t>It depends on a number of factors, like age, genetics, smoking history, if you are overweight / obese, nutrition level, activity level, if you are able to control your blood sugar level and blood pressure.</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4</a:t>
            </a:fld>
            <a:endParaRPr lang="en-CA"/>
          </a:p>
        </p:txBody>
      </p:sp>
    </p:spTree>
    <p:extLst>
      <p:ext uri="{BB962C8B-B14F-4D97-AF65-F5344CB8AC3E}">
        <p14:creationId xmlns:p14="http://schemas.microsoft.com/office/powerpoint/2010/main" val="309435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a:t>
            </a:r>
            <a:r>
              <a:rPr lang="en-CA" baseline="0" dirty="0"/>
              <a:t> picture shows how high blood glucose can contribute to high blood pressure.</a:t>
            </a:r>
          </a:p>
          <a:p>
            <a:endParaRPr lang="en-CA" baseline="0" dirty="0"/>
          </a:p>
          <a:p>
            <a:r>
              <a:rPr lang="en-CA" baseline="0" dirty="0"/>
              <a:t>-You can have High Blood Pressure without having Diabetes, but the prevention strategy is the same.</a:t>
            </a:r>
          </a:p>
          <a:p>
            <a:endParaRPr lang="en-CA" baseline="0" dirty="0"/>
          </a:p>
          <a:p>
            <a:r>
              <a:rPr lang="en-CA" baseline="0" dirty="0"/>
              <a:t>-For reference, tires are built in multiple layers like a vein or an artery.  Wear and tear, and pressure too high, can cause structural weakening and then failure in the walls.  </a:t>
            </a:r>
            <a:endParaRPr lang="en-CA" dirty="0"/>
          </a:p>
        </p:txBody>
      </p:sp>
      <p:sp>
        <p:nvSpPr>
          <p:cNvPr id="4" name="Slide Number Placeholder 3"/>
          <p:cNvSpPr>
            <a:spLocks noGrp="1"/>
          </p:cNvSpPr>
          <p:nvPr>
            <p:ph type="sldNum" sz="quarter" idx="10"/>
          </p:nvPr>
        </p:nvSpPr>
        <p:spPr/>
        <p:txBody>
          <a:bodyPr/>
          <a:lstStyle/>
          <a:p>
            <a:fld id="{B2B29D9A-02A0-410D-9F51-81208DD8CFBA}" type="slidenum">
              <a:rPr lang="en-CA" smtClean="0"/>
              <a:t>5</a:t>
            </a:fld>
            <a:endParaRPr lang="en-CA"/>
          </a:p>
        </p:txBody>
      </p:sp>
    </p:spTree>
    <p:extLst>
      <p:ext uri="{BB962C8B-B14F-4D97-AF65-F5344CB8AC3E}">
        <p14:creationId xmlns:p14="http://schemas.microsoft.com/office/powerpoint/2010/main" val="371812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a:t>
            </a:r>
            <a:r>
              <a:rPr lang="en-CA" baseline="0" dirty="0"/>
              <a:t> a person lives with Diabetes, the effect of the disease on their blood vessels makes them at risk for complications.</a:t>
            </a:r>
          </a:p>
          <a:p>
            <a:endParaRPr lang="en-CA" baseline="0" dirty="0"/>
          </a:p>
          <a:p>
            <a:r>
              <a:rPr lang="en-CA" baseline="0" dirty="0"/>
              <a:t>-Most people living with Diabetes also have High Blood Pressure. Diabetes and High Blood Pressure harm blood vessels making it harder for the blood to flow.</a:t>
            </a:r>
          </a:p>
          <a:p>
            <a:endParaRPr lang="en-CA" baseline="0" dirty="0"/>
          </a:p>
          <a:p>
            <a:endParaRPr lang="en-CA" baseline="0" dirty="0"/>
          </a:p>
          <a:p>
            <a:r>
              <a:rPr lang="en-CA" b="1" baseline="0" dirty="0"/>
              <a:t>Activity: Have the group talk about complications that they have experienced or they might know others have experienced.</a:t>
            </a:r>
          </a:p>
          <a:p>
            <a:endParaRPr lang="en-CA" b="1" baseline="0" dirty="0"/>
          </a:p>
          <a:p>
            <a:r>
              <a:rPr lang="en-CA" baseline="0" dirty="0"/>
              <a:t>-Try to guess the complication that is linked to each area on the picture:</a:t>
            </a:r>
          </a:p>
          <a:p>
            <a:r>
              <a:rPr lang="en-CA" b="1" baseline="0" dirty="0"/>
              <a:t>Eyes:</a:t>
            </a:r>
            <a:r>
              <a:rPr lang="en-CA" baseline="0" dirty="0"/>
              <a:t> Decreased vision, blindness</a:t>
            </a:r>
          </a:p>
          <a:p>
            <a:r>
              <a:rPr lang="en-CA" b="1" baseline="0" dirty="0"/>
              <a:t>Head / Brain: </a:t>
            </a:r>
            <a:r>
              <a:rPr lang="en-CA" baseline="0" dirty="0"/>
              <a:t>Stroke or ‘mini stroke’</a:t>
            </a:r>
          </a:p>
          <a:p>
            <a:r>
              <a:rPr lang="en-CA" b="1" baseline="0" dirty="0"/>
              <a:t>Heart:</a:t>
            </a:r>
            <a:r>
              <a:rPr lang="en-CA" baseline="0" dirty="0"/>
              <a:t> Heart Attack</a:t>
            </a:r>
          </a:p>
          <a:p>
            <a:r>
              <a:rPr lang="en-CA" b="1" baseline="0" dirty="0"/>
              <a:t>Stomach: </a:t>
            </a:r>
            <a:r>
              <a:rPr lang="en-CA" baseline="0" dirty="0"/>
              <a:t>Stomach upset like diarrhea or constipation</a:t>
            </a:r>
          </a:p>
          <a:p>
            <a:r>
              <a:rPr lang="en-CA" b="1" baseline="0" dirty="0"/>
              <a:t>Kidney:</a:t>
            </a:r>
            <a:r>
              <a:rPr lang="en-CA" baseline="0" dirty="0"/>
              <a:t> Kidney disease which might lead to dialysis</a:t>
            </a:r>
          </a:p>
          <a:p>
            <a:r>
              <a:rPr lang="en-CA" b="1" baseline="0" dirty="0"/>
              <a:t>Fingers:</a:t>
            </a:r>
            <a:r>
              <a:rPr lang="en-CA" baseline="0" dirty="0"/>
              <a:t> Numbness / tingling, decreased sensation</a:t>
            </a:r>
          </a:p>
          <a:p>
            <a:r>
              <a:rPr lang="en-CA" b="1" baseline="0" dirty="0"/>
              <a:t>Sex organs: </a:t>
            </a:r>
            <a:r>
              <a:rPr lang="en-CA" baseline="0" dirty="0"/>
              <a:t>Erectile dysfunction for men; decreased fertility for women.</a:t>
            </a:r>
          </a:p>
          <a:p>
            <a:r>
              <a:rPr lang="en-CA" b="1" baseline="0" dirty="0"/>
              <a:t>Feet:</a:t>
            </a:r>
            <a:r>
              <a:rPr lang="en-CA" baseline="0" dirty="0"/>
              <a:t> Numbness / tingling, decreased sensation, cracked dry skin, sores that are slow to heal, infections, amputation.</a:t>
            </a:r>
            <a:endParaRPr lang="en-CA" dirty="0"/>
          </a:p>
          <a:p>
            <a:endParaRPr lang="en-CA" dirty="0"/>
          </a:p>
          <a:p>
            <a:r>
              <a:rPr lang="en-CA" baseline="0" dirty="0"/>
              <a:t>-</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6</a:t>
            </a:fld>
            <a:endParaRPr lang="en-CA"/>
          </a:p>
        </p:txBody>
      </p:sp>
    </p:spTree>
    <p:extLst>
      <p:ext uri="{BB962C8B-B14F-4D97-AF65-F5344CB8AC3E}">
        <p14:creationId xmlns:p14="http://schemas.microsoft.com/office/powerpoint/2010/main" val="179496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-Having Diabetes and High Blood Pressure increases risk for complications and the complications can begin earlier.</a:t>
            </a:r>
          </a:p>
          <a:p>
            <a:r>
              <a:rPr lang="en-CA" baseline="0" dirty="0"/>
              <a:t>-Some of the complications are reversible. For example numbness and tingling can improve if diabetes and high blood pressure are managed.</a:t>
            </a:r>
          </a:p>
          <a:p>
            <a:r>
              <a:rPr lang="en-CA" baseline="0" dirty="0"/>
              <a:t>-Some complications are permanent. For example, once a heart attack or stroke have occurred, you cannot undo them. However, there are rehab programs that will help bring the person to achieve the best quality of life living with their complication. </a:t>
            </a:r>
          </a:p>
          <a:p>
            <a:r>
              <a:rPr lang="en-CA" baseline="0" dirty="0"/>
              <a:t>-Disease management is also important to avoid other complications, including a second heart attack or stroke or any of the other listed complications.</a:t>
            </a:r>
          </a:p>
          <a:p>
            <a:endParaRPr lang="en-CA" baseline="0" dirty="0"/>
          </a:p>
          <a:p>
            <a:r>
              <a:rPr lang="en-CA" b="1" baseline="0" dirty="0"/>
              <a:t>Activity: Have the group talk about complications that they have experienced or they might know others have experienced.</a:t>
            </a:r>
          </a:p>
          <a:p>
            <a:r>
              <a:rPr lang="en-CA" baseline="0" dirty="0"/>
              <a:t>-Try to guess the complication that is linked to each area on the picture:</a:t>
            </a:r>
          </a:p>
          <a:p>
            <a:r>
              <a:rPr lang="en-CA" b="1" baseline="0" dirty="0"/>
              <a:t>Eyes:</a:t>
            </a:r>
            <a:r>
              <a:rPr lang="en-CA" baseline="0" dirty="0"/>
              <a:t> Decreased vision, blindness</a:t>
            </a:r>
          </a:p>
          <a:p>
            <a:r>
              <a:rPr lang="en-CA" b="1" baseline="0" dirty="0"/>
              <a:t>Head / Brain: </a:t>
            </a:r>
            <a:r>
              <a:rPr lang="en-CA" baseline="0" dirty="0"/>
              <a:t>Stroke or ‘mini stroke’</a:t>
            </a:r>
          </a:p>
          <a:p>
            <a:r>
              <a:rPr lang="en-CA" b="1" baseline="0" dirty="0"/>
              <a:t>Heart:</a:t>
            </a:r>
            <a:r>
              <a:rPr lang="en-CA" baseline="0" dirty="0"/>
              <a:t> Heart Attack</a:t>
            </a:r>
          </a:p>
          <a:p>
            <a:r>
              <a:rPr lang="en-CA" b="1" baseline="0" dirty="0"/>
              <a:t>Stomach: </a:t>
            </a:r>
            <a:r>
              <a:rPr lang="en-CA" baseline="0" dirty="0"/>
              <a:t>Stomach upset like diarrhea or constipation</a:t>
            </a:r>
          </a:p>
          <a:p>
            <a:r>
              <a:rPr lang="en-CA" b="1" baseline="0" dirty="0"/>
              <a:t>Kidney:</a:t>
            </a:r>
            <a:r>
              <a:rPr lang="en-CA" baseline="0" dirty="0"/>
              <a:t> Kidney disease which might lead to dialysis</a:t>
            </a:r>
          </a:p>
          <a:p>
            <a:r>
              <a:rPr lang="en-CA" b="1" baseline="0" dirty="0"/>
              <a:t>Fingers:</a:t>
            </a:r>
            <a:r>
              <a:rPr lang="en-CA" baseline="0" dirty="0"/>
              <a:t> Numbness / tingling, decreased sensation</a:t>
            </a:r>
          </a:p>
          <a:p>
            <a:r>
              <a:rPr lang="en-CA" b="1" baseline="0" dirty="0"/>
              <a:t>Sex organs: </a:t>
            </a:r>
            <a:r>
              <a:rPr lang="en-CA" baseline="0" dirty="0"/>
              <a:t>Erectile dysfunction for men; decreased fertility for women.</a:t>
            </a:r>
          </a:p>
          <a:p>
            <a:r>
              <a:rPr lang="en-CA" b="1" baseline="0" dirty="0"/>
              <a:t>Feet:</a:t>
            </a:r>
            <a:r>
              <a:rPr lang="en-CA" baseline="0" dirty="0"/>
              <a:t> Numbness / tingling, decreased sensation, cracked dry skin, sores that are slow to heal, infections, amputation.</a:t>
            </a:r>
            <a:endParaRPr lang="en-CA" dirty="0"/>
          </a:p>
          <a:p>
            <a:endParaRPr lang="en-CA" dirty="0"/>
          </a:p>
          <a:p>
            <a:r>
              <a:rPr lang="en-CA" baseline="0" dirty="0"/>
              <a:t>-</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7</a:t>
            </a:fld>
            <a:endParaRPr lang="en-CA"/>
          </a:p>
        </p:txBody>
      </p:sp>
    </p:spTree>
    <p:extLst>
      <p:ext uri="{BB962C8B-B14F-4D97-AF65-F5344CB8AC3E}">
        <p14:creationId xmlns:p14="http://schemas.microsoft.com/office/powerpoint/2010/main" val="179496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stomach, and the large and small intestines, are rich in blood (and lymph) vessels for the purpose of integrating nutrition and getting rid of waste.</a:t>
            </a:r>
          </a:p>
          <a:p>
            <a:endParaRPr lang="en-US" dirty="0"/>
          </a:p>
          <a:p>
            <a:r>
              <a:rPr lang="en-US" dirty="0"/>
              <a:t>As the fine blood vessel network gets damaged, gut motility can be altered, and nutrition absorption can get reduced.</a:t>
            </a:r>
          </a:p>
          <a:p>
            <a:endParaRPr lang="en-US" dirty="0"/>
          </a:p>
          <a:p>
            <a:r>
              <a:rPr lang="en-US" dirty="0"/>
              <a:t>Gut motility – how well everything moves through membranes, can result in diarrhea or constipation changes </a:t>
            </a:r>
          </a:p>
          <a:p>
            <a:endParaRPr lang="en-US" dirty="0"/>
          </a:p>
          <a:p>
            <a:r>
              <a:rPr lang="en-US" dirty="0"/>
              <a:t>Poor nutrient availability, and poor nutrient absorption can make you feel worse.</a:t>
            </a:r>
          </a:p>
          <a:p>
            <a:endParaRPr lang="en-US" dirty="0"/>
          </a:p>
          <a:p>
            <a:r>
              <a:rPr lang="en-US" dirty="0"/>
              <a:t>The guts tend to get more sensitive with age.</a:t>
            </a:r>
          </a:p>
        </p:txBody>
      </p:sp>
      <p:sp>
        <p:nvSpPr>
          <p:cNvPr id="4" name="Slide Number Placeholder 3"/>
          <p:cNvSpPr>
            <a:spLocks noGrp="1"/>
          </p:cNvSpPr>
          <p:nvPr>
            <p:ph type="sldNum" sz="quarter" idx="5"/>
          </p:nvPr>
        </p:nvSpPr>
        <p:spPr/>
        <p:txBody>
          <a:bodyPr/>
          <a:lstStyle/>
          <a:p>
            <a:fld id="{B2B29D9A-02A0-410D-9F51-81208DD8CFBA}" type="slidenum">
              <a:rPr lang="en-CA" smtClean="0"/>
              <a:t>10</a:t>
            </a:fld>
            <a:endParaRPr lang="en-CA"/>
          </a:p>
        </p:txBody>
      </p:sp>
    </p:spTree>
    <p:extLst>
      <p:ext uri="{BB962C8B-B14F-4D97-AF65-F5344CB8AC3E}">
        <p14:creationId xmlns:p14="http://schemas.microsoft.com/office/powerpoint/2010/main" val="407007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https://www.patiadiabetes.com/en/type-2-diabetes-hypertension-and-kidney-disease/</a:t>
            </a:r>
          </a:p>
          <a:p>
            <a:endParaRPr lang="en-US" dirty="0"/>
          </a:p>
          <a:p>
            <a:r>
              <a:rPr lang="en-US" dirty="0"/>
              <a:t>Kidneys are at risk of damage from diabetes and hypertension, as kidneys rely on a superfine </a:t>
            </a:r>
          </a:p>
        </p:txBody>
      </p:sp>
      <p:sp>
        <p:nvSpPr>
          <p:cNvPr id="4" name="Slide Number Placeholder 3"/>
          <p:cNvSpPr>
            <a:spLocks noGrp="1"/>
          </p:cNvSpPr>
          <p:nvPr>
            <p:ph type="sldNum" sz="quarter" idx="5"/>
          </p:nvPr>
        </p:nvSpPr>
        <p:spPr/>
        <p:txBody>
          <a:bodyPr/>
          <a:lstStyle/>
          <a:p>
            <a:fld id="{B2B29D9A-02A0-410D-9F51-81208DD8CFBA}" type="slidenum">
              <a:rPr lang="en-CA" smtClean="0"/>
              <a:t>11</a:t>
            </a:fld>
            <a:endParaRPr lang="en-CA"/>
          </a:p>
        </p:txBody>
      </p:sp>
    </p:spTree>
    <p:extLst>
      <p:ext uri="{BB962C8B-B14F-4D97-AF65-F5344CB8AC3E}">
        <p14:creationId xmlns:p14="http://schemas.microsoft.com/office/powerpoint/2010/main" val="128483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67D840D-0B70-43CB-92ED-B88E21A94D4D}"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27693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67D840D-0B70-43CB-92ED-B88E21A94D4D}"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30157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67D840D-0B70-43CB-92ED-B88E21A94D4D}"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143045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67D840D-0B70-43CB-92ED-B88E21A94D4D}"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408314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7D840D-0B70-43CB-92ED-B88E21A94D4D}"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337220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67D840D-0B70-43CB-92ED-B88E21A94D4D}" type="datetimeFigureOut">
              <a:rPr lang="en-CA" smtClean="0"/>
              <a:t>2023-02-20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26884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67D840D-0B70-43CB-92ED-B88E21A94D4D}" type="datetimeFigureOut">
              <a:rPr lang="en-CA" smtClean="0"/>
              <a:t>2023-02-20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382795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67D840D-0B70-43CB-92ED-B88E21A94D4D}" type="datetimeFigureOut">
              <a:rPr lang="en-CA" smtClean="0"/>
              <a:t>2023-02-20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355140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D840D-0B70-43CB-92ED-B88E21A94D4D}" type="datetimeFigureOut">
              <a:rPr lang="en-CA" smtClean="0"/>
              <a:t>2023-02-20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356492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7D840D-0B70-43CB-92ED-B88E21A94D4D}" type="datetimeFigureOut">
              <a:rPr lang="en-CA" smtClean="0"/>
              <a:t>2023-02-20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272908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7D840D-0B70-43CB-92ED-B88E21A94D4D}" type="datetimeFigureOut">
              <a:rPr lang="en-CA" smtClean="0"/>
              <a:t>2023-02-20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F973B2-61FC-4119-B84F-3BC7BC1695C5}" type="slidenum">
              <a:rPr lang="en-CA" smtClean="0"/>
              <a:t>‹#›</a:t>
            </a:fld>
            <a:endParaRPr lang="en-CA"/>
          </a:p>
        </p:txBody>
      </p:sp>
    </p:spTree>
    <p:extLst>
      <p:ext uri="{BB962C8B-B14F-4D97-AF65-F5344CB8AC3E}">
        <p14:creationId xmlns:p14="http://schemas.microsoft.com/office/powerpoint/2010/main" val="56327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D840D-0B70-43CB-92ED-B88E21A94D4D}" type="datetimeFigureOut">
              <a:rPr lang="en-CA" smtClean="0"/>
              <a:t>2023-02-20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973B2-61FC-4119-B84F-3BC7BC1695C5}" type="slidenum">
              <a:rPr lang="en-CA" smtClean="0"/>
              <a:t>‹#›</a:t>
            </a:fld>
            <a:endParaRPr lang="en-CA"/>
          </a:p>
        </p:txBody>
      </p:sp>
    </p:spTree>
    <p:extLst>
      <p:ext uri="{BB962C8B-B14F-4D97-AF65-F5344CB8AC3E}">
        <p14:creationId xmlns:p14="http://schemas.microsoft.com/office/powerpoint/2010/main" val="376238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1470025"/>
          </a:xfrm>
        </p:spPr>
        <p:txBody>
          <a:bodyPr>
            <a:normAutofit fontScale="90000"/>
          </a:bodyPr>
          <a:lstStyle/>
          <a:p>
            <a:br>
              <a:rPr lang="en-CA" b="1" dirty="0"/>
            </a:br>
            <a:r>
              <a:rPr lang="en-CA" b="1" dirty="0"/>
              <a:t>Heart Health Part 2:</a:t>
            </a:r>
            <a:br>
              <a:rPr lang="en-CA" b="1" dirty="0"/>
            </a:br>
            <a:br>
              <a:rPr lang="en-CA" b="1" dirty="0"/>
            </a:br>
            <a:r>
              <a:rPr lang="en-CA" b="1" dirty="0"/>
              <a:t>Diabetes and High Blood Pressure</a:t>
            </a:r>
          </a:p>
        </p:txBody>
      </p:sp>
      <p:sp>
        <p:nvSpPr>
          <p:cNvPr id="3" name="Subtitle 2"/>
          <p:cNvSpPr>
            <a:spLocks noGrp="1"/>
          </p:cNvSpPr>
          <p:nvPr>
            <p:ph type="subTitle" idx="1"/>
          </p:nvPr>
        </p:nvSpPr>
        <p:spPr>
          <a:xfrm>
            <a:off x="1371600" y="5589240"/>
            <a:ext cx="6400800" cy="1224136"/>
          </a:xfrm>
        </p:spPr>
        <p:txBody>
          <a:bodyPr/>
          <a:lstStyle/>
          <a:p>
            <a:endParaRPr lang="en-CA" dirty="0"/>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47"/>
            <a:ext cx="3243155" cy="242923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329" y="0"/>
            <a:ext cx="2924175" cy="1562100"/>
          </a:xfrm>
          <a:prstGeom prst="rect">
            <a:avLst/>
          </a:prstGeom>
        </p:spPr>
      </p:pic>
    </p:spTree>
    <p:extLst>
      <p:ext uri="{BB962C8B-B14F-4D97-AF65-F5344CB8AC3E}">
        <p14:creationId xmlns:p14="http://schemas.microsoft.com/office/powerpoint/2010/main" val="141324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5593-1C28-3E44-5B89-B9D46E181A36}"/>
              </a:ext>
            </a:extLst>
          </p:cNvPr>
          <p:cNvSpPr>
            <a:spLocks noGrp="1"/>
          </p:cNvSpPr>
          <p:nvPr>
            <p:ph type="title"/>
          </p:nvPr>
        </p:nvSpPr>
        <p:spPr/>
        <p:txBody>
          <a:bodyPr/>
          <a:lstStyle/>
          <a:p>
            <a:r>
              <a:rPr lang="en-US" dirty="0"/>
              <a:t>The Gut – Brain Axis</a:t>
            </a:r>
          </a:p>
        </p:txBody>
      </p:sp>
      <p:pic>
        <p:nvPicPr>
          <p:cNvPr id="5122" name="Picture 2" descr="Stress and the Gut-Brain Axis: Implications for Cancer, Inflammation and  Sepsis - Journal of Surgical Research">
            <a:extLst>
              <a:ext uri="{FF2B5EF4-FFF2-40B4-BE49-F238E27FC236}">
                <a16:creationId xmlns:a16="http://schemas.microsoft.com/office/drawing/2014/main" id="{5409716C-1487-4035-C5DF-895B3DF6F24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4038600" cy="42770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n.shopify.com/s/files/1/0224/9903/articles/Scree...">
            <a:extLst>
              <a:ext uri="{FF2B5EF4-FFF2-40B4-BE49-F238E27FC236}">
                <a16:creationId xmlns:a16="http://schemas.microsoft.com/office/drawing/2014/main" id="{1A059431-1306-035B-C767-8E46A460981E}"/>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66120" y="1600200"/>
            <a:ext cx="2713791" cy="4354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26232D-2E99-8CE2-BD10-2C3510937EAC}"/>
              </a:ext>
            </a:extLst>
          </p:cNvPr>
          <p:cNvSpPr txBox="1"/>
          <p:nvPr/>
        </p:nvSpPr>
        <p:spPr>
          <a:xfrm>
            <a:off x="3215104" y="6249674"/>
            <a:ext cx="2713791" cy="369332"/>
          </a:xfrm>
          <a:prstGeom prst="rect">
            <a:avLst/>
          </a:prstGeom>
          <a:noFill/>
        </p:spPr>
        <p:txBody>
          <a:bodyPr wrap="square" rtlCol="0">
            <a:spAutoFit/>
          </a:bodyPr>
          <a:lstStyle/>
          <a:p>
            <a:r>
              <a:rPr lang="en-US" dirty="0"/>
              <a:t>“You are what you eat…”</a:t>
            </a:r>
          </a:p>
        </p:txBody>
      </p:sp>
    </p:spTree>
    <p:extLst>
      <p:ext uri="{BB962C8B-B14F-4D97-AF65-F5344CB8AC3E}">
        <p14:creationId xmlns:p14="http://schemas.microsoft.com/office/powerpoint/2010/main" val="169093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44CBEB-E19B-E8D1-78DE-975B59C4B20E}"/>
              </a:ext>
            </a:extLst>
          </p:cNvPr>
          <p:cNvSpPr>
            <a:spLocks noGrp="1"/>
          </p:cNvSpPr>
          <p:nvPr>
            <p:ph sz="half" idx="2"/>
          </p:nvPr>
        </p:nvSpPr>
        <p:spPr/>
        <p:txBody>
          <a:bodyPr/>
          <a:lstStyle/>
          <a:p>
            <a:endParaRPr lang="en-US"/>
          </a:p>
        </p:txBody>
      </p:sp>
      <p:pic>
        <p:nvPicPr>
          <p:cNvPr id="6146" name="Picture 2">
            <a:extLst>
              <a:ext uri="{FF2B5EF4-FFF2-40B4-BE49-F238E27FC236}">
                <a16:creationId xmlns:a16="http://schemas.microsoft.com/office/drawing/2014/main" id="{7B1218E4-F4ED-78CB-38A3-EFD50CBB755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19" y="20464"/>
            <a:ext cx="8688959" cy="650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5FA1-1691-00A5-DDC7-AAD3D2B1B16D}"/>
              </a:ext>
            </a:extLst>
          </p:cNvPr>
          <p:cNvSpPr>
            <a:spLocks noGrp="1"/>
          </p:cNvSpPr>
          <p:nvPr>
            <p:ph type="title"/>
          </p:nvPr>
        </p:nvSpPr>
        <p:spPr/>
        <p:txBody>
          <a:bodyPr/>
          <a:lstStyle/>
          <a:p>
            <a:r>
              <a:rPr lang="en-US" dirty="0"/>
              <a:t>Kidneys: water filter system</a:t>
            </a:r>
          </a:p>
        </p:txBody>
      </p:sp>
      <p:pic>
        <p:nvPicPr>
          <p:cNvPr id="10242" name="Picture 2" descr="Explaining Your Kidney Test Results: A Tool for Clinical Use | NIDDK">
            <a:extLst>
              <a:ext uri="{FF2B5EF4-FFF2-40B4-BE49-F238E27FC236}">
                <a16:creationId xmlns:a16="http://schemas.microsoft.com/office/drawing/2014/main" id="{477E1F78-7341-8F5D-53F9-9015DFEAA42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555522" y="1532930"/>
            <a:ext cx="3629025" cy="149274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lomerular filtration location, glomerular filtration rate range and formula">
            <a:extLst>
              <a:ext uri="{FF2B5EF4-FFF2-40B4-BE49-F238E27FC236}">
                <a16:creationId xmlns:a16="http://schemas.microsoft.com/office/drawing/2014/main" id="{A528AB7E-6AB5-C4D6-30B8-BE8E96B3915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1706" y="1528366"/>
            <a:ext cx="4933816" cy="449292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58E0CD93-2B3E-6636-2878-A16F14EED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727" y="4290323"/>
            <a:ext cx="4398822" cy="219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9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a:t>High Blood Pressure </a:t>
            </a:r>
          </a:p>
        </p:txBody>
      </p:sp>
      <p:sp>
        <p:nvSpPr>
          <p:cNvPr id="6" name="Content Placeholder 5"/>
          <p:cNvSpPr>
            <a:spLocks noGrp="1"/>
          </p:cNvSpPr>
          <p:nvPr>
            <p:ph idx="1"/>
          </p:nvPr>
        </p:nvSpPr>
        <p:spPr/>
        <p:txBody>
          <a:bodyPr/>
          <a:lstStyle/>
          <a:p>
            <a:r>
              <a:rPr lang="en-CA" dirty="0"/>
              <a:t>Early hypertension has no signs or symptoms.</a:t>
            </a:r>
          </a:p>
          <a:p>
            <a:r>
              <a:rPr lang="en-CA" dirty="0"/>
              <a:t>The only way to know if you have hypertension is to check your blood pressure</a:t>
            </a:r>
          </a:p>
          <a:p>
            <a:pPr marL="0" indent="0">
              <a:buNone/>
            </a:pPr>
            <a:endParaRPr lang="en-CA" dirty="0"/>
          </a:p>
          <a:p>
            <a:pPr lvl="8"/>
            <a:endParaRPr lang="en-CA" dirty="0"/>
          </a:p>
          <a:p>
            <a:endParaRPr lang="en-CA"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944" y="3438004"/>
            <a:ext cx="2880320" cy="2880320"/>
          </a:xfrm>
          <a:prstGeom prst="rect">
            <a:avLst/>
          </a:prstGeom>
        </p:spPr>
      </p:pic>
    </p:spTree>
    <p:extLst>
      <p:ext uri="{BB962C8B-B14F-4D97-AF65-F5344CB8AC3E}">
        <p14:creationId xmlns:p14="http://schemas.microsoft.com/office/powerpoint/2010/main" val="393828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Where should I check my BP?</a:t>
            </a:r>
          </a:p>
        </p:txBody>
      </p:sp>
      <p:sp>
        <p:nvSpPr>
          <p:cNvPr id="5" name="Content Placeholder 4"/>
          <p:cNvSpPr>
            <a:spLocks noGrp="1"/>
          </p:cNvSpPr>
          <p:nvPr>
            <p:ph idx="1"/>
          </p:nvPr>
        </p:nvSpPr>
        <p:spPr/>
        <p:txBody>
          <a:bodyPr>
            <a:normAutofit lnSpcReduction="10000"/>
          </a:bodyPr>
          <a:lstStyle/>
          <a:p>
            <a:pPr marL="514350" indent="-514350">
              <a:buFont typeface="+mj-lt"/>
              <a:buAutoNum type="alphaUcPeriod"/>
            </a:pPr>
            <a:r>
              <a:rPr lang="en-CA" dirty="0"/>
              <a:t>At the nursing station / health centre by a   health care professional.</a:t>
            </a:r>
          </a:p>
          <a:p>
            <a:pPr marL="514350" indent="-514350">
              <a:buFont typeface="+mj-lt"/>
              <a:buAutoNum type="alphaUcPeriod"/>
            </a:pPr>
            <a:endParaRPr lang="en-CA" dirty="0"/>
          </a:p>
          <a:p>
            <a:pPr marL="514350" indent="-514350">
              <a:buFont typeface="+mj-lt"/>
              <a:buAutoNum type="alphaUcPeriod"/>
            </a:pPr>
            <a:r>
              <a:rPr lang="en-CA" dirty="0"/>
              <a:t>At a store with a BP machine (</a:t>
            </a:r>
            <a:r>
              <a:rPr lang="en-CA" dirty="0" err="1"/>
              <a:t>ie</a:t>
            </a:r>
            <a:r>
              <a:rPr lang="en-CA" dirty="0"/>
              <a:t>. Walmart).</a:t>
            </a:r>
          </a:p>
          <a:p>
            <a:pPr marL="514350" indent="-514350">
              <a:buFont typeface="+mj-lt"/>
              <a:buAutoNum type="alphaUcPeriod"/>
            </a:pPr>
            <a:endParaRPr lang="en-CA" dirty="0"/>
          </a:p>
          <a:p>
            <a:pPr marL="514350" indent="-514350">
              <a:buFont typeface="+mj-lt"/>
              <a:buAutoNum type="alphaUcPeriod"/>
            </a:pPr>
            <a:r>
              <a:rPr lang="en-CA" dirty="0"/>
              <a:t>At home with a home BP machine.</a:t>
            </a:r>
          </a:p>
          <a:p>
            <a:pPr marL="514350" indent="-514350">
              <a:buFont typeface="+mj-lt"/>
              <a:buAutoNum type="alphaUcPeriod"/>
            </a:pPr>
            <a:endParaRPr lang="en-CA" dirty="0"/>
          </a:p>
          <a:p>
            <a:pPr marL="514350" indent="-514350">
              <a:buFont typeface="+mj-lt"/>
              <a:buAutoNum type="alphaUcPeriod"/>
            </a:pPr>
            <a:r>
              <a:rPr lang="en-CA" dirty="0"/>
              <a:t>Any of the above</a:t>
            </a:r>
          </a:p>
        </p:txBody>
      </p:sp>
    </p:spTree>
    <p:extLst>
      <p:ext uri="{BB962C8B-B14F-4D97-AF65-F5344CB8AC3E}">
        <p14:creationId xmlns:p14="http://schemas.microsoft.com/office/powerpoint/2010/main" val="107494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CA" b="1" dirty="0"/>
              <a:t>How will I know if I have High BP?</a:t>
            </a:r>
          </a:p>
        </p:txBody>
      </p:sp>
      <p:sp>
        <p:nvSpPr>
          <p:cNvPr id="3" name="Content Placeholder 2"/>
          <p:cNvSpPr>
            <a:spLocks noGrp="1"/>
          </p:cNvSpPr>
          <p:nvPr>
            <p:ph idx="1"/>
          </p:nvPr>
        </p:nvSpPr>
        <p:spPr>
          <a:xfrm>
            <a:off x="179512" y="908720"/>
            <a:ext cx="8964488" cy="5217443"/>
          </a:xfrm>
        </p:spPr>
        <p:txBody>
          <a:bodyPr/>
          <a:lstStyle/>
          <a:p>
            <a:r>
              <a:rPr lang="en-CA" dirty="0"/>
              <a:t>A Blood Pressure reading is made up of 2 values, the </a:t>
            </a:r>
            <a:r>
              <a:rPr lang="en-CA" i="1" dirty="0"/>
              <a:t>systolic</a:t>
            </a:r>
            <a:r>
              <a:rPr lang="en-CA" dirty="0"/>
              <a:t> and </a:t>
            </a:r>
            <a:r>
              <a:rPr lang="en-CA" i="1" dirty="0"/>
              <a:t>diastolic</a:t>
            </a:r>
            <a:r>
              <a:rPr lang="en-CA" dirty="0"/>
              <a:t> readings .</a:t>
            </a:r>
          </a:p>
          <a:p>
            <a:endParaRPr lang="en-CA" dirty="0"/>
          </a:p>
          <a:p>
            <a:endParaRPr lang="en-CA"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469912"/>
            <a:ext cx="965647" cy="895192"/>
          </a:xfrm>
          <a:prstGeom prst="rect">
            <a:avLst/>
          </a:prstGeom>
        </p:spPr>
      </p:pic>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45" y="5144593"/>
            <a:ext cx="1334071" cy="1236735"/>
          </a:xfrm>
          <a:prstGeom prst="rect">
            <a:avLst/>
          </a:prstGeom>
        </p:spPr>
      </p:pic>
      <p:sp>
        <p:nvSpPr>
          <p:cNvPr id="8" name="Right Arrow 7"/>
          <p:cNvSpPr/>
          <p:nvPr/>
        </p:nvSpPr>
        <p:spPr>
          <a:xfrm>
            <a:off x="793910" y="35204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rot="10800000">
            <a:off x="2749004" y="35204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5400000">
            <a:off x="1732824" y="27694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427984" y="3938280"/>
            <a:ext cx="1353256" cy="1938992"/>
          </a:xfrm>
          <a:prstGeom prst="rect">
            <a:avLst/>
          </a:prstGeom>
          <a:noFill/>
        </p:spPr>
        <p:txBody>
          <a:bodyPr wrap="none" rtlCol="0">
            <a:spAutoFit/>
          </a:bodyPr>
          <a:lstStyle/>
          <a:p>
            <a:r>
              <a:rPr lang="en-CA" sz="6000" b="1" u="sng" dirty="0">
                <a:solidFill>
                  <a:srgbClr val="00B050"/>
                </a:solidFill>
              </a:rPr>
              <a:t>120</a:t>
            </a:r>
            <a:endParaRPr lang="en-CA" sz="6000" b="1" dirty="0">
              <a:solidFill>
                <a:srgbClr val="00B050"/>
              </a:solidFill>
            </a:endParaRPr>
          </a:p>
          <a:p>
            <a:r>
              <a:rPr lang="en-CA" sz="6000" b="1" dirty="0">
                <a:solidFill>
                  <a:srgbClr val="00B050"/>
                </a:solidFill>
              </a:rPr>
              <a:t> 70</a:t>
            </a:r>
          </a:p>
        </p:txBody>
      </p:sp>
      <p:cxnSp>
        <p:nvCxnSpPr>
          <p:cNvPr id="13" name="Straight Connector 12"/>
          <p:cNvCxnSpPr/>
          <p:nvPr/>
        </p:nvCxnSpPr>
        <p:spPr>
          <a:xfrm>
            <a:off x="395536" y="4725144"/>
            <a:ext cx="3600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3989" y="2965008"/>
            <a:ext cx="2771800" cy="3416320"/>
          </a:xfrm>
          <a:prstGeom prst="rect">
            <a:avLst/>
          </a:prstGeom>
          <a:noFill/>
        </p:spPr>
        <p:txBody>
          <a:bodyPr wrap="square" rtlCol="0">
            <a:spAutoFit/>
          </a:bodyPr>
          <a:lstStyle/>
          <a:p>
            <a:r>
              <a:rPr lang="en-CA" sz="2400" b="1" u="sng" dirty="0"/>
              <a:t>Systolic</a:t>
            </a:r>
          </a:p>
          <a:p>
            <a:r>
              <a:rPr lang="en-CA" sz="2400" b="1" dirty="0"/>
              <a:t>Diastolic</a:t>
            </a:r>
          </a:p>
          <a:p>
            <a:endParaRPr lang="en-CA" sz="2400" b="1" dirty="0"/>
          </a:p>
          <a:p>
            <a:endParaRPr lang="en-CA" sz="2400" b="1" dirty="0"/>
          </a:p>
          <a:p>
            <a:r>
              <a:rPr lang="en-CA" sz="2400" b="1" dirty="0"/>
              <a:t>Top pressure on </a:t>
            </a:r>
            <a:r>
              <a:rPr lang="en-CA" sz="2400" b="1" u="sng" dirty="0"/>
              <a:t>vein walls_______</a:t>
            </a:r>
          </a:p>
          <a:p>
            <a:r>
              <a:rPr lang="en-CA" sz="2400" b="1" dirty="0"/>
              <a:t>Relaxed pressure on vein walls</a:t>
            </a:r>
          </a:p>
          <a:p>
            <a:endParaRPr lang="en-CA" sz="2400" b="1" dirty="0"/>
          </a:p>
        </p:txBody>
      </p:sp>
    </p:spTree>
    <p:extLst>
      <p:ext uri="{BB962C8B-B14F-4D97-AF65-F5344CB8AC3E}">
        <p14:creationId xmlns:p14="http://schemas.microsoft.com/office/powerpoint/2010/main" val="281497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b="1" dirty="0"/>
              <a:t>How will I know if I have High BP?</a:t>
            </a:r>
          </a:p>
        </p:txBody>
      </p:sp>
      <p:sp>
        <p:nvSpPr>
          <p:cNvPr id="4" name="Content Placeholder 3"/>
          <p:cNvSpPr>
            <a:spLocks noGrp="1"/>
          </p:cNvSpPr>
          <p:nvPr>
            <p:ph sz="half" idx="1"/>
          </p:nvPr>
        </p:nvSpPr>
        <p:spPr>
          <a:xfrm>
            <a:off x="179512" y="1600200"/>
            <a:ext cx="4316288" cy="4525963"/>
          </a:xfrm>
          <a:ln w="38100">
            <a:solidFill>
              <a:srgbClr val="0070C0"/>
            </a:solidFill>
          </a:ln>
        </p:spPr>
        <p:txBody>
          <a:bodyPr/>
          <a:lstStyle/>
          <a:p>
            <a:pPr marL="0" indent="0" algn="ctr">
              <a:buNone/>
            </a:pPr>
            <a:r>
              <a:rPr lang="en-CA" b="1" dirty="0"/>
              <a:t>Person without Diabetes</a:t>
            </a:r>
          </a:p>
          <a:p>
            <a:pPr marL="0" indent="0" algn="ctr">
              <a:buNone/>
            </a:pPr>
            <a:endParaRPr lang="en-CA" b="1" u="sng" dirty="0"/>
          </a:p>
          <a:p>
            <a:pPr marL="0" indent="0" algn="ctr">
              <a:buNone/>
            </a:pPr>
            <a:r>
              <a:rPr lang="en-CA" sz="3600" b="1" u="sng" dirty="0"/>
              <a:t>150</a:t>
            </a:r>
          </a:p>
          <a:p>
            <a:pPr marL="0" indent="0" algn="ctr">
              <a:buNone/>
            </a:pPr>
            <a:r>
              <a:rPr lang="en-CA" sz="3600" b="1" dirty="0"/>
              <a:t>90</a:t>
            </a:r>
          </a:p>
          <a:p>
            <a:pPr marL="0" indent="0" algn="ctr">
              <a:buNone/>
            </a:pPr>
            <a:endParaRPr lang="en-CA" b="1" dirty="0"/>
          </a:p>
          <a:p>
            <a:pPr marL="0" indent="0" algn="ctr">
              <a:buNone/>
            </a:pPr>
            <a:r>
              <a:rPr lang="en-CA" sz="2000" b="1" dirty="0"/>
              <a:t>If the top number is 150 or higher</a:t>
            </a:r>
          </a:p>
          <a:p>
            <a:pPr marL="0" indent="0" algn="ctr">
              <a:buNone/>
            </a:pPr>
            <a:r>
              <a:rPr lang="en-CA" sz="2000" b="1" dirty="0"/>
              <a:t>Or </a:t>
            </a:r>
          </a:p>
          <a:p>
            <a:pPr marL="0" indent="0" algn="ctr">
              <a:buNone/>
            </a:pPr>
            <a:r>
              <a:rPr lang="en-CA" sz="2000" b="1" dirty="0"/>
              <a:t>If the bottom number is 90 or higher</a:t>
            </a:r>
          </a:p>
        </p:txBody>
      </p:sp>
      <p:sp>
        <p:nvSpPr>
          <p:cNvPr id="5" name="Content Placeholder 4"/>
          <p:cNvSpPr>
            <a:spLocks noGrp="1"/>
          </p:cNvSpPr>
          <p:nvPr>
            <p:ph sz="half" idx="2"/>
          </p:nvPr>
        </p:nvSpPr>
        <p:spPr>
          <a:xfrm>
            <a:off x="4648200" y="1600200"/>
            <a:ext cx="4388296" cy="4525963"/>
          </a:xfrm>
          <a:ln w="38100">
            <a:solidFill>
              <a:srgbClr val="0070C0"/>
            </a:solidFill>
          </a:ln>
        </p:spPr>
        <p:txBody>
          <a:bodyPr/>
          <a:lstStyle/>
          <a:p>
            <a:pPr marL="0" indent="0" algn="ctr">
              <a:buNone/>
            </a:pPr>
            <a:r>
              <a:rPr lang="en-CA" b="1" dirty="0"/>
              <a:t>Person with Diabetes</a:t>
            </a:r>
          </a:p>
          <a:p>
            <a:pPr marL="0" indent="0" algn="ctr">
              <a:buNone/>
            </a:pPr>
            <a:endParaRPr lang="en-CA" b="1" dirty="0"/>
          </a:p>
          <a:p>
            <a:pPr marL="0" indent="0" algn="ctr">
              <a:buNone/>
            </a:pPr>
            <a:r>
              <a:rPr lang="en-CA" sz="3600" b="1" u="sng" dirty="0"/>
              <a:t>135</a:t>
            </a:r>
            <a:endParaRPr lang="en-CA" sz="3600" b="1" dirty="0"/>
          </a:p>
          <a:p>
            <a:pPr marL="0" indent="0" algn="ctr">
              <a:buNone/>
            </a:pPr>
            <a:r>
              <a:rPr lang="en-CA" sz="3600" b="1" dirty="0"/>
              <a:t>85</a:t>
            </a:r>
          </a:p>
          <a:p>
            <a:pPr marL="0" indent="0" algn="ctr">
              <a:buNone/>
            </a:pPr>
            <a:endParaRPr lang="en-CA" b="1" dirty="0"/>
          </a:p>
          <a:p>
            <a:pPr marL="0" indent="0" algn="ctr">
              <a:buNone/>
            </a:pPr>
            <a:r>
              <a:rPr lang="en-CA" sz="2000" b="1" dirty="0"/>
              <a:t>If the top number is 135 or higher</a:t>
            </a:r>
          </a:p>
          <a:p>
            <a:pPr marL="0" indent="0" algn="ctr">
              <a:buNone/>
            </a:pPr>
            <a:r>
              <a:rPr lang="en-CA" sz="2000" b="1" dirty="0"/>
              <a:t>Or </a:t>
            </a:r>
          </a:p>
          <a:p>
            <a:pPr marL="0" indent="0" algn="ctr">
              <a:buNone/>
            </a:pPr>
            <a:r>
              <a:rPr lang="en-CA" sz="2000" b="1" dirty="0"/>
              <a:t>If the bottom number is 85 or higher</a:t>
            </a:r>
          </a:p>
          <a:p>
            <a:pPr marL="0" indent="0" algn="ctr">
              <a:buNone/>
            </a:pPr>
            <a:endParaRPr lang="en-CA" b="1" dirty="0"/>
          </a:p>
        </p:txBody>
      </p:sp>
    </p:spTree>
    <p:extLst>
      <p:ext uri="{BB962C8B-B14F-4D97-AF65-F5344CB8AC3E}">
        <p14:creationId xmlns:p14="http://schemas.microsoft.com/office/powerpoint/2010/main" val="31291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57DD-6F76-9C60-4A7D-BC34A047DAB5}"/>
              </a:ext>
            </a:extLst>
          </p:cNvPr>
          <p:cNvSpPr>
            <a:spLocks noGrp="1"/>
          </p:cNvSpPr>
          <p:nvPr>
            <p:ph type="title"/>
          </p:nvPr>
        </p:nvSpPr>
        <p:spPr/>
        <p:txBody>
          <a:bodyPr>
            <a:normAutofit fontScale="90000"/>
          </a:bodyPr>
          <a:lstStyle/>
          <a:p>
            <a:r>
              <a:rPr lang="en-US" dirty="0"/>
              <a:t>What else can increase blood pressure?</a:t>
            </a:r>
          </a:p>
        </p:txBody>
      </p:sp>
      <p:sp>
        <p:nvSpPr>
          <p:cNvPr id="3" name="Content Placeholder 2">
            <a:extLst>
              <a:ext uri="{FF2B5EF4-FFF2-40B4-BE49-F238E27FC236}">
                <a16:creationId xmlns:a16="http://schemas.microsoft.com/office/drawing/2014/main" id="{9642C887-CF3F-2B19-F2C9-84F8C1D0C981}"/>
              </a:ext>
            </a:extLst>
          </p:cNvPr>
          <p:cNvSpPr>
            <a:spLocks noGrp="1"/>
          </p:cNvSpPr>
          <p:nvPr>
            <p:ph sz="half" idx="1"/>
          </p:nvPr>
        </p:nvSpPr>
        <p:spPr>
          <a:xfrm>
            <a:off x="179512" y="1600200"/>
            <a:ext cx="4316288" cy="4525963"/>
          </a:xfrm>
        </p:spPr>
        <p:txBody>
          <a:bodyPr/>
          <a:lstStyle/>
          <a:p>
            <a:r>
              <a:rPr lang="en-US" dirty="0"/>
              <a:t>Alcohol – high in sugar and causes a spike in BP during withdrawal</a:t>
            </a:r>
          </a:p>
          <a:p>
            <a:r>
              <a:rPr lang="en-US" dirty="0"/>
              <a:t>Nicotine – causes a spike in BP after each cig</a:t>
            </a:r>
          </a:p>
          <a:p>
            <a:r>
              <a:rPr lang="en-US" dirty="0" err="1"/>
              <a:t>Caffiene</a:t>
            </a:r>
            <a:r>
              <a:rPr lang="en-US" dirty="0"/>
              <a:t> – staying ‘wired’</a:t>
            </a:r>
          </a:p>
          <a:p>
            <a:r>
              <a:rPr lang="en-US" dirty="0"/>
              <a:t>Stimulant meds/drugs</a:t>
            </a:r>
          </a:p>
          <a:p>
            <a:r>
              <a:rPr lang="en-US" dirty="0"/>
              <a:t>SALT (sodium, NaCl)</a:t>
            </a:r>
          </a:p>
          <a:p>
            <a:r>
              <a:rPr lang="en-US" dirty="0"/>
              <a:t>Allergies (histamines)</a:t>
            </a:r>
          </a:p>
        </p:txBody>
      </p:sp>
      <p:sp>
        <p:nvSpPr>
          <p:cNvPr id="4" name="Content Placeholder 3">
            <a:extLst>
              <a:ext uri="{FF2B5EF4-FFF2-40B4-BE49-F238E27FC236}">
                <a16:creationId xmlns:a16="http://schemas.microsoft.com/office/drawing/2014/main" id="{E8462D57-E0E1-87AA-77D9-0ED62F644880}"/>
              </a:ext>
            </a:extLst>
          </p:cNvPr>
          <p:cNvSpPr>
            <a:spLocks noGrp="1"/>
          </p:cNvSpPr>
          <p:nvPr>
            <p:ph sz="half" idx="2"/>
          </p:nvPr>
        </p:nvSpPr>
        <p:spPr/>
        <p:txBody>
          <a:bodyPr/>
          <a:lstStyle/>
          <a:p>
            <a:r>
              <a:rPr lang="en-US" dirty="0"/>
              <a:t>Stress! – the higher the stress load, the higher the BP</a:t>
            </a:r>
          </a:p>
          <a:p>
            <a:r>
              <a:rPr lang="en-US" dirty="0"/>
              <a:t>Emotional trauma…</a:t>
            </a:r>
          </a:p>
          <a:p>
            <a:r>
              <a:rPr lang="en-US" dirty="0"/>
              <a:t>Illness</a:t>
            </a:r>
          </a:p>
          <a:p>
            <a:r>
              <a:rPr lang="en-US" dirty="0"/>
              <a:t>Anything that triggers “fight, flight, freeze”</a:t>
            </a:r>
          </a:p>
        </p:txBody>
      </p:sp>
    </p:spTree>
    <p:extLst>
      <p:ext uri="{BB962C8B-B14F-4D97-AF65-F5344CB8AC3E}">
        <p14:creationId xmlns:p14="http://schemas.microsoft.com/office/powerpoint/2010/main" val="6285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Is this hypertension or something else?</a:t>
            </a:r>
          </a:p>
        </p:txBody>
      </p:sp>
      <p:sp>
        <p:nvSpPr>
          <p:cNvPr id="3" name="Content Placeholder 2"/>
          <p:cNvSpPr>
            <a:spLocks noGrp="1"/>
          </p:cNvSpPr>
          <p:nvPr>
            <p:ph sz="half" idx="1"/>
          </p:nvPr>
        </p:nvSpPr>
        <p:spPr>
          <a:ln w="38100">
            <a:solidFill>
              <a:srgbClr val="0070C0"/>
            </a:solidFill>
          </a:ln>
        </p:spPr>
        <p:txBody>
          <a:bodyPr/>
          <a:lstStyle/>
          <a:p>
            <a:r>
              <a:rPr lang="en-CA" dirty="0"/>
              <a:t>Male, age 30, suffering from depression following the death of his son.</a:t>
            </a:r>
          </a:p>
          <a:p>
            <a:r>
              <a:rPr lang="en-CA" dirty="0"/>
              <a:t>He does not have diabetes.</a:t>
            </a:r>
          </a:p>
          <a:p>
            <a:r>
              <a:rPr lang="en-CA" dirty="0"/>
              <a:t>BP </a:t>
            </a:r>
            <a:r>
              <a:rPr lang="en-CA" u="sng" dirty="0"/>
              <a:t>150</a:t>
            </a:r>
            <a:endParaRPr lang="en-CA" dirty="0"/>
          </a:p>
          <a:p>
            <a:pPr marL="0" indent="0">
              <a:buNone/>
            </a:pPr>
            <a:r>
              <a:rPr lang="en-CA" dirty="0"/>
              <a:t>            90</a:t>
            </a:r>
          </a:p>
          <a:p>
            <a:pPr marL="0" indent="0">
              <a:buNone/>
            </a:pPr>
            <a:r>
              <a:rPr lang="en-CA" dirty="0"/>
              <a:t>What are his options?</a:t>
            </a:r>
          </a:p>
          <a:p>
            <a:pPr marL="0" indent="0">
              <a:buNone/>
            </a:pPr>
            <a:endParaRPr lang="en-CA" dirty="0"/>
          </a:p>
        </p:txBody>
      </p:sp>
      <p:sp>
        <p:nvSpPr>
          <p:cNvPr id="4" name="Content Placeholder 3"/>
          <p:cNvSpPr>
            <a:spLocks noGrp="1"/>
          </p:cNvSpPr>
          <p:nvPr>
            <p:ph sz="half" idx="2"/>
          </p:nvPr>
        </p:nvSpPr>
        <p:spPr>
          <a:ln w="38100">
            <a:solidFill>
              <a:srgbClr val="0070C0"/>
            </a:solidFill>
          </a:ln>
        </p:spPr>
        <p:txBody>
          <a:bodyPr/>
          <a:lstStyle/>
          <a:p>
            <a:r>
              <a:rPr lang="en-CA" dirty="0"/>
              <a:t>Female, age 30, developed diabetes during her last pregnancy and was just told she has Type 2 Diabetes.</a:t>
            </a:r>
          </a:p>
          <a:p>
            <a:r>
              <a:rPr lang="en-CA" dirty="0"/>
              <a:t>BP  </a:t>
            </a:r>
            <a:r>
              <a:rPr lang="en-CA" u="sng" dirty="0"/>
              <a:t>130</a:t>
            </a:r>
            <a:endParaRPr lang="en-CA" dirty="0"/>
          </a:p>
          <a:p>
            <a:pPr marL="0" indent="0">
              <a:buNone/>
            </a:pPr>
            <a:r>
              <a:rPr lang="en-CA" dirty="0"/>
              <a:t>             85 </a:t>
            </a:r>
          </a:p>
          <a:p>
            <a:pPr marL="0" indent="0">
              <a:buNone/>
            </a:pPr>
            <a:r>
              <a:rPr lang="en-CA" dirty="0"/>
              <a:t>Is this a concern? Why?</a:t>
            </a:r>
          </a:p>
        </p:txBody>
      </p:sp>
    </p:spTree>
    <p:extLst>
      <p:ext uri="{BB962C8B-B14F-4D97-AF65-F5344CB8AC3E}">
        <p14:creationId xmlns:p14="http://schemas.microsoft.com/office/powerpoint/2010/main" val="38237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792"/>
            <a:ext cx="9144000" cy="1143000"/>
          </a:xfrm>
        </p:spPr>
        <p:txBody>
          <a:bodyPr>
            <a:normAutofit fontScale="90000"/>
          </a:bodyPr>
          <a:lstStyle/>
          <a:p>
            <a:r>
              <a:rPr lang="en-CA" sz="3600" b="1" dirty="0"/>
              <a:t>“I have high blood pressure, I am on medication.</a:t>
            </a:r>
            <a:br>
              <a:rPr lang="en-CA" sz="3600" b="1" dirty="0"/>
            </a:br>
            <a:r>
              <a:rPr lang="en-CA" sz="3600" b="1" dirty="0"/>
              <a:t>What should my BP be?”   Target / Goal</a:t>
            </a:r>
          </a:p>
        </p:txBody>
      </p:sp>
      <p:sp>
        <p:nvSpPr>
          <p:cNvPr id="4" name="Content Placeholder 3"/>
          <p:cNvSpPr>
            <a:spLocks noGrp="1"/>
          </p:cNvSpPr>
          <p:nvPr>
            <p:ph sz="half" idx="1"/>
          </p:nvPr>
        </p:nvSpPr>
        <p:spPr>
          <a:xfrm>
            <a:off x="179512" y="2071389"/>
            <a:ext cx="4316288" cy="4525963"/>
          </a:xfrm>
          <a:ln w="38100">
            <a:solidFill>
              <a:srgbClr val="0070C0"/>
            </a:solidFill>
          </a:ln>
        </p:spPr>
        <p:txBody>
          <a:bodyPr/>
          <a:lstStyle/>
          <a:p>
            <a:pPr marL="0" indent="0" algn="ctr">
              <a:buNone/>
            </a:pPr>
            <a:r>
              <a:rPr lang="en-CA" b="1" dirty="0"/>
              <a:t>Person without Diabetes</a:t>
            </a:r>
          </a:p>
          <a:p>
            <a:pPr marL="0" indent="0" algn="ctr">
              <a:buNone/>
            </a:pPr>
            <a:endParaRPr lang="en-CA" b="1" u="sng" dirty="0"/>
          </a:p>
          <a:p>
            <a:pPr marL="0" indent="0" algn="ctr">
              <a:buNone/>
            </a:pPr>
            <a:r>
              <a:rPr lang="en-CA" sz="3600" b="1" dirty="0"/>
              <a:t>Target / Goal: </a:t>
            </a:r>
          </a:p>
          <a:p>
            <a:pPr marL="0" indent="0" algn="ctr">
              <a:buNone/>
            </a:pPr>
            <a:endParaRPr lang="en-CA" sz="3600" b="1" dirty="0"/>
          </a:p>
          <a:p>
            <a:pPr marL="0" indent="0" algn="ctr">
              <a:buNone/>
            </a:pPr>
            <a:r>
              <a:rPr lang="en-CA" sz="3600" b="1" dirty="0"/>
              <a:t>Less than  </a:t>
            </a:r>
            <a:r>
              <a:rPr lang="en-CA" sz="3600" b="1" u="sng" dirty="0"/>
              <a:t>135</a:t>
            </a:r>
            <a:endParaRPr lang="en-CA" sz="3600" b="1" dirty="0"/>
          </a:p>
          <a:p>
            <a:pPr marL="0" indent="0" algn="ctr">
              <a:buNone/>
            </a:pPr>
            <a:r>
              <a:rPr lang="en-CA" sz="3600" b="1" dirty="0"/>
              <a:t>                    80</a:t>
            </a:r>
          </a:p>
        </p:txBody>
      </p:sp>
      <p:sp>
        <p:nvSpPr>
          <p:cNvPr id="5" name="Content Placeholder 4"/>
          <p:cNvSpPr>
            <a:spLocks noGrp="1"/>
          </p:cNvSpPr>
          <p:nvPr>
            <p:ph sz="half" idx="2"/>
          </p:nvPr>
        </p:nvSpPr>
        <p:spPr>
          <a:xfrm>
            <a:off x="4648200" y="2071389"/>
            <a:ext cx="4388296" cy="4525963"/>
          </a:xfrm>
          <a:ln w="38100">
            <a:solidFill>
              <a:srgbClr val="0070C0"/>
            </a:solidFill>
          </a:ln>
        </p:spPr>
        <p:txBody>
          <a:bodyPr/>
          <a:lstStyle/>
          <a:p>
            <a:pPr marL="0" indent="0" algn="ctr">
              <a:buNone/>
            </a:pPr>
            <a:r>
              <a:rPr lang="en-CA" b="1" dirty="0"/>
              <a:t>Person with Diabetes</a:t>
            </a:r>
          </a:p>
          <a:p>
            <a:pPr marL="0" indent="0" algn="ctr">
              <a:buNone/>
            </a:pPr>
            <a:endParaRPr lang="en-CA" b="1" dirty="0"/>
          </a:p>
          <a:p>
            <a:pPr marL="0" indent="0" algn="ctr">
              <a:buNone/>
            </a:pPr>
            <a:r>
              <a:rPr lang="en-CA" sz="3600" b="1" dirty="0"/>
              <a:t>Target / Goal:</a:t>
            </a:r>
          </a:p>
          <a:p>
            <a:pPr marL="0" indent="0" algn="ctr">
              <a:buNone/>
            </a:pPr>
            <a:endParaRPr lang="en-CA" sz="3600" b="1" dirty="0"/>
          </a:p>
          <a:p>
            <a:pPr marL="0" indent="0" algn="ctr">
              <a:buNone/>
            </a:pPr>
            <a:r>
              <a:rPr lang="en-CA" sz="3600" b="1" dirty="0"/>
              <a:t>Less than </a:t>
            </a:r>
            <a:r>
              <a:rPr lang="en-CA" sz="3600" b="1" u="sng" dirty="0"/>
              <a:t>130</a:t>
            </a:r>
            <a:endParaRPr lang="en-CA" sz="3600" b="1" dirty="0"/>
          </a:p>
          <a:p>
            <a:pPr marL="0" indent="0" algn="ctr">
              <a:buNone/>
            </a:pPr>
            <a:r>
              <a:rPr lang="en-CA" sz="3600" b="1" dirty="0"/>
              <a:t>                   80</a:t>
            </a:r>
          </a:p>
          <a:p>
            <a:pPr marL="0" indent="0" algn="ctr">
              <a:buNone/>
            </a:pPr>
            <a:endParaRPr lang="en-CA" b="1" dirty="0"/>
          </a:p>
        </p:txBody>
      </p:sp>
    </p:spTree>
    <p:extLst>
      <p:ext uri="{BB962C8B-B14F-4D97-AF65-F5344CB8AC3E}">
        <p14:creationId xmlns:p14="http://schemas.microsoft.com/office/powerpoint/2010/main" val="55765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CA" sz="3600" b="1" dirty="0"/>
              <a:t>Heartandstroke.ca says:</a:t>
            </a:r>
          </a:p>
        </p:txBody>
      </p:sp>
      <p:pic>
        <p:nvPicPr>
          <p:cNvPr id="2050" name="Picture 2" descr="Blood pressure cuff, scale and slice of pizza. Diabetes and heart disease share these risk factors: high blood press, unhealthy weight, high cholesterol. ">
            <a:extLst>
              <a:ext uri="{FF2B5EF4-FFF2-40B4-BE49-F238E27FC236}">
                <a16:creationId xmlns:a16="http://schemas.microsoft.com/office/drawing/2014/main" id="{E2C0B422-9A99-9985-54E4-980ECE2C7A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4140" y="620688"/>
            <a:ext cx="5004968" cy="486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5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Regular Health Screening</a:t>
            </a:r>
          </a:p>
        </p:txBody>
      </p:sp>
      <p:sp>
        <p:nvSpPr>
          <p:cNvPr id="3" name="Content Placeholder 2"/>
          <p:cNvSpPr>
            <a:spLocks noGrp="1"/>
          </p:cNvSpPr>
          <p:nvPr>
            <p:ph idx="1"/>
          </p:nvPr>
        </p:nvSpPr>
        <p:spPr/>
        <p:txBody>
          <a:bodyPr>
            <a:normAutofit fontScale="92500"/>
          </a:bodyPr>
          <a:lstStyle/>
          <a:p>
            <a:r>
              <a:rPr lang="en-CA" dirty="0"/>
              <a:t>Everyone should have their blood pressure checked at least once a year, including children aged 3 and up.</a:t>
            </a:r>
          </a:p>
          <a:p>
            <a:r>
              <a:rPr lang="en-CA" dirty="0"/>
              <a:t>Random blood sugar check – finger poke</a:t>
            </a:r>
          </a:p>
          <a:p>
            <a:r>
              <a:rPr lang="en-CA" dirty="0"/>
              <a:t>Urinalysis –checks kidneys and for some germs</a:t>
            </a:r>
          </a:p>
          <a:p>
            <a:r>
              <a:rPr lang="en-CA" dirty="0"/>
              <a:t>Blood tests: CBC (K, Na, Creatinine), fasting glucose, HgA1c (or A1c). Liver and cardiovascular panel - Cholesterol, LDL, HDL, and triglycerides (fats).  STBBI (outbreak of syphilis, HIV, HCV)</a:t>
            </a:r>
          </a:p>
          <a:p>
            <a:endParaRPr lang="en-CA" dirty="0"/>
          </a:p>
          <a:p>
            <a:endParaRPr lang="en-CA" dirty="0"/>
          </a:p>
          <a:p>
            <a:endParaRPr lang="en-CA" dirty="0"/>
          </a:p>
        </p:txBody>
      </p:sp>
    </p:spTree>
    <p:extLst>
      <p:ext uri="{BB962C8B-B14F-4D97-AF65-F5344CB8AC3E}">
        <p14:creationId xmlns:p14="http://schemas.microsoft.com/office/powerpoint/2010/main" val="48201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E4C-1142-7F5A-3914-035369D3CBDD}"/>
              </a:ext>
            </a:extLst>
          </p:cNvPr>
          <p:cNvSpPr>
            <a:spLocks noGrp="1"/>
          </p:cNvSpPr>
          <p:nvPr>
            <p:ph type="title"/>
          </p:nvPr>
        </p:nvSpPr>
        <p:spPr>
          <a:xfrm>
            <a:off x="107504" y="4797152"/>
            <a:ext cx="8712968" cy="994122"/>
          </a:xfrm>
        </p:spPr>
        <p:txBody>
          <a:bodyPr>
            <a:normAutofit/>
          </a:bodyPr>
          <a:lstStyle/>
          <a:p>
            <a:r>
              <a:rPr lang="en-US" dirty="0"/>
              <a:t>Hypertensive?  Build your care team!</a:t>
            </a:r>
          </a:p>
        </p:txBody>
      </p:sp>
      <p:pic>
        <p:nvPicPr>
          <p:cNvPr id="7170" name="Picture 2" descr="Phlebotomy Jigsaw Puzzles - Fine Art America">
            <a:extLst>
              <a:ext uri="{FF2B5EF4-FFF2-40B4-BE49-F238E27FC236}">
                <a16:creationId xmlns:a16="http://schemas.microsoft.com/office/drawing/2014/main" id="{C4C73DDE-453B-1053-AB2C-BF8D61CEC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548680"/>
            <a:ext cx="5233764" cy="392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9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B5AF-8129-1752-8275-3AF4673E3E33}"/>
              </a:ext>
            </a:extLst>
          </p:cNvPr>
          <p:cNvSpPr>
            <a:spLocks noGrp="1"/>
          </p:cNvSpPr>
          <p:nvPr>
            <p:ph type="title"/>
          </p:nvPr>
        </p:nvSpPr>
        <p:spPr/>
        <p:txBody>
          <a:bodyPr/>
          <a:lstStyle/>
          <a:p>
            <a:r>
              <a:rPr lang="en-US" dirty="0"/>
              <a:t>HTN health monitoring</a:t>
            </a:r>
          </a:p>
        </p:txBody>
      </p:sp>
      <p:sp>
        <p:nvSpPr>
          <p:cNvPr id="3" name="Content Placeholder 2">
            <a:extLst>
              <a:ext uri="{FF2B5EF4-FFF2-40B4-BE49-F238E27FC236}">
                <a16:creationId xmlns:a16="http://schemas.microsoft.com/office/drawing/2014/main" id="{836E0258-B473-42E2-9352-DEF7F01F1834}"/>
              </a:ext>
            </a:extLst>
          </p:cNvPr>
          <p:cNvSpPr>
            <a:spLocks noGrp="1"/>
          </p:cNvSpPr>
          <p:nvPr>
            <p:ph idx="1"/>
          </p:nvPr>
        </p:nvSpPr>
        <p:spPr/>
        <p:txBody>
          <a:bodyPr/>
          <a:lstStyle/>
          <a:p>
            <a:r>
              <a:rPr lang="en-US" dirty="0"/>
              <a:t>1.urinalysis</a:t>
            </a:r>
          </a:p>
          <a:p>
            <a:r>
              <a:rPr lang="en-US" dirty="0"/>
              <a:t>2. bloodwork</a:t>
            </a:r>
          </a:p>
          <a:p>
            <a:r>
              <a:rPr lang="en-US" dirty="0"/>
              <a:t>3. standard 12 lead ECG</a:t>
            </a:r>
          </a:p>
          <a:p>
            <a:r>
              <a:rPr lang="en-US" dirty="0"/>
              <a:t>4.Medication efficacy (how good its working)</a:t>
            </a:r>
          </a:p>
          <a:p>
            <a:r>
              <a:rPr lang="en-US" dirty="0"/>
              <a:t>5. Monitor for Target Organ Damage:  keeps an eye on the Heart, blood vessels, eyes (retinas), Peripheral Arteries, and Kidneys</a:t>
            </a:r>
          </a:p>
        </p:txBody>
      </p:sp>
    </p:spTree>
    <p:extLst>
      <p:ext uri="{BB962C8B-B14F-4D97-AF65-F5344CB8AC3E}">
        <p14:creationId xmlns:p14="http://schemas.microsoft.com/office/powerpoint/2010/main" val="232373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14A8-6150-F3EA-B1A8-9BE20CDFA4C3}"/>
              </a:ext>
            </a:extLst>
          </p:cNvPr>
          <p:cNvSpPr>
            <a:spLocks noGrp="1"/>
          </p:cNvSpPr>
          <p:nvPr>
            <p:ph type="title"/>
          </p:nvPr>
        </p:nvSpPr>
        <p:spPr>
          <a:xfrm>
            <a:off x="4914902" y="764704"/>
            <a:ext cx="3041473" cy="1656184"/>
          </a:xfrm>
        </p:spPr>
        <p:txBody>
          <a:bodyPr>
            <a:normAutofit fontScale="90000"/>
          </a:bodyPr>
          <a:lstStyle/>
          <a:p>
            <a:r>
              <a:rPr lang="en-US" dirty="0"/>
              <a:t>12 Lead </a:t>
            </a:r>
            <a:r>
              <a:rPr lang="en-US" dirty="0" err="1"/>
              <a:t>ElectroCardioGram</a:t>
            </a:r>
            <a:endParaRPr lang="en-US" dirty="0"/>
          </a:p>
        </p:txBody>
      </p:sp>
      <p:pic>
        <p:nvPicPr>
          <p:cNvPr id="9218" name="Picture 2" descr="Multi-class Arrhythmia detection from 12-lead varied-length ECG using  Attention-based Time-Incremental Convolutional Neural Network -  ScienceDirect">
            <a:extLst>
              <a:ext uri="{FF2B5EF4-FFF2-40B4-BE49-F238E27FC236}">
                <a16:creationId xmlns:a16="http://schemas.microsoft.com/office/drawing/2014/main" id="{76C1B0FA-40A8-DE04-AA3D-69B28CB52D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3429000"/>
            <a:ext cx="7272807" cy="299968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2 Leads ECG Placement tutorial and ECG cable choosing | YQF Medical Cable">
            <a:extLst>
              <a:ext uri="{FF2B5EF4-FFF2-40B4-BE49-F238E27FC236}">
                <a16:creationId xmlns:a16="http://schemas.microsoft.com/office/drawing/2014/main" id="{3EA30567-8935-5830-3B5B-383D88710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03453"/>
            <a:ext cx="3696072" cy="24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4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normAutofit/>
          </a:bodyPr>
          <a:lstStyle/>
          <a:p>
            <a:r>
              <a:rPr lang="en-CA" b="1" dirty="0"/>
              <a:t>Self-management: Diabetes &amp; High BP</a:t>
            </a:r>
          </a:p>
        </p:txBody>
      </p:sp>
      <p:sp>
        <p:nvSpPr>
          <p:cNvPr id="3" name="Content Placeholder 2"/>
          <p:cNvSpPr>
            <a:spLocks noGrp="1"/>
          </p:cNvSpPr>
          <p:nvPr>
            <p:ph idx="1"/>
          </p:nvPr>
        </p:nvSpPr>
        <p:spPr>
          <a:xfrm>
            <a:off x="107504" y="1340768"/>
            <a:ext cx="8928992" cy="5472608"/>
          </a:xfrm>
        </p:spPr>
        <p:txBody>
          <a:bodyPr>
            <a:normAutofit lnSpcReduction="10000"/>
          </a:bodyPr>
          <a:lstStyle/>
          <a:p>
            <a:r>
              <a:rPr lang="en-CA" dirty="0"/>
              <a:t>Don’t smoke</a:t>
            </a:r>
          </a:p>
          <a:p>
            <a:r>
              <a:rPr lang="en-CA" dirty="0"/>
              <a:t>Be active everyday</a:t>
            </a:r>
          </a:p>
          <a:p>
            <a:r>
              <a:rPr lang="en-CA" dirty="0"/>
              <a:t>Eat a healthy diet</a:t>
            </a:r>
          </a:p>
          <a:p>
            <a:r>
              <a:rPr lang="en-CA" dirty="0"/>
              <a:t>Maintain a healthy body weight</a:t>
            </a:r>
          </a:p>
          <a:p>
            <a:r>
              <a:rPr lang="en-CA" dirty="0"/>
              <a:t>Stay connected to family and friends</a:t>
            </a:r>
          </a:p>
          <a:p>
            <a:r>
              <a:rPr lang="en-CA" dirty="0"/>
              <a:t>See your care team regularly</a:t>
            </a:r>
          </a:p>
          <a:p>
            <a:r>
              <a:rPr lang="en-CA" dirty="0"/>
              <a:t>Know your numbers: </a:t>
            </a:r>
            <a:r>
              <a:rPr lang="en-CA" b="1" dirty="0"/>
              <a:t>A</a:t>
            </a:r>
            <a:r>
              <a:rPr lang="en-CA" dirty="0"/>
              <a:t>1C, </a:t>
            </a:r>
            <a:r>
              <a:rPr lang="en-CA" b="1" dirty="0"/>
              <a:t>B</a:t>
            </a:r>
            <a:r>
              <a:rPr lang="en-CA" dirty="0"/>
              <a:t>P, </a:t>
            </a:r>
            <a:r>
              <a:rPr lang="en-CA" b="1" dirty="0"/>
              <a:t>C</a:t>
            </a:r>
            <a:r>
              <a:rPr lang="en-CA" dirty="0"/>
              <a:t>holesterol</a:t>
            </a:r>
          </a:p>
          <a:p>
            <a:r>
              <a:rPr lang="en-CA" dirty="0"/>
              <a:t>Take your medication as directed</a:t>
            </a:r>
          </a:p>
          <a:p>
            <a:r>
              <a:rPr lang="en-CA" dirty="0">
                <a:solidFill>
                  <a:srgbClr val="0070C0"/>
                </a:solidFill>
              </a:rPr>
              <a:t>Reduce Salt intake</a:t>
            </a:r>
          </a:p>
          <a:p>
            <a:r>
              <a:rPr lang="en-CA" dirty="0">
                <a:solidFill>
                  <a:srgbClr val="0070C0"/>
                </a:solidFill>
              </a:rPr>
              <a:t>Reduce alcohol and substance use</a:t>
            </a:r>
          </a:p>
          <a:p>
            <a:endParaRPr lang="en-CA" dirty="0"/>
          </a:p>
        </p:txBody>
      </p:sp>
      <p:sp>
        <p:nvSpPr>
          <p:cNvPr id="4" name="Oval 3"/>
          <p:cNvSpPr/>
          <p:nvPr/>
        </p:nvSpPr>
        <p:spPr>
          <a:xfrm>
            <a:off x="4716016" y="836712"/>
            <a:ext cx="345638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Cut your risk of heart attack and stroke in half by following the self-management steps. </a:t>
            </a:r>
          </a:p>
        </p:txBody>
      </p:sp>
    </p:spTree>
    <p:extLst>
      <p:ext uri="{BB962C8B-B14F-4D97-AF65-F5344CB8AC3E}">
        <p14:creationId xmlns:p14="http://schemas.microsoft.com/office/powerpoint/2010/main" val="9671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CA" b="1" dirty="0"/>
              <a:t>Summary</a:t>
            </a:r>
          </a:p>
        </p:txBody>
      </p:sp>
      <p:sp>
        <p:nvSpPr>
          <p:cNvPr id="5" name="Content Placeholder 4"/>
          <p:cNvSpPr>
            <a:spLocks noGrp="1"/>
          </p:cNvSpPr>
          <p:nvPr>
            <p:ph idx="1"/>
          </p:nvPr>
        </p:nvSpPr>
        <p:spPr>
          <a:xfrm>
            <a:off x="107504" y="1628800"/>
            <a:ext cx="9036496" cy="4497363"/>
          </a:xfrm>
        </p:spPr>
        <p:txBody>
          <a:bodyPr>
            <a:normAutofit fontScale="85000" lnSpcReduction="20000"/>
          </a:bodyPr>
          <a:lstStyle/>
          <a:p>
            <a:endParaRPr lang="en-CA" dirty="0"/>
          </a:p>
          <a:p>
            <a:r>
              <a:rPr lang="en-CA" dirty="0"/>
              <a:t>Many people with diabetes also have hypertension.</a:t>
            </a:r>
          </a:p>
          <a:p>
            <a:endParaRPr lang="en-CA" dirty="0"/>
          </a:p>
          <a:p>
            <a:r>
              <a:rPr lang="en-CA" dirty="0"/>
              <a:t>Having diabetes and hypertension increases your risk of cardiovascular complications like heart attack and stroke.</a:t>
            </a:r>
          </a:p>
          <a:p>
            <a:endParaRPr lang="en-CA" dirty="0"/>
          </a:p>
          <a:p>
            <a:r>
              <a:rPr lang="en-CA" dirty="0"/>
              <a:t>Creating your care team, and learning lifestyle changes to improve blood pressure, can help you live happier, longer.</a:t>
            </a:r>
          </a:p>
          <a:p>
            <a:pPr marL="0" indent="0">
              <a:buNone/>
            </a:pPr>
            <a:endParaRPr lang="en-CA" dirty="0"/>
          </a:p>
          <a:p>
            <a:r>
              <a:rPr lang="en-CA" dirty="0"/>
              <a:t>Know your numbers: </a:t>
            </a:r>
            <a:r>
              <a:rPr lang="en-CA" b="1" dirty="0"/>
              <a:t>A</a:t>
            </a:r>
            <a:r>
              <a:rPr lang="en-CA" dirty="0"/>
              <a:t>1C;   </a:t>
            </a:r>
            <a:r>
              <a:rPr lang="en-CA" b="1" dirty="0"/>
              <a:t>B</a:t>
            </a:r>
            <a:r>
              <a:rPr lang="en-CA" dirty="0"/>
              <a:t>P;   </a:t>
            </a:r>
            <a:r>
              <a:rPr lang="en-CA" b="1" dirty="0"/>
              <a:t>C</a:t>
            </a:r>
            <a:r>
              <a:rPr lang="en-CA" dirty="0"/>
              <a:t>holesterol</a:t>
            </a:r>
          </a:p>
          <a:p>
            <a:r>
              <a:rPr lang="en-CA" dirty="0"/>
              <a:t>What you can control: diet, sleep, exercise</a:t>
            </a:r>
          </a:p>
          <a:p>
            <a:pPr marL="0" indent="0">
              <a:buNone/>
            </a:pPr>
            <a:endParaRPr lang="en-CA" dirty="0"/>
          </a:p>
          <a:p>
            <a:endParaRPr lang="en-CA" dirty="0"/>
          </a:p>
          <a:p>
            <a:pPr marL="0" indent="0">
              <a:buNone/>
            </a:pPr>
            <a:endParaRPr lang="en-CA" dirty="0"/>
          </a:p>
          <a:p>
            <a:endParaRPr lang="en-CA" dirty="0"/>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47"/>
            <a:ext cx="2339752" cy="175255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8107" y="5013176"/>
            <a:ext cx="874018" cy="741482"/>
          </a:xfrm>
          <a:prstGeom prst="rect">
            <a:avLst/>
          </a:prstGeom>
        </p:spPr>
      </p:pic>
    </p:spTree>
    <p:extLst>
      <p:ext uri="{BB962C8B-B14F-4D97-AF65-F5344CB8AC3E}">
        <p14:creationId xmlns:p14="http://schemas.microsoft.com/office/powerpoint/2010/main" val="111022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en-CA" b="1" dirty="0"/>
              <a:t>Many ppl w Diabetes also have Hypertension</a:t>
            </a:r>
          </a:p>
        </p:txBody>
      </p:sp>
      <p:sp>
        <p:nvSpPr>
          <p:cNvPr id="3" name="Content Placeholder 2"/>
          <p:cNvSpPr>
            <a:spLocks noGrp="1"/>
          </p:cNvSpPr>
          <p:nvPr>
            <p:ph idx="1"/>
          </p:nvPr>
        </p:nvSpPr>
        <p:spPr>
          <a:xfrm>
            <a:off x="107504" y="2060848"/>
            <a:ext cx="5688632" cy="4680520"/>
          </a:xfrm>
        </p:spPr>
        <p:txBody>
          <a:bodyPr>
            <a:normAutofit/>
          </a:bodyPr>
          <a:lstStyle/>
          <a:p>
            <a:r>
              <a:rPr lang="en-CA" sz="3500" dirty="0"/>
              <a:t>Hyper= “too high, too much”</a:t>
            </a:r>
          </a:p>
          <a:p>
            <a:r>
              <a:rPr lang="en-CA" sz="3500" dirty="0"/>
              <a:t>Tension= “the state of being stretched tight”</a:t>
            </a:r>
          </a:p>
          <a:p>
            <a:r>
              <a:rPr lang="en-CA" sz="3500" dirty="0"/>
              <a:t>Diabetes and High Blood Pressure both increase tension in our vein walls</a:t>
            </a:r>
            <a:r>
              <a:rPr lang="en-CA" dirty="0"/>
              <a:t>.</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070" y="1196752"/>
            <a:ext cx="2632393" cy="5198974"/>
          </a:xfrm>
          <a:prstGeom prst="rect">
            <a:avLst/>
          </a:prstGeom>
        </p:spPr>
      </p:pic>
    </p:spTree>
    <p:extLst>
      <p:ext uri="{BB962C8B-B14F-4D97-AF65-F5344CB8AC3E}">
        <p14:creationId xmlns:p14="http://schemas.microsoft.com/office/powerpoint/2010/main" val="102637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Over time, Diabetes and High Blood Pressure harm our blood vessels</a:t>
            </a:r>
          </a:p>
        </p:txBody>
      </p:sp>
      <p:pic>
        <p:nvPicPr>
          <p:cNvPr id="4"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8306"/>
            <a:ext cx="3840427" cy="2304256"/>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 y="3832562"/>
            <a:ext cx="4940760" cy="2937291"/>
          </a:xfrm>
          <a:prstGeom prst="rect">
            <a:avLst/>
          </a:prstGeom>
        </p:spPr>
      </p:pic>
      <p:pic>
        <p:nvPicPr>
          <p:cNvPr id="1026" name="Picture 2" descr="Give Washing Machine a Critical Check-Up NOW! | Everyday Cheapskate">
            <a:extLst>
              <a:ext uri="{FF2B5EF4-FFF2-40B4-BE49-F238E27FC236}">
                <a16:creationId xmlns:a16="http://schemas.microsoft.com/office/drawing/2014/main" id="{49D77BFE-1AF7-C7D2-A08E-FFCBCE39E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068960"/>
            <a:ext cx="2899023" cy="278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6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CA" dirty="0"/>
              <a:t>    “under pressure”</a:t>
            </a:r>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78707" y="1988840"/>
            <a:ext cx="4835027" cy="2615670"/>
          </a:xfrm>
          <a:prstGeom prst="rect">
            <a:avLst/>
          </a:prstGeom>
        </p:spPr>
      </p:pic>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5422" y="3983323"/>
            <a:ext cx="4444028" cy="2636912"/>
          </a:xfrm>
        </p:spPr>
      </p:pic>
      <p:sp>
        <p:nvSpPr>
          <p:cNvPr id="12" name="Frame 11"/>
          <p:cNvSpPr/>
          <p:nvPr/>
        </p:nvSpPr>
        <p:spPr>
          <a:xfrm>
            <a:off x="3153438" y="1403738"/>
            <a:ext cx="2453258" cy="5360407"/>
          </a:xfrm>
          <a:prstGeom prst="frame">
            <a:avLst>
              <a:gd name="adj1" fmla="val 302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Frame 13"/>
          <p:cNvSpPr/>
          <p:nvPr/>
        </p:nvSpPr>
        <p:spPr>
          <a:xfrm>
            <a:off x="686667" y="1362652"/>
            <a:ext cx="2453258" cy="5360407"/>
          </a:xfrm>
          <a:prstGeom prst="frame">
            <a:avLst>
              <a:gd name="adj1" fmla="val 302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146" y="925413"/>
            <a:ext cx="1071563" cy="1071563"/>
          </a:xfrm>
          <a:prstGeom prst="rect">
            <a:avLst/>
          </a:prstGeom>
        </p:spPr>
      </p:pic>
      <p:pic>
        <p:nvPicPr>
          <p:cNvPr id="16"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9255" y="879697"/>
            <a:ext cx="1048081" cy="1048081"/>
          </a:xfrm>
          <a:prstGeom prst="rect">
            <a:avLst/>
          </a:prstGeom>
        </p:spPr>
      </p:pic>
      <p:pic>
        <p:nvPicPr>
          <p:cNvPr id="2050" name="Picture 2" descr="Tyre Bulge: Is it Safe and How Can I Fix It?">
            <a:extLst>
              <a:ext uri="{FF2B5EF4-FFF2-40B4-BE49-F238E27FC236}">
                <a16:creationId xmlns:a16="http://schemas.microsoft.com/office/drawing/2014/main" id="{3FA1D123-538D-F977-7973-A04934C1A2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6346" y="1996976"/>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ould I Be Concerned About The Bump On My Tire? - European Car Repair in  Dallas &amp; Plano | European Auto Shop - Autoscope">
            <a:extLst>
              <a:ext uri="{FF2B5EF4-FFF2-40B4-BE49-F238E27FC236}">
                <a16:creationId xmlns:a16="http://schemas.microsoft.com/office/drawing/2014/main" id="{BC6AF63D-E674-5282-54D0-C56D330125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0159" y="410065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9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88640"/>
            <a:ext cx="4176465" cy="926976"/>
          </a:xfrm>
        </p:spPr>
        <p:txBody>
          <a:bodyPr>
            <a:noAutofit/>
          </a:bodyPr>
          <a:lstStyle/>
          <a:p>
            <a:pPr algn="l"/>
            <a:r>
              <a:rPr lang="en-CA" sz="3200" b="1" dirty="0"/>
              <a:t>Decreased blood flow leads to complications</a:t>
            </a:r>
          </a:p>
        </p:txBody>
      </p:sp>
      <p:sp>
        <p:nvSpPr>
          <p:cNvPr id="3" name="Content Placeholder 2"/>
          <p:cNvSpPr>
            <a:spLocks noGrp="1"/>
          </p:cNvSpPr>
          <p:nvPr>
            <p:ph sz="half" idx="1"/>
          </p:nvPr>
        </p:nvSpPr>
        <p:spPr>
          <a:xfrm>
            <a:off x="1969368" y="1855365"/>
            <a:ext cx="2656638" cy="4525963"/>
          </a:xfrm>
        </p:spPr>
        <p:txBody>
          <a:bodyPr>
            <a:normAutofit/>
          </a:bodyPr>
          <a:lstStyle/>
          <a:p>
            <a:r>
              <a:rPr lang="en-CA" dirty="0"/>
              <a:t>Eyes</a:t>
            </a:r>
          </a:p>
          <a:p>
            <a:r>
              <a:rPr lang="en-CA" dirty="0"/>
              <a:t>Head / Brain</a:t>
            </a:r>
          </a:p>
          <a:p>
            <a:r>
              <a:rPr lang="en-CA" dirty="0"/>
              <a:t>Heart</a:t>
            </a:r>
          </a:p>
          <a:p>
            <a:r>
              <a:rPr lang="en-CA" dirty="0"/>
              <a:t>Stomach</a:t>
            </a:r>
          </a:p>
          <a:p>
            <a:r>
              <a:rPr lang="en-CA" dirty="0"/>
              <a:t>Kidneys</a:t>
            </a:r>
          </a:p>
          <a:p>
            <a:r>
              <a:rPr lang="en-CA" dirty="0"/>
              <a:t>Fingers</a:t>
            </a:r>
          </a:p>
          <a:p>
            <a:r>
              <a:rPr lang="en-CA" dirty="0"/>
              <a:t>Sex organs</a:t>
            </a:r>
          </a:p>
          <a:p>
            <a:r>
              <a:rPr lang="en-CA" dirty="0"/>
              <a:t>Feet</a:t>
            </a:r>
          </a:p>
          <a:p>
            <a:endParaRPr lang="en-CA" dirty="0"/>
          </a:p>
          <a:p>
            <a:endParaRPr lang="en-CA" dirty="0"/>
          </a:p>
        </p:txBody>
      </p:sp>
      <p:pic>
        <p:nvPicPr>
          <p:cNvPr id="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8523" y="0"/>
            <a:ext cx="3472406" cy="6858000"/>
          </a:xfrm>
          <a:prstGeom prst="rect">
            <a:avLst/>
          </a:prstGeom>
        </p:spPr>
      </p:pic>
      <p:cxnSp>
        <p:nvCxnSpPr>
          <p:cNvPr id="9" name="Straight Arrow Connector 8"/>
          <p:cNvCxnSpPr/>
          <p:nvPr/>
        </p:nvCxnSpPr>
        <p:spPr>
          <a:xfrm flipV="1">
            <a:off x="3131840" y="620688"/>
            <a:ext cx="3312368" cy="15121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283968" y="620688"/>
            <a:ext cx="2736304" cy="18362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47864" y="1772816"/>
            <a:ext cx="367240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79912" y="2456892"/>
            <a:ext cx="3168352" cy="1116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599892" y="3717032"/>
            <a:ext cx="2052228"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67944" y="3336736"/>
            <a:ext cx="2952328" cy="18362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3750" y="5739634"/>
            <a:ext cx="3090458" cy="7857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99892" y="2636912"/>
            <a:ext cx="3708412"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70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188640"/>
            <a:ext cx="4176465" cy="926976"/>
          </a:xfrm>
        </p:spPr>
        <p:txBody>
          <a:bodyPr>
            <a:noAutofit/>
          </a:bodyPr>
          <a:lstStyle/>
          <a:p>
            <a:pPr algn="l"/>
            <a:r>
              <a:rPr lang="en-CA" sz="3200" b="1" dirty="0"/>
              <a:t>Decreased blood flow leads to complications</a:t>
            </a:r>
          </a:p>
        </p:txBody>
      </p:sp>
      <p:sp>
        <p:nvSpPr>
          <p:cNvPr id="3" name="Content Placeholder 2"/>
          <p:cNvSpPr>
            <a:spLocks noGrp="1"/>
          </p:cNvSpPr>
          <p:nvPr>
            <p:ph sz="half" idx="1"/>
          </p:nvPr>
        </p:nvSpPr>
        <p:spPr>
          <a:xfrm>
            <a:off x="-36513" y="1855365"/>
            <a:ext cx="6192689" cy="4525963"/>
          </a:xfrm>
        </p:spPr>
        <p:txBody>
          <a:bodyPr>
            <a:normAutofit fontScale="92500"/>
          </a:bodyPr>
          <a:lstStyle/>
          <a:p>
            <a:r>
              <a:rPr lang="en-CA" dirty="0"/>
              <a:t>Eyes -</a:t>
            </a:r>
            <a:r>
              <a:rPr lang="en-CA" dirty="0">
                <a:solidFill>
                  <a:srgbClr val="C00000"/>
                </a:solidFill>
              </a:rPr>
              <a:t>Blindness</a:t>
            </a:r>
          </a:p>
          <a:p>
            <a:r>
              <a:rPr lang="en-CA" dirty="0"/>
              <a:t>Head / Brain- </a:t>
            </a:r>
            <a:r>
              <a:rPr lang="en-CA" dirty="0">
                <a:solidFill>
                  <a:srgbClr val="C00000"/>
                </a:solidFill>
              </a:rPr>
              <a:t>Stroke</a:t>
            </a:r>
          </a:p>
          <a:p>
            <a:r>
              <a:rPr lang="en-CA" dirty="0"/>
              <a:t>Heart- </a:t>
            </a:r>
            <a:r>
              <a:rPr lang="en-CA" dirty="0">
                <a:solidFill>
                  <a:srgbClr val="C00000"/>
                </a:solidFill>
              </a:rPr>
              <a:t>Heart Attack</a:t>
            </a:r>
          </a:p>
          <a:p>
            <a:r>
              <a:rPr lang="en-CA" dirty="0"/>
              <a:t>Stomach-</a:t>
            </a:r>
            <a:r>
              <a:rPr lang="en-CA" dirty="0">
                <a:solidFill>
                  <a:srgbClr val="C00000"/>
                </a:solidFill>
              </a:rPr>
              <a:t>Diarrhea / Constipation</a:t>
            </a:r>
            <a:r>
              <a:rPr lang="en-CA" dirty="0"/>
              <a:t> </a:t>
            </a:r>
          </a:p>
          <a:p>
            <a:r>
              <a:rPr lang="en-CA" dirty="0"/>
              <a:t>Kidneys- </a:t>
            </a:r>
            <a:r>
              <a:rPr lang="en-CA" dirty="0">
                <a:solidFill>
                  <a:srgbClr val="C00000"/>
                </a:solidFill>
              </a:rPr>
              <a:t>Kidney Failure</a:t>
            </a:r>
          </a:p>
          <a:p>
            <a:r>
              <a:rPr lang="en-CA" dirty="0"/>
              <a:t>Fingers- </a:t>
            </a:r>
            <a:r>
              <a:rPr lang="en-CA" dirty="0">
                <a:solidFill>
                  <a:srgbClr val="C00000"/>
                </a:solidFill>
              </a:rPr>
              <a:t>Numbness / tingling</a:t>
            </a:r>
          </a:p>
          <a:p>
            <a:r>
              <a:rPr lang="en-CA" dirty="0"/>
              <a:t>Sex organs- </a:t>
            </a:r>
            <a:r>
              <a:rPr lang="en-CA" dirty="0">
                <a:solidFill>
                  <a:srgbClr val="C00000"/>
                </a:solidFill>
              </a:rPr>
              <a:t>Erectile Dysfunction /</a:t>
            </a:r>
            <a:r>
              <a:rPr lang="en-CA" dirty="0"/>
              <a:t> </a:t>
            </a:r>
            <a:r>
              <a:rPr lang="en-CA" dirty="0">
                <a:solidFill>
                  <a:srgbClr val="C00000"/>
                </a:solidFill>
              </a:rPr>
              <a:t>fertility</a:t>
            </a:r>
          </a:p>
          <a:p>
            <a:r>
              <a:rPr lang="en-CA" dirty="0"/>
              <a:t>Feet-</a:t>
            </a:r>
            <a:r>
              <a:rPr lang="en-CA" dirty="0">
                <a:solidFill>
                  <a:srgbClr val="C00000"/>
                </a:solidFill>
              </a:rPr>
              <a:t>Numbness / tingling; sores; decreased healing; amputation</a:t>
            </a:r>
          </a:p>
          <a:p>
            <a:endParaRPr lang="en-CA" dirty="0"/>
          </a:p>
          <a:p>
            <a:endParaRPr lang="en-CA" dirty="0"/>
          </a:p>
        </p:txBody>
      </p:sp>
      <p:pic>
        <p:nvPicPr>
          <p:cNvPr id="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4130" y="0"/>
            <a:ext cx="3472406" cy="6858000"/>
          </a:xfrm>
          <a:prstGeom prst="rect">
            <a:avLst/>
          </a:prstGeom>
        </p:spPr>
      </p:pic>
      <p:cxnSp>
        <p:nvCxnSpPr>
          <p:cNvPr id="9" name="Straight Arrow Connector 8"/>
          <p:cNvCxnSpPr/>
          <p:nvPr/>
        </p:nvCxnSpPr>
        <p:spPr>
          <a:xfrm flipV="1">
            <a:off x="2699792" y="476672"/>
            <a:ext cx="4608512" cy="158417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03848" y="620689"/>
            <a:ext cx="4680520" cy="18077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59832" y="1855366"/>
            <a:ext cx="4680520" cy="11415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98979" y="2549156"/>
            <a:ext cx="2841373" cy="8798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83968" y="3717032"/>
            <a:ext cx="1872208"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220072" y="3336736"/>
            <a:ext cx="2376264" cy="14604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716016" y="5739634"/>
            <a:ext cx="2376264" cy="7857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99892" y="2780928"/>
            <a:ext cx="4428492"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412776"/>
            <a:ext cx="1979712" cy="1015663"/>
          </a:xfrm>
          <a:prstGeom prst="rect">
            <a:avLst/>
          </a:prstGeom>
          <a:noFill/>
        </p:spPr>
        <p:txBody>
          <a:bodyPr wrap="square" rtlCol="0">
            <a:spAutoFit/>
          </a:bodyPr>
          <a:lstStyle/>
          <a:p>
            <a:endParaRPr lang="en-CA" sz="2000" b="1" dirty="0">
              <a:solidFill>
                <a:srgbClr val="FF0000"/>
              </a:solidFill>
            </a:endParaRPr>
          </a:p>
          <a:p>
            <a:endParaRPr lang="en-CA" sz="2000" b="1" dirty="0">
              <a:solidFill>
                <a:srgbClr val="FF0000"/>
              </a:solidFill>
            </a:endParaRPr>
          </a:p>
          <a:p>
            <a:endParaRPr lang="en-CA" sz="2000" b="1" dirty="0">
              <a:solidFill>
                <a:srgbClr val="FF0000"/>
              </a:solidFill>
            </a:endParaRPr>
          </a:p>
        </p:txBody>
      </p:sp>
    </p:spTree>
    <p:extLst>
      <p:ext uri="{BB962C8B-B14F-4D97-AF65-F5344CB8AC3E}">
        <p14:creationId xmlns:p14="http://schemas.microsoft.com/office/powerpoint/2010/main" val="116811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14B9-6B51-9C4B-007D-7B5E5A3BB56A}"/>
              </a:ext>
            </a:extLst>
          </p:cNvPr>
          <p:cNvSpPr>
            <a:spLocks noGrp="1"/>
          </p:cNvSpPr>
          <p:nvPr>
            <p:ph type="title"/>
          </p:nvPr>
        </p:nvSpPr>
        <p:spPr/>
        <p:txBody>
          <a:bodyPr/>
          <a:lstStyle/>
          <a:p>
            <a:r>
              <a:rPr lang="en-US" dirty="0"/>
              <a:t>Retinal screening</a:t>
            </a:r>
          </a:p>
        </p:txBody>
      </p:sp>
      <p:pic>
        <p:nvPicPr>
          <p:cNvPr id="3074" name="Picture 2" descr="diabetic retinopathy screening and treatment — Downtown Eyecare and Optical">
            <a:extLst>
              <a:ext uri="{FF2B5EF4-FFF2-40B4-BE49-F238E27FC236}">
                <a16:creationId xmlns:a16="http://schemas.microsoft.com/office/drawing/2014/main" id="{FE7E9A00-2E38-3A35-B5C0-86536AAAD4C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03648" y="1425402"/>
            <a:ext cx="6707088" cy="340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A374A9-3F01-4EC7-A46C-FA4229E15123}"/>
              </a:ext>
            </a:extLst>
          </p:cNvPr>
          <p:cNvSpPr txBox="1"/>
          <p:nvPr/>
        </p:nvSpPr>
        <p:spPr>
          <a:xfrm>
            <a:off x="1187624" y="4653136"/>
            <a:ext cx="6923112" cy="646331"/>
          </a:xfrm>
          <a:prstGeom prst="rect">
            <a:avLst/>
          </a:prstGeom>
          <a:noFill/>
        </p:spPr>
        <p:txBody>
          <a:bodyPr wrap="square" rtlCol="0">
            <a:spAutoFit/>
          </a:bodyPr>
          <a:lstStyle/>
          <a:p>
            <a:r>
              <a:rPr lang="en-US" dirty="0"/>
              <a:t>Diabetes Canada guidelines recommends people with T2DM get Retinopathy done by an </a:t>
            </a:r>
            <a:r>
              <a:rPr lang="en-US" dirty="0" err="1"/>
              <a:t>Opthalmologist</a:t>
            </a:r>
            <a:r>
              <a:rPr lang="en-US" dirty="0"/>
              <a:t> every 1-2 years (Aug 2020)</a:t>
            </a:r>
          </a:p>
        </p:txBody>
      </p:sp>
    </p:spTree>
    <p:extLst>
      <p:ext uri="{BB962C8B-B14F-4D97-AF65-F5344CB8AC3E}">
        <p14:creationId xmlns:p14="http://schemas.microsoft.com/office/powerpoint/2010/main" val="392534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39A6-87F9-3AA7-3C5F-321F3BCFC62E}"/>
              </a:ext>
            </a:extLst>
          </p:cNvPr>
          <p:cNvSpPr>
            <a:spLocks noGrp="1"/>
          </p:cNvSpPr>
          <p:nvPr>
            <p:ph type="title"/>
          </p:nvPr>
        </p:nvSpPr>
        <p:spPr/>
        <p:txBody>
          <a:bodyPr>
            <a:normAutofit fontScale="90000"/>
          </a:bodyPr>
          <a:lstStyle/>
          <a:p>
            <a:r>
              <a:rPr lang="en-US" dirty="0"/>
              <a:t>Complication: myocardial infarction</a:t>
            </a:r>
          </a:p>
        </p:txBody>
      </p:sp>
      <p:sp>
        <p:nvSpPr>
          <p:cNvPr id="4" name="Content Placeholder 3">
            <a:extLst>
              <a:ext uri="{FF2B5EF4-FFF2-40B4-BE49-F238E27FC236}">
                <a16:creationId xmlns:a16="http://schemas.microsoft.com/office/drawing/2014/main" id="{BABFF815-EAFC-E7F0-0F4C-71496B64FAF7}"/>
              </a:ext>
            </a:extLst>
          </p:cNvPr>
          <p:cNvSpPr>
            <a:spLocks noGrp="1"/>
          </p:cNvSpPr>
          <p:nvPr>
            <p:ph sz="half" idx="2"/>
          </p:nvPr>
        </p:nvSpPr>
        <p:spPr/>
        <p:txBody>
          <a:bodyPr/>
          <a:lstStyle/>
          <a:p>
            <a:r>
              <a:rPr lang="en-US" dirty="0"/>
              <a:t>These are heart attacks caused by:1- blockage, 2-poor artery wall function,3- split artery layers, 4-no oxygen supply for other reasons</a:t>
            </a:r>
          </a:p>
          <a:p>
            <a:r>
              <a:rPr lang="en-US" dirty="0"/>
              <a:t>(other reasons are related to electrical conduction system)</a:t>
            </a:r>
          </a:p>
        </p:txBody>
      </p:sp>
      <p:pic>
        <p:nvPicPr>
          <p:cNvPr id="4098" name="Picture 2" descr="Fourth Universal Definition of Myocardial Infarction (2018) | Circulation">
            <a:extLst>
              <a:ext uri="{FF2B5EF4-FFF2-40B4-BE49-F238E27FC236}">
                <a16:creationId xmlns:a16="http://schemas.microsoft.com/office/drawing/2014/main" id="{894E4F47-3291-F85D-4056-EEB739D92743}"/>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37645"/>
            <a:ext cx="4038600" cy="32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721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6513</TotalTime>
  <Words>3693</Words>
  <Application>Microsoft Office PowerPoint</Application>
  <PresentationFormat>On-screen Show (4:3)</PresentationFormat>
  <Paragraphs>425</Paragraphs>
  <Slides>25</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 Heart Health Part 2:  Diabetes and High Blood Pressure</vt:lpstr>
      <vt:lpstr>Heartandstroke.ca says:</vt:lpstr>
      <vt:lpstr>Many ppl w Diabetes also have Hypertension</vt:lpstr>
      <vt:lpstr>Over time, Diabetes and High Blood Pressure harm our blood vessels</vt:lpstr>
      <vt:lpstr>    “under pressure”</vt:lpstr>
      <vt:lpstr>Decreased blood flow leads to complications</vt:lpstr>
      <vt:lpstr>Decreased blood flow leads to complications</vt:lpstr>
      <vt:lpstr>Retinal screening</vt:lpstr>
      <vt:lpstr>Complication: myocardial infarction</vt:lpstr>
      <vt:lpstr>The Gut – Brain Axis</vt:lpstr>
      <vt:lpstr>PowerPoint Presentation</vt:lpstr>
      <vt:lpstr>Kidneys: water filter system</vt:lpstr>
      <vt:lpstr>High Blood Pressure </vt:lpstr>
      <vt:lpstr>Where should I check my BP?</vt:lpstr>
      <vt:lpstr>How will I know if I have High BP?</vt:lpstr>
      <vt:lpstr>How will I know if I have High BP?</vt:lpstr>
      <vt:lpstr>What else can increase blood pressure?</vt:lpstr>
      <vt:lpstr>Is this hypertension or something else?</vt:lpstr>
      <vt:lpstr>“I have high blood pressure, I am on medication. What should my BP be?”   Target / Goal</vt:lpstr>
      <vt:lpstr>Regular Health Screening</vt:lpstr>
      <vt:lpstr>Hypertensive?  Build your care team!</vt:lpstr>
      <vt:lpstr>HTN health monitoring</vt:lpstr>
      <vt:lpstr>12 Lead ElectroCardioGram</vt:lpstr>
      <vt:lpstr>Self-management: Diabetes &amp; High BP</vt:lpstr>
      <vt:lpstr>Summary</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Marlene Del Pino</dc:creator>
  <cp:lastModifiedBy>Hoadley, Alyssa</cp:lastModifiedBy>
  <cp:revision>53</cp:revision>
  <cp:lastPrinted>2016-10-03T16:45:55Z</cp:lastPrinted>
  <dcterms:created xsi:type="dcterms:W3CDTF">2016-09-19T19:18:43Z</dcterms:created>
  <dcterms:modified xsi:type="dcterms:W3CDTF">2023-02-20T21:30:45Z</dcterms:modified>
</cp:coreProperties>
</file>