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56" r:id="rId2"/>
    <p:sldId id="257" r:id="rId3"/>
    <p:sldId id="283" r:id="rId4"/>
    <p:sldId id="301" r:id="rId5"/>
    <p:sldId id="287" r:id="rId6"/>
    <p:sldId id="302" r:id="rId7"/>
    <p:sldId id="304" r:id="rId8"/>
    <p:sldId id="303" r:id="rId9"/>
    <p:sldId id="305" r:id="rId10"/>
    <p:sldId id="285" r:id="rId11"/>
    <p:sldId id="289" r:id="rId12"/>
    <p:sldId id="290" r:id="rId13"/>
    <p:sldId id="291" r:id="rId14"/>
    <p:sldId id="292" r:id="rId15"/>
    <p:sldId id="295" r:id="rId16"/>
    <p:sldId id="296" r:id="rId17"/>
    <p:sldId id="282" r:id="rId18"/>
    <p:sldId id="298" r:id="rId19"/>
    <p:sldId id="300" r:id="rId20"/>
    <p:sldId id="29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56874" autoAdjust="0"/>
  </p:normalViewPr>
  <p:slideViewPr>
    <p:cSldViewPr>
      <p:cViewPr varScale="1">
        <p:scale>
          <a:sx n="65" d="100"/>
          <a:sy n="65" d="100"/>
        </p:scale>
        <p:origin x="2754"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24C118-4557-4DD7-8D4D-A1A3CC43EAB3}" type="datetimeFigureOut">
              <a:rPr lang="en-CA" smtClean="0"/>
              <a:t>2023-07-17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E5B4D6-45B2-4738-A62F-229E3B78B667}" type="slidenum">
              <a:rPr lang="en-CA" smtClean="0"/>
              <a:t>‹#›</a:t>
            </a:fld>
            <a:endParaRPr lang="en-CA"/>
          </a:p>
        </p:txBody>
      </p:sp>
    </p:spTree>
    <p:extLst>
      <p:ext uri="{BB962C8B-B14F-4D97-AF65-F5344CB8AC3E}">
        <p14:creationId xmlns:p14="http://schemas.microsoft.com/office/powerpoint/2010/main" val="3877358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ood-guide.canada.ca/en/tips-for-healthy-eating/commonly-used-terms/#s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Today I will present</a:t>
            </a:r>
            <a:r>
              <a:rPr lang="en-CA" baseline="0" dirty="0"/>
              <a:t> on Health Snacking.</a:t>
            </a:r>
          </a:p>
          <a:p>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The presentation will last about 15-20 minutes and then we will do an activity.</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Before we get started, ask participants to complete the “pre-test”. Allow about 5 minutes to complete.</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endParaRPr lang="en-US" dirty="0"/>
          </a:p>
          <a:p>
            <a:endParaRPr lang="en-CA" dirty="0"/>
          </a:p>
        </p:txBody>
      </p:sp>
      <p:sp>
        <p:nvSpPr>
          <p:cNvPr id="4" name="Slide Number Placeholder 3"/>
          <p:cNvSpPr>
            <a:spLocks noGrp="1"/>
          </p:cNvSpPr>
          <p:nvPr>
            <p:ph type="sldNum" sz="quarter" idx="10"/>
          </p:nvPr>
        </p:nvSpPr>
        <p:spPr/>
        <p:txBody>
          <a:bodyPr/>
          <a:lstStyle/>
          <a:p>
            <a:fld id="{DBE5B4D6-45B2-4738-A62F-229E3B78B667}" type="slidenum">
              <a:rPr lang="en-CA" smtClean="0"/>
              <a:t>1</a:t>
            </a:fld>
            <a:endParaRPr lang="en-CA"/>
          </a:p>
        </p:txBody>
      </p:sp>
    </p:spTree>
    <p:extLst>
      <p:ext uri="{BB962C8B-B14F-4D97-AF65-F5344CB8AC3E}">
        <p14:creationId xmlns:p14="http://schemas.microsoft.com/office/powerpoint/2010/main" val="320915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Meal planning and preparing snacks in advance can help to make sure you have healthy snacks available but can also save you time:</a:t>
            </a:r>
          </a:p>
          <a:p>
            <a:endParaRPr lang="en-US" dirty="0"/>
          </a:p>
          <a:p>
            <a:r>
              <a:rPr lang="en-US" dirty="0"/>
              <a:t>Some tips to prepare snacks in advance include:</a:t>
            </a:r>
          </a:p>
          <a:p>
            <a:pPr marL="171450" indent="-171450">
              <a:buFont typeface="Arial" panose="020B0604020202020204" pitchFamily="34" charset="0"/>
              <a:buChar char="•"/>
            </a:pPr>
            <a:r>
              <a:rPr lang="en-US" dirty="0"/>
              <a:t>Chopping extra vegetables when cooking so you’ll have some for snacks.</a:t>
            </a:r>
          </a:p>
          <a:p>
            <a:pPr marL="171450" indent="-171450">
              <a:buFont typeface="Arial" panose="020B0604020202020204" pitchFamily="34" charset="0"/>
              <a:buChar char="•"/>
            </a:pPr>
            <a:r>
              <a:rPr lang="en-US" dirty="0"/>
              <a:t>Making muffins or homemade granola bars and storing them in the freezer.</a:t>
            </a:r>
          </a:p>
          <a:p>
            <a:pPr marL="171450" indent="-171450">
              <a:buFont typeface="Arial" panose="020B0604020202020204" pitchFamily="34" charset="0"/>
              <a:buChar char="•"/>
            </a:pPr>
            <a:r>
              <a:rPr lang="en-US" dirty="0"/>
              <a:t>Hard-cook eggs on the weekend. They will keep for a week in the fridge with the shell on.</a:t>
            </a:r>
          </a:p>
          <a:p>
            <a:pPr marL="171450" indent="-171450">
              <a:buFont typeface="Arial" panose="020B0604020202020204" pitchFamily="34" charset="0"/>
              <a:buChar char="•"/>
            </a:pPr>
            <a:r>
              <a:rPr lang="en-US" dirty="0"/>
              <a:t>Making your own trail mix. Take whole grain cereal and nuts and seeds and toss them together.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Cut up vegetables and fruit, and store them in plastic containers in the fridge for easy ‘grab and go’ snacking.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BE5B4D6-45B2-4738-A62F-229E3B78B667}" type="slidenum">
              <a:rPr lang="en-CA" smtClean="0"/>
              <a:t>10</a:t>
            </a:fld>
            <a:endParaRPr lang="en-CA"/>
          </a:p>
        </p:txBody>
      </p:sp>
    </p:spTree>
    <p:extLst>
      <p:ext uri="{BB962C8B-B14F-4D97-AF65-F5344CB8AC3E}">
        <p14:creationId xmlns:p14="http://schemas.microsoft.com/office/powerpoint/2010/main" val="1229302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Next we will go through some healthy snack ideas. Here are some Travel friendly options </a:t>
            </a:r>
            <a:r>
              <a:rPr lang="en-US" dirty="0"/>
              <a:t>you can bring in your bag:</a:t>
            </a:r>
          </a:p>
          <a:p>
            <a:pPr marL="0" indent="0">
              <a:buNone/>
            </a:pPr>
            <a:endParaRPr lang="en-US" dirty="0"/>
          </a:p>
          <a:p>
            <a:pPr marL="171450" indent="-171450">
              <a:buFont typeface="Arial" panose="020B0604020202020204" pitchFamily="34" charset="0"/>
              <a:buChar char="•"/>
            </a:pPr>
            <a:r>
              <a:rPr lang="en-US" dirty="0"/>
              <a:t>roasted chickpeas or nuts such as almonds, cashews, soy nuts or peanuts can be kept in your bag for when you feel hungry</a:t>
            </a:r>
          </a:p>
          <a:p>
            <a:pPr marL="171450" indent="-171450">
              <a:buFont typeface="Arial" panose="020B0604020202020204" pitchFamily="34" charset="0"/>
              <a:buChar char="•"/>
            </a:pPr>
            <a:r>
              <a:rPr lang="en-US" dirty="0"/>
              <a:t>keep cut up vegetables such as carrots, cucumbers, celery and peppers in the fridge and bring along in a reusable container</a:t>
            </a:r>
          </a:p>
          <a:p>
            <a:pPr marL="171450" indent="-171450">
              <a:buFont typeface="Arial" panose="020B0604020202020204" pitchFamily="34" charset="0"/>
              <a:buChar char="•"/>
            </a:pPr>
            <a:r>
              <a:rPr lang="en-US" dirty="0"/>
              <a:t>oranges, bananas and apples are examples of fruit that come in their own natural packaging that makes them easy to transport</a:t>
            </a:r>
          </a:p>
          <a:p>
            <a:endParaRPr lang="en-US" dirty="0"/>
          </a:p>
        </p:txBody>
      </p:sp>
      <p:sp>
        <p:nvSpPr>
          <p:cNvPr id="4" name="Slide Number Placeholder 3"/>
          <p:cNvSpPr>
            <a:spLocks noGrp="1"/>
          </p:cNvSpPr>
          <p:nvPr>
            <p:ph type="sldNum" sz="quarter" idx="5"/>
          </p:nvPr>
        </p:nvSpPr>
        <p:spPr/>
        <p:txBody>
          <a:bodyPr/>
          <a:lstStyle/>
          <a:p>
            <a:fld id="{DBE5B4D6-45B2-4738-A62F-229E3B78B667}" type="slidenum">
              <a:rPr lang="en-CA" smtClean="0"/>
              <a:t>11</a:t>
            </a:fld>
            <a:endParaRPr lang="en-CA"/>
          </a:p>
        </p:txBody>
      </p:sp>
    </p:spTree>
    <p:extLst>
      <p:ext uri="{BB962C8B-B14F-4D97-AF65-F5344CB8AC3E}">
        <p14:creationId xmlns:p14="http://schemas.microsoft.com/office/powerpoint/2010/main" val="373167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For work and school you could try snacks such as:</a:t>
            </a:r>
          </a:p>
          <a:p>
            <a:pPr marL="171450" indent="-171450">
              <a:buFont typeface="Arial" panose="020B0604020202020204" pitchFamily="34" charset="0"/>
              <a:buChar char="•"/>
            </a:pPr>
            <a:r>
              <a:rPr lang="en-US" dirty="0"/>
              <a:t>apples</a:t>
            </a:r>
          </a:p>
          <a:p>
            <a:pPr marL="171450" indent="-171450">
              <a:buFont typeface="Arial" panose="020B0604020202020204" pitchFamily="34" charset="0"/>
              <a:buChar char="•"/>
            </a:pPr>
            <a:r>
              <a:rPr lang="en-US" dirty="0"/>
              <a:t>oatmeal</a:t>
            </a:r>
          </a:p>
          <a:p>
            <a:pPr marL="171450" indent="-171450">
              <a:buFont typeface="Arial" panose="020B0604020202020204" pitchFamily="34" charset="0"/>
              <a:buChar char="•"/>
            </a:pPr>
            <a:r>
              <a:rPr lang="en-US" dirty="0"/>
              <a:t>nut butter</a:t>
            </a:r>
          </a:p>
          <a:p>
            <a:pPr marL="171450" indent="-171450">
              <a:buFont typeface="Arial" panose="020B0604020202020204" pitchFamily="34" charset="0"/>
              <a:buChar char="•"/>
            </a:pPr>
            <a:r>
              <a:rPr lang="en-US" dirty="0"/>
              <a:t>canned fruit</a:t>
            </a:r>
          </a:p>
          <a:p>
            <a:pPr marL="171450" indent="-171450">
              <a:buFont typeface="Arial" panose="020B0604020202020204" pitchFamily="34" charset="0"/>
              <a:buChar char="•"/>
            </a:pPr>
            <a:r>
              <a:rPr lang="en-US" dirty="0"/>
              <a:t>canned tuna</a:t>
            </a:r>
          </a:p>
          <a:p>
            <a:pPr marL="171450" indent="-171450">
              <a:buFont typeface="Arial" panose="020B0604020202020204" pitchFamily="34" charset="0"/>
              <a:buChar char="•"/>
            </a:pPr>
            <a:r>
              <a:rPr lang="en-US" dirty="0"/>
              <a:t>plain popcorn</a:t>
            </a:r>
          </a:p>
          <a:p>
            <a:pPr marL="171450" indent="-171450">
              <a:buFont typeface="Arial" panose="020B0604020202020204" pitchFamily="34" charset="0"/>
              <a:buChar char="•"/>
            </a:pPr>
            <a:r>
              <a:rPr lang="en-US" dirty="0"/>
              <a:t>whole grain crackers</a:t>
            </a:r>
          </a:p>
          <a:p>
            <a:pPr marL="171450" indent="-171450">
              <a:buFont typeface="Arial" panose="020B0604020202020204" pitchFamily="34" charset="0"/>
              <a:buChar char="•"/>
            </a:pPr>
            <a:r>
              <a:rPr lang="en-US" dirty="0"/>
              <a:t>nuts, pumpkin or sunflower seeds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Make sure to keep snacks like lower fat yogurt or lower fat cheese in the fridge or in a cooler bag with an ice pack.</a:t>
            </a:r>
          </a:p>
          <a:p>
            <a:endParaRPr lang="en-US" dirty="0"/>
          </a:p>
        </p:txBody>
      </p:sp>
      <p:sp>
        <p:nvSpPr>
          <p:cNvPr id="4" name="Slide Number Placeholder 3"/>
          <p:cNvSpPr>
            <a:spLocks noGrp="1"/>
          </p:cNvSpPr>
          <p:nvPr>
            <p:ph type="sldNum" sz="quarter" idx="5"/>
          </p:nvPr>
        </p:nvSpPr>
        <p:spPr/>
        <p:txBody>
          <a:bodyPr/>
          <a:lstStyle/>
          <a:p>
            <a:fld id="{DBE5B4D6-45B2-4738-A62F-229E3B78B667}" type="slidenum">
              <a:rPr lang="en-CA" smtClean="0"/>
              <a:t>12</a:t>
            </a:fld>
            <a:endParaRPr lang="en-CA"/>
          </a:p>
        </p:txBody>
      </p:sp>
    </p:spTree>
    <p:extLst>
      <p:ext uri="{BB962C8B-B14F-4D97-AF65-F5344CB8AC3E}">
        <p14:creationId xmlns:p14="http://schemas.microsoft.com/office/powerpoint/2010/main" val="653822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Try these snack ideas at home:</a:t>
            </a:r>
          </a:p>
          <a:p>
            <a:pPr marL="0" indent="0">
              <a:buNone/>
            </a:pPr>
            <a:endParaRPr lang="en-US" dirty="0"/>
          </a:p>
          <a:p>
            <a:pPr marL="171450" indent="-171450">
              <a:buFont typeface="Arial" panose="020B0604020202020204" pitchFamily="34" charset="0"/>
              <a:buChar char="•"/>
            </a:pPr>
            <a:r>
              <a:rPr lang="en-US" dirty="0"/>
              <a:t>whole grain toast with nut butter and banana</a:t>
            </a:r>
          </a:p>
          <a:p>
            <a:pPr marL="171450" indent="-171450">
              <a:buFont typeface="Arial" panose="020B0604020202020204" pitchFamily="34" charset="0"/>
              <a:buChar char="•"/>
            </a:pPr>
            <a:r>
              <a:rPr lang="en-US" dirty="0"/>
              <a:t>green leafy salad with orange sections and almonds</a:t>
            </a:r>
          </a:p>
          <a:p>
            <a:pPr marL="171450" indent="-171450">
              <a:buFont typeface="Arial" panose="020B0604020202020204" pitchFamily="34" charset="0"/>
              <a:buChar char="•"/>
            </a:pPr>
            <a:r>
              <a:rPr lang="en-US" dirty="0"/>
              <a:t>lower fat yogurt topped with frozen berries and walnuts</a:t>
            </a:r>
          </a:p>
          <a:p>
            <a:pPr marL="171450" indent="-171450">
              <a:buFont typeface="Arial" panose="020B0604020202020204" pitchFamily="34" charset="0"/>
              <a:buChar char="•"/>
            </a:pPr>
            <a:r>
              <a:rPr lang="en-US" dirty="0"/>
              <a:t>lower fat cheese and whole grain crackers with cherry tomatoes</a:t>
            </a:r>
          </a:p>
          <a:p>
            <a:pPr marL="171450" indent="-171450">
              <a:buFont typeface="Arial" panose="020B0604020202020204" pitchFamily="34" charset="0"/>
              <a:buChar char="•"/>
            </a:pPr>
            <a:r>
              <a:rPr lang="en-US" dirty="0"/>
              <a:t>sliced cucumber and red pepper with hummus or lower fat yogurt dip</a:t>
            </a:r>
          </a:p>
          <a:p>
            <a:pPr marL="171450" indent="-171450">
              <a:buFont typeface="Arial" panose="020B0604020202020204" pitchFamily="34" charset="0"/>
              <a:buChar char="•"/>
            </a:pPr>
            <a:r>
              <a:rPr lang="en-US" dirty="0"/>
              <a:t>whole grain crackers topped with lower fat cottage cheese and peach slices</a:t>
            </a:r>
          </a:p>
          <a:p>
            <a:pPr marL="171450" indent="-171450">
              <a:buFont typeface="Arial" panose="020B0604020202020204" pitchFamily="34" charset="0"/>
              <a:buChar char="•"/>
            </a:pPr>
            <a:r>
              <a:rPr lang="en-US" dirty="0"/>
              <a:t>whole grain English muffin topped with apple slices and melted lower fat cheese</a:t>
            </a:r>
          </a:p>
          <a:p>
            <a:pPr marL="171450" indent="-171450">
              <a:buFont typeface="Arial" panose="020B0604020202020204" pitchFamily="34" charset="0"/>
              <a:buChar char="•"/>
            </a:pPr>
            <a:r>
              <a:rPr lang="en-US" dirty="0"/>
              <a:t>whole grain cereal with fruit slices and milk or unsweetened fortified plant-based beverage</a:t>
            </a:r>
          </a:p>
          <a:p>
            <a:endParaRPr lang="en-US" dirty="0"/>
          </a:p>
        </p:txBody>
      </p:sp>
      <p:sp>
        <p:nvSpPr>
          <p:cNvPr id="4" name="Slide Number Placeholder 3"/>
          <p:cNvSpPr>
            <a:spLocks noGrp="1"/>
          </p:cNvSpPr>
          <p:nvPr>
            <p:ph type="sldNum" sz="quarter" idx="5"/>
          </p:nvPr>
        </p:nvSpPr>
        <p:spPr/>
        <p:txBody>
          <a:bodyPr/>
          <a:lstStyle/>
          <a:p>
            <a:fld id="{DBE5B4D6-45B2-4738-A62F-229E3B78B667}" type="slidenum">
              <a:rPr lang="en-CA" smtClean="0"/>
              <a:t>13</a:t>
            </a:fld>
            <a:endParaRPr lang="en-CA"/>
          </a:p>
        </p:txBody>
      </p:sp>
    </p:spTree>
    <p:extLst>
      <p:ext uri="{BB962C8B-B14F-4D97-AF65-F5344CB8AC3E}">
        <p14:creationId xmlns:p14="http://schemas.microsoft.com/office/powerpoint/2010/main" val="1380034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go through each of these links and show participants how to navigate through each, or allow them to explore on their own. </a:t>
            </a:r>
          </a:p>
        </p:txBody>
      </p:sp>
      <p:sp>
        <p:nvSpPr>
          <p:cNvPr id="4" name="Slide Number Placeholder 3"/>
          <p:cNvSpPr>
            <a:spLocks noGrp="1"/>
          </p:cNvSpPr>
          <p:nvPr>
            <p:ph type="sldNum" sz="quarter" idx="5"/>
          </p:nvPr>
        </p:nvSpPr>
        <p:spPr/>
        <p:txBody>
          <a:bodyPr/>
          <a:lstStyle/>
          <a:p>
            <a:fld id="{DBE5B4D6-45B2-4738-A62F-229E3B78B667}" type="slidenum">
              <a:rPr lang="en-CA" smtClean="0"/>
              <a:t>14</a:t>
            </a:fld>
            <a:endParaRPr lang="en-CA"/>
          </a:p>
        </p:txBody>
      </p:sp>
    </p:spTree>
    <p:extLst>
      <p:ext uri="{BB962C8B-B14F-4D97-AF65-F5344CB8AC3E}">
        <p14:creationId xmlns:p14="http://schemas.microsoft.com/office/powerpoint/2010/main" val="2698869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5B4D6-45B2-4738-A62F-229E3B78B667}" type="slidenum">
              <a:rPr lang="en-CA" smtClean="0"/>
              <a:t>15</a:t>
            </a:fld>
            <a:endParaRPr lang="en-CA"/>
          </a:p>
        </p:txBody>
      </p:sp>
    </p:spTree>
    <p:extLst>
      <p:ext uri="{BB962C8B-B14F-4D97-AF65-F5344CB8AC3E}">
        <p14:creationId xmlns:p14="http://schemas.microsoft.com/office/powerpoint/2010/main" val="942192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5B4D6-45B2-4738-A62F-229E3B78B667}" type="slidenum">
              <a:rPr lang="en-CA" smtClean="0"/>
              <a:t>16</a:t>
            </a:fld>
            <a:endParaRPr lang="en-CA"/>
          </a:p>
        </p:txBody>
      </p:sp>
    </p:spTree>
    <p:extLst>
      <p:ext uri="{BB962C8B-B14F-4D97-AF65-F5344CB8AC3E}">
        <p14:creationId xmlns:p14="http://schemas.microsoft.com/office/powerpoint/2010/main" val="1794598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Ask participants to complete post test at this time. Allow about 5 minutes to complete. </a:t>
            </a:r>
          </a:p>
          <a:p>
            <a:endParaRPr lang="en-CA" dirty="0"/>
          </a:p>
          <a:p>
            <a:r>
              <a:rPr lang="en-CA" dirty="0"/>
              <a:t>Once you’ve given participants time to complete the post test, as if any one would like to share the 2 snacks that they listed before this presentation. Ask how they could make the snack healthier? </a:t>
            </a:r>
          </a:p>
          <a:p>
            <a:r>
              <a:rPr lang="en-CA" dirty="0"/>
              <a:t>As the group is they have any other snack tips that they would like to share with the group to facilitate discussion. </a:t>
            </a:r>
          </a:p>
        </p:txBody>
      </p:sp>
      <p:sp>
        <p:nvSpPr>
          <p:cNvPr id="4" name="Slide Number Placeholder 3"/>
          <p:cNvSpPr>
            <a:spLocks noGrp="1"/>
          </p:cNvSpPr>
          <p:nvPr>
            <p:ph type="sldNum" sz="quarter" idx="10"/>
          </p:nvPr>
        </p:nvSpPr>
        <p:spPr/>
        <p:txBody>
          <a:bodyPr/>
          <a:lstStyle/>
          <a:p>
            <a:fld id="{2912AEF3-8257-4C88-AFB3-999692FA4E2F}" type="slidenum">
              <a:rPr lang="en-CA" smtClean="0"/>
              <a:t>17</a:t>
            </a:fld>
            <a:endParaRPr lang="en-CA"/>
          </a:p>
        </p:txBody>
      </p:sp>
    </p:spTree>
    <p:extLst>
      <p:ext uri="{BB962C8B-B14F-4D97-AF65-F5344CB8AC3E}">
        <p14:creationId xmlns:p14="http://schemas.microsoft.com/office/powerpoint/2010/main" val="1416515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“Simon Says”. Will need a large open space to play. </a:t>
            </a:r>
          </a:p>
          <a:p>
            <a:endParaRPr lang="en-US" dirty="0"/>
          </a:p>
          <a:p>
            <a:r>
              <a:rPr lang="en-US" dirty="0"/>
              <a:t>Approximate time needed for activity: 20 minutes </a:t>
            </a:r>
          </a:p>
          <a:p>
            <a:endParaRPr lang="en-US" dirty="0"/>
          </a:p>
          <a:p>
            <a:r>
              <a:rPr lang="en-US" dirty="0"/>
              <a:t>Instructions: </a:t>
            </a:r>
          </a:p>
          <a:p>
            <a:r>
              <a:rPr lang="en-US" dirty="0"/>
              <a:t>• Have the participants stand in a straight line (side by side a few feet apart). </a:t>
            </a:r>
          </a:p>
          <a:p>
            <a:r>
              <a:rPr lang="en-US" dirty="0"/>
              <a:t>• Call the names of “everyday” and “sometimes” snacks. </a:t>
            </a:r>
          </a:p>
          <a:p>
            <a:r>
              <a:rPr lang="en-US" dirty="0"/>
              <a:t>• When an “everyday” snack is mentioned, the participants take one step forward. </a:t>
            </a:r>
          </a:p>
          <a:p>
            <a:r>
              <a:rPr lang="en-US" dirty="0"/>
              <a:t>• When a “sometimes” snack is mentioned the participants remain still. If a participant still takes a step forward, they go back to the beginning point. </a:t>
            </a:r>
          </a:p>
          <a:p>
            <a:r>
              <a:rPr lang="en-US" dirty="0"/>
              <a:t>• For example, if the leader says "Snacker says eat an apple," the participants take one step. If the leader says, "Snacker says, eat a chocolate bar," the participants don't move and if they do they must go back to the beginning and start again. </a:t>
            </a:r>
          </a:p>
          <a:p>
            <a:r>
              <a:rPr lang="en-US" dirty="0"/>
              <a:t>• The first participants to cross the finish line becomes wins and becomes the next “Snacker” if you wish to play another round.</a:t>
            </a:r>
          </a:p>
          <a:p>
            <a:endParaRPr lang="en-US" dirty="0"/>
          </a:p>
          <a:p>
            <a:endParaRPr lang="en-US" dirty="0"/>
          </a:p>
          <a:p>
            <a:r>
              <a:rPr lang="en-US" dirty="0"/>
              <a:t>Ideas for snacks are below, however snacker can come up with their own too!</a:t>
            </a:r>
          </a:p>
          <a:p>
            <a:endParaRPr lang="en-US" dirty="0"/>
          </a:p>
          <a:p>
            <a:r>
              <a:rPr lang="en-US" dirty="0"/>
              <a:t>“Everyday” Snacks </a:t>
            </a:r>
          </a:p>
          <a:p>
            <a:r>
              <a:rPr lang="en-US" dirty="0"/>
              <a:t>Grapes</a:t>
            </a:r>
          </a:p>
          <a:p>
            <a:r>
              <a:rPr lang="en-US" dirty="0"/>
              <a:t>Bananas</a:t>
            </a:r>
          </a:p>
          <a:p>
            <a:r>
              <a:rPr lang="en-US" dirty="0"/>
              <a:t>Raw veggies</a:t>
            </a:r>
          </a:p>
          <a:p>
            <a:r>
              <a:rPr lang="en-US" dirty="0"/>
              <a:t>Apples</a:t>
            </a:r>
          </a:p>
          <a:p>
            <a:r>
              <a:rPr lang="en-US" dirty="0"/>
              <a:t>Milk</a:t>
            </a:r>
          </a:p>
          <a:p>
            <a:r>
              <a:rPr lang="en-US" dirty="0"/>
              <a:t>Cheese and Crackers</a:t>
            </a:r>
          </a:p>
          <a:p>
            <a:r>
              <a:rPr lang="en-US" dirty="0"/>
              <a:t>Peanut Butter </a:t>
            </a:r>
            <a:r>
              <a:rPr lang="en-US" dirty="0" err="1"/>
              <a:t>Sanwich</a:t>
            </a:r>
            <a:endParaRPr lang="en-US" dirty="0"/>
          </a:p>
          <a:p>
            <a:r>
              <a:rPr lang="en-US" dirty="0"/>
              <a:t>Fruit Smoothie</a:t>
            </a:r>
          </a:p>
          <a:p>
            <a:r>
              <a:rPr lang="en-US" dirty="0"/>
              <a:t>Yogurt</a:t>
            </a:r>
          </a:p>
          <a:p>
            <a:r>
              <a:rPr lang="en-US" dirty="0"/>
              <a:t>Cereal</a:t>
            </a:r>
          </a:p>
          <a:p>
            <a:endParaRPr lang="en-US" dirty="0"/>
          </a:p>
          <a:p>
            <a:endParaRPr lang="en-US" dirty="0"/>
          </a:p>
          <a:p>
            <a:r>
              <a:rPr lang="en-US" dirty="0"/>
              <a:t>“Sometimes” Snacks</a:t>
            </a:r>
          </a:p>
          <a:p>
            <a:r>
              <a:rPr lang="en-US" dirty="0"/>
              <a:t>Candy</a:t>
            </a:r>
          </a:p>
          <a:p>
            <a:r>
              <a:rPr lang="en-US" dirty="0"/>
              <a:t>Chocolate</a:t>
            </a:r>
          </a:p>
          <a:p>
            <a:r>
              <a:rPr lang="en-US" dirty="0"/>
              <a:t>Potato Chips </a:t>
            </a:r>
          </a:p>
          <a:p>
            <a:r>
              <a:rPr lang="en-US" dirty="0" err="1"/>
              <a:t>Kool-aid</a:t>
            </a:r>
            <a:endParaRPr lang="en-US" dirty="0"/>
          </a:p>
          <a:p>
            <a:r>
              <a:rPr lang="en-US" dirty="0"/>
              <a:t>Donut</a:t>
            </a:r>
          </a:p>
          <a:p>
            <a:r>
              <a:rPr lang="en-US" dirty="0"/>
              <a:t>Ice cream</a:t>
            </a:r>
          </a:p>
          <a:p>
            <a:r>
              <a:rPr lang="en-US" dirty="0"/>
              <a:t>Milkshake</a:t>
            </a:r>
          </a:p>
          <a:p>
            <a:r>
              <a:rPr lang="en-US" dirty="0"/>
              <a:t>Slurpee</a:t>
            </a:r>
          </a:p>
          <a:p>
            <a:r>
              <a:rPr lang="en-US" dirty="0"/>
              <a:t>Cheese Puffs</a:t>
            </a:r>
          </a:p>
        </p:txBody>
      </p:sp>
      <p:sp>
        <p:nvSpPr>
          <p:cNvPr id="4" name="Slide Number Placeholder 3"/>
          <p:cNvSpPr>
            <a:spLocks noGrp="1"/>
          </p:cNvSpPr>
          <p:nvPr>
            <p:ph type="sldNum" sz="quarter" idx="5"/>
          </p:nvPr>
        </p:nvSpPr>
        <p:spPr/>
        <p:txBody>
          <a:bodyPr/>
          <a:lstStyle/>
          <a:p>
            <a:fld id="{DBE5B4D6-45B2-4738-A62F-229E3B78B667}" type="slidenum">
              <a:rPr lang="en-CA" smtClean="0"/>
              <a:t>18</a:t>
            </a:fld>
            <a:endParaRPr lang="en-CA"/>
          </a:p>
        </p:txBody>
      </p:sp>
    </p:spTree>
    <p:extLst>
      <p:ext uri="{BB962C8B-B14F-4D97-AF65-F5344CB8AC3E}">
        <p14:creationId xmlns:p14="http://schemas.microsoft.com/office/powerpoint/2010/main" val="3188917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second activity that helps participants put their knowledge to the test as it related to categorizing foods within the food guide plate. Further instructions can be found in the resource page included with this presentation. </a:t>
            </a:r>
          </a:p>
          <a:p>
            <a:endParaRPr lang="en-US" dirty="0"/>
          </a:p>
          <a:p>
            <a:r>
              <a:rPr lang="en-US" dirty="0"/>
              <a:t>You can complete one activity or the other, or both if you wish!</a:t>
            </a:r>
          </a:p>
        </p:txBody>
      </p:sp>
      <p:sp>
        <p:nvSpPr>
          <p:cNvPr id="4" name="Slide Number Placeholder 3"/>
          <p:cNvSpPr>
            <a:spLocks noGrp="1"/>
          </p:cNvSpPr>
          <p:nvPr>
            <p:ph type="sldNum" sz="quarter" idx="5"/>
          </p:nvPr>
        </p:nvSpPr>
        <p:spPr/>
        <p:txBody>
          <a:bodyPr/>
          <a:lstStyle/>
          <a:p>
            <a:fld id="{DBE5B4D6-45B2-4738-A62F-229E3B78B667}" type="slidenum">
              <a:rPr lang="en-CA" smtClean="0"/>
              <a:t>19</a:t>
            </a:fld>
            <a:endParaRPr lang="en-CA"/>
          </a:p>
        </p:txBody>
      </p:sp>
    </p:spTree>
    <p:extLst>
      <p:ext uri="{BB962C8B-B14F-4D97-AF65-F5344CB8AC3E}">
        <p14:creationId xmlns:p14="http://schemas.microsoft.com/office/powerpoint/2010/main" val="2149957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Here’s an outline of what we will talk about during</a:t>
            </a:r>
            <a:r>
              <a:rPr lang="en-CA" baseline="0" dirty="0"/>
              <a:t> today’s presentation.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r>
              <a:rPr lang="en-CA" dirty="0">
                <a:solidFill>
                  <a:schemeClr val="tx1"/>
                </a:solidFill>
              </a:rPr>
              <a:t>We will discuss why healthy snacks can be good for you, tips to practice healthy snacking, we will go over some healthy snack ideas and resources, then we will do an activity and create our own healthy snack using your feast bundle.</a:t>
            </a:r>
          </a:p>
          <a:p>
            <a:endParaRPr lang="en-CA" dirty="0"/>
          </a:p>
        </p:txBody>
      </p:sp>
      <p:sp>
        <p:nvSpPr>
          <p:cNvPr id="4" name="Slide Number Placeholder 3"/>
          <p:cNvSpPr>
            <a:spLocks noGrp="1"/>
          </p:cNvSpPr>
          <p:nvPr>
            <p:ph type="sldNum" sz="quarter" idx="10"/>
          </p:nvPr>
        </p:nvSpPr>
        <p:spPr/>
        <p:txBody>
          <a:bodyPr/>
          <a:lstStyle/>
          <a:p>
            <a:fld id="{DBE5B4D6-45B2-4738-A62F-229E3B78B667}" type="slidenum">
              <a:rPr lang="en-CA" smtClean="0"/>
              <a:t>2</a:t>
            </a:fld>
            <a:endParaRPr lang="en-CA"/>
          </a:p>
        </p:txBody>
      </p:sp>
    </p:spTree>
    <p:extLst>
      <p:ext uri="{BB962C8B-B14F-4D97-AF65-F5344CB8AC3E}">
        <p14:creationId xmlns:p14="http://schemas.microsoft.com/office/powerpoint/2010/main" val="3951081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5B4D6-45B2-4738-A62F-229E3B78B667}" type="slidenum">
              <a:rPr lang="en-CA" smtClean="0"/>
              <a:t>20</a:t>
            </a:fld>
            <a:endParaRPr lang="en-CA"/>
          </a:p>
        </p:txBody>
      </p:sp>
    </p:spTree>
    <p:extLst>
      <p:ext uri="{BB962C8B-B14F-4D97-AF65-F5344CB8AC3E}">
        <p14:creationId xmlns:p14="http://schemas.microsoft.com/office/powerpoint/2010/main" val="3599863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Healthy snacks can be an important part of your daily eating habits.</a:t>
            </a:r>
          </a:p>
          <a:p>
            <a:pPr marL="0" indent="0">
              <a:buNone/>
            </a:pPr>
            <a:endParaRPr lang="en-US" dirty="0"/>
          </a:p>
          <a:p>
            <a:pPr marL="0" indent="0">
              <a:buNone/>
            </a:pPr>
            <a:r>
              <a:rPr lang="en-US" dirty="0"/>
              <a:t>Eating healthy snacks can:</a:t>
            </a:r>
          </a:p>
          <a:p>
            <a:r>
              <a:rPr lang="en-US" dirty="0"/>
              <a:t>-keep you energized throughout the day</a:t>
            </a:r>
          </a:p>
          <a:p>
            <a:r>
              <a:rPr lang="en-US" dirty="0"/>
              <a:t>-help support good health</a:t>
            </a:r>
          </a:p>
          <a:p>
            <a:r>
              <a:rPr lang="en-US" dirty="0"/>
              <a:t>-provide important nutrients</a:t>
            </a:r>
          </a:p>
          <a:p>
            <a:r>
              <a:rPr lang="en-US" dirty="0"/>
              <a:t>-help satisfy your hunger between mealtimes</a:t>
            </a:r>
          </a:p>
          <a:p>
            <a:pPr marL="0" indent="0">
              <a:buNone/>
            </a:pPr>
            <a:endParaRPr lang="en-US" dirty="0"/>
          </a:p>
          <a:p>
            <a:pPr marL="0" indent="0">
              <a:buNone/>
            </a:pPr>
            <a:r>
              <a:rPr lang="en-US" b="0" dirty="0"/>
              <a:t>You might be wondering if you need to include snacks as a part of your daily eating habits. </a:t>
            </a:r>
          </a:p>
          <a:p>
            <a:r>
              <a:rPr lang="en-US" dirty="0"/>
              <a:t>Young children can benefit from snacks as they have small stomachs and may have trouble eating all of the foods they need at mealtime</a:t>
            </a:r>
          </a:p>
          <a:p>
            <a:r>
              <a:rPr lang="en-US" dirty="0"/>
              <a:t>Adults may choose snacks if there’s a long time in between their meals.</a:t>
            </a:r>
          </a:p>
          <a:p>
            <a:endParaRPr lang="en-US" dirty="0"/>
          </a:p>
        </p:txBody>
      </p:sp>
      <p:sp>
        <p:nvSpPr>
          <p:cNvPr id="4" name="Slide Number Placeholder 3"/>
          <p:cNvSpPr>
            <a:spLocks noGrp="1"/>
          </p:cNvSpPr>
          <p:nvPr>
            <p:ph type="sldNum" sz="quarter" idx="5"/>
          </p:nvPr>
        </p:nvSpPr>
        <p:spPr/>
        <p:txBody>
          <a:bodyPr/>
          <a:lstStyle/>
          <a:p>
            <a:fld id="{DBE5B4D6-45B2-4738-A62F-229E3B78B667}" type="slidenum">
              <a:rPr lang="en-CA" smtClean="0"/>
              <a:t>3</a:t>
            </a:fld>
            <a:endParaRPr lang="en-CA"/>
          </a:p>
        </p:txBody>
      </p:sp>
    </p:spTree>
    <p:extLst>
      <p:ext uri="{BB962C8B-B14F-4D97-AF65-F5344CB8AC3E}">
        <p14:creationId xmlns:p14="http://schemas.microsoft.com/office/powerpoint/2010/main" val="1968413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snacking tip is to choose </a:t>
            </a:r>
            <a:r>
              <a:rPr lang="en-US" b="0" dirty="0"/>
              <a:t>healthy snack foods by selecting vegetables, fruits, whole grains and protein foods when planning meals/snacks. You can use </a:t>
            </a:r>
            <a:r>
              <a:rPr lang="en-US" dirty="0"/>
              <a:t>Canada’s Food Guide plate as a guide </a:t>
            </a:r>
            <a:r>
              <a:rPr lang="en-CA" dirty="0"/>
              <a:t>to build a nutritious meals and snacks! </a:t>
            </a:r>
          </a:p>
          <a:p>
            <a:endParaRPr lang="en-CA" dirty="0"/>
          </a:p>
          <a:p>
            <a:r>
              <a:rPr lang="en-CA" dirty="0"/>
              <a:t>When planning meals it is suggested to:</a:t>
            </a:r>
          </a:p>
          <a:p>
            <a:pPr algn="l"/>
            <a:r>
              <a:rPr lang="en-CA" dirty="0"/>
              <a:t>Fill ½ your plate with vegetables and fruit. </a:t>
            </a:r>
            <a:r>
              <a:rPr lang="en-US" b="0" i="0" dirty="0">
                <a:solidFill>
                  <a:srgbClr val="333333"/>
                </a:solidFill>
                <a:effectLst/>
                <a:latin typeface="Noto Sans" panose="020B0502040504020204" pitchFamily="34" charset="0"/>
              </a:rPr>
              <a:t>Vegetables and fruits are an important part of a healthy </a:t>
            </a:r>
            <a:r>
              <a:rPr lang="en-US" b="0" i="0" u="sng" dirty="0">
                <a:solidFill>
                  <a:srgbClr val="7F0034"/>
                </a:solidFill>
                <a:effectLst/>
                <a:latin typeface="Noto Sans" panose="020B0502040504020204" pitchFamily="34" charset="0"/>
                <a:hlinkClick r:id="rId3"/>
              </a:rPr>
              <a:t>eating pattern</a:t>
            </a:r>
            <a:r>
              <a:rPr lang="en-US" b="0" i="0" dirty="0">
                <a:solidFill>
                  <a:srgbClr val="333333"/>
                </a:solidFill>
                <a:effectLst/>
                <a:latin typeface="Noto Sans" panose="020B0502040504020204" pitchFamily="34" charset="0"/>
              </a:rPr>
              <a:t>. Eating a variety of vegetables and fruits may lower your risk of heart disease. Vegetables and fruits have important nutrients such as:</a:t>
            </a:r>
          </a:p>
          <a:p>
            <a:pPr algn="l">
              <a:buFont typeface="Arial" panose="020B0604020202020204" pitchFamily="34" charset="0"/>
              <a:buChar char="•"/>
            </a:pPr>
            <a:r>
              <a:rPr lang="en-US" b="0" i="0" dirty="0" err="1">
                <a:solidFill>
                  <a:srgbClr val="333333"/>
                </a:solidFill>
                <a:effectLst/>
                <a:latin typeface="Noto Sans" panose="020B0502040504020204" pitchFamily="34" charset="0"/>
              </a:rPr>
              <a:t>fibre</a:t>
            </a:r>
            <a:endParaRPr lang="en-US" b="0" i="0" dirty="0">
              <a:solidFill>
                <a:srgbClr val="333333"/>
              </a:solidFill>
              <a:effectLst/>
              <a:latin typeface="Noto Sans" panose="020B0502040504020204" pitchFamily="34" charset="0"/>
            </a:endParaRPr>
          </a:p>
          <a:p>
            <a:pPr algn="l">
              <a:buFont typeface="Arial" panose="020B0604020202020204" pitchFamily="34" charset="0"/>
              <a:buChar char="•"/>
            </a:pPr>
            <a:r>
              <a:rPr lang="en-US" b="0" i="0" dirty="0">
                <a:solidFill>
                  <a:srgbClr val="333333"/>
                </a:solidFill>
                <a:effectLst/>
                <a:latin typeface="Noto Sans" panose="020B0502040504020204" pitchFamily="34" charset="0"/>
              </a:rPr>
              <a:t>vitamins</a:t>
            </a:r>
          </a:p>
          <a:p>
            <a:pPr algn="l">
              <a:buFont typeface="Arial" panose="020B0604020202020204" pitchFamily="34" charset="0"/>
              <a:buChar char="•"/>
            </a:pPr>
            <a:r>
              <a:rPr lang="en-US" b="0" i="0" dirty="0">
                <a:solidFill>
                  <a:srgbClr val="333333"/>
                </a:solidFill>
                <a:effectLst/>
                <a:latin typeface="Noto Sans" panose="020B0502040504020204" pitchFamily="34" charset="0"/>
              </a:rPr>
              <a:t>Minerals</a:t>
            </a:r>
          </a:p>
          <a:p>
            <a:pPr algn="l">
              <a:buFont typeface="Arial" panose="020B0604020202020204" pitchFamily="34" charset="0"/>
              <a:buChar char="•"/>
            </a:pPr>
            <a:endParaRPr lang="en-US" b="0" i="0" dirty="0">
              <a:solidFill>
                <a:srgbClr val="333333"/>
              </a:solidFill>
              <a:effectLst/>
              <a:latin typeface="Noto Sans" panose="020B0502040504020204" pitchFamily="34" charset="0"/>
            </a:endParaRPr>
          </a:p>
          <a:p>
            <a:pPr algn="l"/>
            <a:r>
              <a:rPr lang="en-CA" dirty="0"/>
              <a:t>Fill ¼ of your plate with protein foods. </a:t>
            </a:r>
            <a:r>
              <a:rPr lang="en-US" b="0" i="0" dirty="0">
                <a:solidFill>
                  <a:srgbClr val="333333"/>
                </a:solidFill>
                <a:effectLst/>
                <a:latin typeface="Noto Sans" panose="020B0502040504020204" pitchFamily="34" charset="0"/>
              </a:rPr>
              <a:t>Protein foods, including plant-based protein foods, are an important part of healthy eating. Include foods such as beans, lentils, nuts, seeds, lean meats, wild game, poultry, fish, shellfish, eggs, lower fat milk and lower fat dairy products.</a:t>
            </a:r>
          </a:p>
          <a:p>
            <a:pPr algn="l"/>
            <a:endParaRPr lang="en-CA" dirty="0"/>
          </a:p>
          <a:p>
            <a:pPr algn="l"/>
            <a:r>
              <a:rPr lang="en-CA" dirty="0"/>
              <a:t>Fill ¼ of your plate with whole grains foods. </a:t>
            </a:r>
            <a:r>
              <a:rPr lang="en-US" b="0" i="0" dirty="0">
                <a:solidFill>
                  <a:srgbClr val="333333"/>
                </a:solidFill>
                <a:effectLst/>
                <a:latin typeface="Noto Sans" panose="020B0502040504020204" pitchFamily="34" charset="0"/>
              </a:rPr>
              <a:t>Whole grain foods are a healthier choice than refined grains because whole grain foods include all parts of the grain. Refined grains have some parts of the grain removed during processing.</a:t>
            </a:r>
          </a:p>
          <a:p>
            <a:pPr algn="l"/>
            <a:r>
              <a:rPr lang="en-US" b="0" i="0" dirty="0">
                <a:solidFill>
                  <a:srgbClr val="333333"/>
                </a:solidFill>
                <a:effectLst/>
                <a:latin typeface="Noto Sans" panose="020B0502040504020204" pitchFamily="34" charset="0"/>
              </a:rPr>
              <a:t>Whole grain foods have more </a:t>
            </a:r>
            <a:r>
              <a:rPr lang="en-US" b="0" i="0" dirty="0" err="1">
                <a:solidFill>
                  <a:srgbClr val="333333"/>
                </a:solidFill>
                <a:effectLst/>
                <a:latin typeface="Noto Sans" panose="020B0502040504020204" pitchFamily="34" charset="0"/>
              </a:rPr>
              <a:t>fibre</a:t>
            </a:r>
            <a:r>
              <a:rPr lang="en-US" b="0" i="0" dirty="0">
                <a:solidFill>
                  <a:srgbClr val="333333"/>
                </a:solidFill>
                <a:effectLst/>
                <a:latin typeface="Noto Sans" panose="020B0502040504020204" pitchFamily="34" charset="0"/>
              </a:rPr>
              <a:t> than refined grains. Eating foods higher in </a:t>
            </a:r>
            <a:r>
              <a:rPr lang="en-US" b="0" i="0" dirty="0" err="1">
                <a:solidFill>
                  <a:srgbClr val="333333"/>
                </a:solidFill>
                <a:effectLst/>
                <a:latin typeface="Noto Sans" panose="020B0502040504020204" pitchFamily="34" charset="0"/>
              </a:rPr>
              <a:t>fibre</a:t>
            </a:r>
            <a:r>
              <a:rPr lang="en-US" b="0" i="0" dirty="0">
                <a:solidFill>
                  <a:srgbClr val="333333"/>
                </a:solidFill>
                <a:effectLst/>
                <a:latin typeface="Noto Sans" panose="020B0502040504020204" pitchFamily="34" charset="0"/>
              </a:rPr>
              <a:t> can help lower your risk of:</a:t>
            </a:r>
          </a:p>
          <a:p>
            <a:pPr algn="l">
              <a:buFont typeface="Arial" panose="020B0604020202020204" pitchFamily="34" charset="0"/>
              <a:buChar char="•"/>
            </a:pPr>
            <a:r>
              <a:rPr lang="en-US" b="0" i="0" dirty="0">
                <a:solidFill>
                  <a:srgbClr val="333333"/>
                </a:solidFill>
                <a:effectLst/>
                <a:latin typeface="Noto Sans" panose="020B0502040504020204" pitchFamily="34" charset="0"/>
              </a:rPr>
              <a:t>stroke</a:t>
            </a:r>
          </a:p>
          <a:p>
            <a:pPr algn="l">
              <a:buFont typeface="Arial" panose="020B0604020202020204" pitchFamily="34" charset="0"/>
              <a:buChar char="•"/>
            </a:pPr>
            <a:r>
              <a:rPr lang="en-US" b="0" i="0" dirty="0">
                <a:solidFill>
                  <a:srgbClr val="333333"/>
                </a:solidFill>
                <a:effectLst/>
                <a:latin typeface="Noto Sans" panose="020B0502040504020204" pitchFamily="34" charset="0"/>
              </a:rPr>
              <a:t>colon cancer</a:t>
            </a:r>
          </a:p>
          <a:p>
            <a:pPr algn="l">
              <a:buFont typeface="Arial" panose="020B0604020202020204" pitchFamily="34" charset="0"/>
              <a:buChar char="•"/>
            </a:pPr>
            <a:r>
              <a:rPr lang="en-US" b="0" i="0" dirty="0">
                <a:solidFill>
                  <a:srgbClr val="333333"/>
                </a:solidFill>
                <a:effectLst/>
                <a:latin typeface="Noto Sans" panose="020B0502040504020204" pitchFamily="34" charset="0"/>
              </a:rPr>
              <a:t>heart disease</a:t>
            </a:r>
          </a:p>
          <a:p>
            <a:pPr algn="l">
              <a:buFont typeface="Arial" panose="020B0604020202020204" pitchFamily="34" charset="0"/>
              <a:buChar char="•"/>
            </a:pPr>
            <a:r>
              <a:rPr lang="en-US" b="0" i="0" dirty="0">
                <a:solidFill>
                  <a:srgbClr val="333333"/>
                </a:solidFill>
                <a:effectLst/>
                <a:latin typeface="Noto Sans" panose="020B0502040504020204" pitchFamily="34" charset="0"/>
              </a:rPr>
              <a:t>type 2 diabetes</a:t>
            </a:r>
          </a:p>
          <a:p>
            <a:pPr algn="l"/>
            <a:r>
              <a:rPr lang="en-CA" dirty="0"/>
              <a:t>Examples include whole grain bread, pasta, oats, brown or wild rice, quinoa, and barley to name a few. </a:t>
            </a:r>
          </a:p>
          <a:p>
            <a:pPr algn="l"/>
            <a:endParaRPr lang="en-CA" dirty="0"/>
          </a:p>
          <a:p>
            <a:pPr algn="l"/>
            <a:r>
              <a:rPr lang="en-CA" dirty="0"/>
              <a:t>Canada’s Food guide also suggests making water your drink of choice. </a:t>
            </a:r>
            <a:r>
              <a:rPr lang="en-US" b="0" i="0" dirty="0">
                <a:solidFill>
                  <a:srgbClr val="333333"/>
                </a:solidFill>
                <a:effectLst/>
                <a:latin typeface="Noto Sans" panose="020B0502040504020204" pitchFamily="34" charset="0"/>
              </a:rPr>
              <a:t>There are a lot of drink choices available. Many choices have a lot of:</a:t>
            </a:r>
          </a:p>
          <a:p>
            <a:pPr algn="l">
              <a:buFont typeface="Arial" panose="020B0604020202020204" pitchFamily="34" charset="0"/>
              <a:buChar char="•"/>
            </a:pPr>
            <a:r>
              <a:rPr lang="en-US" b="0" i="0" dirty="0">
                <a:solidFill>
                  <a:srgbClr val="333333"/>
                </a:solidFill>
                <a:effectLst/>
                <a:latin typeface="Noto Sans" panose="020B0502040504020204" pitchFamily="34" charset="0"/>
              </a:rPr>
              <a:t>calories</a:t>
            </a:r>
          </a:p>
          <a:p>
            <a:pPr algn="l">
              <a:buFont typeface="Arial" panose="020B0604020202020204" pitchFamily="34" charset="0"/>
              <a:buChar char="•"/>
            </a:pPr>
            <a:r>
              <a:rPr lang="en-US" b="0" i="0" dirty="0">
                <a:solidFill>
                  <a:srgbClr val="333333"/>
                </a:solidFill>
                <a:effectLst/>
                <a:latin typeface="Noto Sans" panose="020B0502040504020204" pitchFamily="34" charset="0"/>
              </a:rPr>
              <a:t>sodium</a:t>
            </a:r>
          </a:p>
          <a:p>
            <a:pPr algn="l">
              <a:buFont typeface="Arial" panose="020B0604020202020204" pitchFamily="34" charset="0"/>
              <a:buChar char="•"/>
            </a:pPr>
            <a:r>
              <a:rPr lang="en-US" b="0" i="0" dirty="0">
                <a:solidFill>
                  <a:srgbClr val="333333"/>
                </a:solidFill>
                <a:effectLst/>
                <a:latin typeface="Noto Sans" panose="020B0502040504020204" pitchFamily="34" charset="0"/>
              </a:rPr>
              <a:t>sugars</a:t>
            </a:r>
          </a:p>
          <a:p>
            <a:pPr algn="l">
              <a:buFont typeface="Arial" panose="020B0604020202020204" pitchFamily="34" charset="0"/>
              <a:buChar char="•"/>
            </a:pPr>
            <a:r>
              <a:rPr lang="en-US" b="0" i="0" dirty="0">
                <a:solidFill>
                  <a:srgbClr val="333333"/>
                </a:solidFill>
                <a:effectLst/>
                <a:latin typeface="Noto Sans" panose="020B0502040504020204" pitchFamily="34" charset="0"/>
              </a:rPr>
              <a:t>saturated fat</a:t>
            </a:r>
          </a:p>
          <a:p>
            <a:pPr algn="l"/>
            <a:r>
              <a:rPr lang="en-US" b="0" i="0" dirty="0">
                <a:solidFill>
                  <a:srgbClr val="333333"/>
                </a:solidFill>
                <a:effectLst/>
                <a:latin typeface="Noto Sans" panose="020B0502040504020204" pitchFamily="34" charset="0"/>
              </a:rPr>
              <a:t>Make water your drink of choice instead.</a:t>
            </a:r>
          </a:p>
          <a:p>
            <a:pPr algn="l"/>
            <a:endParaRPr lang="en-US" b="0" i="0" dirty="0">
              <a:solidFill>
                <a:srgbClr val="333333"/>
              </a:solidFill>
              <a:effectLst/>
              <a:latin typeface="Noto Sans" panose="020B0502040504020204" pitchFamily="34" charset="0"/>
            </a:endParaRPr>
          </a:p>
          <a:p>
            <a:pPr algn="l"/>
            <a:r>
              <a:rPr lang="en-US" b="0" i="0" dirty="0">
                <a:solidFill>
                  <a:srgbClr val="333333"/>
                </a:solidFill>
                <a:effectLst/>
                <a:latin typeface="Noto Sans" panose="020B0502040504020204" pitchFamily="34" charset="0"/>
              </a:rPr>
              <a:t>Drinking water is:</a:t>
            </a:r>
          </a:p>
          <a:p>
            <a:pPr algn="l">
              <a:buFont typeface="Arial" panose="020B0604020202020204" pitchFamily="34" charset="0"/>
              <a:buChar char="•"/>
            </a:pPr>
            <a:r>
              <a:rPr lang="en-US" b="0" i="0" dirty="0">
                <a:solidFill>
                  <a:srgbClr val="333333"/>
                </a:solidFill>
                <a:effectLst/>
                <a:latin typeface="Noto Sans" panose="020B0502040504020204" pitchFamily="34" charset="0"/>
              </a:rPr>
              <a:t>important for your health</a:t>
            </a:r>
          </a:p>
          <a:p>
            <a:pPr algn="l">
              <a:buFont typeface="Arial" panose="020B0604020202020204" pitchFamily="34" charset="0"/>
              <a:buChar char="•"/>
            </a:pPr>
            <a:r>
              <a:rPr lang="en-US" b="0" i="0" dirty="0">
                <a:solidFill>
                  <a:srgbClr val="333333"/>
                </a:solidFill>
                <a:effectLst/>
                <a:latin typeface="Noto Sans" panose="020B0502040504020204" pitchFamily="34" charset="0"/>
              </a:rPr>
              <a:t>a great way to quench your thirst</a:t>
            </a:r>
          </a:p>
          <a:p>
            <a:pPr algn="l">
              <a:buFont typeface="Arial" panose="020B0604020202020204" pitchFamily="34" charset="0"/>
              <a:buChar char="•"/>
            </a:pPr>
            <a:r>
              <a:rPr lang="en-US" b="0" i="0" dirty="0">
                <a:solidFill>
                  <a:srgbClr val="333333"/>
                </a:solidFill>
                <a:effectLst/>
                <a:latin typeface="Noto Sans" panose="020B0502040504020204" pitchFamily="34" charset="0"/>
              </a:rPr>
              <a:t>a way to stay hydrated without calories</a:t>
            </a:r>
          </a:p>
          <a:p>
            <a:pPr algn="l"/>
            <a:endParaRPr lang="en-CA" dirty="0"/>
          </a:p>
          <a:p>
            <a:r>
              <a:rPr lang="en-US" dirty="0"/>
              <a:t>We can also use this plate as a guide to planning snacks as well.</a:t>
            </a:r>
          </a:p>
        </p:txBody>
      </p:sp>
      <p:sp>
        <p:nvSpPr>
          <p:cNvPr id="4" name="Slide Number Placeholder 3"/>
          <p:cNvSpPr>
            <a:spLocks noGrp="1"/>
          </p:cNvSpPr>
          <p:nvPr>
            <p:ph type="sldNum" sz="quarter" idx="5"/>
          </p:nvPr>
        </p:nvSpPr>
        <p:spPr/>
        <p:txBody>
          <a:bodyPr/>
          <a:lstStyle/>
          <a:p>
            <a:fld id="{DBE5B4D6-45B2-4738-A62F-229E3B78B667}" type="slidenum">
              <a:rPr lang="en-CA" smtClean="0"/>
              <a:t>4</a:t>
            </a:fld>
            <a:endParaRPr lang="en-CA"/>
          </a:p>
        </p:txBody>
      </p:sp>
    </p:spTree>
    <p:extLst>
      <p:ext uri="{BB962C8B-B14F-4D97-AF65-F5344CB8AC3E}">
        <p14:creationId xmlns:p14="http://schemas.microsoft.com/office/powerpoint/2010/main" val="1105365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are a few examples as to how to build a healthy snack using Canada’s food guide plate.</a:t>
            </a:r>
          </a:p>
        </p:txBody>
      </p:sp>
      <p:sp>
        <p:nvSpPr>
          <p:cNvPr id="4" name="Slide Number Placeholder 3"/>
          <p:cNvSpPr>
            <a:spLocks noGrp="1"/>
          </p:cNvSpPr>
          <p:nvPr>
            <p:ph type="sldNum" sz="quarter" idx="5"/>
          </p:nvPr>
        </p:nvSpPr>
        <p:spPr/>
        <p:txBody>
          <a:bodyPr/>
          <a:lstStyle/>
          <a:p>
            <a:fld id="{DBE5B4D6-45B2-4738-A62F-229E3B78B667}" type="slidenum">
              <a:rPr lang="en-CA" smtClean="0"/>
              <a:t>5</a:t>
            </a:fld>
            <a:endParaRPr lang="en-CA"/>
          </a:p>
        </p:txBody>
      </p:sp>
    </p:spTree>
    <p:extLst>
      <p:ext uri="{BB962C8B-B14F-4D97-AF65-F5344CB8AC3E}">
        <p14:creationId xmlns:p14="http://schemas.microsoft.com/office/powerpoint/2010/main" val="2559019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tip is to limit </a:t>
            </a:r>
            <a:r>
              <a:rPr lang="en-US" b="0" dirty="0"/>
              <a:t>foods such as candy, pop, fruit juice, fruit drinks, and chips. These foods are higher in sugar, saturated fat, or salt, and are not part of Canada’s Food Guide. </a:t>
            </a:r>
          </a:p>
          <a:p>
            <a:pPr lvl="1"/>
            <a:r>
              <a:rPr lang="en-US" dirty="0"/>
              <a:t>You may hear people call these types of foods “</a:t>
            </a:r>
            <a:r>
              <a:rPr lang="en-US" b="1" u="sng" dirty="0"/>
              <a:t>sometimes</a:t>
            </a:r>
            <a:r>
              <a:rPr lang="en-US" dirty="0"/>
              <a:t>” foods, because it is recommended that these snack foods eaten less often, or </a:t>
            </a:r>
            <a:r>
              <a:rPr lang="en-US"/>
              <a:t>in moderation. </a:t>
            </a:r>
            <a:endParaRPr lang="en-US" dirty="0"/>
          </a:p>
          <a:p>
            <a:endParaRPr lang="en-US" dirty="0"/>
          </a:p>
        </p:txBody>
      </p:sp>
      <p:sp>
        <p:nvSpPr>
          <p:cNvPr id="4" name="Slide Number Placeholder 3"/>
          <p:cNvSpPr>
            <a:spLocks noGrp="1"/>
          </p:cNvSpPr>
          <p:nvPr>
            <p:ph type="sldNum" sz="quarter" idx="5"/>
          </p:nvPr>
        </p:nvSpPr>
        <p:spPr/>
        <p:txBody>
          <a:bodyPr/>
          <a:lstStyle/>
          <a:p>
            <a:fld id="{DBE5B4D6-45B2-4738-A62F-229E3B78B667}" type="slidenum">
              <a:rPr lang="en-CA" smtClean="0"/>
              <a:t>6</a:t>
            </a:fld>
            <a:endParaRPr lang="en-CA"/>
          </a:p>
        </p:txBody>
      </p:sp>
    </p:spTree>
    <p:extLst>
      <p:ext uri="{BB962C8B-B14F-4D97-AF65-F5344CB8AC3E}">
        <p14:creationId xmlns:p14="http://schemas.microsoft.com/office/powerpoint/2010/main" val="2232331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look to choose foods that are part of Canada’s food guide such as </a:t>
            </a:r>
            <a:r>
              <a:rPr lang="en-US" b="0" dirty="0"/>
              <a:t>vegetables, fruits, whole grains and protein foods</a:t>
            </a:r>
            <a:r>
              <a:rPr lang="en-US" dirty="0"/>
              <a:t>. Aim to build snacks using these foods more often. You may hear some people call these foods </a:t>
            </a:r>
            <a:r>
              <a:rPr lang="en-US" b="1" dirty="0"/>
              <a:t>“everyday” </a:t>
            </a:r>
            <a:r>
              <a:rPr lang="en-US" dirty="0"/>
              <a:t>foods.</a:t>
            </a:r>
          </a:p>
        </p:txBody>
      </p:sp>
      <p:sp>
        <p:nvSpPr>
          <p:cNvPr id="4" name="Slide Number Placeholder 3"/>
          <p:cNvSpPr>
            <a:spLocks noGrp="1"/>
          </p:cNvSpPr>
          <p:nvPr>
            <p:ph type="sldNum" sz="quarter" idx="5"/>
          </p:nvPr>
        </p:nvSpPr>
        <p:spPr/>
        <p:txBody>
          <a:bodyPr/>
          <a:lstStyle/>
          <a:p>
            <a:fld id="{DBE5B4D6-45B2-4738-A62F-229E3B78B667}" type="slidenum">
              <a:rPr lang="en-CA" smtClean="0"/>
              <a:t>7</a:t>
            </a:fld>
            <a:endParaRPr lang="en-CA"/>
          </a:p>
        </p:txBody>
      </p:sp>
    </p:spTree>
    <p:extLst>
      <p:ext uri="{BB962C8B-B14F-4D97-AF65-F5344CB8AC3E}">
        <p14:creationId xmlns:p14="http://schemas.microsoft.com/office/powerpoint/2010/main" val="2739625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of your snack matters. The size you your snack can depend on your age, activity level, and how long it is until your next meal. For example, if you are very active, you might need a larger snack to meet your energy needs. If you are a bit hungry but you plan to eat a meal in the next 1-2 hours, you might have a smaller snack to tide you over until your next meal. </a:t>
            </a:r>
          </a:p>
          <a:p>
            <a:pPr lvl="1"/>
            <a:r>
              <a:rPr lang="en-US" dirty="0"/>
              <a:t>-A small snack can be something as simple as vegetables and dip or a piece of fruit. </a:t>
            </a:r>
          </a:p>
          <a:p>
            <a:pPr lvl="1"/>
            <a:r>
              <a:rPr lang="en-US" dirty="0"/>
              <a:t>-A larger snack may include 2 or more foods from Canada’s Food Guide.</a:t>
            </a:r>
          </a:p>
          <a:p>
            <a:endParaRPr lang="en-US" dirty="0"/>
          </a:p>
          <a:p>
            <a:endParaRPr lang="en-US" dirty="0"/>
          </a:p>
        </p:txBody>
      </p:sp>
      <p:sp>
        <p:nvSpPr>
          <p:cNvPr id="4" name="Slide Number Placeholder 3"/>
          <p:cNvSpPr>
            <a:spLocks noGrp="1"/>
          </p:cNvSpPr>
          <p:nvPr>
            <p:ph type="sldNum" sz="quarter" idx="5"/>
          </p:nvPr>
        </p:nvSpPr>
        <p:spPr/>
        <p:txBody>
          <a:bodyPr/>
          <a:lstStyle/>
          <a:p>
            <a:fld id="{DBE5B4D6-45B2-4738-A62F-229E3B78B667}" type="slidenum">
              <a:rPr lang="en-CA" smtClean="0"/>
              <a:t>8</a:t>
            </a:fld>
            <a:endParaRPr lang="en-CA"/>
          </a:p>
        </p:txBody>
      </p:sp>
    </p:spTree>
    <p:extLst>
      <p:ext uri="{BB962C8B-B14F-4D97-AF65-F5344CB8AC3E}">
        <p14:creationId xmlns:p14="http://schemas.microsoft.com/office/powerpoint/2010/main" val="452216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When eating a snack, be sure to practice mindful eating. </a:t>
            </a:r>
            <a:r>
              <a:rPr lang="en-US" b="0" i="0" dirty="0">
                <a:solidFill>
                  <a:srgbClr val="333333"/>
                </a:solidFill>
                <a:effectLst/>
                <a:latin typeface="Noto Sans" panose="020B0502040504020204" pitchFamily="34" charset="0"/>
              </a:rPr>
              <a:t>Being mindful of your eating habits means being aware of:</a:t>
            </a:r>
          </a:p>
          <a:p>
            <a:pPr marL="171450" indent="-171450" algn="l">
              <a:buFont typeface="Arial" panose="020B0604020202020204" pitchFamily="34" charset="0"/>
              <a:buChar char="•"/>
            </a:pPr>
            <a:r>
              <a:rPr lang="en-US" b="0" i="0" dirty="0">
                <a:solidFill>
                  <a:srgbClr val="333333"/>
                </a:solidFill>
                <a:effectLst/>
                <a:latin typeface="Noto Sans" panose="020B0502040504020204" pitchFamily="34" charset="0"/>
              </a:rPr>
              <a:t>how you eat</a:t>
            </a:r>
          </a:p>
          <a:p>
            <a:pPr marL="171450" indent="-171450" algn="l">
              <a:buFont typeface="Arial" panose="020B0604020202020204" pitchFamily="34" charset="0"/>
              <a:buChar char="•"/>
            </a:pPr>
            <a:r>
              <a:rPr lang="en-US" b="0" i="0" dirty="0">
                <a:solidFill>
                  <a:srgbClr val="333333"/>
                </a:solidFill>
                <a:effectLst/>
                <a:latin typeface="Noto Sans" panose="020B0502040504020204" pitchFamily="34" charset="0"/>
              </a:rPr>
              <a:t>why you eat</a:t>
            </a:r>
          </a:p>
          <a:p>
            <a:pPr marL="171450" indent="-171450" algn="l">
              <a:buFont typeface="Arial" panose="020B0604020202020204" pitchFamily="34" charset="0"/>
              <a:buChar char="•"/>
            </a:pPr>
            <a:r>
              <a:rPr lang="en-US" b="0" i="0" dirty="0">
                <a:solidFill>
                  <a:srgbClr val="333333"/>
                </a:solidFill>
                <a:effectLst/>
                <a:latin typeface="Noto Sans" panose="020B0502040504020204" pitchFamily="34" charset="0"/>
              </a:rPr>
              <a:t>what you eat</a:t>
            </a:r>
          </a:p>
          <a:p>
            <a:pPr marL="171450" indent="-171450" algn="l">
              <a:buFont typeface="Arial" panose="020B0604020202020204" pitchFamily="34" charset="0"/>
              <a:buChar char="•"/>
            </a:pPr>
            <a:r>
              <a:rPr lang="en-US" b="0" i="0" dirty="0">
                <a:solidFill>
                  <a:srgbClr val="333333"/>
                </a:solidFill>
                <a:effectLst/>
                <a:latin typeface="Noto Sans" panose="020B0502040504020204" pitchFamily="34" charset="0"/>
              </a:rPr>
              <a:t>when you eat</a:t>
            </a:r>
          </a:p>
          <a:p>
            <a:pPr marL="171450" indent="-171450" algn="l">
              <a:buFont typeface="Arial" panose="020B0604020202020204" pitchFamily="34" charset="0"/>
              <a:buChar char="•"/>
            </a:pPr>
            <a:r>
              <a:rPr lang="en-US" b="0" i="0" dirty="0">
                <a:solidFill>
                  <a:srgbClr val="333333"/>
                </a:solidFill>
                <a:effectLst/>
                <a:latin typeface="Noto Sans" panose="020B0502040504020204" pitchFamily="34" charset="0"/>
              </a:rPr>
              <a:t>where you eat</a:t>
            </a:r>
          </a:p>
          <a:p>
            <a:pPr marL="171450" indent="-171450" algn="l">
              <a:buFont typeface="Arial" panose="020B0604020202020204" pitchFamily="34" charset="0"/>
              <a:buChar char="•"/>
            </a:pPr>
            <a:r>
              <a:rPr lang="en-US" b="0" i="0" dirty="0">
                <a:solidFill>
                  <a:srgbClr val="333333"/>
                </a:solidFill>
                <a:effectLst/>
                <a:latin typeface="Noto Sans" panose="020B0502040504020204" pitchFamily="34" charset="0"/>
              </a:rPr>
              <a:t>how much you eat</a:t>
            </a:r>
          </a:p>
          <a:p>
            <a:endParaRPr lang="en-US" dirty="0"/>
          </a:p>
          <a:p>
            <a:pPr algn="l"/>
            <a:r>
              <a:rPr lang="en-US" b="0" i="0" dirty="0">
                <a:solidFill>
                  <a:srgbClr val="333333"/>
                </a:solidFill>
                <a:effectLst/>
                <a:latin typeface="Noto Sans" panose="020B0502040504020204" pitchFamily="34" charset="0"/>
              </a:rPr>
              <a:t>Being mindful while eating can help you:</a:t>
            </a:r>
          </a:p>
          <a:p>
            <a:pPr algn="l">
              <a:buFont typeface="Arial" panose="020B0604020202020204" pitchFamily="34" charset="0"/>
              <a:buChar char="•"/>
            </a:pPr>
            <a:r>
              <a:rPr lang="en-US" b="0" i="0" dirty="0">
                <a:solidFill>
                  <a:srgbClr val="333333"/>
                </a:solidFill>
                <a:effectLst/>
                <a:latin typeface="Noto Sans" panose="020B0502040504020204" pitchFamily="34" charset="0"/>
              </a:rPr>
              <a:t>make healthier choices more often</a:t>
            </a:r>
          </a:p>
          <a:p>
            <a:pPr algn="l">
              <a:buFont typeface="Arial" panose="020B0604020202020204" pitchFamily="34" charset="0"/>
              <a:buChar char="•"/>
            </a:pPr>
            <a:r>
              <a:rPr lang="en-US" b="0" i="0" dirty="0">
                <a:solidFill>
                  <a:srgbClr val="333333"/>
                </a:solidFill>
                <a:effectLst/>
                <a:latin typeface="Noto Sans" panose="020B0502040504020204" pitchFamily="34" charset="0"/>
              </a:rPr>
              <a:t>make positive changes to routine eating </a:t>
            </a:r>
            <a:r>
              <a:rPr lang="en-US" b="0" i="0" dirty="0" err="1">
                <a:solidFill>
                  <a:srgbClr val="333333"/>
                </a:solidFill>
                <a:effectLst/>
                <a:latin typeface="Noto Sans" panose="020B0502040504020204" pitchFamily="34" charset="0"/>
              </a:rPr>
              <a:t>behaviours</a:t>
            </a:r>
            <a:endParaRPr lang="en-US" b="0" i="0" dirty="0">
              <a:solidFill>
                <a:srgbClr val="333333"/>
              </a:solidFill>
              <a:effectLst/>
              <a:latin typeface="Noto Sans" panose="020B0502040504020204" pitchFamily="34" charset="0"/>
            </a:endParaRPr>
          </a:p>
          <a:p>
            <a:pPr algn="l">
              <a:buFont typeface="Arial" panose="020B0604020202020204" pitchFamily="34" charset="0"/>
              <a:buChar char="•"/>
            </a:pPr>
            <a:r>
              <a:rPr lang="en-US" b="0" i="0" dirty="0">
                <a:solidFill>
                  <a:srgbClr val="333333"/>
                </a:solidFill>
                <a:effectLst/>
                <a:latin typeface="Noto Sans" panose="020B0502040504020204" pitchFamily="34" charset="0"/>
              </a:rPr>
              <a:t>be more conscious of the food you eat and your eating habits</a:t>
            </a:r>
          </a:p>
          <a:p>
            <a:pPr algn="l">
              <a:buFont typeface="Arial" panose="020B0604020202020204" pitchFamily="34" charset="0"/>
              <a:buChar char="•"/>
            </a:pPr>
            <a:r>
              <a:rPr lang="en-US" b="0" i="0" dirty="0">
                <a:solidFill>
                  <a:srgbClr val="333333"/>
                </a:solidFill>
                <a:effectLst/>
                <a:latin typeface="Noto Sans" panose="020B0502040504020204" pitchFamily="34" charset="0"/>
              </a:rPr>
              <a:t>create a sense of awareness around your every day eating decisions</a:t>
            </a:r>
          </a:p>
          <a:p>
            <a:pPr algn="l">
              <a:buFont typeface="Arial" panose="020B0604020202020204" pitchFamily="34" charset="0"/>
              <a:buChar char="•"/>
            </a:pPr>
            <a:r>
              <a:rPr lang="en-US" b="0" i="0" dirty="0">
                <a:solidFill>
                  <a:srgbClr val="333333"/>
                </a:solidFill>
                <a:effectLst/>
                <a:latin typeface="Noto Sans" panose="020B0502040504020204" pitchFamily="34" charset="0"/>
              </a:rPr>
              <a:t>reconnect to the eating experience by creating an awareness of your:</a:t>
            </a:r>
          </a:p>
          <a:p>
            <a:pPr marL="742950" lvl="1" indent="-285750" algn="l">
              <a:buFont typeface="Arial" panose="020B0604020202020204" pitchFamily="34" charset="0"/>
              <a:buChar char="•"/>
            </a:pPr>
            <a:r>
              <a:rPr lang="en-US" b="0" i="0" dirty="0">
                <a:solidFill>
                  <a:srgbClr val="333333"/>
                </a:solidFill>
                <a:effectLst/>
                <a:latin typeface="Noto Sans" panose="020B0502040504020204" pitchFamily="34" charset="0"/>
              </a:rPr>
              <a:t>feelings</a:t>
            </a:r>
          </a:p>
          <a:p>
            <a:pPr marL="742950" lvl="1" indent="-285750" algn="l">
              <a:buFont typeface="Arial" panose="020B0604020202020204" pitchFamily="34" charset="0"/>
              <a:buChar char="•"/>
            </a:pPr>
            <a:r>
              <a:rPr lang="en-US" b="0" i="0" dirty="0">
                <a:solidFill>
                  <a:srgbClr val="333333"/>
                </a:solidFill>
                <a:effectLst/>
                <a:latin typeface="Noto Sans" panose="020B0502040504020204" pitchFamily="34" charset="0"/>
              </a:rPr>
              <a:t>thoughts</a:t>
            </a:r>
          </a:p>
          <a:p>
            <a:pPr marL="742950" lvl="1" indent="-285750" algn="l">
              <a:buFont typeface="Arial" panose="020B0604020202020204" pitchFamily="34" charset="0"/>
              <a:buChar char="•"/>
            </a:pPr>
            <a:r>
              <a:rPr lang="en-US" b="0" i="0" dirty="0">
                <a:solidFill>
                  <a:srgbClr val="333333"/>
                </a:solidFill>
                <a:effectLst/>
                <a:latin typeface="Noto Sans" panose="020B0502040504020204" pitchFamily="34" charset="0"/>
              </a:rPr>
              <a:t>emotions</a:t>
            </a:r>
          </a:p>
          <a:p>
            <a:pPr marL="742950" lvl="1" indent="-285750" algn="l">
              <a:buFont typeface="Arial" panose="020B0604020202020204" pitchFamily="34" charset="0"/>
              <a:buChar char="•"/>
            </a:pPr>
            <a:r>
              <a:rPr lang="en-US" b="0" i="0" dirty="0" err="1">
                <a:solidFill>
                  <a:srgbClr val="333333"/>
                </a:solidFill>
                <a:effectLst/>
                <a:latin typeface="Noto Sans" panose="020B0502040504020204" pitchFamily="34" charset="0"/>
              </a:rPr>
              <a:t>Behaviours</a:t>
            </a:r>
            <a:endParaRPr lang="en-US" b="0" i="0" dirty="0">
              <a:solidFill>
                <a:srgbClr val="333333"/>
              </a:solidFill>
              <a:effectLst/>
              <a:latin typeface="Noto Sans" panose="020B0502040504020204" pitchFamily="34" charset="0"/>
            </a:endParaRPr>
          </a:p>
          <a:p>
            <a:pPr marL="742950" lvl="1" indent="-285750" algn="l">
              <a:buFont typeface="Arial" panose="020B0604020202020204" pitchFamily="34" charset="0"/>
              <a:buChar char="•"/>
            </a:pPr>
            <a:endParaRPr lang="en-US" dirty="0"/>
          </a:p>
          <a:p>
            <a:r>
              <a:rPr lang="en-US" dirty="0"/>
              <a:t>Eat your snacks slowly and without distractions such as watching TV or driving. This can allow you to focus in the meal, the taste, smell texture and how your feeling as your eating.</a:t>
            </a:r>
          </a:p>
          <a:p>
            <a:endParaRPr lang="en-US" dirty="0"/>
          </a:p>
          <a:p>
            <a:r>
              <a:rPr lang="en-US" dirty="0"/>
              <a:t>Choose small portions. Snacks are usually smaller portions than what you might normally have at a meal. </a:t>
            </a:r>
          </a:p>
          <a:p>
            <a:r>
              <a:rPr lang="en-US" dirty="0"/>
              <a:t>Service a small amount of your snack and try not to eat directly from large containers as you might find yourself eating more, or eating until you finish the container. </a:t>
            </a:r>
          </a:p>
          <a:p>
            <a:endParaRPr lang="en-US" dirty="0"/>
          </a:p>
          <a:p>
            <a:r>
              <a:rPr lang="en-US" dirty="0"/>
              <a:t>Think about why you are about to eat. Eat snacks when you feel hungry and not just out of routine or when you feel tired, bored or emotional. Too much snacking can lead you to eat more than your body might need. </a:t>
            </a:r>
          </a:p>
          <a:p>
            <a:endParaRPr lang="en-US" dirty="0"/>
          </a:p>
          <a:p>
            <a:r>
              <a:rPr lang="en-US" dirty="0"/>
              <a:t>For more tips and information on mindful eating, feel free to print a copy of the poster on mindful eating shown on the slide which is linked below:</a:t>
            </a:r>
          </a:p>
          <a:p>
            <a:r>
              <a:rPr lang="en-US" dirty="0"/>
              <a:t>https://www.workstride.org/wp-content/uploads/2019/10/DigOnlyClient-Johns_Hopkins_Work_Stride_MindfulEatingInfographic.pdf</a:t>
            </a:r>
          </a:p>
        </p:txBody>
      </p:sp>
      <p:sp>
        <p:nvSpPr>
          <p:cNvPr id="4" name="Slide Number Placeholder 3"/>
          <p:cNvSpPr>
            <a:spLocks noGrp="1"/>
          </p:cNvSpPr>
          <p:nvPr>
            <p:ph type="sldNum" sz="quarter" idx="5"/>
          </p:nvPr>
        </p:nvSpPr>
        <p:spPr/>
        <p:txBody>
          <a:bodyPr/>
          <a:lstStyle/>
          <a:p>
            <a:fld id="{DBE5B4D6-45B2-4738-A62F-229E3B78B667}" type="slidenum">
              <a:rPr lang="en-CA" smtClean="0"/>
              <a:t>9</a:t>
            </a:fld>
            <a:endParaRPr lang="en-CA"/>
          </a:p>
        </p:txBody>
      </p:sp>
    </p:spTree>
    <p:extLst>
      <p:ext uri="{BB962C8B-B14F-4D97-AF65-F5344CB8AC3E}">
        <p14:creationId xmlns:p14="http://schemas.microsoft.com/office/powerpoint/2010/main" val="4266721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C27C9CA-D649-40E2-A5FA-B5C11D9192C6}" type="datetimeFigureOut">
              <a:rPr lang="en-CA" smtClean="0"/>
              <a:t>2023-07-17</a:t>
            </a:fld>
            <a:endParaRPr lang="en-CA"/>
          </a:p>
        </p:txBody>
      </p:sp>
      <p:sp>
        <p:nvSpPr>
          <p:cNvPr id="8" name="Slide Number Placeholder 7"/>
          <p:cNvSpPr>
            <a:spLocks noGrp="1"/>
          </p:cNvSpPr>
          <p:nvPr>
            <p:ph type="sldNum" sz="quarter" idx="11"/>
          </p:nvPr>
        </p:nvSpPr>
        <p:spPr/>
        <p:txBody>
          <a:bodyPr/>
          <a:lstStyle/>
          <a:p>
            <a:fld id="{C8846996-73B2-4FB2-8CBB-3D381FEA2AF0}" type="slidenum">
              <a:rPr lang="en-CA" smtClean="0"/>
              <a:t>‹#›</a:t>
            </a:fld>
            <a:endParaRPr lang="en-CA"/>
          </a:p>
        </p:txBody>
      </p:sp>
      <p:sp>
        <p:nvSpPr>
          <p:cNvPr id="9" name="Footer Placeholder 8"/>
          <p:cNvSpPr>
            <a:spLocks noGrp="1"/>
          </p:cNvSpPr>
          <p:nvPr>
            <p:ph type="ftr" sz="quarter" idx="12"/>
          </p:nvPr>
        </p:nvSpPr>
        <p:spPr/>
        <p:txBody>
          <a:bodyPr/>
          <a:lstStyle/>
          <a:p>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27C9CA-D649-40E2-A5FA-B5C11D9192C6}" type="datetimeFigureOut">
              <a:rPr lang="en-CA" smtClean="0"/>
              <a:t>2023-07-17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8846996-73B2-4FB2-8CBB-3D381FEA2AF0}"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27C9CA-D649-40E2-A5FA-B5C11D9192C6}" type="datetimeFigureOut">
              <a:rPr lang="en-CA" smtClean="0"/>
              <a:t>2023-07-17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8846996-73B2-4FB2-8CBB-3D381FEA2AF0}"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27C9CA-D649-40E2-A5FA-B5C11D9192C6}" type="datetimeFigureOut">
              <a:rPr lang="en-CA" smtClean="0"/>
              <a:t>2023-07-17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8846996-73B2-4FB2-8CBB-3D381FEA2AF0}"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27C9CA-D649-40E2-A5FA-B5C11D9192C6}" type="datetimeFigureOut">
              <a:rPr lang="en-CA" smtClean="0"/>
              <a:t>2023-07-17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8846996-73B2-4FB2-8CBB-3D381FEA2AF0}" type="slidenum">
              <a:rPr lang="en-CA" smtClean="0"/>
              <a:t>‹#›</a:t>
            </a:fld>
            <a:endParaRPr lang="en-CA"/>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27C9CA-D649-40E2-A5FA-B5C11D9192C6}" type="datetimeFigureOut">
              <a:rPr lang="en-CA" smtClean="0"/>
              <a:t>2023-07-17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8846996-73B2-4FB2-8CBB-3D381FEA2AF0}" type="slidenum">
              <a:rPr lang="en-CA" smtClean="0"/>
              <a:t>‹#›</a:t>
            </a:fld>
            <a:endParaRPr lang="en-CA"/>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C27C9CA-D649-40E2-A5FA-B5C11D9192C6}" type="datetimeFigureOut">
              <a:rPr lang="en-CA" smtClean="0"/>
              <a:t>2023-07-17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8846996-73B2-4FB2-8CBB-3D381FEA2AF0}" type="slidenum">
              <a:rPr lang="en-CA" smtClean="0"/>
              <a:t>‹#›</a:t>
            </a:fld>
            <a:endParaRPr lang="en-CA"/>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27C9CA-D649-40E2-A5FA-B5C11D9192C6}" type="datetimeFigureOut">
              <a:rPr lang="en-CA" smtClean="0"/>
              <a:t>2023-07-17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8846996-73B2-4FB2-8CBB-3D381FEA2AF0}"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27C9CA-D649-40E2-A5FA-B5C11D9192C6}" type="datetimeFigureOut">
              <a:rPr lang="en-CA" smtClean="0"/>
              <a:t>2023-07-17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8846996-73B2-4FB2-8CBB-3D381FEA2AF0}"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27C9CA-D649-40E2-A5FA-B5C11D9192C6}" type="datetimeFigureOut">
              <a:rPr lang="en-CA" smtClean="0"/>
              <a:t>2023-07-17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8846996-73B2-4FB2-8CBB-3D381FEA2AF0}"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27C9CA-D649-40E2-A5FA-B5C11D9192C6}" type="datetimeFigureOut">
              <a:rPr lang="en-CA" smtClean="0"/>
              <a:t>2023-07-17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8846996-73B2-4FB2-8CBB-3D381FEA2AF0}"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5C27C9CA-D649-40E2-A5FA-B5C11D9192C6}" type="datetimeFigureOut">
              <a:rPr lang="en-CA" smtClean="0"/>
              <a:t>2023-07-17</a:t>
            </a:fld>
            <a:endParaRPr lang="en-CA"/>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CA"/>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C8846996-73B2-4FB2-8CBB-3D381FEA2AF0}" type="slidenum">
              <a:rPr lang="en-CA" smtClean="0"/>
              <a:t>‹#›</a:t>
            </a:fld>
            <a:endParaRPr lang="en-CA"/>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food-guide.canada.ca/en/recip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s://www.unlockfood.ca/en/Recipes.asp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www.cookspiration.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ved=0ahUKEwjvv4aenoLWAhVk0oMKHfe1DS4QjRwIBw&amp;url=http://www.vetico.com.au/photoDetail.php?Pid%3DOTM3%26cat%3DMjc&amp;psig=AFQjCNE7aZmz1Xxiu1dbL6jJ9jAAAQorkA&amp;ust=1504295133502781"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Zj1w42_Whp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7524" y="980728"/>
            <a:ext cx="8568952" cy="4267200"/>
          </a:xfrm>
        </p:spPr>
        <p:txBody>
          <a:bodyPr/>
          <a:lstStyle/>
          <a:p>
            <a:r>
              <a:rPr lang="en-CA" sz="8000" dirty="0">
                <a:solidFill>
                  <a:schemeClr val="tx1"/>
                </a:solidFill>
              </a:rPr>
              <a:t>Healthy Snacking</a:t>
            </a:r>
            <a:endParaRPr lang="en-CA" dirty="0"/>
          </a:p>
        </p:txBody>
      </p:sp>
      <p:pic>
        <p:nvPicPr>
          <p:cNvPr id="7" name="Picture 6">
            <a:extLst>
              <a:ext uri="{FF2B5EF4-FFF2-40B4-BE49-F238E27FC236}">
                <a16:creationId xmlns:a16="http://schemas.microsoft.com/office/drawing/2014/main" id="{5B81E2D2-78AE-4EE8-A2E7-10ED9A32E9A3}"/>
              </a:ext>
            </a:extLst>
          </p:cNvPr>
          <p:cNvPicPr>
            <a:picLocks noChangeAspect="1"/>
          </p:cNvPicPr>
          <p:nvPr/>
        </p:nvPicPr>
        <p:blipFill>
          <a:blip r:embed="rId3"/>
          <a:stretch>
            <a:fillRect/>
          </a:stretch>
        </p:blipFill>
        <p:spPr>
          <a:xfrm>
            <a:off x="2951820" y="1273919"/>
            <a:ext cx="3240360" cy="2160240"/>
          </a:xfrm>
          <a:prstGeom prst="rect">
            <a:avLst/>
          </a:prstGeom>
        </p:spPr>
      </p:pic>
    </p:spTree>
    <p:extLst>
      <p:ext uri="{BB962C8B-B14F-4D97-AF65-F5344CB8AC3E}">
        <p14:creationId xmlns:p14="http://schemas.microsoft.com/office/powerpoint/2010/main" val="372860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E6985-471D-4CAE-B277-81CC8B8CB826}"/>
              </a:ext>
            </a:extLst>
          </p:cNvPr>
          <p:cNvSpPr>
            <a:spLocks noGrp="1"/>
          </p:cNvSpPr>
          <p:nvPr>
            <p:ph type="title"/>
          </p:nvPr>
        </p:nvSpPr>
        <p:spPr/>
        <p:txBody>
          <a:bodyPr/>
          <a:lstStyle/>
          <a:p>
            <a:r>
              <a:rPr lang="en-CA" sz="4000" dirty="0">
                <a:solidFill>
                  <a:schemeClr val="tx1"/>
                </a:solidFill>
              </a:rPr>
              <a:t>Snacking Tips</a:t>
            </a:r>
            <a:endParaRPr lang="en-US" sz="4000" dirty="0"/>
          </a:p>
        </p:txBody>
      </p:sp>
      <p:sp>
        <p:nvSpPr>
          <p:cNvPr id="3" name="Content Placeholder 2">
            <a:extLst>
              <a:ext uri="{FF2B5EF4-FFF2-40B4-BE49-F238E27FC236}">
                <a16:creationId xmlns:a16="http://schemas.microsoft.com/office/drawing/2014/main" id="{40509C31-96B8-4BFA-8343-A15CC4D8FD81}"/>
              </a:ext>
            </a:extLst>
          </p:cNvPr>
          <p:cNvSpPr>
            <a:spLocks noGrp="1"/>
          </p:cNvSpPr>
          <p:nvPr>
            <p:ph idx="1"/>
          </p:nvPr>
        </p:nvSpPr>
        <p:spPr>
          <a:xfrm>
            <a:off x="457200" y="1600200"/>
            <a:ext cx="5699501" cy="4525963"/>
          </a:xfrm>
        </p:spPr>
        <p:txBody>
          <a:bodyPr>
            <a:normAutofit fontScale="92500"/>
          </a:bodyPr>
          <a:lstStyle/>
          <a:p>
            <a:pPr marL="0" indent="0">
              <a:buNone/>
            </a:pPr>
            <a:r>
              <a:rPr lang="en-US" b="1" dirty="0"/>
              <a:t>Prepared in Advance</a:t>
            </a:r>
          </a:p>
          <a:p>
            <a:r>
              <a:rPr lang="en-US" dirty="0"/>
              <a:t>Chop extra vegetables when cooking so you’ll have some for snacks.</a:t>
            </a:r>
          </a:p>
          <a:p>
            <a:r>
              <a:rPr lang="en-US" dirty="0"/>
              <a:t>Make muffins or homemade granola bars and store them in the freezer.</a:t>
            </a:r>
          </a:p>
          <a:p>
            <a:r>
              <a:rPr lang="en-US" dirty="0"/>
              <a:t>Hard-cook eggs on the weekend. They will keep for a week in the fridge with the shell on.</a:t>
            </a:r>
          </a:p>
          <a:p>
            <a:r>
              <a:rPr lang="en-US" dirty="0"/>
              <a:t>Make your own trail mix. Take whole grain cereal and nuts and seeds and toss them together.</a:t>
            </a:r>
          </a:p>
        </p:txBody>
      </p:sp>
      <p:pic>
        <p:nvPicPr>
          <p:cNvPr id="4" name="Picture 3">
            <a:extLst>
              <a:ext uri="{FF2B5EF4-FFF2-40B4-BE49-F238E27FC236}">
                <a16:creationId xmlns:a16="http://schemas.microsoft.com/office/drawing/2014/main" id="{DCC78E50-A5E3-446F-97EF-346618AFAB4F}"/>
              </a:ext>
            </a:extLst>
          </p:cNvPr>
          <p:cNvPicPr>
            <a:picLocks noChangeAspect="1"/>
          </p:cNvPicPr>
          <p:nvPr/>
        </p:nvPicPr>
        <p:blipFill>
          <a:blip r:embed="rId3"/>
          <a:stretch>
            <a:fillRect/>
          </a:stretch>
        </p:blipFill>
        <p:spPr>
          <a:xfrm>
            <a:off x="6156701" y="2872495"/>
            <a:ext cx="2987299" cy="1981372"/>
          </a:xfrm>
          <a:prstGeom prst="rect">
            <a:avLst/>
          </a:prstGeom>
        </p:spPr>
      </p:pic>
    </p:spTree>
    <p:extLst>
      <p:ext uri="{BB962C8B-B14F-4D97-AF65-F5344CB8AC3E}">
        <p14:creationId xmlns:p14="http://schemas.microsoft.com/office/powerpoint/2010/main" val="1186422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5B6D14-E518-412D-95E0-49F2BFF9755D}"/>
              </a:ext>
            </a:extLst>
          </p:cNvPr>
          <p:cNvPicPr>
            <a:picLocks noChangeAspect="1"/>
          </p:cNvPicPr>
          <p:nvPr/>
        </p:nvPicPr>
        <p:blipFill rotWithShape="1">
          <a:blip r:embed="rId3"/>
          <a:srcRect r="10596" b="9501"/>
          <a:stretch/>
        </p:blipFill>
        <p:spPr>
          <a:xfrm>
            <a:off x="7481028" y="4315882"/>
            <a:ext cx="1538650" cy="1256768"/>
          </a:xfrm>
          <a:prstGeom prst="rect">
            <a:avLst/>
          </a:prstGeom>
        </p:spPr>
      </p:pic>
      <p:sp>
        <p:nvSpPr>
          <p:cNvPr id="2" name="Title 1">
            <a:extLst>
              <a:ext uri="{FF2B5EF4-FFF2-40B4-BE49-F238E27FC236}">
                <a16:creationId xmlns:a16="http://schemas.microsoft.com/office/drawing/2014/main" id="{6F1E6985-471D-4CAE-B277-81CC8B8CB826}"/>
              </a:ext>
            </a:extLst>
          </p:cNvPr>
          <p:cNvSpPr>
            <a:spLocks noGrp="1"/>
          </p:cNvSpPr>
          <p:nvPr>
            <p:ph type="title"/>
          </p:nvPr>
        </p:nvSpPr>
        <p:spPr/>
        <p:txBody>
          <a:bodyPr/>
          <a:lstStyle/>
          <a:p>
            <a:r>
              <a:rPr lang="en-CA" sz="4000" dirty="0">
                <a:solidFill>
                  <a:schemeClr val="tx1"/>
                </a:solidFill>
              </a:rPr>
              <a:t>Healthy Snack Ideas</a:t>
            </a:r>
            <a:endParaRPr lang="en-US" sz="4000" dirty="0"/>
          </a:p>
        </p:txBody>
      </p:sp>
      <p:sp>
        <p:nvSpPr>
          <p:cNvPr id="3" name="Content Placeholder 2">
            <a:extLst>
              <a:ext uri="{FF2B5EF4-FFF2-40B4-BE49-F238E27FC236}">
                <a16:creationId xmlns:a16="http://schemas.microsoft.com/office/drawing/2014/main" id="{40509C31-96B8-4BFA-8343-A15CC4D8FD81}"/>
              </a:ext>
            </a:extLst>
          </p:cNvPr>
          <p:cNvSpPr>
            <a:spLocks noGrp="1"/>
          </p:cNvSpPr>
          <p:nvPr>
            <p:ph idx="1"/>
          </p:nvPr>
        </p:nvSpPr>
        <p:spPr>
          <a:xfrm>
            <a:off x="457200" y="1600200"/>
            <a:ext cx="7327089" cy="4525963"/>
          </a:xfrm>
        </p:spPr>
        <p:txBody>
          <a:bodyPr>
            <a:normAutofit/>
          </a:bodyPr>
          <a:lstStyle/>
          <a:p>
            <a:pPr marL="0" indent="0">
              <a:buNone/>
            </a:pPr>
            <a:r>
              <a:rPr lang="en-US" b="1" dirty="0"/>
              <a:t>Travel friendly</a:t>
            </a:r>
            <a:r>
              <a:rPr lang="en-US" dirty="0"/>
              <a:t> </a:t>
            </a:r>
            <a:r>
              <a:rPr lang="en-US" b="1" dirty="0"/>
              <a:t>options </a:t>
            </a:r>
            <a:r>
              <a:rPr lang="en-US" dirty="0"/>
              <a:t>you can bring in your bag:</a:t>
            </a:r>
          </a:p>
          <a:p>
            <a:r>
              <a:rPr lang="en-US" dirty="0"/>
              <a:t>roasted chickpeas or nuts such as almonds, cashews, soy nuts or peanuts can be kept in your bag for when you feel hungry</a:t>
            </a:r>
          </a:p>
          <a:p>
            <a:r>
              <a:rPr lang="en-US" dirty="0"/>
              <a:t>keep cut up vegetables such as carrots, cucumbers, celery and peppers in the fridge and bring along in a reusable container</a:t>
            </a:r>
          </a:p>
          <a:p>
            <a:r>
              <a:rPr lang="en-US" dirty="0"/>
              <a:t>oranges, bananas and apples are examples of fruit that come in their own natural packaging that makes them easy to transport</a:t>
            </a:r>
          </a:p>
        </p:txBody>
      </p:sp>
      <p:pic>
        <p:nvPicPr>
          <p:cNvPr id="5" name="Picture 4">
            <a:extLst>
              <a:ext uri="{FF2B5EF4-FFF2-40B4-BE49-F238E27FC236}">
                <a16:creationId xmlns:a16="http://schemas.microsoft.com/office/drawing/2014/main" id="{BDE91B47-8B92-4EB5-B381-53FD4E256A24}"/>
              </a:ext>
            </a:extLst>
          </p:cNvPr>
          <p:cNvPicPr>
            <a:picLocks noChangeAspect="1"/>
          </p:cNvPicPr>
          <p:nvPr/>
        </p:nvPicPr>
        <p:blipFill rotWithShape="1">
          <a:blip r:embed="rId4"/>
          <a:srcRect l="23226" r="23821"/>
          <a:stretch/>
        </p:blipFill>
        <p:spPr>
          <a:xfrm>
            <a:off x="7605348" y="2321635"/>
            <a:ext cx="1356303" cy="1440735"/>
          </a:xfrm>
          <a:prstGeom prst="rect">
            <a:avLst/>
          </a:prstGeom>
        </p:spPr>
      </p:pic>
    </p:spTree>
    <p:extLst>
      <p:ext uri="{BB962C8B-B14F-4D97-AF65-F5344CB8AC3E}">
        <p14:creationId xmlns:p14="http://schemas.microsoft.com/office/powerpoint/2010/main" val="1823648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E6985-471D-4CAE-B277-81CC8B8CB826}"/>
              </a:ext>
            </a:extLst>
          </p:cNvPr>
          <p:cNvSpPr>
            <a:spLocks noGrp="1"/>
          </p:cNvSpPr>
          <p:nvPr>
            <p:ph type="title"/>
          </p:nvPr>
        </p:nvSpPr>
        <p:spPr/>
        <p:txBody>
          <a:bodyPr/>
          <a:lstStyle/>
          <a:p>
            <a:r>
              <a:rPr lang="en-CA" sz="4000" dirty="0">
                <a:solidFill>
                  <a:schemeClr val="tx1"/>
                </a:solidFill>
              </a:rPr>
              <a:t>Healthy Snack Ideas</a:t>
            </a:r>
            <a:endParaRPr lang="en-US" sz="4000" dirty="0"/>
          </a:p>
        </p:txBody>
      </p:sp>
      <p:sp>
        <p:nvSpPr>
          <p:cNvPr id="3" name="Content Placeholder 2">
            <a:extLst>
              <a:ext uri="{FF2B5EF4-FFF2-40B4-BE49-F238E27FC236}">
                <a16:creationId xmlns:a16="http://schemas.microsoft.com/office/drawing/2014/main" id="{40509C31-96B8-4BFA-8343-A15CC4D8FD81}"/>
              </a:ext>
            </a:extLst>
          </p:cNvPr>
          <p:cNvSpPr>
            <a:spLocks noGrp="1"/>
          </p:cNvSpPr>
          <p:nvPr>
            <p:ph idx="1"/>
          </p:nvPr>
        </p:nvSpPr>
        <p:spPr/>
        <p:txBody>
          <a:bodyPr>
            <a:normAutofit fontScale="92500" lnSpcReduction="10000"/>
          </a:bodyPr>
          <a:lstStyle/>
          <a:p>
            <a:pPr marL="0" indent="0">
              <a:buNone/>
            </a:pPr>
            <a:r>
              <a:rPr lang="en-US" b="1" dirty="0"/>
              <a:t>For work and school try:</a:t>
            </a:r>
          </a:p>
          <a:p>
            <a:pPr marL="0" indent="0">
              <a:buNone/>
            </a:pPr>
            <a:endParaRPr lang="en-US" dirty="0"/>
          </a:p>
          <a:p>
            <a:r>
              <a:rPr lang="en-US" dirty="0"/>
              <a:t>apples</a:t>
            </a:r>
          </a:p>
          <a:p>
            <a:r>
              <a:rPr lang="en-US" dirty="0"/>
              <a:t>oatmeal</a:t>
            </a:r>
          </a:p>
          <a:p>
            <a:r>
              <a:rPr lang="en-US" dirty="0"/>
              <a:t>nut butter</a:t>
            </a:r>
          </a:p>
          <a:p>
            <a:r>
              <a:rPr lang="en-US" dirty="0"/>
              <a:t>canned fruit</a:t>
            </a:r>
          </a:p>
          <a:p>
            <a:r>
              <a:rPr lang="en-US" dirty="0"/>
              <a:t>canned tuna</a:t>
            </a:r>
          </a:p>
          <a:p>
            <a:r>
              <a:rPr lang="en-US" dirty="0"/>
              <a:t>plain popcorn</a:t>
            </a:r>
          </a:p>
          <a:p>
            <a:r>
              <a:rPr lang="en-US" dirty="0"/>
              <a:t>whole grain crackers</a:t>
            </a:r>
          </a:p>
          <a:p>
            <a:r>
              <a:rPr lang="en-US" dirty="0"/>
              <a:t>nuts, pumpkin or sunflower seeds</a:t>
            </a:r>
          </a:p>
          <a:p>
            <a:pPr marL="0" indent="0">
              <a:buNone/>
            </a:pPr>
            <a:r>
              <a:rPr lang="en-US" dirty="0"/>
              <a:t>Make sure to keep snacks like lower fat yogurt or lower fat cheese in the fridge or in a cooler bag with an ice pack.</a:t>
            </a:r>
          </a:p>
        </p:txBody>
      </p:sp>
      <p:pic>
        <p:nvPicPr>
          <p:cNvPr id="4" name="Picture 3">
            <a:extLst>
              <a:ext uri="{FF2B5EF4-FFF2-40B4-BE49-F238E27FC236}">
                <a16:creationId xmlns:a16="http://schemas.microsoft.com/office/drawing/2014/main" id="{B14362D6-406E-416B-B3A5-751B19EC7152}"/>
              </a:ext>
            </a:extLst>
          </p:cNvPr>
          <p:cNvPicPr>
            <a:picLocks noChangeAspect="1"/>
          </p:cNvPicPr>
          <p:nvPr/>
        </p:nvPicPr>
        <p:blipFill>
          <a:blip r:embed="rId3"/>
          <a:stretch>
            <a:fillRect/>
          </a:stretch>
        </p:blipFill>
        <p:spPr>
          <a:xfrm>
            <a:off x="7204053" y="1890712"/>
            <a:ext cx="1743075" cy="2619375"/>
          </a:xfrm>
          <a:prstGeom prst="rect">
            <a:avLst/>
          </a:prstGeom>
        </p:spPr>
      </p:pic>
      <p:pic>
        <p:nvPicPr>
          <p:cNvPr id="5" name="Picture 4">
            <a:extLst>
              <a:ext uri="{FF2B5EF4-FFF2-40B4-BE49-F238E27FC236}">
                <a16:creationId xmlns:a16="http://schemas.microsoft.com/office/drawing/2014/main" id="{5B56D756-CE4B-4E70-B19E-C4EF7A76EBCD}"/>
              </a:ext>
            </a:extLst>
          </p:cNvPr>
          <p:cNvPicPr>
            <a:picLocks noChangeAspect="1"/>
          </p:cNvPicPr>
          <p:nvPr/>
        </p:nvPicPr>
        <p:blipFill>
          <a:blip r:embed="rId4"/>
          <a:stretch>
            <a:fillRect/>
          </a:stretch>
        </p:blipFill>
        <p:spPr>
          <a:xfrm>
            <a:off x="3531567" y="2341499"/>
            <a:ext cx="2080865" cy="2080865"/>
          </a:xfrm>
          <a:prstGeom prst="rect">
            <a:avLst/>
          </a:prstGeom>
        </p:spPr>
      </p:pic>
      <p:pic>
        <p:nvPicPr>
          <p:cNvPr id="6" name="Picture 5">
            <a:extLst>
              <a:ext uri="{FF2B5EF4-FFF2-40B4-BE49-F238E27FC236}">
                <a16:creationId xmlns:a16="http://schemas.microsoft.com/office/drawing/2014/main" id="{C927D5F5-EC9C-4F40-B012-A907D04E6425}"/>
              </a:ext>
            </a:extLst>
          </p:cNvPr>
          <p:cNvPicPr>
            <a:picLocks noChangeAspect="1"/>
          </p:cNvPicPr>
          <p:nvPr/>
        </p:nvPicPr>
        <p:blipFill rotWithShape="1">
          <a:blip r:embed="rId5"/>
          <a:srcRect l="16400" r="15350"/>
          <a:stretch/>
        </p:blipFill>
        <p:spPr>
          <a:xfrm>
            <a:off x="5698157" y="2341498"/>
            <a:ext cx="1420171" cy="2080866"/>
          </a:xfrm>
          <a:prstGeom prst="rect">
            <a:avLst/>
          </a:prstGeom>
        </p:spPr>
      </p:pic>
    </p:spTree>
    <p:extLst>
      <p:ext uri="{BB962C8B-B14F-4D97-AF65-F5344CB8AC3E}">
        <p14:creationId xmlns:p14="http://schemas.microsoft.com/office/powerpoint/2010/main" val="2557423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E6985-471D-4CAE-B277-81CC8B8CB826}"/>
              </a:ext>
            </a:extLst>
          </p:cNvPr>
          <p:cNvSpPr>
            <a:spLocks noGrp="1"/>
          </p:cNvSpPr>
          <p:nvPr>
            <p:ph type="title"/>
          </p:nvPr>
        </p:nvSpPr>
        <p:spPr/>
        <p:txBody>
          <a:bodyPr/>
          <a:lstStyle/>
          <a:p>
            <a:r>
              <a:rPr lang="en-CA" sz="4000" dirty="0">
                <a:solidFill>
                  <a:schemeClr val="tx1"/>
                </a:solidFill>
              </a:rPr>
              <a:t>Healthy Snack Ideas</a:t>
            </a:r>
            <a:endParaRPr lang="en-US" sz="4000" dirty="0"/>
          </a:p>
        </p:txBody>
      </p:sp>
      <p:sp>
        <p:nvSpPr>
          <p:cNvPr id="3" name="Content Placeholder 2">
            <a:extLst>
              <a:ext uri="{FF2B5EF4-FFF2-40B4-BE49-F238E27FC236}">
                <a16:creationId xmlns:a16="http://schemas.microsoft.com/office/drawing/2014/main" id="{40509C31-96B8-4BFA-8343-A15CC4D8FD81}"/>
              </a:ext>
            </a:extLst>
          </p:cNvPr>
          <p:cNvSpPr>
            <a:spLocks noGrp="1"/>
          </p:cNvSpPr>
          <p:nvPr>
            <p:ph idx="1"/>
          </p:nvPr>
        </p:nvSpPr>
        <p:spPr>
          <a:xfrm>
            <a:off x="457200" y="1600200"/>
            <a:ext cx="8229600" cy="4925144"/>
          </a:xfrm>
        </p:spPr>
        <p:txBody>
          <a:bodyPr>
            <a:normAutofit fontScale="92500" lnSpcReduction="20000"/>
          </a:bodyPr>
          <a:lstStyle/>
          <a:p>
            <a:pPr marL="0" indent="0">
              <a:buNone/>
            </a:pPr>
            <a:r>
              <a:rPr lang="en-US" b="1" dirty="0"/>
              <a:t>Try these snack ideas at home:</a:t>
            </a:r>
          </a:p>
          <a:p>
            <a:pPr marL="0" indent="0">
              <a:buNone/>
            </a:pPr>
            <a:endParaRPr lang="en-US" dirty="0"/>
          </a:p>
          <a:p>
            <a:r>
              <a:rPr lang="en-US" dirty="0"/>
              <a:t>whole grain toast with nut butter and banana</a:t>
            </a:r>
          </a:p>
          <a:p>
            <a:r>
              <a:rPr lang="en-US" dirty="0"/>
              <a:t>green leafy salad with orange sections and almonds</a:t>
            </a:r>
          </a:p>
          <a:p>
            <a:r>
              <a:rPr lang="en-US" dirty="0"/>
              <a:t>lower fat yogurt topped with frozen berries and walnuts</a:t>
            </a:r>
          </a:p>
          <a:p>
            <a:r>
              <a:rPr lang="en-US" dirty="0"/>
              <a:t>lower fat cheese and whole grain crackers with cherry tomatoes</a:t>
            </a:r>
          </a:p>
          <a:p>
            <a:r>
              <a:rPr lang="en-US" dirty="0"/>
              <a:t>sliced cucumber and red pepper with hummus or lower fat yogurt dip</a:t>
            </a:r>
          </a:p>
          <a:p>
            <a:r>
              <a:rPr lang="en-US" dirty="0"/>
              <a:t>whole grain crackers topped with lower fat cottage cheese and peach slices</a:t>
            </a:r>
          </a:p>
          <a:p>
            <a:r>
              <a:rPr lang="en-US" dirty="0"/>
              <a:t>whole grain English muffin topped with apple slices and melted lower fat cheese</a:t>
            </a:r>
          </a:p>
          <a:p>
            <a:r>
              <a:rPr lang="en-US" dirty="0"/>
              <a:t>whole grain cereal with fruit slices and milk or unsweetened fortified plant-based beverage</a:t>
            </a:r>
          </a:p>
        </p:txBody>
      </p:sp>
    </p:spTree>
    <p:extLst>
      <p:ext uri="{BB962C8B-B14F-4D97-AF65-F5344CB8AC3E}">
        <p14:creationId xmlns:p14="http://schemas.microsoft.com/office/powerpoint/2010/main" val="1019761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AC03-75B7-4E95-9C19-CA6C47B658A7}"/>
              </a:ext>
            </a:extLst>
          </p:cNvPr>
          <p:cNvSpPr>
            <a:spLocks noGrp="1"/>
          </p:cNvSpPr>
          <p:nvPr>
            <p:ph type="title"/>
          </p:nvPr>
        </p:nvSpPr>
        <p:spPr/>
        <p:txBody>
          <a:bodyPr/>
          <a:lstStyle/>
          <a:p>
            <a:r>
              <a:rPr lang="en-CA" sz="4000" dirty="0">
                <a:solidFill>
                  <a:schemeClr val="tx1"/>
                </a:solidFill>
              </a:rPr>
              <a:t>Resources</a:t>
            </a:r>
            <a:endParaRPr lang="en-US" sz="4000" dirty="0"/>
          </a:p>
        </p:txBody>
      </p:sp>
      <p:sp>
        <p:nvSpPr>
          <p:cNvPr id="3" name="Content Placeholder 2">
            <a:extLst>
              <a:ext uri="{FF2B5EF4-FFF2-40B4-BE49-F238E27FC236}">
                <a16:creationId xmlns:a16="http://schemas.microsoft.com/office/drawing/2014/main" id="{9C8D9726-7FF7-4998-99A5-2EB20ED40DCA}"/>
              </a:ext>
            </a:extLst>
          </p:cNvPr>
          <p:cNvSpPr>
            <a:spLocks noGrp="1"/>
          </p:cNvSpPr>
          <p:nvPr>
            <p:ph idx="1"/>
          </p:nvPr>
        </p:nvSpPr>
        <p:spPr/>
        <p:txBody>
          <a:bodyPr/>
          <a:lstStyle/>
          <a:p>
            <a:r>
              <a:rPr lang="en-CA" dirty="0">
                <a:hlinkClick r:id="rId3"/>
              </a:rPr>
              <a:t>https://food-guide.canada.ca/en/recipes/</a:t>
            </a:r>
            <a:endParaRPr lang="en-US" dirty="0"/>
          </a:p>
        </p:txBody>
      </p:sp>
      <p:pic>
        <p:nvPicPr>
          <p:cNvPr id="4" name="Picture 3">
            <a:extLst>
              <a:ext uri="{FF2B5EF4-FFF2-40B4-BE49-F238E27FC236}">
                <a16:creationId xmlns:a16="http://schemas.microsoft.com/office/drawing/2014/main" id="{98D28960-3C2D-4884-AA8A-0C4BF958E8F4}"/>
              </a:ext>
            </a:extLst>
          </p:cNvPr>
          <p:cNvPicPr>
            <a:picLocks noChangeAspect="1"/>
          </p:cNvPicPr>
          <p:nvPr/>
        </p:nvPicPr>
        <p:blipFill>
          <a:blip r:embed="rId4"/>
          <a:stretch>
            <a:fillRect/>
          </a:stretch>
        </p:blipFill>
        <p:spPr>
          <a:xfrm>
            <a:off x="1311618" y="2132856"/>
            <a:ext cx="6520763" cy="4222192"/>
          </a:xfrm>
          <a:prstGeom prst="rect">
            <a:avLst/>
          </a:prstGeom>
          <a:noFill/>
        </p:spPr>
      </p:pic>
    </p:spTree>
    <p:extLst>
      <p:ext uri="{BB962C8B-B14F-4D97-AF65-F5344CB8AC3E}">
        <p14:creationId xmlns:p14="http://schemas.microsoft.com/office/powerpoint/2010/main" val="3218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AC03-75B7-4E95-9C19-CA6C47B658A7}"/>
              </a:ext>
            </a:extLst>
          </p:cNvPr>
          <p:cNvSpPr>
            <a:spLocks noGrp="1"/>
          </p:cNvSpPr>
          <p:nvPr>
            <p:ph type="title"/>
          </p:nvPr>
        </p:nvSpPr>
        <p:spPr/>
        <p:txBody>
          <a:bodyPr/>
          <a:lstStyle/>
          <a:p>
            <a:r>
              <a:rPr lang="en-CA" sz="4000" dirty="0">
                <a:solidFill>
                  <a:schemeClr val="tx1"/>
                </a:solidFill>
              </a:rPr>
              <a:t>Resources</a:t>
            </a:r>
            <a:endParaRPr lang="en-US" sz="4000" dirty="0"/>
          </a:p>
        </p:txBody>
      </p:sp>
      <p:sp>
        <p:nvSpPr>
          <p:cNvPr id="3" name="Content Placeholder 2">
            <a:extLst>
              <a:ext uri="{FF2B5EF4-FFF2-40B4-BE49-F238E27FC236}">
                <a16:creationId xmlns:a16="http://schemas.microsoft.com/office/drawing/2014/main" id="{9C8D9726-7FF7-4998-99A5-2EB20ED40DCA}"/>
              </a:ext>
            </a:extLst>
          </p:cNvPr>
          <p:cNvSpPr>
            <a:spLocks noGrp="1"/>
          </p:cNvSpPr>
          <p:nvPr>
            <p:ph idx="1"/>
          </p:nvPr>
        </p:nvSpPr>
        <p:spPr/>
        <p:txBody>
          <a:bodyPr/>
          <a:lstStyle/>
          <a:p>
            <a:r>
              <a:rPr lang="en-CA" dirty="0">
                <a:hlinkClick r:id="rId3"/>
              </a:rPr>
              <a:t>https://www.unlockfood.ca/en/Recipes.aspx</a:t>
            </a:r>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D19D340A-46EA-42C6-AA1E-964800A6EC3F}"/>
              </a:ext>
            </a:extLst>
          </p:cNvPr>
          <p:cNvPicPr>
            <a:picLocks noChangeAspect="1"/>
          </p:cNvPicPr>
          <p:nvPr/>
        </p:nvPicPr>
        <p:blipFill>
          <a:blip r:embed="rId4"/>
          <a:stretch>
            <a:fillRect/>
          </a:stretch>
        </p:blipFill>
        <p:spPr>
          <a:xfrm>
            <a:off x="1600200" y="2204864"/>
            <a:ext cx="5943600" cy="4457700"/>
          </a:xfrm>
          <a:prstGeom prst="rect">
            <a:avLst/>
          </a:prstGeom>
          <a:noFill/>
        </p:spPr>
      </p:pic>
    </p:spTree>
    <p:extLst>
      <p:ext uri="{BB962C8B-B14F-4D97-AF65-F5344CB8AC3E}">
        <p14:creationId xmlns:p14="http://schemas.microsoft.com/office/powerpoint/2010/main" val="66762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AC03-75B7-4E95-9C19-CA6C47B658A7}"/>
              </a:ext>
            </a:extLst>
          </p:cNvPr>
          <p:cNvSpPr>
            <a:spLocks noGrp="1"/>
          </p:cNvSpPr>
          <p:nvPr>
            <p:ph type="title"/>
          </p:nvPr>
        </p:nvSpPr>
        <p:spPr/>
        <p:txBody>
          <a:bodyPr/>
          <a:lstStyle/>
          <a:p>
            <a:r>
              <a:rPr lang="en-CA" sz="4000" dirty="0">
                <a:solidFill>
                  <a:schemeClr val="tx1"/>
                </a:solidFill>
              </a:rPr>
              <a:t>Resources</a:t>
            </a:r>
            <a:endParaRPr lang="en-US" sz="4000" dirty="0"/>
          </a:p>
        </p:txBody>
      </p:sp>
      <p:sp>
        <p:nvSpPr>
          <p:cNvPr id="3" name="Content Placeholder 2">
            <a:extLst>
              <a:ext uri="{FF2B5EF4-FFF2-40B4-BE49-F238E27FC236}">
                <a16:creationId xmlns:a16="http://schemas.microsoft.com/office/drawing/2014/main" id="{9C8D9726-7FF7-4998-99A5-2EB20ED40DCA}"/>
              </a:ext>
            </a:extLst>
          </p:cNvPr>
          <p:cNvSpPr>
            <a:spLocks noGrp="1"/>
          </p:cNvSpPr>
          <p:nvPr>
            <p:ph idx="1"/>
          </p:nvPr>
        </p:nvSpPr>
        <p:spPr/>
        <p:txBody>
          <a:bodyPr/>
          <a:lstStyle/>
          <a:p>
            <a:r>
              <a:rPr lang="en-CA" dirty="0">
                <a:hlinkClick r:id="rId3"/>
              </a:rPr>
              <a:t>https://www.cookspiration.com/</a:t>
            </a:r>
            <a:endParaRPr lang="en-US" dirty="0"/>
          </a:p>
        </p:txBody>
      </p:sp>
      <p:pic>
        <p:nvPicPr>
          <p:cNvPr id="6" name="Picture 5">
            <a:extLst>
              <a:ext uri="{FF2B5EF4-FFF2-40B4-BE49-F238E27FC236}">
                <a16:creationId xmlns:a16="http://schemas.microsoft.com/office/drawing/2014/main" id="{FAD79085-5F65-41F8-BB37-F1EAB8289152}"/>
              </a:ext>
            </a:extLst>
          </p:cNvPr>
          <p:cNvPicPr>
            <a:picLocks noChangeAspect="1"/>
          </p:cNvPicPr>
          <p:nvPr/>
        </p:nvPicPr>
        <p:blipFill>
          <a:blip r:embed="rId4"/>
          <a:stretch>
            <a:fillRect/>
          </a:stretch>
        </p:blipFill>
        <p:spPr>
          <a:xfrm>
            <a:off x="1329732" y="2276872"/>
            <a:ext cx="6484536" cy="4226312"/>
          </a:xfrm>
          <a:prstGeom prst="rect">
            <a:avLst/>
          </a:prstGeom>
        </p:spPr>
      </p:pic>
    </p:spTree>
    <p:extLst>
      <p:ext uri="{BB962C8B-B14F-4D97-AF65-F5344CB8AC3E}">
        <p14:creationId xmlns:p14="http://schemas.microsoft.com/office/powerpoint/2010/main" val="2309506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a:t>It’s time to share</a:t>
            </a:r>
          </a:p>
        </p:txBody>
      </p:sp>
      <p:sp>
        <p:nvSpPr>
          <p:cNvPr id="6" name="Content Placeholder 5"/>
          <p:cNvSpPr>
            <a:spLocks noGrp="1"/>
          </p:cNvSpPr>
          <p:nvPr>
            <p:ph idx="1"/>
          </p:nvPr>
        </p:nvSpPr>
        <p:spPr/>
        <p:txBody>
          <a:bodyPr/>
          <a:lstStyle/>
          <a:p>
            <a:r>
              <a:rPr lang="en-CA" dirty="0">
                <a:solidFill>
                  <a:schemeClr val="tx1"/>
                </a:solidFill>
              </a:rPr>
              <a:t>Who would like to share what they wrote down for their 2 snacks before the presentation? </a:t>
            </a:r>
          </a:p>
          <a:p>
            <a:r>
              <a:rPr lang="en-CA" dirty="0">
                <a:solidFill>
                  <a:schemeClr val="tx1"/>
                </a:solidFill>
              </a:rPr>
              <a:t>How could you make it healthier? </a:t>
            </a:r>
          </a:p>
          <a:p>
            <a:r>
              <a:rPr lang="en-CA" dirty="0">
                <a:solidFill>
                  <a:schemeClr val="tx1"/>
                </a:solidFill>
              </a:rPr>
              <a:t>Do you have any snack tips that you can share with the group?</a:t>
            </a:r>
          </a:p>
          <a:p>
            <a:endParaRPr lang="en-CA" dirty="0"/>
          </a:p>
        </p:txBody>
      </p:sp>
      <p:sp>
        <p:nvSpPr>
          <p:cNvPr id="7" name="AutoShape 2" descr="Image result for sharing and pets">
            <a:hlinkClick r:id="rId3"/>
          </p:cNvPr>
          <p:cNvSpPr>
            <a:spLocks noChangeAspect="1" noChangeArrowheads="1"/>
          </p:cNvSpPr>
          <p:nvPr/>
        </p:nvSpPr>
        <p:spPr bwMode="auto">
          <a:xfrm>
            <a:off x="38100" y="-1493838"/>
            <a:ext cx="4876800" cy="3114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124" name="Picture 4" descr="Image result for sharing and pet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3870848"/>
            <a:ext cx="3528392" cy="2253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104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EE60D-4DD0-4672-8B14-632EBECEE5E8}"/>
              </a:ext>
            </a:extLst>
          </p:cNvPr>
          <p:cNvSpPr>
            <a:spLocks noGrp="1"/>
          </p:cNvSpPr>
          <p:nvPr>
            <p:ph type="title"/>
          </p:nvPr>
        </p:nvSpPr>
        <p:spPr/>
        <p:txBody>
          <a:bodyPr/>
          <a:lstStyle/>
          <a:p>
            <a:pPr algn="l"/>
            <a:r>
              <a:rPr lang="en-CA" sz="4000" dirty="0">
                <a:solidFill>
                  <a:schemeClr val="tx1"/>
                </a:solidFill>
              </a:rPr>
              <a:t>Activity: Snacker Says</a:t>
            </a:r>
            <a:endParaRPr lang="en-US" sz="4000" dirty="0"/>
          </a:p>
        </p:txBody>
      </p:sp>
      <p:sp>
        <p:nvSpPr>
          <p:cNvPr id="3" name="Content Placeholder 2">
            <a:extLst>
              <a:ext uri="{FF2B5EF4-FFF2-40B4-BE49-F238E27FC236}">
                <a16:creationId xmlns:a16="http://schemas.microsoft.com/office/drawing/2014/main" id="{44D4D700-1B36-4C4B-A217-B0E2E339A41F}"/>
              </a:ext>
            </a:extLst>
          </p:cNvPr>
          <p:cNvSpPr>
            <a:spLocks noGrp="1"/>
          </p:cNvSpPr>
          <p:nvPr>
            <p:ph idx="1"/>
          </p:nvPr>
        </p:nvSpPr>
        <p:spPr/>
        <p:txBody>
          <a:bodyPr>
            <a:normAutofit/>
          </a:bodyPr>
          <a:lstStyle/>
          <a:p>
            <a:r>
              <a:rPr lang="en-US" dirty="0"/>
              <a:t>Designate a “snacker” who will shout out types of snacks (i.e. Snacker says eat an apple)</a:t>
            </a:r>
          </a:p>
          <a:p>
            <a:r>
              <a:rPr lang="en-US" dirty="0"/>
              <a:t>Everyone stand in a straight line at one end of the room</a:t>
            </a:r>
          </a:p>
          <a:p>
            <a:r>
              <a:rPr lang="en-US" dirty="0"/>
              <a:t>Designate a finish line at the other end of the room</a:t>
            </a:r>
          </a:p>
          <a:p>
            <a:r>
              <a:rPr lang="en-US" dirty="0"/>
              <a:t>If an “everyday” snack is mentioned, take one step forward</a:t>
            </a:r>
          </a:p>
          <a:p>
            <a:r>
              <a:rPr lang="en-US" dirty="0"/>
              <a:t>If a “sometimes” snack is mentioned, remain still! If you take a step forward, them you go back to the beginning point</a:t>
            </a:r>
          </a:p>
          <a:p>
            <a:r>
              <a:rPr lang="en-US" dirty="0"/>
              <a:t>First person to cross the finish line wins!</a:t>
            </a:r>
          </a:p>
        </p:txBody>
      </p:sp>
      <p:pic>
        <p:nvPicPr>
          <p:cNvPr id="5" name="Picture 4">
            <a:extLst>
              <a:ext uri="{FF2B5EF4-FFF2-40B4-BE49-F238E27FC236}">
                <a16:creationId xmlns:a16="http://schemas.microsoft.com/office/drawing/2014/main" id="{3707BC23-A0C0-4AE1-88C6-4B65AE39EDAA}"/>
              </a:ext>
            </a:extLst>
          </p:cNvPr>
          <p:cNvPicPr>
            <a:picLocks noChangeAspect="1"/>
          </p:cNvPicPr>
          <p:nvPr/>
        </p:nvPicPr>
        <p:blipFill rotWithShape="1">
          <a:blip r:embed="rId3"/>
          <a:srcRect l="10940" t="25924" r="28580"/>
          <a:stretch/>
        </p:blipFill>
        <p:spPr>
          <a:xfrm>
            <a:off x="6588224" y="116632"/>
            <a:ext cx="2448272" cy="1569316"/>
          </a:xfrm>
          <a:prstGeom prst="rect">
            <a:avLst/>
          </a:prstGeom>
        </p:spPr>
      </p:pic>
    </p:spTree>
    <p:extLst>
      <p:ext uri="{BB962C8B-B14F-4D97-AF65-F5344CB8AC3E}">
        <p14:creationId xmlns:p14="http://schemas.microsoft.com/office/powerpoint/2010/main" val="2281484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DA11A-B589-4593-85C2-7018A0177644}"/>
              </a:ext>
            </a:extLst>
          </p:cNvPr>
          <p:cNvSpPr>
            <a:spLocks noGrp="1"/>
          </p:cNvSpPr>
          <p:nvPr>
            <p:ph type="title"/>
          </p:nvPr>
        </p:nvSpPr>
        <p:spPr/>
        <p:txBody>
          <a:bodyPr/>
          <a:lstStyle/>
          <a:p>
            <a:r>
              <a:rPr lang="en-CA" sz="4000" dirty="0">
                <a:solidFill>
                  <a:schemeClr val="tx1"/>
                </a:solidFill>
              </a:rPr>
              <a:t>Activity: Food Guide Game</a:t>
            </a:r>
            <a:endParaRPr lang="en-US" sz="4000" dirty="0"/>
          </a:p>
        </p:txBody>
      </p:sp>
      <p:sp>
        <p:nvSpPr>
          <p:cNvPr id="3" name="Content Placeholder 2">
            <a:extLst>
              <a:ext uri="{FF2B5EF4-FFF2-40B4-BE49-F238E27FC236}">
                <a16:creationId xmlns:a16="http://schemas.microsoft.com/office/drawing/2014/main" id="{4F4EEA70-4C53-419A-9CB8-54A963262215}"/>
              </a:ext>
            </a:extLst>
          </p:cNvPr>
          <p:cNvSpPr>
            <a:spLocks noGrp="1"/>
          </p:cNvSpPr>
          <p:nvPr>
            <p:ph idx="1"/>
          </p:nvPr>
        </p:nvSpPr>
        <p:spPr/>
        <p:txBody>
          <a:bodyPr>
            <a:normAutofit fontScale="85000" lnSpcReduction="10000"/>
          </a:bodyPr>
          <a:lstStyle/>
          <a:p>
            <a:pPr marL="0" marR="0" indent="0">
              <a:lnSpc>
                <a:spcPct val="115000"/>
              </a:lnSpc>
              <a:spcBef>
                <a:spcPts val="0"/>
              </a:spcBef>
              <a:spcAft>
                <a:spcPts val="1000"/>
              </a:spcAft>
              <a:buNone/>
              <a:tabLst>
                <a:tab pos="0" algn="l"/>
                <a:tab pos="457200" algn="l"/>
                <a:tab pos="914400" algn="l"/>
                <a:tab pos="1371600" algn="l"/>
                <a:tab pos="1828800" algn="l"/>
                <a:tab pos="2286000" algn="l"/>
                <a:tab pos="2743200" algn="l"/>
                <a:tab pos="3200400" algn="l"/>
                <a:tab pos="3657600" algn="l"/>
                <a:tab pos="4114800" algn="l"/>
                <a:tab pos="4572000" algn="l"/>
                <a:tab pos="5029200" algn="l"/>
              </a:tabLst>
            </a:pPr>
            <a:r>
              <a:rPr lang="en-CA"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to Play</a:t>
            </a: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p>
          <a:p>
            <a:pPr marR="0">
              <a:lnSpc>
                <a:spcPct val="110000"/>
              </a:lnSpc>
              <a:spcBef>
                <a:spcPts val="0"/>
              </a:spcBef>
              <a:spcAft>
                <a:spcPts val="1000"/>
              </a:spcAft>
              <a:buAutoNum type="arabicParenR"/>
              <a:tabLst>
                <a:tab pos="0" algn="l"/>
                <a:tab pos="457200" algn="l"/>
                <a:tab pos="914400" algn="l"/>
                <a:tab pos="1371600" algn="l"/>
                <a:tab pos="1828800" algn="l"/>
                <a:tab pos="2286000" algn="l"/>
                <a:tab pos="2743200" algn="l"/>
                <a:tab pos="3200400" algn="l"/>
                <a:tab pos="3657600" algn="l"/>
                <a:tab pos="4114800" algn="l"/>
                <a:tab pos="4572000" algn="l"/>
                <a:tab pos="5029200" algn="l"/>
              </a:tabLst>
            </a:pP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objective of the game is for participants to learn which sections on the Canada’s Food 	Guide plate foods belong.</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R="0">
              <a:lnSpc>
                <a:spcPct val="110000"/>
              </a:lnSpc>
              <a:spcBef>
                <a:spcPts val="0"/>
              </a:spcBef>
              <a:spcAft>
                <a:spcPts val="1000"/>
              </a:spcAft>
              <a:buAutoNum type="arabicParenR"/>
              <a:tabLst>
                <a:tab pos="0" algn="l"/>
                <a:tab pos="457200" algn="l"/>
                <a:tab pos="914400" algn="l"/>
                <a:tab pos="1371600" algn="l"/>
                <a:tab pos="1828800" algn="l"/>
                <a:tab pos="2286000" algn="l"/>
                <a:tab pos="2743200" algn="l"/>
                <a:tab pos="3200400" algn="l"/>
                <a:tab pos="3657600" algn="l"/>
                <a:tab pos="4114800" algn="l"/>
                <a:tab pos="4572000" algn="l"/>
                <a:tab pos="5029200" algn="l"/>
              </a:tabLst>
            </a:pP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Divide participants into groups (maximum of 6 per group).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10000"/>
              </a:lnSpc>
              <a:spcBef>
                <a:spcPts val="0"/>
              </a:spcBef>
              <a:spcAft>
                <a:spcPts val="1000"/>
              </a:spcAft>
              <a:buAutoNum type="arabicParenR" startAt="3"/>
              <a:tabLst>
                <a:tab pos="0" algn="l"/>
                <a:tab pos="457200" algn="l"/>
                <a:tab pos="914400" algn="l"/>
                <a:tab pos="1371600" algn="l"/>
                <a:tab pos="1828800" algn="l"/>
                <a:tab pos="2286000" algn="l"/>
                <a:tab pos="2743200" algn="l"/>
                <a:tab pos="3200400" algn="l"/>
                <a:tab pos="3657600" algn="l"/>
                <a:tab pos="4114800" algn="l"/>
                <a:tab pos="4572000" algn="l"/>
                <a:tab pos="5029200" algn="l"/>
              </a:tabLst>
            </a:pP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Have each group stand by or around the copy of the food guide with the pieces of paper </a:t>
            </a:r>
          </a:p>
          <a:p>
            <a:pPr marL="0" marR="0" indent="0">
              <a:lnSpc>
                <a:spcPct val="110000"/>
              </a:lnSpc>
              <a:spcBef>
                <a:spcPts val="0"/>
              </a:spcBef>
              <a:spcAft>
                <a:spcPts val="1000"/>
              </a:spcAft>
              <a:buNone/>
              <a:tabLst>
                <a:tab pos="0" algn="l"/>
                <a:tab pos="457200" algn="l"/>
                <a:tab pos="914400" algn="l"/>
                <a:tab pos="1371600" algn="l"/>
                <a:tab pos="1828800" algn="l"/>
                <a:tab pos="2286000" algn="l"/>
                <a:tab pos="2743200" algn="l"/>
                <a:tab pos="3200400" algn="l"/>
                <a:tab pos="3657600" algn="l"/>
                <a:tab pos="4114800" algn="l"/>
                <a:tab pos="4572000" algn="l"/>
                <a:tab pos="5029200" algn="l"/>
              </a:tabLst>
            </a:pPr>
            <a:r>
              <a:rPr lang="en-CA"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around 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15000"/>
              </a:lnSpc>
              <a:spcBef>
                <a:spcPts val="0"/>
              </a:spcBef>
              <a:spcAft>
                <a:spcPts val="1000"/>
              </a:spcAft>
              <a:buAutoNum type="arabicParenR" startAt="4"/>
              <a:tabLst>
                <a:tab pos="0" algn="l"/>
                <a:tab pos="457200" algn="l"/>
                <a:tab pos="914400" algn="l"/>
                <a:tab pos="1371600" algn="l"/>
                <a:tab pos="1828800" algn="l"/>
                <a:tab pos="2286000" algn="l"/>
                <a:tab pos="2743200" algn="l"/>
                <a:tab pos="3200400" algn="l"/>
                <a:tab pos="3657600" algn="l"/>
                <a:tab pos="4114800" algn="l"/>
                <a:tab pos="4572000" algn="l"/>
                <a:tab pos="5029200" algn="l"/>
              </a:tabLst>
            </a:pP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Each group receives a bag filled with “food items”(can be food picture cards or empty food packages).</a:t>
            </a:r>
          </a:p>
          <a:p>
            <a:pPr marR="0">
              <a:lnSpc>
                <a:spcPct val="115000"/>
              </a:lnSpc>
              <a:spcBef>
                <a:spcPts val="0"/>
              </a:spcBef>
              <a:spcAft>
                <a:spcPts val="1000"/>
              </a:spcAft>
              <a:buAutoNum type="arabicParenR" startAt="4"/>
              <a:tabLst>
                <a:tab pos="0" algn="l"/>
                <a:tab pos="457200" algn="l"/>
                <a:tab pos="914400" algn="l"/>
                <a:tab pos="1371600" algn="l"/>
                <a:tab pos="1828800" algn="l"/>
                <a:tab pos="2286000" algn="l"/>
                <a:tab pos="2743200" algn="l"/>
                <a:tab pos="3200400" algn="l"/>
                <a:tab pos="3657600" algn="l"/>
                <a:tab pos="4114800" algn="l"/>
                <a:tab pos="4572000" algn="l"/>
                <a:tab pos="5029200" algn="l"/>
              </a:tabLst>
            </a:pP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Participants go through each “food item” and place each item on the appropriate piece of paper that represents the places on the food guide plate. </a:t>
            </a:r>
            <a:r>
              <a:rPr lang="en-CA" sz="1800" dirty="0">
                <a:solidFill>
                  <a:srgbClr val="000080"/>
                </a:solidFill>
                <a:effectLst/>
                <a:latin typeface="Arial" panose="020B0604020202020204" pitchFamily="34" charset="0"/>
                <a:ea typeface="Calibri" panose="020F0502020204030204" pitchFamily="34" charset="0"/>
                <a:cs typeface="Times New Roman" panose="02020603050405020304" pitchFamily="18" charset="0"/>
              </a:rPr>
              <a:t>NOTE: “Other Foods or Sometimes foods” and “Combination Foods” can be placed off to the side, not on one of the pieces of paper.  </a:t>
            </a:r>
          </a:p>
          <a:p>
            <a:pPr marR="0">
              <a:lnSpc>
                <a:spcPct val="115000"/>
              </a:lnSpc>
              <a:spcBef>
                <a:spcPts val="0"/>
              </a:spcBef>
              <a:spcAft>
                <a:spcPts val="1000"/>
              </a:spcAft>
              <a:buAutoNum type="arabicParenR" startAt="4"/>
              <a:tabLst>
                <a:tab pos="0" algn="l"/>
                <a:tab pos="457200" algn="l"/>
                <a:tab pos="914400" algn="l"/>
                <a:tab pos="1371600" algn="l"/>
                <a:tab pos="1828800" algn="l"/>
                <a:tab pos="2286000" algn="l"/>
                <a:tab pos="2743200" algn="l"/>
                <a:tab pos="3200400" algn="l"/>
                <a:tab pos="3657600" algn="l"/>
                <a:tab pos="4114800" algn="l"/>
                <a:tab pos="4572000" algn="l"/>
                <a:tab pos="5029200" algn="l"/>
              </a:tabLst>
            </a:pP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Once the foods have all been classified, discuss foods that were difficult to categorize or foods in the “Other/Sometimes foods” and “Combination” categories.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053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solidFill>
                  <a:schemeClr val="tx1"/>
                </a:solidFill>
              </a:rPr>
              <a:t>Outline</a:t>
            </a:r>
          </a:p>
        </p:txBody>
      </p:sp>
      <p:sp>
        <p:nvSpPr>
          <p:cNvPr id="3" name="Content Placeholder 2"/>
          <p:cNvSpPr>
            <a:spLocks noGrp="1"/>
          </p:cNvSpPr>
          <p:nvPr>
            <p:ph idx="1"/>
          </p:nvPr>
        </p:nvSpPr>
        <p:spPr/>
        <p:txBody>
          <a:bodyPr>
            <a:normAutofit/>
          </a:bodyPr>
          <a:lstStyle/>
          <a:p>
            <a:r>
              <a:rPr lang="en-CA" dirty="0">
                <a:solidFill>
                  <a:schemeClr val="tx1"/>
                </a:solidFill>
              </a:rPr>
              <a:t>Why healthy snacks can be good for you</a:t>
            </a:r>
          </a:p>
          <a:p>
            <a:r>
              <a:rPr lang="en-CA" dirty="0">
                <a:solidFill>
                  <a:schemeClr val="tx1"/>
                </a:solidFill>
              </a:rPr>
              <a:t>Tips to practice healthy snacking</a:t>
            </a:r>
          </a:p>
          <a:p>
            <a:r>
              <a:rPr lang="en-CA" dirty="0">
                <a:solidFill>
                  <a:schemeClr val="tx1"/>
                </a:solidFill>
              </a:rPr>
              <a:t>Healthy snack ideas and resources</a:t>
            </a:r>
          </a:p>
          <a:p>
            <a:r>
              <a:rPr lang="en-CA" dirty="0">
                <a:solidFill>
                  <a:schemeClr val="tx1"/>
                </a:solidFill>
              </a:rPr>
              <a:t>Activity – What’s in your snack and how can you make it healthier?  </a:t>
            </a:r>
          </a:p>
          <a:p>
            <a:r>
              <a:rPr lang="en-CA" dirty="0">
                <a:solidFill>
                  <a:schemeClr val="tx1"/>
                </a:solidFill>
              </a:rPr>
              <a:t>Your turn to try!</a:t>
            </a:r>
            <a:endParaRPr lang="en-CA" dirty="0"/>
          </a:p>
        </p:txBody>
      </p:sp>
    </p:spTree>
    <p:extLst>
      <p:ext uri="{BB962C8B-B14F-4D97-AF65-F5344CB8AC3E}">
        <p14:creationId xmlns:p14="http://schemas.microsoft.com/office/powerpoint/2010/main" val="872238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E029-697F-4AF7-A071-A945C2C50941}"/>
              </a:ext>
            </a:extLst>
          </p:cNvPr>
          <p:cNvSpPr>
            <a:spLocks noGrp="1"/>
          </p:cNvSpPr>
          <p:nvPr>
            <p:ph type="title"/>
          </p:nvPr>
        </p:nvSpPr>
        <p:spPr/>
        <p:txBody>
          <a:bodyPr/>
          <a:lstStyle/>
          <a:p>
            <a:r>
              <a:rPr lang="en-CA" dirty="0">
                <a:solidFill>
                  <a:schemeClr val="tx1"/>
                </a:solidFill>
              </a:rPr>
              <a:t>Questions?</a:t>
            </a:r>
            <a:endParaRPr lang="en-US" dirty="0"/>
          </a:p>
        </p:txBody>
      </p:sp>
      <p:pic>
        <p:nvPicPr>
          <p:cNvPr id="4" name="Content Placeholder 3">
            <a:extLst>
              <a:ext uri="{FF2B5EF4-FFF2-40B4-BE49-F238E27FC236}">
                <a16:creationId xmlns:a16="http://schemas.microsoft.com/office/drawing/2014/main" id="{739E0CAF-A93E-4F72-9ADC-7C0398A1637E}"/>
              </a:ext>
            </a:extLst>
          </p:cNvPr>
          <p:cNvPicPr>
            <a:picLocks noGrp="1" noChangeAspect="1"/>
          </p:cNvPicPr>
          <p:nvPr>
            <p:ph idx="1"/>
          </p:nvPr>
        </p:nvPicPr>
        <p:blipFill>
          <a:blip r:embed="rId3"/>
          <a:stretch>
            <a:fillRect/>
          </a:stretch>
        </p:blipFill>
        <p:spPr>
          <a:xfrm>
            <a:off x="3203329" y="1939727"/>
            <a:ext cx="2737341" cy="3846909"/>
          </a:xfrm>
          <a:prstGeom prst="rect">
            <a:avLst/>
          </a:prstGeom>
          <a:noFill/>
        </p:spPr>
      </p:pic>
    </p:spTree>
    <p:extLst>
      <p:ext uri="{BB962C8B-B14F-4D97-AF65-F5344CB8AC3E}">
        <p14:creationId xmlns:p14="http://schemas.microsoft.com/office/powerpoint/2010/main" val="3599791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8034-8CD7-4DD0-9ED7-A8C66E1C3C15}"/>
              </a:ext>
            </a:extLst>
          </p:cNvPr>
          <p:cNvSpPr>
            <a:spLocks noGrp="1"/>
          </p:cNvSpPr>
          <p:nvPr>
            <p:ph type="title"/>
          </p:nvPr>
        </p:nvSpPr>
        <p:spPr/>
        <p:txBody>
          <a:bodyPr/>
          <a:lstStyle/>
          <a:p>
            <a:r>
              <a:rPr lang="en-CA" sz="4000" dirty="0">
                <a:solidFill>
                  <a:schemeClr val="tx1"/>
                </a:solidFill>
              </a:rPr>
              <a:t>Why healthy snacks can be good for you</a:t>
            </a:r>
            <a:endParaRPr lang="en-US" sz="4000" dirty="0"/>
          </a:p>
        </p:txBody>
      </p:sp>
      <p:sp>
        <p:nvSpPr>
          <p:cNvPr id="3" name="Content Placeholder 2">
            <a:extLst>
              <a:ext uri="{FF2B5EF4-FFF2-40B4-BE49-F238E27FC236}">
                <a16:creationId xmlns:a16="http://schemas.microsoft.com/office/drawing/2014/main" id="{C7398D44-6E26-4413-8DDD-C74CB3A7576B}"/>
              </a:ext>
            </a:extLst>
          </p:cNvPr>
          <p:cNvSpPr>
            <a:spLocks noGrp="1"/>
          </p:cNvSpPr>
          <p:nvPr>
            <p:ph idx="1"/>
          </p:nvPr>
        </p:nvSpPr>
        <p:spPr>
          <a:xfrm>
            <a:off x="457200" y="1600200"/>
            <a:ext cx="8229600" cy="4853136"/>
          </a:xfrm>
        </p:spPr>
        <p:txBody>
          <a:bodyPr>
            <a:normAutofit lnSpcReduction="10000"/>
          </a:bodyPr>
          <a:lstStyle/>
          <a:p>
            <a:pPr marL="0" indent="0">
              <a:buNone/>
            </a:pPr>
            <a:r>
              <a:rPr lang="en-US" dirty="0"/>
              <a:t>Healthy snacks can:</a:t>
            </a:r>
          </a:p>
          <a:p>
            <a:r>
              <a:rPr lang="en-US" dirty="0"/>
              <a:t>keep you energized</a:t>
            </a:r>
          </a:p>
          <a:p>
            <a:r>
              <a:rPr lang="en-US" dirty="0"/>
              <a:t>help support good health</a:t>
            </a:r>
          </a:p>
          <a:p>
            <a:r>
              <a:rPr lang="en-US" dirty="0"/>
              <a:t>provide important nutrients</a:t>
            </a:r>
          </a:p>
          <a:p>
            <a:r>
              <a:rPr lang="en-US" dirty="0"/>
              <a:t>help satisfy your hunger between mealtimes</a:t>
            </a:r>
          </a:p>
          <a:p>
            <a:pPr marL="0" indent="0">
              <a:buNone/>
            </a:pPr>
            <a:endParaRPr lang="en-US" dirty="0"/>
          </a:p>
          <a:p>
            <a:pPr marL="0" indent="0">
              <a:buNone/>
            </a:pPr>
            <a:r>
              <a:rPr lang="en-US" b="1" dirty="0"/>
              <a:t>Do I need snacks?</a:t>
            </a:r>
          </a:p>
          <a:p>
            <a:r>
              <a:rPr lang="en-US" dirty="0"/>
              <a:t>Young children can benefit from snacks as they have small stomachs and may have trouble eating all of the foods they need at mealtime</a:t>
            </a:r>
          </a:p>
          <a:p>
            <a:r>
              <a:rPr lang="en-US" dirty="0"/>
              <a:t>Adults may choose snacks if there’s a long time in between their meals</a:t>
            </a:r>
          </a:p>
        </p:txBody>
      </p:sp>
      <p:pic>
        <p:nvPicPr>
          <p:cNvPr id="4" name="Picture 3">
            <a:extLst>
              <a:ext uri="{FF2B5EF4-FFF2-40B4-BE49-F238E27FC236}">
                <a16:creationId xmlns:a16="http://schemas.microsoft.com/office/drawing/2014/main" id="{448D8B8F-F049-4B49-A049-DB58ACE89F12}"/>
              </a:ext>
            </a:extLst>
          </p:cNvPr>
          <p:cNvPicPr>
            <a:picLocks noChangeAspect="1"/>
          </p:cNvPicPr>
          <p:nvPr/>
        </p:nvPicPr>
        <p:blipFill rotWithShape="1">
          <a:blip r:embed="rId3"/>
          <a:srcRect b="8201"/>
          <a:stretch/>
        </p:blipFill>
        <p:spPr>
          <a:xfrm>
            <a:off x="6395788" y="1412776"/>
            <a:ext cx="2291012" cy="1600200"/>
          </a:xfrm>
          <a:prstGeom prst="rect">
            <a:avLst/>
          </a:prstGeom>
        </p:spPr>
      </p:pic>
    </p:spTree>
    <p:extLst>
      <p:ext uri="{BB962C8B-B14F-4D97-AF65-F5344CB8AC3E}">
        <p14:creationId xmlns:p14="http://schemas.microsoft.com/office/powerpoint/2010/main" val="3381870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EF1B-B4C3-4612-8229-1537D4B5543B}"/>
              </a:ext>
            </a:extLst>
          </p:cNvPr>
          <p:cNvSpPr>
            <a:spLocks noGrp="1"/>
          </p:cNvSpPr>
          <p:nvPr>
            <p:ph type="title"/>
          </p:nvPr>
        </p:nvSpPr>
        <p:spPr>
          <a:xfrm>
            <a:off x="457200" y="0"/>
            <a:ext cx="8229600" cy="1600200"/>
          </a:xfrm>
        </p:spPr>
        <p:txBody>
          <a:bodyPr anchor="b">
            <a:normAutofit/>
          </a:bodyPr>
          <a:lstStyle/>
          <a:p>
            <a:r>
              <a:rPr lang="en-CA" sz="5400" dirty="0">
                <a:solidFill>
                  <a:schemeClr val="tx1"/>
                </a:solidFill>
              </a:rPr>
              <a:t>Snacking Tips</a:t>
            </a:r>
            <a:endParaRPr lang="en-US" dirty="0"/>
          </a:p>
        </p:txBody>
      </p:sp>
      <p:pic>
        <p:nvPicPr>
          <p:cNvPr id="6" name="Picture 5">
            <a:extLst>
              <a:ext uri="{FF2B5EF4-FFF2-40B4-BE49-F238E27FC236}">
                <a16:creationId xmlns:a16="http://schemas.microsoft.com/office/drawing/2014/main" id="{C8E8F810-B06A-4D7E-9951-CFCEB230DEBF}"/>
              </a:ext>
            </a:extLst>
          </p:cNvPr>
          <p:cNvPicPr>
            <a:picLocks noChangeAspect="1"/>
          </p:cNvPicPr>
          <p:nvPr/>
        </p:nvPicPr>
        <p:blipFill>
          <a:blip r:embed="rId3"/>
          <a:stretch>
            <a:fillRect/>
          </a:stretch>
        </p:blipFill>
        <p:spPr>
          <a:xfrm>
            <a:off x="3779912" y="1673741"/>
            <a:ext cx="5364088" cy="5002011"/>
          </a:xfrm>
          <a:prstGeom prst="rect">
            <a:avLst/>
          </a:prstGeom>
          <a:noFill/>
        </p:spPr>
      </p:pic>
      <p:sp>
        <p:nvSpPr>
          <p:cNvPr id="3" name="Content Placeholder 2">
            <a:extLst>
              <a:ext uri="{FF2B5EF4-FFF2-40B4-BE49-F238E27FC236}">
                <a16:creationId xmlns:a16="http://schemas.microsoft.com/office/drawing/2014/main" id="{3E10FDC9-B14C-409C-9F4B-C967CB200AE7}"/>
              </a:ext>
            </a:extLst>
          </p:cNvPr>
          <p:cNvSpPr>
            <a:spLocks noGrp="1"/>
          </p:cNvSpPr>
          <p:nvPr>
            <p:ph sz="quarter" idx="13"/>
          </p:nvPr>
        </p:nvSpPr>
        <p:spPr>
          <a:xfrm>
            <a:off x="365760" y="2204864"/>
            <a:ext cx="3702184" cy="3921616"/>
          </a:xfrm>
        </p:spPr>
        <p:txBody>
          <a:bodyPr>
            <a:normAutofit/>
          </a:bodyPr>
          <a:lstStyle/>
          <a:p>
            <a:pPr marL="0" indent="0">
              <a:buNone/>
            </a:pPr>
            <a:r>
              <a:rPr lang="en-US" b="1" dirty="0"/>
              <a:t>Choose healthy snack foods by selecting vegetables, fruits, whole grains and protein foods when planning meals/snacks</a:t>
            </a:r>
          </a:p>
          <a:p>
            <a:endParaRPr lang="en-US" dirty="0"/>
          </a:p>
          <a:p>
            <a:endParaRPr lang="en-US" dirty="0"/>
          </a:p>
        </p:txBody>
      </p:sp>
    </p:spTree>
    <p:extLst>
      <p:ext uri="{BB962C8B-B14F-4D97-AF65-F5344CB8AC3E}">
        <p14:creationId xmlns:p14="http://schemas.microsoft.com/office/powerpoint/2010/main" val="3416019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6A992-A78D-4450-8C89-D52FD5C6A632}"/>
              </a:ext>
            </a:extLst>
          </p:cNvPr>
          <p:cNvSpPr>
            <a:spLocks noGrp="1"/>
          </p:cNvSpPr>
          <p:nvPr>
            <p:ph type="title"/>
          </p:nvPr>
        </p:nvSpPr>
        <p:spPr>
          <a:xfrm>
            <a:off x="457200" y="0"/>
            <a:ext cx="8229600" cy="1600200"/>
          </a:xfrm>
        </p:spPr>
        <p:txBody>
          <a:bodyPr anchor="b">
            <a:normAutofit/>
          </a:bodyPr>
          <a:lstStyle/>
          <a:p>
            <a:r>
              <a:rPr lang="en-CA" sz="5000"/>
              <a:t>How to use Canada’s Food Guide to build a snack</a:t>
            </a:r>
            <a:endParaRPr lang="en-US" sz="5000"/>
          </a:p>
        </p:txBody>
      </p:sp>
      <p:sp>
        <p:nvSpPr>
          <p:cNvPr id="3" name="Content Placeholder 2">
            <a:extLst>
              <a:ext uri="{FF2B5EF4-FFF2-40B4-BE49-F238E27FC236}">
                <a16:creationId xmlns:a16="http://schemas.microsoft.com/office/drawing/2014/main" id="{030A284C-A519-4074-8F63-2B1B8CAAB8B6}"/>
              </a:ext>
            </a:extLst>
          </p:cNvPr>
          <p:cNvSpPr>
            <a:spLocks noGrp="1"/>
          </p:cNvSpPr>
          <p:nvPr>
            <p:ph sz="half" idx="2"/>
          </p:nvPr>
        </p:nvSpPr>
        <p:spPr>
          <a:xfrm>
            <a:off x="457200" y="1600200"/>
            <a:ext cx="8229600" cy="4525963"/>
          </a:xfrm>
        </p:spPr>
        <p:txBody>
          <a:bodyPr>
            <a:normAutofit/>
          </a:bodyPr>
          <a:lstStyle/>
          <a:p>
            <a:r>
              <a:rPr lang="en-US" dirty="0">
                <a:hlinkClick r:id="rId3"/>
              </a:rPr>
              <a:t>https://www.youtube.com/watch?v=Zj1w42_WhpE</a:t>
            </a:r>
            <a:r>
              <a:rPr lang="en-US" dirty="0"/>
              <a:t> </a:t>
            </a:r>
          </a:p>
        </p:txBody>
      </p:sp>
      <p:pic>
        <p:nvPicPr>
          <p:cNvPr id="7" name="Picture Placeholder 6">
            <a:extLst>
              <a:ext uri="{FF2B5EF4-FFF2-40B4-BE49-F238E27FC236}">
                <a16:creationId xmlns:a16="http://schemas.microsoft.com/office/drawing/2014/main" id="{67992F09-EB20-49C7-B0ED-DBB6BC80F41D}"/>
              </a:ext>
            </a:extLst>
          </p:cNvPr>
          <p:cNvPicPr>
            <a:picLocks noGrp="1" noChangeAspect="1"/>
          </p:cNvPicPr>
          <p:nvPr>
            <p:ph sz="quarter" idx="13"/>
          </p:nvPr>
        </p:nvPicPr>
        <p:blipFill rotWithShape="1">
          <a:blip r:embed="rId4"/>
          <a:stretch/>
        </p:blipFill>
        <p:spPr>
          <a:xfrm>
            <a:off x="1532194" y="2420888"/>
            <a:ext cx="6079611" cy="3222193"/>
          </a:xfrm>
          <a:noFill/>
        </p:spPr>
      </p:pic>
    </p:spTree>
    <p:extLst>
      <p:ext uri="{BB962C8B-B14F-4D97-AF65-F5344CB8AC3E}">
        <p14:creationId xmlns:p14="http://schemas.microsoft.com/office/powerpoint/2010/main" val="1128795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EF1B-B4C3-4612-8229-1537D4B5543B}"/>
              </a:ext>
            </a:extLst>
          </p:cNvPr>
          <p:cNvSpPr>
            <a:spLocks noGrp="1"/>
          </p:cNvSpPr>
          <p:nvPr>
            <p:ph type="title"/>
          </p:nvPr>
        </p:nvSpPr>
        <p:spPr/>
        <p:txBody>
          <a:bodyPr/>
          <a:lstStyle/>
          <a:p>
            <a:r>
              <a:rPr lang="en-CA" sz="5400" dirty="0">
                <a:solidFill>
                  <a:schemeClr val="tx1"/>
                </a:solidFill>
              </a:rPr>
              <a:t>Snacking Tips</a:t>
            </a:r>
            <a:endParaRPr lang="en-US" dirty="0"/>
          </a:p>
        </p:txBody>
      </p:sp>
      <p:sp>
        <p:nvSpPr>
          <p:cNvPr id="3" name="Content Placeholder 2">
            <a:extLst>
              <a:ext uri="{FF2B5EF4-FFF2-40B4-BE49-F238E27FC236}">
                <a16:creationId xmlns:a16="http://schemas.microsoft.com/office/drawing/2014/main" id="{3E10FDC9-B14C-409C-9F4B-C967CB200AE7}"/>
              </a:ext>
            </a:extLst>
          </p:cNvPr>
          <p:cNvSpPr>
            <a:spLocks noGrp="1"/>
          </p:cNvSpPr>
          <p:nvPr>
            <p:ph idx="1"/>
          </p:nvPr>
        </p:nvSpPr>
        <p:spPr/>
        <p:txBody>
          <a:bodyPr>
            <a:normAutofit/>
          </a:bodyPr>
          <a:lstStyle/>
          <a:p>
            <a:pPr marL="0" indent="0">
              <a:buNone/>
            </a:pPr>
            <a:r>
              <a:rPr lang="en-US" b="1" dirty="0"/>
              <a:t>Limit foods such as candy, pop, fruit juice, fruit drinks, and chips. They are higher in sugar, saturated fat, or salt, and are not part of Canada’s Food Guide. </a:t>
            </a:r>
          </a:p>
          <a:p>
            <a:pPr lvl="1"/>
            <a:r>
              <a:rPr lang="en-US" dirty="0"/>
              <a:t>You may hear people call these types of foods “</a:t>
            </a:r>
            <a:r>
              <a:rPr lang="en-US" b="1" u="sng" dirty="0"/>
              <a:t>sometimes</a:t>
            </a:r>
            <a:r>
              <a:rPr lang="en-US" dirty="0"/>
              <a:t>” foods or foods to have in moderation.</a:t>
            </a:r>
          </a:p>
          <a:p>
            <a:pPr marL="457200" lvl="1" indent="0">
              <a:buNone/>
            </a:pPr>
            <a:endParaRPr lang="en-US" dirty="0"/>
          </a:p>
        </p:txBody>
      </p:sp>
      <p:pic>
        <p:nvPicPr>
          <p:cNvPr id="5" name="Picture 4">
            <a:extLst>
              <a:ext uri="{FF2B5EF4-FFF2-40B4-BE49-F238E27FC236}">
                <a16:creationId xmlns:a16="http://schemas.microsoft.com/office/drawing/2014/main" id="{C6B95D27-B144-4C0E-B2D3-E2AEE8F9CBE0}"/>
              </a:ext>
            </a:extLst>
          </p:cNvPr>
          <p:cNvPicPr>
            <a:picLocks noChangeAspect="1"/>
          </p:cNvPicPr>
          <p:nvPr/>
        </p:nvPicPr>
        <p:blipFill>
          <a:blip r:embed="rId3"/>
          <a:stretch>
            <a:fillRect/>
          </a:stretch>
        </p:blipFill>
        <p:spPr>
          <a:xfrm>
            <a:off x="1791748" y="3370405"/>
            <a:ext cx="5560503" cy="3487595"/>
          </a:xfrm>
          <a:prstGeom prst="rect">
            <a:avLst/>
          </a:prstGeom>
        </p:spPr>
      </p:pic>
    </p:spTree>
    <p:extLst>
      <p:ext uri="{BB962C8B-B14F-4D97-AF65-F5344CB8AC3E}">
        <p14:creationId xmlns:p14="http://schemas.microsoft.com/office/powerpoint/2010/main" val="2340174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08ECE435-B55D-4246-B173-43D17D802EF0}"/>
              </a:ext>
            </a:extLst>
          </p:cNvPr>
          <p:cNvPicPr>
            <a:picLocks noGrp="1" noChangeAspect="1"/>
          </p:cNvPicPr>
          <p:nvPr>
            <p:ph idx="1"/>
          </p:nvPr>
        </p:nvPicPr>
        <p:blipFill>
          <a:blip r:embed="rId3"/>
          <a:stretch>
            <a:fillRect/>
          </a:stretch>
        </p:blipFill>
        <p:spPr>
          <a:xfrm>
            <a:off x="1011445" y="68263"/>
            <a:ext cx="7089360" cy="6362700"/>
          </a:xfrm>
          <a:noFill/>
        </p:spPr>
      </p:pic>
    </p:spTree>
    <p:extLst>
      <p:ext uri="{BB962C8B-B14F-4D97-AF65-F5344CB8AC3E}">
        <p14:creationId xmlns:p14="http://schemas.microsoft.com/office/powerpoint/2010/main" val="1385463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EF1B-B4C3-4612-8229-1537D4B5543B}"/>
              </a:ext>
            </a:extLst>
          </p:cNvPr>
          <p:cNvSpPr>
            <a:spLocks noGrp="1"/>
          </p:cNvSpPr>
          <p:nvPr>
            <p:ph type="title"/>
          </p:nvPr>
        </p:nvSpPr>
        <p:spPr>
          <a:xfrm>
            <a:off x="457200" y="0"/>
            <a:ext cx="8229600" cy="1600200"/>
          </a:xfrm>
        </p:spPr>
        <p:txBody>
          <a:bodyPr anchor="b">
            <a:normAutofit/>
          </a:bodyPr>
          <a:lstStyle/>
          <a:p>
            <a:r>
              <a:rPr lang="en-CA" dirty="0"/>
              <a:t>Snacking Tips</a:t>
            </a:r>
            <a:endParaRPr lang="en-US" dirty="0"/>
          </a:p>
        </p:txBody>
      </p:sp>
      <p:sp>
        <p:nvSpPr>
          <p:cNvPr id="9" name="Text Placeholder 2">
            <a:extLst>
              <a:ext uri="{FF2B5EF4-FFF2-40B4-BE49-F238E27FC236}">
                <a16:creationId xmlns:a16="http://schemas.microsoft.com/office/drawing/2014/main" id="{98FC5FF3-0A58-582F-1822-40A46B142134}"/>
              </a:ext>
            </a:extLst>
          </p:cNvPr>
          <p:cNvSpPr>
            <a:spLocks noGrp="1"/>
          </p:cNvSpPr>
          <p:nvPr>
            <p:ph type="body" idx="1"/>
          </p:nvPr>
        </p:nvSpPr>
        <p:spPr>
          <a:xfrm>
            <a:off x="457200" y="1600200"/>
            <a:ext cx="4040188" cy="609600"/>
          </a:xfrm>
        </p:spPr>
        <p:txBody>
          <a:bodyPr/>
          <a:lstStyle/>
          <a:p>
            <a:pPr algn="l"/>
            <a:br>
              <a:rPr lang="en-US" dirty="0"/>
            </a:br>
            <a:r>
              <a:rPr lang="en-US" sz="2400" b="1" dirty="0"/>
              <a:t>Size Matters!</a:t>
            </a:r>
          </a:p>
        </p:txBody>
      </p:sp>
      <p:sp>
        <p:nvSpPr>
          <p:cNvPr id="3" name="Content Placeholder 2">
            <a:extLst>
              <a:ext uri="{FF2B5EF4-FFF2-40B4-BE49-F238E27FC236}">
                <a16:creationId xmlns:a16="http://schemas.microsoft.com/office/drawing/2014/main" id="{3E10FDC9-B14C-409C-9F4B-C967CB200AE7}"/>
              </a:ext>
            </a:extLst>
          </p:cNvPr>
          <p:cNvSpPr>
            <a:spLocks noGrp="1"/>
          </p:cNvSpPr>
          <p:nvPr>
            <p:ph sz="quarter" idx="13"/>
          </p:nvPr>
        </p:nvSpPr>
        <p:spPr>
          <a:xfrm>
            <a:off x="457200" y="2212848"/>
            <a:ext cx="6707088" cy="3913632"/>
          </a:xfrm>
        </p:spPr>
        <p:txBody>
          <a:bodyPr>
            <a:normAutofit/>
          </a:bodyPr>
          <a:lstStyle/>
          <a:p>
            <a:pPr>
              <a:lnSpc>
                <a:spcPct val="90000"/>
              </a:lnSpc>
            </a:pPr>
            <a:r>
              <a:rPr lang="en-US" sz="2000" dirty="0"/>
              <a:t>The size of your snack may depend on your age, activity level, and how long it is until your next meal. </a:t>
            </a:r>
          </a:p>
          <a:p>
            <a:pPr lvl="1">
              <a:lnSpc>
                <a:spcPct val="90000"/>
              </a:lnSpc>
            </a:pPr>
            <a:r>
              <a:rPr lang="en-US" sz="2000" dirty="0"/>
              <a:t>A small snack can be something as simple as vegetables and dip or a piece of fruit. </a:t>
            </a:r>
          </a:p>
          <a:p>
            <a:pPr lvl="1">
              <a:lnSpc>
                <a:spcPct val="90000"/>
              </a:lnSpc>
            </a:pPr>
            <a:r>
              <a:rPr lang="en-US" sz="2000" dirty="0"/>
              <a:t>A larger snack may include 2 or more foods from Canada’s Food Guide.</a:t>
            </a:r>
          </a:p>
        </p:txBody>
      </p:sp>
      <p:pic>
        <p:nvPicPr>
          <p:cNvPr id="5" name="Picture 4">
            <a:extLst>
              <a:ext uri="{FF2B5EF4-FFF2-40B4-BE49-F238E27FC236}">
                <a16:creationId xmlns:a16="http://schemas.microsoft.com/office/drawing/2014/main" id="{6F993870-9164-451A-941A-E53B2A1EE218}"/>
              </a:ext>
            </a:extLst>
          </p:cNvPr>
          <p:cNvPicPr>
            <a:picLocks noChangeAspect="1"/>
          </p:cNvPicPr>
          <p:nvPr/>
        </p:nvPicPr>
        <p:blipFill>
          <a:blip r:embed="rId3"/>
          <a:stretch>
            <a:fillRect/>
          </a:stretch>
        </p:blipFill>
        <p:spPr>
          <a:xfrm>
            <a:off x="6404142" y="4251598"/>
            <a:ext cx="2071816" cy="2071816"/>
          </a:xfrm>
          <a:prstGeom prst="rect">
            <a:avLst/>
          </a:prstGeom>
        </p:spPr>
      </p:pic>
      <p:pic>
        <p:nvPicPr>
          <p:cNvPr id="7" name="Picture 6">
            <a:extLst>
              <a:ext uri="{FF2B5EF4-FFF2-40B4-BE49-F238E27FC236}">
                <a16:creationId xmlns:a16="http://schemas.microsoft.com/office/drawing/2014/main" id="{D2866A5F-E76F-4403-8FEB-F205929283A5}"/>
              </a:ext>
            </a:extLst>
          </p:cNvPr>
          <p:cNvPicPr>
            <a:picLocks noChangeAspect="1"/>
          </p:cNvPicPr>
          <p:nvPr/>
        </p:nvPicPr>
        <p:blipFill>
          <a:blip r:embed="rId4"/>
          <a:stretch>
            <a:fillRect/>
          </a:stretch>
        </p:blipFill>
        <p:spPr>
          <a:xfrm>
            <a:off x="7313486" y="2528758"/>
            <a:ext cx="1162472" cy="1162472"/>
          </a:xfrm>
          <a:prstGeom prst="rect">
            <a:avLst/>
          </a:prstGeom>
        </p:spPr>
      </p:pic>
    </p:spTree>
    <p:extLst>
      <p:ext uri="{BB962C8B-B14F-4D97-AF65-F5344CB8AC3E}">
        <p14:creationId xmlns:p14="http://schemas.microsoft.com/office/powerpoint/2010/main" val="609467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EF1B-B4C3-4612-8229-1537D4B5543B}"/>
              </a:ext>
            </a:extLst>
          </p:cNvPr>
          <p:cNvSpPr>
            <a:spLocks noGrp="1"/>
          </p:cNvSpPr>
          <p:nvPr>
            <p:ph type="title"/>
          </p:nvPr>
        </p:nvSpPr>
        <p:spPr>
          <a:xfrm>
            <a:off x="457200" y="0"/>
            <a:ext cx="8229600" cy="1600200"/>
          </a:xfrm>
        </p:spPr>
        <p:txBody>
          <a:bodyPr anchor="b">
            <a:normAutofit/>
          </a:bodyPr>
          <a:lstStyle/>
          <a:p>
            <a:r>
              <a:rPr lang="en-CA"/>
              <a:t>Snacking Tips</a:t>
            </a:r>
            <a:endParaRPr lang="en-US" dirty="0"/>
          </a:p>
        </p:txBody>
      </p:sp>
      <p:pic>
        <p:nvPicPr>
          <p:cNvPr id="6" name="Picture 5">
            <a:extLst>
              <a:ext uri="{FF2B5EF4-FFF2-40B4-BE49-F238E27FC236}">
                <a16:creationId xmlns:a16="http://schemas.microsoft.com/office/drawing/2014/main" id="{A4FA8F04-B0DA-4464-99A9-F3EA5F5A6BAE}"/>
              </a:ext>
            </a:extLst>
          </p:cNvPr>
          <p:cNvPicPr>
            <a:picLocks noChangeAspect="1"/>
          </p:cNvPicPr>
          <p:nvPr/>
        </p:nvPicPr>
        <p:blipFill>
          <a:blip r:embed="rId3"/>
          <a:stretch>
            <a:fillRect/>
          </a:stretch>
        </p:blipFill>
        <p:spPr>
          <a:xfrm>
            <a:off x="4407408" y="2060848"/>
            <a:ext cx="4686672" cy="3608737"/>
          </a:xfrm>
          <a:prstGeom prst="rect">
            <a:avLst/>
          </a:prstGeom>
          <a:noFill/>
        </p:spPr>
      </p:pic>
      <p:sp>
        <p:nvSpPr>
          <p:cNvPr id="3" name="Content Placeholder 2">
            <a:extLst>
              <a:ext uri="{FF2B5EF4-FFF2-40B4-BE49-F238E27FC236}">
                <a16:creationId xmlns:a16="http://schemas.microsoft.com/office/drawing/2014/main" id="{3E10FDC9-B14C-409C-9F4B-C967CB200AE7}"/>
              </a:ext>
            </a:extLst>
          </p:cNvPr>
          <p:cNvSpPr>
            <a:spLocks noGrp="1"/>
          </p:cNvSpPr>
          <p:nvPr>
            <p:ph sz="quarter" idx="13"/>
          </p:nvPr>
        </p:nvSpPr>
        <p:spPr>
          <a:xfrm>
            <a:off x="365760" y="1600200"/>
            <a:ext cx="4041648" cy="5069160"/>
          </a:xfrm>
        </p:spPr>
        <p:txBody>
          <a:bodyPr>
            <a:normAutofit fontScale="92500" lnSpcReduction="10000"/>
          </a:bodyPr>
          <a:lstStyle/>
          <a:p>
            <a:pPr marL="0" indent="0">
              <a:lnSpc>
                <a:spcPct val="90000"/>
              </a:lnSpc>
              <a:buNone/>
            </a:pPr>
            <a:r>
              <a:rPr lang="en-US" sz="2000" b="1" dirty="0"/>
              <a:t>Eat your snacks mindfully</a:t>
            </a:r>
          </a:p>
          <a:p>
            <a:pPr>
              <a:lnSpc>
                <a:spcPct val="90000"/>
              </a:lnSpc>
            </a:pPr>
            <a:r>
              <a:rPr lang="en-US" sz="2000" dirty="0"/>
              <a:t>Eat your snacks slowly and without distractions, such as watching TV.</a:t>
            </a:r>
          </a:p>
          <a:p>
            <a:pPr>
              <a:lnSpc>
                <a:spcPct val="90000"/>
              </a:lnSpc>
            </a:pPr>
            <a:endParaRPr lang="en-US" sz="2000" dirty="0"/>
          </a:p>
          <a:p>
            <a:pPr>
              <a:lnSpc>
                <a:spcPct val="90000"/>
              </a:lnSpc>
            </a:pPr>
            <a:r>
              <a:rPr lang="en-US" sz="2000" dirty="0"/>
              <a:t>Choose small portions. Serve a small amount for your snack and try not to eat directly from large containers.</a:t>
            </a:r>
          </a:p>
          <a:p>
            <a:pPr>
              <a:lnSpc>
                <a:spcPct val="90000"/>
              </a:lnSpc>
            </a:pPr>
            <a:endParaRPr lang="en-US" sz="2000" dirty="0"/>
          </a:p>
          <a:p>
            <a:pPr>
              <a:lnSpc>
                <a:spcPct val="90000"/>
              </a:lnSpc>
            </a:pPr>
            <a:r>
              <a:rPr lang="en-US" sz="2000" dirty="0"/>
              <a:t>Eat snacks when you feel hungry, and not just out of routine or when you feel:</a:t>
            </a:r>
          </a:p>
          <a:p>
            <a:pPr lvl="1">
              <a:lnSpc>
                <a:spcPct val="90000"/>
              </a:lnSpc>
            </a:pPr>
            <a:r>
              <a:rPr lang="en-US" sz="2000" dirty="0"/>
              <a:t>tired</a:t>
            </a:r>
          </a:p>
          <a:p>
            <a:pPr lvl="1">
              <a:lnSpc>
                <a:spcPct val="90000"/>
              </a:lnSpc>
            </a:pPr>
            <a:r>
              <a:rPr lang="en-US" sz="2000" dirty="0"/>
              <a:t>bored</a:t>
            </a:r>
          </a:p>
          <a:p>
            <a:pPr lvl="1">
              <a:lnSpc>
                <a:spcPct val="90000"/>
              </a:lnSpc>
            </a:pPr>
            <a:r>
              <a:rPr lang="en-US" sz="2000" dirty="0"/>
              <a:t>emotional</a:t>
            </a:r>
          </a:p>
          <a:p>
            <a:pPr marL="457200" lvl="1" indent="0">
              <a:lnSpc>
                <a:spcPct val="90000"/>
              </a:lnSpc>
              <a:buNone/>
            </a:pPr>
            <a:r>
              <a:rPr lang="en-US" sz="2000" dirty="0"/>
              <a:t>Too much snacking can lead you to eat more than you need.</a:t>
            </a:r>
          </a:p>
        </p:txBody>
      </p:sp>
    </p:spTree>
    <p:extLst>
      <p:ext uri="{BB962C8B-B14F-4D97-AF65-F5344CB8AC3E}">
        <p14:creationId xmlns:p14="http://schemas.microsoft.com/office/powerpoint/2010/main" val="30238715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2051</TotalTime>
  <Words>2877</Words>
  <Application>Microsoft Office PowerPoint</Application>
  <PresentationFormat>On-screen Show (4:3)</PresentationFormat>
  <Paragraphs>288</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Century Gothic</vt:lpstr>
      <vt:lpstr>Courier New</vt:lpstr>
      <vt:lpstr>Noto Sans</vt:lpstr>
      <vt:lpstr>Palatino Linotype</vt:lpstr>
      <vt:lpstr>Executive</vt:lpstr>
      <vt:lpstr>Healthy Snacking</vt:lpstr>
      <vt:lpstr>Outline</vt:lpstr>
      <vt:lpstr>Why healthy snacks can be good for you</vt:lpstr>
      <vt:lpstr>Snacking Tips</vt:lpstr>
      <vt:lpstr>How to use Canada’s Food Guide to build a snack</vt:lpstr>
      <vt:lpstr>Snacking Tips</vt:lpstr>
      <vt:lpstr>PowerPoint Presentation</vt:lpstr>
      <vt:lpstr>Snacking Tips</vt:lpstr>
      <vt:lpstr>Snacking Tips</vt:lpstr>
      <vt:lpstr>Snacking Tips</vt:lpstr>
      <vt:lpstr>Healthy Snack Ideas</vt:lpstr>
      <vt:lpstr>Healthy Snack Ideas</vt:lpstr>
      <vt:lpstr>Healthy Snack Ideas</vt:lpstr>
      <vt:lpstr>Resources</vt:lpstr>
      <vt:lpstr>Resources</vt:lpstr>
      <vt:lpstr>Resources</vt:lpstr>
      <vt:lpstr>It’s time to share</vt:lpstr>
      <vt:lpstr>Activity: Snacker Says</vt:lpstr>
      <vt:lpstr>Activity: Food Guide Game</vt:lpstr>
      <vt:lpstr>Questions?</vt:lpstr>
    </vt:vector>
  </TitlesOfParts>
  <Company>Health Canada - Santé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Eating Breakfast</dc:title>
  <dc:creator>Brigitte Pereira</dc:creator>
  <cp:lastModifiedBy>Hoadley, Alyssa</cp:lastModifiedBy>
  <cp:revision>60</cp:revision>
  <cp:lastPrinted>2018-01-09T22:02:58Z</cp:lastPrinted>
  <dcterms:created xsi:type="dcterms:W3CDTF">2017-08-08T14:45:41Z</dcterms:created>
  <dcterms:modified xsi:type="dcterms:W3CDTF">2023-07-17T16:54:37Z</dcterms:modified>
</cp:coreProperties>
</file>