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33" r:id="rId3"/>
    <p:sldId id="266" r:id="rId4"/>
    <p:sldId id="260" r:id="rId5"/>
    <p:sldId id="314" r:id="rId6"/>
    <p:sldId id="316" r:id="rId7"/>
    <p:sldId id="328" r:id="rId8"/>
    <p:sldId id="332" r:id="rId9"/>
    <p:sldId id="334" r:id="rId10"/>
    <p:sldId id="331" r:id="rId11"/>
    <p:sldId id="263" r:id="rId12"/>
    <p:sldId id="319" r:id="rId13"/>
    <p:sldId id="320" r:id="rId14"/>
    <p:sldId id="321" r:id="rId15"/>
    <p:sldId id="324" r:id="rId16"/>
    <p:sldId id="323" r:id="rId17"/>
    <p:sldId id="325" r:id="rId18"/>
    <p:sldId id="290" r:id="rId19"/>
    <p:sldId id="269" r:id="rId20"/>
    <p:sldId id="305" r:id="rId21"/>
    <p:sldId id="306" r:id="rId22"/>
    <p:sldId id="307" r:id="rId23"/>
    <p:sldId id="273" r:id="rId24"/>
    <p:sldId id="274" r:id="rId25"/>
    <p:sldId id="276" r:id="rId26"/>
    <p:sldId id="278" r:id="rId27"/>
    <p:sldId id="282" r:id="rId28"/>
    <p:sldId id="284" r:id="rId29"/>
    <p:sldId id="292" r:id="rId30"/>
    <p:sldId id="310" r:id="rId31"/>
    <p:sldId id="293" r:id="rId32"/>
    <p:sldId id="302" r:id="rId33"/>
    <p:sldId id="300" r:id="rId34"/>
    <p:sldId id="301" r:id="rId35"/>
    <p:sldId id="315" r:id="rId36"/>
    <p:sldId id="317" r:id="rId37"/>
    <p:sldId id="329" r:id="rId38"/>
    <p:sldId id="330" r:id="rId39"/>
    <p:sldId id="313" r:id="rId40"/>
    <p:sldId id="32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957" autoAdjust="0"/>
  </p:normalViewPr>
  <p:slideViewPr>
    <p:cSldViewPr>
      <p:cViewPr varScale="1">
        <p:scale>
          <a:sx n="99" d="100"/>
          <a:sy n="99" d="100"/>
        </p:scale>
        <p:origin x="194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6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3AFAA2-513C-484D-9335-420838227BB6}" type="datetimeFigureOut">
              <a:rPr lang="en-US" smtClean="0"/>
              <a:pPr/>
              <a:t>7/11/2023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85E4B7-6D68-41FC-A227-08831460C43E}" type="slidenum">
              <a:rPr lang="en-US" smtClean="0"/>
              <a:pPr/>
              <a:t>‹#›</a:t>
            </a:fld>
            <a:endParaRPr lang="en-US"/>
          </a:p>
        </p:txBody>
      </p:sp>
    </p:spTree>
    <p:extLst>
      <p:ext uri="{BB962C8B-B14F-4D97-AF65-F5344CB8AC3E}">
        <p14:creationId xmlns:p14="http://schemas.microsoft.com/office/powerpoint/2010/main" val="282580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AFF2B-E4EC-47E8-9962-E31C92DD6CE6}" type="slidenum">
              <a:rPr lang="en-US"/>
              <a:pPr/>
              <a:t>4</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Laser treatment,</a:t>
            </a:r>
            <a:r>
              <a:rPr lang="en-US" baseline="0" dirty="0"/>
              <a:t> also can perform ocular injections</a:t>
            </a:r>
            <a:endParaRPr lang="en-US" dirty="0"/>
          </a:p>
        </p:txBody>
      </p:sp>
      <p:sp>
        <p:nvSpPr>
          <p:cNvPr id="4" name="Slide Number Placeholder 3"/>
          <p:cNvSpPr>
            <a:spLocks noGrp="1"/>
          </p:cNvSpPr>
          <p:nvPr>
            <p:ph type="sldNum" sz="quarter" idx="10"/>
          </p:nvPr>
        </p:nvSpPr>
        <p:spPr/>
        <p:txBody>
          <a:bodyPr/>
          <a:lstStyle/>
          <a:p>
            <a:fld id="{8A85E4B7-6D68-41FC-A227-08831460C43E}" type="slidenum">
              <a:rPr lang="en-US" smtClean="0"/>
              <a:pPr/>
              <a:t>26</a:t>
            </a:fld>
            <a:endParaRPr lang="en-US"/>
          </a:p>
        </p:txBody>
      </p:sp>
    </p:spTree>
    <p:extLst>
      <p:ext uri="{BB962C8B-B14F-4D97-AF65-F5344CB8AC3E}">
        <p14:creationId xmlns:p14="http://schemas.microsoft.com/office/powerpoint/2010/main" val="375051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D3F2EB-E7F3-4234-9926-CC891FA1BFE6}" type="slidenum">
              <a:rPr lang="en-US"/>
              <a:pPr/>
              <a:t>29</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sz="13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E95FD-40EA-40F5-B2AA-8A8F4B78C964}" type="slidenum">
              <a:rPr lang="en-US"/>
              <a:pPr/>
              <a:t>31</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t>Please contact us directly or through a doctor, family, or friend. </a:t>
            </a:r>
          </a:p>
          <a:p>
            <a:r>
              <a:rPr lang="en-US"/>
              <a:t>Not everyone who comes to CNIB is totally blind. In fact 9 out of 10 people CNIB assists have some vision.  CNIB offers specialized programs/services for people of all ages and their families. </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a:t>Appointment time can be decreased by ½ if information is present</a:t>
            </a:r>
          </a:p>
          <a:p>
            <a:pPr eaLnBrk="1" hangingPunct="1">
              <a:spcBef>
                <a:spcPct val="0"/>
              </a:spcBef>
            </a:pPr>
            <a:r>
              <a:rPr lang="en-US" dirty="0"/>
              <a:t>ADI worker can assist with recruitment &amp; support retinal screen nurse as we are visitors</a:t>
            </a:r>
            <a:r>
              <a:rPr lang="en-US" baseline="0" dirty="0"/>
              <a:t> in the community; the ADI workers know the community and the clients.</a:t>
            </a:r>
            <a:endParaRPr lang="en-US" dirty="0"/>
          </a:p>
          <a:p>
            <a:pPr eaLnBrk="1" hangingPunct="1">
              <a:spcBef>
                <a:spcPct val="0"/>
              </a:spcBef>
            </a:pPr>
            <a:endParaRPr lang="en-US" dirty="0"/>
          </a:p>
          <a:p>
            <a:pPr eaLnBrk="1" hangingPunct="1">
              <a:spcBef>
                <a:spcPct val="0"/>
              </a:spcBef>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8A85E4B7-6D68-41FC-A227-08831460C43E}" type="slidenum">
              <a:rPr lang="en-US" smtClean="0"/>
              <a:pPr/>
              <a:t>33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85E4B7-6D68-41FC-A227-08831460C43E}" type="slidenum">
              <a:rPr lang="en-US" smtClean="0"/>
              <a:pPr/>
              <a:t>34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85E4B7-6D68-41FC-A227-08831460C43E}" type="slidenum">
              <a:rPr lang="en-US" smtClean="0"/>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 Cross Lake 53 people screened estimate cost per person $1000 </a:t>
            </a:r>
          </a:p>
          <a:p>
            <a:r>
              <a:rPr lang="en-US" dirty="0"/>
              <a:t>Two</a:t>
            </a:r>
            <a:r>
              <a:rPr lang="en-US" baseline="0" dirty="0"/>
              <a:t> Retinal screening nurse estimated cost approx $3000</a:t>
            </a:r>
            <a:endParaRPr lang="en-US" dirty="0"/>
          </a:p>
        </p:txBody>
      </p:sp>
      <p:sp>
        <p:nvSpPr>
          <p:cNvPr id="4" name="Slide Number Placeholder 3"/>
          <p:cNvSpPr>
            <a:spLocks noGrp="1"/>
          </p:cNvSpPr>
          <p:nvPr>
            <p:ph type="sldNum" sz="quarter" idx="10"/>
          </p:nvPr>
        </p:nvSpPr>
        <p:spPr/>
        <p:txBody>
          <a:bodyPr/>
          <a:lstStyle/>
          <a:p>
            <a:fld id="{8A85E4B7-6D68-41FC-A227-08831460C43E}"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63110-2CB7-498D-858A-BCE563F84176}" type="slidenum">
              <a:rPr lang="en-US"/>
              <a:pPr/>
              <a:t>11</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a:t>Regular eye exams can help to identify eye disease at an early stage to prevent visions loss</a:t>
            </a:r>
          </a:p>
          <a:p>
            <a:r>
              <a:rPr lang="en-US" dirty="0"/>
              <a:t>food choices, physical activity and medication important to achieve blood sugar, blood pressure and blood cholesterol control.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8AE57-2644-4708-9F0E-45610219EAD5}" type="slidenum">
              <a:rPr lang="en-US"/>
              <a:pPr/>
              <a:t>13</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a:t>Tell your doctor or health professional right away if  you notice any changes in your vision. </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Regular retinal screening for people living with diabetes can help prevent vision loss.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If retinopathy</a:t>
            </a:r>
            <a:r>
              <a:rPr lang="en-US" baseline="0" dirty="0"/>
              <a:t> is present screening intervals may be sooner.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-Challenge in outlying communities to connect with client when rescreen is due</a:t>
            </a:r>
            <a:endParaRPr lang="en-US" dirty="0"/>
          </a:p>
          <a:p>
            <a:endParaRPr lang="en-US" dirty="0"/>
          </a:p>
        </p:txBody>
      </p:sp>
      <p:sp>
        <p:nvSpPr>
          <p:cNvPr id="4" name="Slide Number Placeholder 3"/>
          <p:cNvSpPr>
            <a:spLocks noGrp="1"/>
          </p:cNvSpPr>
          <p:nvPr>
            <p:ph type="sldNum" sz="quarter" idx="10"/>
          </p:nvPr>
        </p:nvSpPr>
        <p:spPr/>
        <p:txBody>
          <a:bodyPr/>
          <a:lstStyle/>
          <a:p>
            <a:fld id="{8A85E4B7-6D68-41FC-A227-08831460C43E}"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Tonometry</a:t>
            </a:r>
            <a:endParaRPr lang="en-US" dirty="0"/>
          </a:p>
        </p:txBody>
      </p:sp>
      <p:sp>
        <p:nvSpPr>
          <p:cNvPr id="4" name="Slide Number Placeholder 3"/>
          <p:cNvSpPr>
            <a:spLocks noGrp="1"/>
          </p:cNvSpPr>
          <p:nvPr>
            <p:ph type="sldNum" sz="quarter" idx="10"/>
          </p:nvPr>
        </p:nvSpPr>
        <p:spPr/>
        <p:txBody>
          <a:bodyPr/>
          <a:lstStyle/>
          <a:p>
            <a:fld id="{8A85E4B7-6D68-41FC-A227-08831460C43E}"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Fundus</a:t>
            </a:r>
            <a:r>
              <a:rPr lang="en-US" baseline="0" dirty="0"/>
              <a:t> Photos</a:t>
            </a:r>
            <a:endParaRPr lang="en-US" dirty="0"/>
          </a:p>
        </p:txBody>
      </p:sp>
      <p:sp>
        <p:nvSpPr>
          <p:cNvPr id="4" name="Slide Number Placeholder 3"/>
          <p:cNvSpPr>
            <a:spLocks noGrp="1"/>
          </p:cNvSpPr>
          <p:nvPr>
            <p:ph type="sldNum" sz="quarter" idx="10"/>
          </p:nvPr>
        </p:nvSpPr>
        <p:spPr/>
        <p:txBody>
          <a:bodyPr/>
          <a:lstStyle/>
          <a:p>
            <a:fld id="{8A85E4B7-6D68-41FC-A227-08831460C43E}"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Treatment</a:t>
            </a:r>
            <a:r>
              <a:rPr lang="en-US" baseline="0" dirty="0"/>
              <a:t> generally blood glucose control</a:t>
            </a:r>
            <a:endParaRPr lang="en-US" dirty="0"/>
          </a:p>
        </p:txBody>
      </p:sp>
      <p:sp>
        <p:nvSpPr>
          <p:cNvPr id="4" name="Slide Number Placeholder 3"/>
          <p:cNvSpPr>
            <a:spLocks noGrp="1"/>
          </p:cNvSpPr>
          <p:nvPr>
            <p:ph type="sldNum" sz="quarter" idx="10"/>
          </p:nvPr>
        </p:nvSpPr>
        <p:spPr/>
        <p:txBody>
          <a:bodyPr/>
          <a:lstStyle/>
          <a:p>
            <a:fld id="{8A85E4B7-6D68-41FC-A227-08831460C43E}" type="slidenum">
              <a:rPr lang="en-US" smtClean="0"/>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Laser</a:t>
            </a:r>
            <a:r>
              <a:rPr lang="en-US" baseline="0" dirty="0"/>
              <a:t> photocoagulation or a </a:t>
            </a:r>
            <a:r>
              <a:rPr lang="en-US" baseline="0" dirty="0" err="1"/>
              <a:t>vitrectomy</a:t>
            </a:r>
            <a:endParaRPr lang="en-US" dirty="0"/>
          </a:p>
        </p:txBody>
      </p:sp>
      <p:sp>
        <p:nvSpPr>
          <p:cNvPr id="4" name="Slide Number Placeholder 3"/>
          <p:cNvSpPr>
            <a:spLocks noGrp="1"/>
          </p:cNvSpPr>
          <p:nvPr>
            <p:ph type="sldNum" sz="quarter" idx="10"/>
          </p:nvPr>
        </p:nvSpPr>
        <p:spPr/>
        <p:txBody>
          <a:bodyPr/>
          <a:lstStyle/>
          <a:p>
            <a:fld id="{8A85E4B7-6D68-41FC-A227-08831460C43E}"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F0157A-069F-4C93-A7FA-FF29E2FBB183}"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6FB05-5146-428D-BF0A-ECDE31A2F9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F0157A-069F-4C93-A7FA-FF29E2FBB183}"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6FB05-5146-428D-BF0A-ECDE31A2F9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F0157A-069F-4C93-A7FA-FF29E2FBB183}"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6FB05-5146-428D-BF0A-ECDE31A2F9B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7DD10F53-A7AF-46EE-BB2C-825B2430FD5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F0157A-069F-4C93-A7FA-FF29E2FBB183}"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6FB05-5146-428D-BF0A-ECDE31A2F9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F0157A-069F-4C93-A7FA-FF29E2FBB183}"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6FB05-5146-428D-BF0A-ECDE31A2F9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F0157A-069F-4C93-A7FA-FF29E2FBB183}" type="datetimeFigureOut">
              <a:rPr lang="en-US" smtClean="0"/>
              <a:pPr/>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6FB05-5146-428D-BF0A-ECDE31A2F9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F0157A-069F-4C93-A7FA-FF29E2FBB183}" type="datetimeFigureOut">
              <a:rPr lang="en-US" smtClean="0"/>
              <a:pPr/>
              <a:t>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36FB05-5146-428D-BF0A-ECDE31A2F9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F0157A-069F-4C93-A7FA-FF29E2FBB183}" type="datetimeFigureOut">
              <a:rPr lang="en-US" smtClean="0"/>
              <a:pPr/>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36FB05-5146-428D-BF0A-ECDE31A2F9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0157A-069F-4C93-A7FA-FF29E2FBB183}" type="datetimeFigureOut">
              <a:rPr lang="en-US" smtClean="0"/>
              <a:pPr/>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36FB05-5146-428D-BF0A-ECDE31A2F9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F0157A-069F-4C93-A7FA-FF29E2FBB183}" type="datetimeFigureOut">
              <a:rPr lang="en-US" smtClean="0"/>
              <a:pPr/>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6FB05-5146-428D-BF0A-ECDE31A2F9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F0157A-069F-4C93-A7FA-FF29E2FBB183}" type="datetimeFigureOut">
              <a:rPr lang="en-US" smtClean="0"/>
              <a:pPr/>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6FB05-5146-428D-BF0A-ECDE31A2F9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0157A-069F-4C93-A7FA-FF29E2FBB183}" type="datetimeFigureOut">
              <a:rPr lang="en-US" smtClean="0"/>
              <a:pPr/>
              <a:t>7/11/2023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6FB05-5146-428D-BF0A-ECDE31A2F9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MANITOBA </a:t>
            </a:r>
            <a:r>
              <a:rPr lang="en-US" b="1" dirty="0"/>
              <a:t>RETINAL SCREENING VISION PROGRAM</a:t>
            </a:r>
          </a:p>
        </p:txBody>
      </p:sp>
      <p:sp>
        <p:nvSpPr>
          <p:cNvPr id="3" name="Subtitle 2"/>
          <p:cNvSpPr>
            <a:spLocks noGrp="1"/>
          </p:cNvSpPr>
          <p:nvPr>
            <p:ph type="subTitle" idx="1"/>
          </p:nvPr>
        </p:nvSpPr>
        <p:spPr/>
        <p:txBody>
          <a:bodyPr>
            <a:normAutofit/>
          </a:bodyPr>
          <a:lstStyle/>
          <a:p>
            <a:r>
              <a:rPr lang="en-US" dirty="0">
                <a:solidFill>
                  <a:schemeClr val="tx1"/>
                </a:solidFill>
              </a:rPr>
              <a:t>NORTHERN  REGIONAL HEALTH AUTHORITY </a:t>
            </a:r>
          </a:p>
          <a:p>
            <a:r>
              <a:rPr lang="en-US" sz="1050" b="1" dirty="0">
                <a:solidFill>
                  <a:schemeClr val="tx1"/>
                </a:solidFill>
              </a:rPr>
              <a:t>Last updated June 2023</a:t>
            </a:r>
          </a:p>
        </p:txBody>
      </p:sp>
      <p:pic>
        <p:nvPicPr>
          <p:cNvPr id="4" name="Picture 4"/>
          <p:cNvPicPr>
            <a:picLocks noChangeAspect="1" noChangeArrowheads="1"/>
          </p:cNvPicPr>
          <p:nvPr/>
        </p:nvPicPr>
        <p:blipFill>
          <a:blip r:embed="rId2" cstate="print"/>
          <a:srcRect/>
          <a:stretch>
            <a:fillRect/>
          </a:stretch>
        </p:blipFill>
        <p:spPr bwMode="auto">
          <a:xfrm>
            <a:off x="6477000" y="304800"/>
            <a:ext cx="2438400" cy="1679575"/>
          </a:xfrm>
          <a:prstGeom prst="rect">
            <a:avLst/>
          </a:prstGeom>
          <a:noFill/>
          <a:ln w="9525">
            <a:solidFill>
              <a:srgbClr val="FFFF00"/>
            </a:solid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9227-23D8-422D-BFE1-4C81C61F415A}"/>
              </a:ext>
            </a:extLst>
          </p:cNvPr>
          <p:cNvSpPr>
            <a:spLocks noGrp="1"/>
          </p:cNvSpPr>
          <p:nvPr>
            <p:ph type="title"/>
          </p:nvPr>
        </p:nvSpPr>
        <p:spPr/>
        <p:txBody>
          <a:bodyPr>
            <a:normAutofit fontScale="90000"/>
          </a:bodyPr>
          <a:lstStyle/>
          <a:p>
            <a:r>
              <a:rPr lang="en-US" dirty="0" err="1"/>
              <a:t>Omgomiizwin</a:t>
            </a:r>
            <a:r>
              <a:rPr lang="en-US" dirty="0"/>
              <a:t>-Health Services</a:t>
            </a:r>
            <a:br>
              <a:rPr lang="en-US" dirty="0"/>
            </a:br>
            <a:r>
              <a:rPr lang="en-US" dirty="0"/>
              <a:t>Diabetic Retinal Screening Program Referral Form</a:t>
            </a:r>
          </a:p>
        </p:txBody>
      </p:sp>
      <p:graphicFrame>
        <p:nvGraphicFramePr>
          <p:cNvPr id="6" name="Content Placeholder 5">
            <a:extLst>
              <a:ext uri="{FF2B5EF4-FFF2-40B4-BE49-F238E27FC236}">
                <a16:creationId xmlns:a16="http://schemas.microsoft.com/office/drawing/2014/main" id="{563C300E-8A0E-4871-B1F5-10199E5D75D5}"/>
              </a:ext>
            </a:extLst>
          </p:cNvPr>
          <p:cNvGraphicFramePr>
            <a:graphicFrameLocks noGrp="1" noChangeAspect="1"/>
          </p:cNvGraphicFramePr>
          <p:nvPr>
            <p:ph idx="1"/>
            <p:extLst>
              <p:ext uri="{D42A27DB-BD31-4B8C-83A1-F6EECF244321}">
                <p14:modId xmlns:p14="http://schemas.microsoft.com/office/powerpoint/2010/main" val="65318078"/>
              </p:ext>
            </p:extLst>
          </p:nvPr>
        </p:nvGraphicFramePr>
        <p:xfrm>
          <a:off x="2286000" y="1905000"/>
          <a:ext cx="4495800" cy="4724400"/>
        </p:xfrm>
        <a:graphic>
          <a:graphicData uri="http://schemas.openxmlformats.org/presentationml/2006/ole">
            <mc:AlternateContent xmlns:mc="http://schemas.openxmlformats.org/markup-compatibility/2006">
              <mc:Choice xmlns:v="urn:schemas-microsoft-com:vml" Requires="v">
                <p:oleObj name="Acrobat Document" r:id="rId2" imgW="4663262" imgH="6034723" progId="Acrobat.Document.DC">
                  <p:embed/>
                </p:oleObj>
              </mc:Choice>
              <mc:Fallback>
                <p:oleObj name="Acrobat Document" r:id="rId2" imgW="4663262" imgH="6034723" progId="Acrobat.Document.DC">
                  <p:embed/>
                  <p:pic>
                    <p:nvPicPr>
                      <p:cNvPr id="0" name=""/>
                      <p:cNvPicPr/>
                      <p:nvPr/>
                    </p:nvPicPr>
                    <p:blipFill>
                      <a:blip r:embed="rId3"/>
                      <a:stretch>
                        <a:fillRect/>
                      </a:stretch>
                    </p:blipFill>
                    <p:spPr>
                      <a:xfrm>
                        <a:off x="2286000" y="1905000"/>
                        <a:ext cx="4495800" cy="4724400"/>
                      </a:xfrm>
                      <a:prstGeom prst="rect">
                        <a:avLst/>
                      </a:prstGeom>
                    </p:spPr>
                  </p:pic>
                </p:oleObj>
              </mc:Fallback>
            </mc:AlternateContent>
          </a:graphicData>
        </a:graphic>
      </p:graphicFrame>
    </p:spTree>
    <p:extLst>
      <p:ext uri="{BB962C8B-B14F-4D97-AF65-F5344CB8AC3E}">
        <p14:creationId xmlns:p14="http://schemas.microsoft.com/office/powerpoint/2010/main" val="2928569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500" b="1" dirty="0"/>
              <a:t>DIABETES AND EYE DISEASE</a:t>
            </a:r>
          </a:p>
        </p:txBody>
      </p:sp>
      <p:sp>
        <p:nvSpPr>
          <p:cNvPr id="38915" name="Rectangle 3"/>
          <p:cNvSpPr>
            <a:spLocks noGrp="1" noChangeArrowheads="1"/>
          </p:cNvSpPr>
          <p:nvPr>
            <p:ph idx="1"/>
          </p:nvPr>
        </p:nvSpPr>
        <p:spPr>
          <a:xfrm>
            <a:off x="457200" y="1600200"/>
            <a:ext cx="8229600" cy="4724400"/>
          </a:xfrm>
        </p:spPr>
        <p:txBody>
          <a:bodyPr/>
          <a:lstStyle/>
          <a:p>
            <a:r>
              <a:rPr lang="en-US" dirty="0"/>
              <a:t>The risk of developing an eye disease is higher for people living with diabetes.</a:t>
            </a:r>
          </a:p>
          <a:p>
            <a:r>
              <a:rPr lang="en-US" dirty="0"/>
              <a:t>The signs of eye disease can stay hidden for years.</a:t>
            </a:r>
          </a:p>
          <a:p>
            <a:r>
              <a:rPr lang="en-US" dirty="0"/>
              <a:t>Some of the complications of diabetes, can be prevented or delayed by working towards </a:t>
            </a:r>
            <a:r>
              <a:rPr lang="en-US" b="1" dirty="0"/>
              <a:t>blood sugar</a:t>
            </a:r>
            <a:r>
              <a:rPr lang="en-US" dirty="0"/>
              <a:t>, </a:t>
            </a:r>
            <a:r>
              <a:rPr lang="en-US" b="1" dirty="0"/>
              <a:t>blood pressure </a:t>
            </a:r>
            <a:r>
              <a:rPr lang="en-US" dirty="0"/>
              <a:t>and </a:t>
            </a:r>
            <a:r>
              <a:rPr lang="en-US" b="1" dirty="0"/>
              <a:t>cholesterol control</a:t>
            </a:r>
            <a:r>
              <a:rPr lang="en-US" dirty="0"/>
              <a:t> as well as smoking cessation.</a:t>
            </a:r>
          </a:p>
        </p:txBody>
      </p:sp>
      <p:sp>
        <p:nvSpPr>
          <p:cNvPr id="6" name="Slide Number Placeholder 5"/>
          <p:cNvSpPr>
            <a:spLocks noGrp="1"/>
          </p:cNvSpPr>
          <p:nvPr>
            <p:ph type="sldNum" sz="quarter" idx="12"/>
          </p:nvPr>
        </p:nvSpPr>
        <p:spPr/>
        <p:txBody>
          <a:bodyPr/>
          <a:lstStyle/>
          <a:p>
            <a:fld id="{5357CF16-498E-44A5-9630-6FADE8E87275}" type="slidenum">
              <a:rPr lang="en-US"/>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3500" b="1" dirty="0"/>
              <a:t>DIABETES AND EYE DISEASE</a:t>
            </a:r>
          </a:p>
        </p:txBody>
      </p:sp>
      <p:sp>
        <p:nvSpPr>
          <p:cNvPr id="40963" name="Rectangle 3"/>
          <p:cNvSpPr>
            <a:spLocks noGrp="1" noChangeArrowheads="1"/>
          </p:cNvSpPr>
          <p:nvPr>
            <p:ph idx="1"/>
          </p:nvPr>
        </p:nvSpPr>
        <p:spPr/>
        <p:txBody>
          <a:bodyPr/>
          <a:lstStyle/>
          <a:p>
            <a:r>
              <a:rPr lang="en-US" sz="2800" b="1" dirty="0"/>
              <a:t>Diabetic retinopathy-</a:t>
            </a:r>
            <a:r>
              <a:rPr lang="en-US" sz="2800" dirty="0"/>
              <a:t> Damage to small blood vessels inside the lining at the back of the eye, called the retina</a:t>
            </a:r>
          </a:p>
          <a:p>
            <a:r>
              <a:rPr lang="en-US" sz="2800" b="1" dirty="0"/>
              <a:t>Macular degeneration-</a:t>
            </a:r>
            <a:r>
              <a:rPr lang="en-US" sz="2800" dirty="0"/>
              <a:t> Breakdown of the central part of the retina and hence central and fine vision</a:t>
            </a:r>
          </a:p>
          <a:p>
            <a:r>
              <a:rPr lang="en-US" sz="2800" b="1" dirty="0"/>
              <a:t>Cataract- </a:t>
            </a:r>
            <a:r>
              <a:rPr lang="en-US" sz="2800" dirty="0"/>
              <a:t>Clouding of the lens in the eye</a:t>
            </a:r>
          </a:p>
          <a:p>
            <a:r>
              <a:rPr lang="en-US" sz="2800" b="1" dirty="0"/>
              <a:t>Glaucoma- </a:t>
            </a:r>
            <a:r>
              <a:rPr lang="en-US" sz="2800" dirty="0"/>
              <a:t>Disease that damages the optic nerve</a:t>
            </a:r>
            <a:endParaRPr lang="en-US" sz="2800" b="1" dirty="0"/>
          </a:p>
          <a:p>
            <a:endParaRPr lang="en-US" sz="2800" b="1" dirty="0"/>
          </a:p>
        </p:txBody>
      </p:sp>
      <p:sp>
        <p:nvSpPr>
          <p:cNvPr id="6" name="Slide Number Placeholder 5"/>
          <p:cNvSpPr>
            <a:spLocks noGrp="1"/>
          </p:cNvSpPr>
          <p:nvPr>
            <p:ph type="sldNum" sz="quarter" idx="12"/>
          </p:nvPr>
        </p:nvSpPr>
        <p:spPr/>
        <p:txBody>
          <a:bodyPr/>
          <a:lstStyle/>
          <a:p>
            <a:fld id="{223409CF-C91F-43FA-8007-0DBCFB65089E}" type="slidenum">
              <a:rPr lang="en-US"/>
              <a:pPr/>
              <a:t>12</a:t>
            </a:fld>
            <a:endParaRPr lang="en-US"/>
          </a:p>
        </p:txBody>
      </p:sp>
    </p:spTree>
    <p:extLst>
      <p:ext uri="{BB962C8B-B14F-4D97-AF65-F5344CB8AC3E}">
        <p14:creationId xmlns:p14="http://schemas.microsoft.com/office/powerpoint/2010/main" val="4132789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r>
              <a:rPr lang="en-US" sz="4000" b="1" dirty="0"/>
              <a:t>WHAT ARE THE SYMPTOMS OF DIABETIC RETINOPATHY?</a:t>
            </a:r>
          </a:p>
        </p:txBody>
      </p:sp>
      <p:sp>
        <p:nvSpPr>
          <p:cNvPr id="53251" name="Rectangle 3"/>
          <p:cNvSpPr>
            <a:spLocks noGrp="1" noChangeArrowheads="1"/>
          </p:cNvSpPr>
          <p:nvPr>
            <p:ph idx="1"/>
          </p:nvPr>
        </p:nvSpPr>
        <p:spPr/>
        <p:txBody>
          <a:bodyPr/>
          <a:lstStyle/>
          <a:p>
            <a:endParaRPr lang="en-US" dirty="0"/>
          </a:p>
          <a:p>
            <a:r>
              <a:rPr lang="en-US" dirty="0"/>
              <a:t>There are </a:t>
            </a:r>
            <a:r>
              <a:rPr lang="en-US" b="1" dirty="0"/>
              <a:t>often no symptoms </a:t>
            </a:r>
            <a:r>
              <a:rPr lang="en-US" dirty="0"/>
              <a:t>of diabetic retinopathy until the condition becomes more serious. Noticeable changes may include:</a:t>
            </a:r>
          </a:p>
          <a:p>
            <a:pPr lvl="1"/>
            <a:r>
              <a:rPr lang="en-US" sz="2900" dirty="0"/>
              <a:t>Decrease in vision or vision loss</a:t>
            </a:r>
          </a:p>
          <a:p>
            <a:pPr lvl="1"/>
            <a:r>
              <a:rPr lang="en-US" sz="2900" dirty="0"/>
              <a:t>Dark/ gray patches in vision</a:t>
            </a:r>
          </a:p>
          <a:p>
            <a:pPr lvl="1"/>
            <a:r>
              <a:rPr lang="en-US" sz="2900" dirty="0"/>
              <a:t>Blurred vision</a:t>
            </a:r>
          </a:p>
        </p:txBody>
      </p:sp>
      <p:sp>
        <p:nvSpPr>
          <p:cNvPr id="6" name="Slide Number Placeholder 5"/>
          <p:cNvSpPr>
            <a:spLocks noGrp="1"/>
          </p:cNvSpPr>
          <p:nvPr>
            <p:ph type="sldNum" sz="quarter" idx="12"/>
          </p:nvPr>
        </p:nvSpPr>
        <p:spPr/>
        <p:txBody>
          <a:bodyPr/>
          <a:lstStyle/>
          <a:p>
            <a:fld id="{0AF75966-EF03-4B25-9E23-CE9ADEA15D11}" type="slidenum">
              <a:rPr lang="en-US"/>
              <a:pPr/>
              <a:t>13</a:t>
            </a:fld>
            <a:endParaRPr lang="en-US"/>
          </a:p>
        </p:txBody>
      </p:sp>
    </p:spTree>
    <p:extLst>
      <p:ext uri="{BB962C8B-B14F-4D97-AF65-F5344CB8AC3E}">
        <p14:creationId xmlns:p14="http://schemas.microsoft.com/office/powerpoint/2010/main" val="3030993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Diabetic Retinopathy</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219325" y="1943894"/>
            <a:ext cx="4705350" cy="3838575"/>
          </a:xfrm>
          <a:prstGeom prst="rect">
            <a:avLst/>
          </a:prstGeom>
        </p:spPr>
      </p:pic>
    </p:spTree>
    <p:extLst>
      <p:ext uri="{BB962C8B-B14F-4D97-AF65-F5344CB8AC3E}">
        <p14:creationId xmlns:p14="http://schemas.microsoft.com/office/powerpoint/2010/main" val="1251900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 Stages of Diabetic Retinopathy</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219325" y="1943894"/>
            <a:ext cx="4705350" cy="3838575"/>
          </a:xfrm>
          <a:prstGeom prst="rect">
            <a:avLst/>
          </a:prstGeom>
        </p:spPr>
      </p:pic>
    </p:spTree>
    <p:extLst>
      <p:ext uri="{BB962C8B-B14F-4D97-AF65-F5344CB8AC3E}">
        <p14:creationId xmlns:p14="http://schemas.microsoft.com/office/powerpoint/2010/main" val="1550665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Later Stages of Diabetic Retinopathy</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219325" y="1943894"/>
            <a:ext cx="4705350" cy="3838575"/>
          </a:xfrm>
          <a:prstGeom prst="rect">
            <a:avLst/>
          </a:prstGeom>
        </p:spPr>
      </p:pic>
    </p:spTree>
    <p:extLst>
      <p:ext uri="{BB962C8B-B14F-4D97-AF65-F5344CB8AC3E}">
        <p14:creationId xmlns:p14="http://schemas.microsoft.com/office/powerpoint/2010/main" val="4032315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Final Stages of Diabetic Retinopathy</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219325" y="1943894"/>
            <a:ext cx="4705350" cy="3838575"/>
          </a:xfrm>
          <a:prstGeom prst="rect">
            <a:avLst/>
          </a:prstGeom>
        </p:spPr>
      </p:pic>
    </p:spTree>
    <p:extLst>
      <p:ext uri="{BB962C8B-B14F-4D97-AF65-F5344CB8AC3E}">
        <p14:creationId xmlns:p14="http://schemas.microsoft.com/office/powerpoint/2010/main" val="2989110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n-US" sz="4000" b="1" dirty="0"/>
              <a:t>HOW OFTEN SHOULD RETINAL SCREENING BE PERFOMED?</a:t>
            </a:r>
          </a:p>
        </p:txBody>
      </p:sp>
      <p:sp>
        <p:nvSpPr>
          <p:cNvPr id="54275" name="Rectangle 3"/>
          <p:cNvSpPr>
            <a:spLocks noGrp="1" noChangeArrowheads="1"/>
          </p:cNvSpPr>
          <p:nvPr>
            <p:ph idx="1"/>
          </p:nvPr>
        </p:nvSpPr>
        <p:spPr/>
        <p:txBody>
          <a:bodyPr>
            <a:normAutofit lnSpcReduction="10000"/>
          </a:bodyPr>
          <a:lstStyle/>
          <a:p>
            <a:pPr>
              <a:buFontTx/>
              <a:buNone/>
            </a:pPr>
            <a:r>
              <a:rPr lang="en-US" sz="2800" dirty="0"/>
              <a:t>The 2018 Canadian Diabetes Association screening guidelines: </a:t>
            </a:r>
          </a:p>
          <a:p>
            <a:r>
              <a:rPr lang="en-US" sz="2800" b="1" dirty="0"/>
              <a:t>For Type 1 diabetes</a:t>
            </a:r>
            <a:r>
              <a:rPr lang="en-US" sz="2800" dirty="0"/>
              <a:t>: Five years after diagnosis in individuals older than 15 years of age and follow up assessments every year.</a:t>
            </a:r>
          </a:p>
          <a:p>
            <a:r>
              <a:rPr lang="en-US" sz="2800" b="1" dirty="0"/>
              <a:t>For Type 2 diabetes</a:t>
            </a:r>
            <a:r>
              <a:rPr lang="en-US" sz="2800" dirty="0"/>
              <a:t>: At time of diagnosis and follow up every 1-2 years if no or minimal retinopathy is present. If more severe retinopathy is found, clients may then be referred to an Ophthalmologist for assessment and/or treatment.</a:t>
            </a:r>
          </a:p>
        </p:txBody>
      </p:sp>
      <p:sp>
        <p:nvSpPr>
          <p:cNvPr id="6" name="Slide Number Placeholder 5"/>
          <p:cNvSpPr>
            <a:spLocks noGrp="1"/>
          </p:cNvSpPr>
          <p:nvPr>
            <p:ph type="sldNum" sz="quarter" idx="12"/>
          </p:nvPr>
        </p:nvSpPr>
        <p:spPr/>
        <p:txBody>
          <a:bodyPr/>
          <a:lstStyle/>
          <a:p>
            <a:fld id="{D040EA58-0036-4F99-BA02-0C8FEABABD7C}" type="slidenum">
              <a:rPr lang="en-US"/>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sz="4000" b="1" dirty="0"/>
              <a:t>WHAT HAPPENS AT RETINAL SCREENING?</a:t>
            </a:r>
          </a:p>
        </p:txBody>
      </p:sp>
      <p:sp>
        <p:nvSpPr>
          <p:cNvPr id="44035" name="Rectangle 3"/>
          <p:cNvSpPr>
            <a:spLocks noGrp="1" noChangeArrowheads="1"/>
          </p:cNvSpPr>
          <p:nvPr>
            <p:ph idx="1"/>
          </p:nvPr>
        </p:nvSpPr>
        <p:spPr>
          <a:xfrm>
            <a:off x="457200" y="1600200"/>
            <a:ext cx="8229600" cy="4876800"/>
          </a:xfrm>
        </p:spPr>
        <p:txBody>
          <a:bodyPr>
            <a:normAutofit fontScale="92500"/>
          </a:bodyPr>
          <a:lstStyle/>
          <a:p>
            <a:r>
              <a:rPr lang="en-US" sz="2800" dirty="0"/>
              <a:t>THE RECON will:</a:t>
            </a:r>
          </a:p>
          <a:p>
            <a:pPr lvl="1"/>
            <a:r>
              <a:rPr lang="en-US" sz="2400" dirty="0"/>
              <a:t>Ask questions about eye health and test visual acuity</a:t>
            </a:r>
          </a:p>
          <a:p>
            <a:pPr lvl="1"/>
            <a:r>
              <a:rPr lang="en-US" sz="2400" dirty="0"/>
              <a:t>Eye drops are administered (to dilate the pupil) and measure the inner eye pressure (IOP) </a:t>
            </a:r>
          </a:p>
          <a:p>
            <a:pPr lvl="1"/>
            <a:r>
              <a:rPr lang="en-US" sz="2400" dirty="0"/>
              <a:t>Retinal photographs are taken using a retinal screening camera (stereoscopic color fundus photographs in 7 standard fields (Gold Standard; approx. 12 pictures per eye)</a:t>
            </a:r>
          </a:p>
          <a:p>
            <a:r>
              <a:rPr lang="en-US" sz="2800" dirty="0"/>
              <a:t>The photographs are packaged and uploaded onto a Secure Diagnostic Imaging Site and will be accessed by the retinal specialist who will check for signs of eye disease and provide recommendations for follow up care.</a:t>
            </a:r>
          </a:p>
          <a:p>
            <a:r>
              <a:rPr lang="en-US" sz="2800" dirty="0"/>
              <a:t>Appointments can be up to 1 hour long</a:t>
            </a:r>
          </a:p>
          <a:p>
            <a:endParaRPr lang="en-US" sz="2800" b="1" dirty="0"/>
          </a:p>
        </p:txBody>
      </p:sp>
      <p:sp>
        <p:nvSpPr>
          <p:cNvPr id="6" name="Slide Number Placeholder 5"/>
          <p:cNvSpPr>
            <a:spLocks noGrp="1"/>
          </p:cNvSpPr>
          <p:nvPr>
            <p:ph type="sldNum" sz="quarter" idx="12"/>
          </p:nvPr>
        </p:nvSpPr>
        <p:spPr/>
        <p:txBody>
          <a:bodyPr/>
          <a:lstStyle/>
          <a:p>
            <a:fld id="{DA63D125-EE57-4EFB-B57B-2EC0E2055C48}" type="slidenum">
              <a:rPr lang="en-US"/>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6C74-1303-4BBF-AA5D-7BCC0C2BFD5E}"/>
              </a:ext>
            </a:extLst>
          </p:cNvPr>
          <p:cNvSpPr>
            <a:spLocks noGrp="1"/>
          </p:cNvSpPr>
          <p:nvPr>
            <p:ph type="title"/>
          </p:nvPr>
        </p:nvSpPr>
        <p:spPr/>
        <p:txBody>
          <a:bodyPr/>
          <a:lstStyle/>
          <a:p>
            <a:r>
              <a:rPr lang="en-US" dirty="0"/>
              <a:t>Land Acknowledgement</a:t>
            </a:r>
          </a:p>
        </p:txBody>
      </p:sp>
      <p:sp>
        <p:nvSpPr>
          <p:cNvPr id="3" name="Content Placeholder 2">
            <a:extLst>
              <a:ext uri="{FF2B5EF4-FFF2-40B4-BE49-F238E27FC236}">
                <a16:creationId xmlns:a16="http://schemas.microsoft.com/office/drawing/2014/main" id="{AA2B3102-F1B1-4545-AC0B-6A6123D2DE7B}"/>
              </a:ext>
            </a:extLst>
          </p:cNvPr>
          <p:cNvSpPr>
            <a:spLocks noGrp="1"/>
          </p:cNvSpPr>
          <p:nvPr>
            <p:ph idx="1"/>
          </p:nvPr>
        </p:nvSpPr>
        <p:spPr/>
        <p:txBody>
          <a:bodyPr>
            <a:normAutofit fontScale="70000" lnSpcReduction="20000"/>
          </a:bodyPr>
          <a:lstStyle/>
          <a:p>
            <a:pPr fontAlgn="base"/>
            <a:r>
              <a:rPr lang="en-US" i="1" dirty="0"/>
              <a:t>The Northern Regional Health Authority acknowledges that we are situated on Treaty 5, 6, and 10 Territory and that Manitoba is located on the traditional and ancestral lands of the </a:t>
            </a:r>
            <a:r>
              <a:rPr lang="en-US" i="1" dirty="0" err="1"/>
              <a:t>Anishinaabeg</a:t>
            </a:r>
            <a:r>
              <a:rPr lang="en-US" i="1" dirty="0"/>
              <a:t>, </a:t>
            </a:r>
            <a:r>
              <a:rPr lang="en-US" i="1" dirty="0" err="1"/>
              <a:t>Anishininew</a:t>
            </a:r>
            <a:r>
              <a:rPr lang="en-US" i="1" dirty="0"/>
              <a:t>, </a:t>
            </a:r>
            <a:r>
              <a:rPr lang="en-US" i="1" dirty="0" err="1"/>
              <a:t>Denesuline</a:t>
            </a:r>
            <a:r>
              <a:rPr lang="en-US" i="1" dirty="0"/>
              <a:t>, </a:t>
            </a:r>
            <a:r>
              <a:rPr lang="en-US" i="1" dirty="0" err="1"/>
              <a:t>Nehethowuk</a:t>
            </a:r>
            <a:r>
              <a:rPr lang="en-US" i="1" dirty="0"/>
              <a:t>, </a:t>
            </a:r>
            <a:r>
              <a:rPr lang="en-US" i="1" dirty="0" err="1"/>
              <a:t>Ininiwak</a:t>
            </a:r>
            <a:r>
              <a:rPr lang="en-US" i="1" dirty="0"/>
              <a:t>, </a:t>
            </a:r>
            <a:r>
              <a:rPr lang="en-US" i="1" dirty="0" err="1"/>
              <a:t>Nêhiyawak</a:t>
            </a:r>
            <a:r>
              <a:rPr lang="en-US" i="1" dirty="0"/>
              <a:t> Nations. We acknowledge that Manitoba is situated on the homeland of the Red River Métis. We respect waters, land, histories, language and cultures of First Nations, Métis and Inuit whose presence enriches Canadian society.</a:t>
            </a:r>
            <a:endParaRPr lang="en-US" dirty="0"/>
          </a:p>
          <a:p>
            <a:pPr fontAlgn="base"/>
            <a:r>
              <a:rPr lang="en-US" i="1" dirty="0"/>
              <a:t>We respect and acknowledge that we are all connected through the Spirit and Intent of Treaties and Treaty Making and remain committed to working in collaboration and partnership that will encompass equity, justice, truth and reconciliation. The term “Indigenous” means First Nations, Métis, and Inuit inclusively. We acknowledge the unique status of Indigenous Peoples in Manitoba and Canada.</a:t>
            </a:r>
            <a:endParaRPr lang="en-US" dirty="0"/>
          </a:p>
          <a:p>
            <a:endParaRPr lang="en-US" dirty="0"/>
          </a:p>
        </p:txBody>
      </p:sp>
    </p:spTree>
    <p:extLst>
      <p:ext uri="{BB962C8B-B14F-4D97-AF65-F5344CB8AC3E}">
        <p14:creationId xmlns:p14="http://schemas.microsoft.com/office/powerpoint/2010/main" val="1354500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508000" y="381000"/>
            <a:ext cx="8128000" cy="6096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615950" y="444500"/>
            <a:ext cx="7910513" cy="5969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71500" y="431800"/>
            <a:ext cx="7999413" cy="59944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p:txBody>
          <a:bodyPr/>
          <a:lstStyle/>
          <a:p>
            <a:r>
              <a:rPr lang="en-US" b="1" dirty="0">
                <a:solidFill>
                  <a:schemeClr val="tx1"/>
                </a:solidFill>
              </a:rPr>
              <a:t>NORMAL RETINA</a:t>
            </a:r>
          </a:p>
        </p:txBody>
      </p:sp>
      <p:sp>
        <p:nvSpPr>
          <p:cNvPr id="6" name="Slide Number Placeholder 4"/>
          <p:cNvSpPr>
            <a:spLocks noGrp="1"/>
          </p:cNvSpPr>
          <p:nvPr>
            <p:ph type="sldNum" sz="quarter" idx="12"/>
          </p:nvPr>
        </p:nvSpPr>
        <p:spPr/>
        <p:txBody>
          <a:bodyPr/>
          <a:lstStyle/>
          <a:p>
            <a:fld id="{DA6147D0-13F9-4575-A58E-7E242D0B6DC0}" type="slidenum">
              <a:rPr lang="en-US"/>
              <a:pPr/>
              <a:t>23</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755650" y="1231900"/>
            <a:ext cx="7473950" cy="5146675"/>
          </a:xfrm>
          <a:prstGeom prst="rect">
            <a:avLst/>
          </a:prstGeom>
          <a:noFill/>
          <a:ln w="9525">
            <a:solidFill>
              <a:srgbClr val="FFFF00"/>
            </a:solid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sz="quarter"/>
          </p:nvPr>
        </p:nvSpPr>
        <p:spPr>
          <a:xfrm>
            <a:off x="152400" y="274638"/>
            <a:ext cx="8991600" cy="1401762"/>
          </a:xfrm>
          <a:noFill/>
          <a:ln/>
        </p:spPr>
        <p:txBody>
          <a:bodyPr>
            <a:normAutofit/>
          </a:bodyPr>
          <a:lstStyle/>
          <a:p>
            <a:pPr algn="l"/>
            <a:r>
              <a:rPr lang="en-GB" sz="2800" b="1" dirty="0"/>
              <a:t>Mild to Moderate Non-Proliferative Diabetic </a:t>
            </a:r>
            <a:r>
              <a:rPr lang="en-GB" sz="2800" b="1" dirty="0">
                <a:solidFill>
                  <a:schemeClr val="tx1"/>
                </a:solidFill>
              </a:rPr>
              <a:t>Retinopathy</a:t>
            </a:r>
          </a:p>
        </p:txBody>
      </p:sp>
      <p:pic>
        <p:nvPicPr>
          <p:cNvPr id="14339" name="Picture 3" descr="IM001044"/>
          <p:cNvPicPr>
            <a:picLocks noGrp="1" noChangeAspect="1" noChangeArrowheads="1"/>
          </p:cNvPicPr>
          <p:nvPr>
            <p:ph sz="quarter" idx="1"/>
          </p:nvPr>
        </p:nvPicPr>
        <p:blipFill>
          <a:blip r:embed="rId3" cstate="print"/>
          <a:stretch>
            <a:fillRect/>
          </a:stretch>
        </p:blipFill>
        <p:spPr>
          <a:xfrm>
            <a:off x="832636" y="1600200"/>
            <a:ext cx="4125773" cy="2743200"/>
          </a:xfrm>
          <a:noFill/>
          <a:ln/>
        </p:spPr>
      </p:pic>
      <p:sp>
        <p:nvSpPr>
          <p:cNvPr id="6" name="Slide Number Placeholder 8"/>
          <p:cNvSpPr>
            <a:spLocks noGrp="1"/>
          </p:cNvSpPr>
          <p:nvPr>
            <p:ph type="sldNum" sz="quarter" idx="12"/>
          </p:nvPr>
        </p:nvSpPr>
        <p:spPr/>
        <p:txBody>
          <a:bodyPr/>
          <a:lstStyle/>
          <a:p>
            <a:fld id="{50499377-6989-44BE-A910-388A9EDEFA9D}" type="slidenum">
              <a:rPr lang="en-US"/>
              <a:pPr/>
              <a:t>24</a:t>
            </a:fld>
            <a:endParaRPr lang="en-US"/>
          </a:p>
        </p:txBody>
      </p:sp>
      <p:pic>
        <p:nvPicPr>
          <p:cNvPr id="5" name="Picture 3" descr="IM001019"/>
          <p:cNvPicPr>
            <a:picLocks noGrp="1" noChangeAspect="1" noChangeArrowheads="1"/>
          </p:cNvPicPr>
          <p:nvPr>
            <p:ph sz="quarter" idx="1"/>
          </p:nvPr>
        </p:nvPicPr>
        <p:blipFill>
          <a:blip r:embed="rId4" cstate="print"/>
          <a:stretch>
            <a:fillRect/>
          </a:stretch>
        </p:blipFill>
        <p:spPr>
          <a:xfrm>
            <a:off x="4267200" y="3710740"/>
            <a:ext cx="4356604" cy="2894848"/>
          </a:xfrm>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p:txBody>
          <a:bodyPr/>
          <a:lstStyle/>
          <a:p>
            <a:r>
              <a:rPr lang="en-US" sz="3200" b="1">
                <a:solidFill>
                  <a:schemeClr val="tx1"/>
                </a:solidFill>
              </a:rPr>
              <a:t>Severe Proliferative Diabetic Retinopathy</a:t>
            </a:r>
          </a:p>
        </p:txBody>
      </p:sp>
      <p:sp>
        <p:nvSpPr>
          <p:cNvPr id="6" name="Slide Number Placeholder 4"/>
          <p:cNvSpPr>
            <a:spLocks noGrp="1"/>
          </p:cNvSpPr>
          <p:nvPr>
            <p:ph type="sldNum" sz="quarter" idx="12"/>
          </p:nvPr>
        </p:nvSpPr>
        <p:spPr/>
        <p:txBody>
          <a:bodyPr/>
          <a:lstStyle/>
          <a:p>
            <a:fld id="{2B55945F-46F3-481D-9717-22E792D7A090}" type="slidenum">
              <a:rPr lang="en-US"/>
              <a:pPr/>
              <a:t>25</a:t>
            </a:fld>
            <a:endParaRPr lang="en-US"/>
          </a:p>
        </p:txBody>
      </p:sp>
      <p:pic>
        <p:nvPicPr>
          <p:cNvPr id="10242" name="Picture 2"/>
          <p:cNvPicPr>
            <a:picLocks noChangeAspect="1" noChangeArrowheads="1"/>
          </p:cNvPicPr>
          <p:nvPr/>
        </p:nvPicPr>
        <p:blipFill>
          <a:blip r:embed="rId3" cstate="print"/>
          <a:srcRect/>
          <a:stretch>
            <a:fillRect/>
          </a:stretch>
        </p:blipFill>
        <p:spPr bwMode="auto">
          <a:xfrm>
            <a:off x="457200" y="1219200"/>
            <a:ext cx="7772400" cy="5281613"/>
          </a:xfrm>
          <a:prstGeom prst="rect">
            <a:avLst/>
          </a:prstGeom>
          <a:noFill/>
          <a:ln w="9525">
            <a:solidFill>
              <a:srgbClr val="FFFF00"/>
            </a:solid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b="1" dirty="0"/>
              <a:t>LASER TREATMENT IMAGES</a:t>
            </a:r>
          </a:p>
        </p:txBody>
      </p:sp>
      <p:sp>
        <p:nvSpPr>
          <p:cNvPr id="8" name="Slide Number Placeholder 5"/>
          <p:cNvSpPr>
            <a:spLocks noGrp="1"/>
          </p:cNvSpPr>
          <p:nvPr>
            <p:ph type="sldNum" sz="quarter" idx="12"/>
          </p:nvPr>
        </p:nvSpPr>
        <p:spPr/>
        <p:txBody>
          <a:bodyPr/>
          <a:lstStyle/>
          <a:p>
            <a:fld id="{98C8F90D-FA0F-4857-9E26-71AEEF610F8D}" type="slidenum">
              <a:rPr lang="en-US"/>
              <a:pPr/>
              <a:t>26</a:t>
            </a:fld>
            <a:endParaRPr lang="en-US"/>
          </a:p>
        </p:txBody>
      </p:sp>
      <p:pic>
        <p:nvPicPr>
          <p:cNvPr id="98308" name="Picture 4" descr="laser2"/>
          <p:cNvPicPr>
            <a:picLocks noChangeAspect="1" noChangeArrowheads="1"/>
          </p:cNvPicPr>
          <p:nvPr/>
        </p:nvPicPr>
        <p:blipFill>
          <a:blip r:embed="rId3" cstate="print"/>
          <a:srcRect/>
          <a:stretch>
            <a:fillRect/>
          </a:stretch>
        </p:blipFill>
        <p:spPr bwMode="auto">
          <a:xfrm>
            <a:off x="4648200" y="2514600"/>
            <a:ext cx="3810000" cy="2819400"/>
          </a:xfrm>
          <a:prstGeom prst="rect">
            <a:avLst/>
          </a:prstGeom>
          <a:noFill/>
        </p:spPr>
      </p:pic>
      <p:pic>
        <p:nvPicPr>
          <p:cNvPr id="98309" name="Picture 5" descr="laser"/>
          <p:cNvPicPr>
            <a:picLocks noChangeAspect="1" noChangeArrowheads="1"/>
          </p:cNvPicPr>
          <p:nvPr/>
        </p:nvPicPr>
        <p:blipFill>
          <a:blip r:embed="rId4" cstate="print"/>
          <a:srcRect/>
          <a:stretch>
            <a:fillRect/>
          </a:stretch>
        </p:blipFill>
        <p:spPr bwMode="auto">
          <a:xfrm>
            <a:off x="1066800" y="2514600"/>
            <a:ext cx="3810000" cy="2819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b="1" dirty="0"/>
              <a:t>Cataract</a:t>
            </a:r>
          </a:p>
        </p:txBody>
      </p:sp>
      <p:sp>
        <p:nvSpPr>
          <p:cNvPr id="7" name="Slide Number Placeholder 5"/>
          <p:cNvSpPr>
            <a:spLocks noGrp="1"/>
          </p:cNvSpPr>
          <p:nvPr>
            <p:ph type="sldNum" sz="quarter" idx="12"/>
          </p:nvPr>
        </p:nvSpPr>
        <p:spPr/>
        <p:txBody>
          <a:bodyPr/>
          <a:lstStyle/>
          <a:p>
            <a:fld id="{30FB9107-6F59-4B96-BE0D-51C4EC91128D}" type="slidenum">
              <a:rPr lang="en-US"/>
              <a:pPr/>
              <a:t>27</a:t>
            </a:fld>
            <a:endParaRPr lang="en-US"/>
          </a:p>
        </p:txBody>
      </p:sp>
      <p:pic>
        <p:nvPicPr>
          <p:cNvPr id="88068" name="Picture 4" descr="cataract"/>
          <p:cNvPicPr>
            <a:picLocks noChangeAspect="1" noChangeArrowheads="1"/>
          </p:cNvPicPr>
          <p:nvPr/>
        </p:nvPicPr>
        <p:blipFill>
          <a:blip r:embed="rId2" cstate="print"/>
          <a:srcRect/>
          <a:stretch>
            <a:fillRect/>
          </a:stretch>
        </p:blipFill>
        <p:spPr bwMode="auto">
          <a:xfrm>
            <a:off x="2362200" y="2057400"/>
            <a:ext cx="4876800" cy="35814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b="1" dirty="0"/>
              <a:t>Cataract</a:t>
            </a:r>
          </a:p>
        </p:txBody>
      </p:sp>
      <p:sp>
        <p:nvSpPr>
          <p:cNvPr id="7" name="Slide Number Placeholder 5"/>
          <p:cNvSpPr>
            <a:spLocks noGrp="1"/>
          </p:cNvSpPr>
          <p:nvPr>
            <p:ph type="sldNum" sz="quarter" idx="12"/>
          </p:nvPr>
        </p:nvSpPr>
        <p:spPr/>
        <p:txBody>
          <a:bodyPr/>
          <a:lstStyle/>
          <a:p>
            <a:fld id="{A7D55D38-6DB4-41F9-8024-CB3F4B66FD37}" type="slidenum">
              <a:rPr lang="en-US"/>
              <a:pPr/>
              <a:t>28</a:t>
            </a:fld>
            <a:endParaRPr lang="en-US"/>
          </a:p>
        </p:txBody>
      </p:sp>
      <p:pic>
        <p:nvPicPr>
          <p:cNvPr id="92165" name="Picture 5" descr="As viewed by a cataract person"/>
          <p:cNvPicPr>
            <a:picLocks noChangeAspect="1" noChangeArrowheads="1"/>
          </p:cNvPicPr>
          <p:nvPr/>
        </p:nvPicPr>
        <p:blipFill>
          <a:blip r:embed="rId2" cstate="print"/>
          <a:srcRect/>
          <a:stretch>
            <a:fillRect/>
          </a:stretch>
        </p:blipFill>
        <p:spPr bwMode="auto">
          <a:xfrm>
            <a:off x="1676400" y="2438400"/>
            <a:ext cx="5410200" cy="3124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en-US" sz="4000" b="1" dirty="0"/>
              <a:t>Ways to Keep Good Eye Health </a:t>
            </a:r>
          </a:p>
        </p:txBody>
      </p:sp>
      <p:sp>
        <p:nvSpPr>
          <p:cNvPr id="45059" name="Rectangle 3"/>
          <p:cNvSpPr>
            <a:spLocks noGrp="1" noChangeArrowheads="1"/>
          </p:cNvSpPr>
          <p:nvPr>
            <p:ph idx="1"/>
          </p:nvPr>
        </p:nvSpPr>
        <p:spPr/>
        <p:txBody>
          <a:bodyPr>
            <a:normAutofit fontScale="92500" lnSpcReduction="10000"/>
          </a:bodyPr>
          <a:lstStyle/>
          <a:p>
            <a:pPr>
              <a:lnSpc>
                <a:spcPct val="90000"/>
              </a:lnSpc>
            </a:pPr>
            <a:r>
              <a:rPr lang="en-US" sz="2800" b="1" dirty="0"/>
              <a:t>Blood sugar levels: </a:t>
            </a:r>
            <a:r>
              <a:rPr lang="en-US" sz="2800" dirty="0"/>
              <a:t>regular monitoring and management within healthy range (</a:t>
            </a:r>
            <a:r>
              <a:rPr lang="en-US" sz="2800" dirty="0" err="1"/>
              <a:t>Hgb</a:t>
            </a:r>
            <a:r>
              <a:rPr lang="en-US" sz="2800" dirty="0"/>
              <a:t> A1C ≤7%)</a:t>
            </a:r>
            <a:endParaRPr lang="en-US" sz="2800" i="1" dirty="0"/>
          </a:p>
          <a:p>
            <a:pPr>
              <a:lnSpc>
                <a:spcPct val="90000"/>
              </a:lnSpc>
            </a:pPr>
            <a:r>
              <a:rPr lang="en-US" sz="2800" b="1" dirty="0"/>
              <a:t>Blood pressure </a:t>
            </a:r>
            <a:r>
              <a:rPr lang="en-US" sz="2800" dirty="0"/>
              <a:t>and </a:t>
            </a:r>
            <a:r>
              <a:rPr lang="en-US" sz="2800" b="1" dirty="0"/>
              <a:t>cholesterol</a:t>
            </a:r>
            <a:r>
              <a:rPr lang="en-US" sz="2800" dirty="0"/>
              <a:t>: within normal range</a:t>
            </a:r>
            <a:endParaRPr lang="en-US" sz="2800" i="1" dirty="0"/>
          </a:p>
          <a:p>
            <a:pPr>
              <a:lnSpc>
                <a:spcPct val="90000"/>
              </a:lnSpc>
            </a:pPr>
            <a:r>
              <a:rPr lang="en-US" sz="2800" b="1" dirty="0"/>
              <a:t>Smoking cessation </a:t>
            </a:r>
            <a:r>
              <a:rPr lang="en-US" sz="2800" dirty="0"/>
              <a:t>and reduction to exposure of second-hand smoke</a:t>
            </a:r>
          </a:p>
          <a:p>
            <a:pPr>
              <a:lnSpc>
                <a:spcPct val="90000"/>
              </a:lnSpc>
            </a:pPr>
            <a:r>
              <a:rPr lang="en-US" sz="2800" b="1" dirty="0"/>
              <a:t>Regular eye exams with retinal screening</a:t>
            </a:r>
          </a:p>
          <a:p>
            <a:pPr>
              <a:lnSpc>
                <a:spcPct val="90000"/>
              </a:lnSpc>
            </a:pPr>
            <a:r>
              <a:rPr lang="en-US" sz="2800" b="1" dirty="0"/>
              <a:t>Wearing glasses or contact lenses</a:t>
            </a:r>
            <a:r>
              <a:rPr lang="en-US" sz="2800" dirty="0"/>
              <a:t> as prescribed</a:t>
            </a:r>
          </a:p>
          <a:p>
            <a:pPr>
              <a:lnSpc>
                <a:spcPct val="90000"/>
              </a:lnSpc>
            </a:pPr>
            <a:r>
              <a:rPr lang="en-US" sz="2800" b="1" dirty="0"/>
              <a:t>Seek immediate medical attention </a:t>
            </a:r>
            <a:r>
              <a:rPr lang="en-US" sz="2800" dirty="0"/>
              <a:t>if any noticeable changes in vision (examples: veil vision, extreme eye pain, flashes of light in peripheral vision, floaters that suddenly increase in size or quantity, nausea/vomiting, excessive tearing)</a:t>
            </a:r>
          </a:p>
        </p:txBody>
      </p:sp>
      <p:sp>
        <p:nvSpPr>
          <p:cNvPr id="6" name="Slide Number Placeholder 5"/>
          <p:cNvSpPr>
            <a:spLocks noGrp="1"/>
          </p:cNvSpPr>
          <p:nvPr>
            <p:ph type="sldNum" sz="quarter" idx="12"/>
          </p:nvPr>
        </p:nvSpPr>
        <p:spPr/>
        <p:txBody>
          <a:bodyPr/>
          <a:lstStyle/>
          <a:p>
            <a:fld id="{0122C21E-3CD5-41B4-AE49-8354CF571A1E}" type="slidenum">
              <a:rPr lang="en-US"/>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000" b="1" dirty="0"/>
              <a:t>WHAT IS RETINAL SCREENING?</a:t>
            </a:r>
          </a:p>
        </p:txBody>
      </p:sp>
      <p:sp>
        <p:nvSpPr>
          <p:cNvPr id="43011" name="Rectangle 3"/>
          <p:cNvSpPr>
            <a:spLocks noGrp="1" noChangeArrowheads="1"/>
          </p:cNvSpPr>
          <p:nvPr>
            <p:ph idx="1"/>
          </p:nvPr>
        </p:nvSpPr>
        <p:spPr/>
        <p:txBody>
          <a:bodyPr>
            <a:normAutofit fontScale="92500"/>
          </a:bodyPr>
          <a:lstStyle/>
          <a:p>
            <a:r>
              <a:rPr lang="en-US" dirty="0"/>
              <a:t>Retinal Screening is a way to check for early signs of eye disease that affect the back of the eye (Diabetic retinopathy).</a:t>
            </a:r>
          </a:p>
          <a:p>
            <a:endParaRPr lang="en-US" dirty="0"/>
          </a:p>
          <a:p>
            <a:r>
              <a:rPr lang="en-US" dirty="0"/>
              <a:t>Retinal Screening can be done by:</a:t>
            </a:r>
          </a:p>
          <a:p>
            <a:pPr lvl="1"/>
            <a:r>
              <a:rPr lang="en-US" dirty="0"/>
              <a:t>An experienced eye care professional through retinal photographs taken by a </a:t>
            </a:r>
            <a:r>
              <a:rPr lang="en-US" b="1" dirty="0"/>
              <a:t>retinal screening nurse</a:t>
            </a:r>
            <a:r>
              <a:rPr lang="en-US" dirty="0"/>
              <a:t>.</a:t>
            </a:r>
          </a:p>
          <a:p>
            <a:pPr lvl="1"/>
            <a:r>
              <a:rPr lang="en-US" dirty="0"/>
              <a:t>An </a:t>
            </a:r>
            <a:r>
              <a:rPr lang="en-US" b="1" dirty="0"/>
              <a:t>ophthalmologist</a:t>
            </a:r>
            <a:r>
              <a:rPr lang="en-US" dirty="0"/>
              <a:t> or </a:t>
            </a:r>
            <a:r>
              <a:rPr lang="en-US" b="1" dirty="0"/>
              <a:t>optometrist</a:t>
            </a:r>
            <a:r>
              <a:rPr lang="en-US" dirty="0"/>
              <a:t> through a dilated eye exam.</a:t>
            </a:r>
          </a:p>
          <a:p>
            <a:pPr>
              <a:buFontTx/>
              <a:buNone/>
            </a:pPr>
            <a:endParaRPr lang="en-US" dirty="0">
              <a:solidFill>
                <a:srgbClr val="000000"/>
              </a:solidFill>
            </a:endParaRPr>
          </a:p>
        </p:txBody>
      </p:sp>
      <p:sp>
        <p:nvSpPr>
          <p:cNvPr id="6" name="Slide Number Placeholder 5"/>
          <p:cNvSpPr>
            <a:spLocks noGrp="1"/>
          </p:cNvSpPr>
          <p:nvPr>
            <p:ph type="sldNum" sz="quarter" idx="12"/>
          </p:nvPr>
        </p:nvSpPr>
        <p:spPr/>
        <p:txBody>
          <a:bodyPr/>
          <a:lstStyle/>
          <a:p>
            <a:fld id="{1F5F2247-0819-4D01-9890-311AC47D7952}" type="slidenum">
              <a:rPr lang="en-US"/>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4000" b="1"/>
              <a:t>Working Together for the North</a:t>
            </a:r>
          </a:p>
        </p:txBody>
      </p:sp>
      <p:sp>
        <p:nvSpPr>
          <p:cNvPr id="20483" name="Rectangle 3"/>
          <p:cNvSpPr>
            <a:spLocks noGrp="1" noChangeArrowheads="1"/>
          </p:cNvSpPr>
          <p:nvPr>
            <p:ph idx="1"/>
          </p:nvPr>
        </p:nvSpPr>
        <p:spPr>
          <a:xfrm>
            <a:off x="457200" y="1143000"/>
            <a:ext cx="8229600" cy="5105400"/>
          </a:xfrm>
        </p:spPr>
        <p:txBody>
          <a:bodyPr>
            <a:normAutofit lnSpcReduction="10000"/>
          </a:bodyPr>
          <a:lstStyle/>
          <a:p>
            <a:pPr eaLnBrk="1" hangingPunct="1">
              <a:lnSpc>
                <a:spcPct val="90000"/>
              </a:lnSpc>
            </a:pPr>
            <a:r>
              <a:rPr lang="en-US" sz="2400" dirty="0"/>
              <a:t>The </a:t>
            </a:r>
            <a:r>
              <a:rPr lang="en-US" sz="2400" b="1" dirty="0" err="1"/>
              <a:t>Misericordia</a:t>
            </a:r>
            <a:r>
              <a:rPr lang="en-US" sz="2400" b="1" dirty="0"/>
              <a:t> Health Centre - Eye Care Centre of Excellence </a:t>
            </a:r>
            <a:r>
              <a:rPr lang="en-US" sz="2400" dirty="0"/>
              <a:t>(Winnipeg Regional Health Authority) is the program lead.                                                                                                                                                                                                                                                                                                                                                                                                                                                                                                                                                                                                                                                                                                                                          </a:t>
            </a:r>
          </a:p>
          <a:p>
            <a:pPr eaLnBrk="1" hangingPunct="1">
              <a:lnSpc>
                <a:spcPct val="90000"/>
              </a:lnSpc>
            </a:pPr>
            <a:r>
              <a:rPr lang="en-US" sz="2400" dirty="0"/>
              <a:t>Other partners include </a:t>
            </a:r>
          </a:p>
          <a:p>
            <a:pPr lvl="1" eaLnBrk="1" hangingPunct="1">
              <a:lnSpc>
                <a:spcPct val="90000"/>
              </a:lnSpc>
              <a:buFont typeface="Wingdings" panose="05000000000000000000" pitchFamily="2" charset="2"/>
              <a:buChar char="§"/>
            </a:pPr>
            <a:r>
              <a:rPr lang="en-US" sz="2400" b="1" dirty="0"/>
              <a:t> First Nations and Inuit Health (FNIHB)</a:t>
            </a:r>
          </a:p>
          <a:p>
            <a:pPr lvl="2" eaLnBrk="1" hangingPunct="1">
              <a:lnSpc>
                <a:spcPct val="90000"/>
              </a:lnSpc>
            </a:pPr>
            <a:r>
              <a:rPr lang="en-US" b="1" dirty="0"/>
              <a:t>Diabetes Integration Project (DIP)</a:t>
            </a:r>
          </a:p>
          <a:p>
            <a:pPr lvl="1">
              <a:lnSpc>
                <a:spcPct val="90000"/>
              </a:lnSpc>
              <a:buFont typeface="Wingdings" panose="05000000000000000000" pitchFamily="2" charset="2"/>
              <a:buChar char="§"/>
            </a:pPr>
            <a:r>
              <a:rPr lang="en-US" sz="2400" b="1" dirty="0"/>
              <a:t>Manitoba Health and Healthy Living</a:t>
            </a:r>
          </a:p>
          <a:p>
            <a:pPr lvl="2" eaLnBrk="1" hangingPunct="1">
              <a:lnSpc>
                <a:spcPct val="90000"/>
              </a:lnSpc>
            </a:pPr>
            <a:r>
              <a:rPr lang="en-US" dirty="0" err="1"/>
              <a:t>TeleCARE</a:t>
            </a:r>
            <a:r>
              <a:rPr lang="en-US" dirty="0"/>
              <a:t> &amp; </a:t>
            </a:r>
            <a:r>
              <a:rPr lang="en-US" dirty="0" err="1"/>
              <a:t>Telehealth</a:t>
            </a:r>
            <a:endParaRPr lang="en-US" dirty="0"/>
          </a:p>
          <a:p>
            <a:pPr lvl="1" eaLnBrk="1" hangingPunct="1">
              <a:lnSpc>
                <a:spcPct val="90000"/>
              </a:lnSpc>
              <a:buFont typeface="Wingdings" panose="05000000000000000000" pitchFamily="2" charset="2"/>
              <a:buChar char="§"/>
            </a:pPr>
            <a:r>
              <a:rPr lang="en-US" sz="2400" b="1" dirty="0"/>
              <a:t>Northern Health Region (NHR)</a:t>
            </a:r>
          </a:p>
          <a:p>
            <a:pPr lvl="2" eaLnBrk="1" hangingPunct="1">
              <a:lnSpc>
                <a:spcPct val="90000"/>
              </a:lnSpc>
            </a:pPr>
            <a:r>
              <a:rPr lang="en-US" dirty="0"/>
              <a:t>Regional Diabetes Programs (RDP)</a:t>
            </a:r>
          </a:p>
          <a:p>
            <a:pPr lvl="1">
              <a:lnSpc>
                <a:spcPct val="90000"/>
              </a:lnSpc>
              <a:buFont typeface="Wingdings" panose="05000000000000000000" pitchFamily="2" charset="2"/>
              <a:buChar char="§"/>
            </a:pPr>
            <a:r>
              <a:rPr lang="en-US" sz="2400" b="1" dirty="0"/>
              <a:t>Canadian National Institution for the Blind (CNIB)</a:t>
            </a:r>
          </a:p>
          <a:p>
            <a:pPr lvl="1" eaLnBrk="1" hangingPunct="1">
              <a:lnSpc>
                <a:spcPct val="90000"/>
              </a:lnSpc>
              <a:buFont typeface="Wingdings" panose="05000000000000000000" pitchFamily="2" charset="2"/>
              <a:buChar char="§"/>
            </a:pPr>
            <a:r>
              <a:rPr lang="en-US" sz="2400" b="1" dirty="0" err="1"/>
              <a:t>Ongomiizwin</a:t>
            </a:r>
            <a:r>
              <a:rPr lang="en-US" sz="2400" b="1" dirty="0"/>
              <a:t> Health Services</a:t>
            </a:r>
          </a:p>
          <a:p>
            <a:pPr lvl="1" eaLnBrk="1" hangingPunct="1">
              <a:lnSpc>
                <a:spcPct val="90000"/>
              </a:lnSpc>
              <a:buFont typeface="Wingdings" panose="05000000000000000000" pitchFamily="2" charset="2"/>
              <a:buChar char="§"/>
            </a:pPr>
            <a:r>
              <a:rPr lang="en-US" sz="2400" b="1" dirty="0"/>
              <a:t>Health Canada</a:t>
            </a:r>
          </a:p>
          <a:p>
            <a:pPr lvl="1" eaLnBrk="1" hangingPunct="1">
              <a:lnSpc>
                <a:spcPct val="90000"/>
              </a:lnSpc>
              <a:buFont typeface="Wingdings" panose="05000000000000000000" pitchFamily="2" charset="2"/>
              <a:buChar char="§"/>
            </a:pPr>
            <a:r>
              <a:rPr lang="en-US" sz="2400" b="1" dirty="0"/>
              <a:t>Capital Health Team </a:t>
            </a:r>
            <a:r>
              <a:rPr lang="en-US" sz="2400" b="1" dirty="0" err="1"/>
              <a:t>Teleophthalmology</a:t>
            </a:r>
            <a:r>
              <a:rPr lang="en-US" sz="2400" b="1" dirty="0"/>
              <a:t> (Edmonton)</a:t>
            </a:r>
          </a:p>
        </p:txBody>
      </p:sp>
      <p:sp>
        <p:nvSpPr>
          <p:cNvPr id="6" name="Slide Number Placeholder 5"/>
          <p:cNvSpPr>
            <a:spLocks noGrp="1"/>
          </p:cNvSpPr>
          <p:nvPr>
            <p:ph type="sldNum" sz="quarter" idx="12"/>
          </p:nvPr>
        </p:nvSpPr>
        <p:spPr/>
        <p:txBody>
          <a:bodyPr/>
          <a:lstStyle/>
          <a:p>
            <a:pPr>
              <a:defRPr/>
            </a:pPr>
            <a:fld id="{94929EBA-5982-423B-B8BA-FCCB6686F1C2}" type="slidenum">
              <a:rPr lang="en-US"/>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b="1"/>
              <a:t>CNIB</a:t>
            </a:r>
          </a:p>
        </p:txBody>
      </p:sp>
      <p:sp>
        <p:nvSpPr>
          <p:cNvPr id="51203" name="Rectangle 3"/>
          <p:cNvSpPr>
            <a:spLocks noGrp="1" noChangeArrowheads="1"/>
          </p:cNvSpPr>
          <p:nvPr>
            <p:ph idx="1"/>
          </p:nvPr>
        </p:nvSpPr>
        <p:spPr>
          <a:xfrm>
            <a:off x="457200" y="1066800"/>
            <a:ext cx="8229600" cy="5059363"/>
          </a:xfrm>
        </p:spPr>
        <p:txBody>
          <a:bodyPr/>
          <a:lstStyle/>
          <a:p>
            <a:r>
              <a:rPr lang="en-US"/>
              <a:t>CNIB is an important community resource for people with vision loss and blindness.</a:t>
            </a:r>
          </a:p>
          <a:p>
            <a:r>
              <a:rPr lang="en-US"/>
              <a:t>CNIB can assist with practical training to stay active and independent, answer questions about fading vision and provide suggestions for good quality of life.  </a:t>
            </a:r>
          </a:p>
          <a:p>
            <a:r>
              <a:rPr lang="en-US"/>
              <a:t>There is no cost to people who need CNIB support. </a:t>
            </a:r>
          </a:p>
          <a:p>
            <a:r>
              <a:rPr lang="en-US"/>
              <a:t>Contact 1-800-552-4893 or visit </a:t>
            </a:r>
            <a:r>
              <a:rPr lang="en-US" u="sng"/>
              <a:t>cnib.ca.</a:t>
            </a:r>
            <a:endParaRPr lang="en-US"/>
          </a:p>
        </p:txBody>
      </p:sp>
      <p:sp>
        <p:nvSpPr>
          <p:cNvPr id="6" name="Slide Number Placeholder 5"/>
          <p:cNvSpPr>
            <a:spLocks noGrp="1"/>
          </p:cNvSpPr>
          <p:nvPr>
            <p:ph type="sldNum" sz="quarter" idx="12"/>
          </p:nvPr>
        </p:nvSpPr>
        <p:spPr/>
        <p:txBody>
          <a:bodyPr/>
          <a:lstStyle/>
          <a:p>
            <a:fld id="{69C1C609-A504-4FCC-BDFE-371A205071BF}" type="slidenum">
              <a:rPr lang="en-US"/>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SUPPORTS</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     </a:t>
            </a:r>
          </a:p>
          <a:p>
            <a:pPr lvl="1"/>
            <a:r>
              <a:rPr lang="en-US" dirty="0"/>
              <a:t>DIP-Diabetes Integration Program: Provide Point of Care testing and education for people with diabetes. For more information call 204-942-9400 </a:t>
            </a:r>
          </a:p>
          <a:p>
            <a:pPr lvl="1"/>
            <a:r>
              <a:rPr lang="en-US" dirty="0"/>
              <a:t>Diabetes Education Resource for Children and Adolescents (DERCA) Tel: (204) 787-3011 http://www.hsc.mb.ca</a:t>
            </a:r>
          </a:p>
          <a:p>
            <a:pPr lvl="1"/>
            <a:r>
              <a:rPr lang="en-US" dirty="0" err="1"/>
              <a:t>TeleCARE</a:t>
            </a:r>
            <a:r>
              <a:rPr lang="en-US" dirty="0"/>
              <a:t> is a free, confidential telephone service that connects Manitobans with a registered nurse to prevent and self-manage any chronic disease call (204)-788-8688 or 1-866-204-3737</a:t>
            </a:r>
          </a:p>
          <a:p>
            <a:pPr lvl="1"/>
            <a:r>
              <a:rPr lang="en-US" dirty="0"/>
              <a:t>Program for patients with type 2 Diabetes (Aboriginal Diabetes Initiative)</a:t>
            </a:r>
          </a:p>
          <a:p>
            <a:pPr marL="457200" lvl="1" indent="0">
              <a:buNone/>
            </a:pPr>
            <a:endParaRPr lang="en-US" dirty="0"/>
          </a:p>
          <a:p>
            <a:pPr lvl="1">
              <a:buNone/>
            </a:pPr>
            <a:endParaRPr lang="en-US" dirty="0"/>
          </a:p>
          <a:p>
            <a:pPr lvl="1">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b="1" dirty="0"/>
              <a:t>Successful Retinal Screening Clinics</a:t>
            </a:r>
          </a:p>
        </p:txBody>
      </p:sp>
      <p:sp>
        <p:nvSpPr>
          <p:cNvPr id="3" name="Content Placeholder 2"/>
          <p:cNvSpPr>
            <a:spLocks noGrp="1"/>
          </p:cNvSpPr>
          <p:nvPr>
            <p:ph idx="1"/>
          </p:nvPr>
        </p:nvSpPr>
        <p:spPr>
          <a:xfrm>
            <a:off x="228600" y="1524000"/>
            <a:ext cx="8458200" cy="5029200"/>
          </a:xfrm>
        </p:spPr>
        <p:txBody>
          <a:bodyPr>
            <a:normAutofit fontScale="32500" lnSpcReduction="20000"/>
          </a:bodyPr>
          <a:lstStyle/>
          <a:p>
            <a:pPr>
              <a:buNone/>
            </a:pPr>
            <a:endParaRPr lang="en-US" sz="8600" dirty="0"/>
          </a:p>
          <a:p>
            <a:pPr marL="0" indent="0">
              <a:buNone/>
            </a:pPr>
            <a:r>
              <a:rPr lang="en-US" sz="11200" dirty="0"/>
              <a:t>Factors to success:</a:t>
            </a:r>
          </a:p>
          <a:p>
            <a:r>
              <a:rPr lang="en-US" sz="11200" dirty="0"/>
              <a:t>Attendance at clinics (adhering to </a:t>
            </a:r>
            <a:r>
              <a:rPr lang="en-US" sz="11200" b="1" dirty="0"/>
              <a:t>booking criteria</a:t>
            </a:r>
            <a:r>
              <a:rPr lang="en-US" sz="11200" dirty="0"/>
              <a:t>, reminder phone calls, medical van arrangement).</a:t>
            </a:r>
          </a:p>
          <a:p>
            <a:r>
              <a:rPr lang="en-US" sz="11200" dirty="0"/>
              <a:t>Patient charts readily available upon arrival (less time spent looking for client charts).</a:t>
            </a:r>
          </a:p>
          <a:p>
            <a:r>
              <a:rPr lang="en-US" sz="11200" dirty="0"/>
              <a:t>Contact the Regional Eye Care Outreach nurses if any questions arise at any time.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Challenges</a:t>
            </a:r>
          </a:p>
        </p:txBody>
      </p:sp>
      <p:sp>
        <p:nvSpPr>
          <p:cNvPr id="3" name="Content Placeholder 2"/>
          <p:cNvSpPr>
            <a:spLocks noGrp="1"/>
          </p:cNvSpPr>
          <p:nvPr>
            <p:ph idx="1"/>
          </p:nvPr>
        </p:nvSpPr>
        <p:spPr/>
        <p:txBody>
          <a:bodyPr>
            <a:normAutofit fontScale="92500" lnSpcReduction="10000"/>
          </a:bodyPr>
          <a:lstStyle/>
          <a:p>
            <a:endParaRPr lang="en-US" dirty="0"/>
          </a:p>
          <a:p>
            <a:r>
              <a:rPr lang="en-US" b="1" dirty="0"/>
              <a:t>Accommodations</a:t>
            </a:r>
            <a:r>
              <a:rPr lang="en-US" dirty="0"/>
              <a:t> (limited space at nursing stations for 2 screening nurses)</a:t>
            </a:r>
          </a:p>
          <a:p>
            <a:r>
              <a:rPr lang="en-US" b="1" dirty="0"/>
              <a:t>Weather</a:t>
            </a:r>
            <a:r>
              <a:rPr lang="en-US" dirty="0"/>
              <a:t> (flight delay/cancellation, road conditions, temperature policies).</a:t>
            </a:r>
          </a:p>
          <a:p>
            <a:r>
              <a:rPr lang="en-US" b="1" dirty="0"/>
              <a:t>Technology and equipment challenges</a:t>
            </a:r>
          </a:p>
          <a:p>
            <a:r>
              <a:rPr lang="en-US" b="1" dirty="0"/>
              <a:t>Narrow time frame </a:t>
            </a:r>
            <a:r>
              <a:rPr lang="en-US" dirty="0"/>
              <a:t>clinic is offered in communities</a:t>
            </a:r>
          </a:p>
          <a:p>
            <a:r>
              <a:rPr lang="en-US" b="1" dirty="0"/>
              <a:t>Community Events</a:t>
            </a:r>
          </a:p>
          <a:p>
            <a:pPr marL="0" indent="0">
              <a:buNone/>
            </a:pPr>
            <a:endParaRPr lang="en-US" b="1" dirty="0"/>
          </a:p>
          <a:p>
            <a:pPr marL="0" indent="0">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153400" cy="2893100"/>
          </a:xfrm>
          <a:prstGeom prst="rect">
            <a:avLst/>
          </a:prstGeom>
          <a:noFill/>
        </p:spPr>
        <p:txBody>
          <a:bodyPr wrap="square" rtlCol="0">
            <a:spAutoFit/>
          </a:bodyPr>
          <a:lstStyle/>
          <a:p>
            <a:pPr algn="ctr"/>
            <a:r>
              <a:rPr lang="en-US" sz="2800" b="1" dirty="0"/>
              <a:t>Travel is individualized for each community, considerations include:</a:t>
            </a:r>
          </a:p>
          <a:p>
            <a:endParaRPr lang="en-US" dirty="0"/>
          </a:p>
          <a:p>
            <a:pPr marL="285750" indent="-285750">
              <a:buFont typeface="Arial" panose="020B0604020202020204" pitchFamily="34" charset="0"/>
              <a:buChar char="•"/>
            </a:pPr>
            <a:r>
              <a:rPr lang="en-US" b="1" dirty="0"/>
              <a:t>Funding </a:t>
            </a:r>
            <a:r>
              <a:rPr lang="en-US" dirty="0"/>
              <a:t>- Funding for program is provided by MB Health and First Nation Inuit Health</a:t>
            </a:r>
          </a:p>
          <a:p>
            <a:endParaRPr lang="en-US" dirty="0"/>
          </a:p>
          <a:p>
            <a:pPr marL="285750" indent="-285750">
              <a:buFont typeface="Arial" panose="020B0604020202020204" pitchFamily="34" charset="0"/>
              <a:buChar char="•"/>
            </a:pPr>
            <a:r>
              <a:rPr lang="en-US" b="1" dirty="0"/>
              <a:t>Population </a:t>
            </a:r>
            <a:r>
              <a:rPr lang="en-US" dirty="0"/>
              <a:t>of people with diabetes in community</a:t>
            </a:r>
          </a:p>
          <a:p>
            <a:endParaRPr lang="en-US" dirty="0"/>
          </a:p>
          <a:p>
            <a:pPr marL="285750" indent="-285750">
              <a:buFont typeface="Arial" panose="020B0604020202020204" pitchFamily="34" charset="0"/>
              <a:buChar char="•"/>
            </a:pPr>
            <a:r>
              <a:rPr lang="en-US" b="1" dirty="0"/>
              <a:t>Availability</a:t>
            </a:r>
            <a:r>
              <a:rPr lang="en-US" dirty="0"/>
              <a:t> of screening nurses</a:t>
            </a:r>
          </a:p>
        </p:txBody>
      </p:sp>
      <p:sp>
        <p:nvSpPr>
          <p:cNvPr id="3" name="TextBox 2"/>
          <p:cNvSpPr txBox="1"/>
          <p:nvPr/>
        </p:nvSpPr>
        <p:spPr>
          <a:xfrm>
            <a:off x="403302" y="3581400"/>
            <a:ext cx="8283498" cy="3139321"/>
          </a:xfrm>
          <a:prstGeom prst="rect">
            <a:avLst/>
          </a:prstGeom>
          <a:noFill/>
        </p:spPr>
        <p:txBody>
          <a:bodyPr wrap="square" rtlCol="0">
            <a:spAutoFit/>
          </a:bodyPr>
          <a:lstStyle/>
          <a:p>
            <a:r>
              <a:rPr lang="en-US" b="1" dirty="0"/>
              <a:t>MRSVP is a program designed to help provide eye care in the north for client’s living with diabetes</a:t>
            </a:r>
            <a:r>
              <a:rPr lang="en-US" dirty="0"/>
              <a:t>. </a:t>
            </a:r>
            <a:r>
              <a:rPr lang="en-US" b="1" dirty="0"/>
              <a:t>It is not the only eye care available.</a:t>
            </a:r>
          </a:p>
          <a:p>
            <a:r>
              <a:rPr lang="en-US" dirty="0"/>
              <a:t>Other options for clients:</a:t>
            </a:r>
          </a:p>
          <a:p>
            <a:pPr marL="285750" indent="-285750">
              <a:buFont typeface="Wingdings" panose="05000000000000000000" pitchFamily="2" charset="2"/>
              <a:buChar char="§"/>
            </a:pPr>
            <a:r>
              <a:rPr lang="en-US" dirty="0"/>
              <a:t>Appointment can be booked at Thompson Primary Health Care or The Pas Primary Health Care with the RECON if the client is travelling for another medical appointment or personal trip.</a:t>
            </a:r>
          </a:p>
          <a:p>
            <a:pPr marL="285750" indent="-285750">
              <a:buFont typeface="Wingdings" panose="05000000000000000000" pitchFamily="2" charset="2"/>
              <a:buChar char="§"/>
            </a:pPr>
            <a:r>
              <a:rPr lang="en-US" dirty="0"/>
              <a:t>See an Optometrist for a dilated eye exam in community, Thompson, The Pas or Winnipeg.</a:t>
            </a:r>
          </a:p>
          <a:p>
            <a:pPr marL="285750" indent="-285750">
              <a:buFont typeface="Wingdings" panose="05000000000000000000" pitchFamily="2" charset="2"/>
              <a:buChar char="§"/>
            </a:pPr>
            <a:r>
              <a:rPr lang="en-US" dirty="0"/>
              <a:t>If a client is connected with an Ophthalmologist (eye specialist) they may not need to be seen by retinal screening (they are getting more appropriate eye care than what MRSVP can provide)</a:t>
            </a:r>
          </a:p>
        </p:txBody>
      </p:sp>
    </p:spTree>
    <p:extLst>
      <p:ext uri="{BB962C8B-B14F-4D97-AF65-F5344CB8AC3E}">
        <p14:creationId xmlns:p14="http://schemas.microsoft.com/office/powerpoint/2010/main" val="892900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NRHA East Communities</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t>1. </a:t>
            </a:r>
            <a:r>
              <a:rPr lang="en-US" dirty="0" err="1"/>
              <a:t>Brochet</a:t>
            </a:r>
            <a:endParaRPr lang="en-US" dirty="0"/>
          </a:p>
          <a:p>
            <a:pPr marL="0" indent="0">
              <a:buNone/>
            </a:pPr>
            <a:r>
              <a:rPr lang="en-US" dirty="0"/>
              <a:t>2. Cross Lake</a:t>
            </a:r>
          </a:p>
          <a:p>
            <a:pPr marL="0" indent="0">
              <a:buNone/>
            </a:pPr>
            <a:r>
              <a:rPr lang="en-US" dirty="0"/>
              <a:t>3. Gillam (Fox Lake)</a:t>
            </a:r>
          </a:p>
          <a:p>
            <a:pPr marL="0" indent="0">
              <a:buNone/>
            </a:pPr>
            <a:r>
              <a:rPr lang="en-US" dirty="0"/>
              <a:t>4. God’s River</a:t>
            </a:r>
          </a:p>
          <a:p>
            <a:pPr marL="0" indent="0">
              <a:buNone/>
            </a:pPr>
            <a:r>
              <a:rPr lang="en-US" dirty="0"/>
              <a:t>5. God’s Lake Narrows</a:t>
            </a:r>
          </a:p>
          <a:p>
            <a:pPr marL="0" indent="0">
              <a:buNone/>
            </a:pPr>
            <a:r>
              <a:rPr lang="en-US" dirty="0"/>
              <a:t>6. </a:t>
            </a:r>
            <a:r>
              <a:rPr lang="en-US" dirty="0" err="1"/>
              <a:t>Ilford</a:t>
            </a:r>
            <a:endParaRPr lang="en-US" dirty="0"/>
          </a:p>
          <a:p>
            <a:pPr marL="0" indent="0">
              <a:buNone/>
            </a:pPr>
            <a:r>
              <a:rPr lang="en-US" dirty="0"/>
              <a:t>7. Lac </a:t>
            </a:r>
            <a:r>
              <a:rPr lang="en-US" dirty="0" err="1"/>
              <a:t>Brochet</a:t>
            </a:r>
            <a:endParaRPr lang="en-US" dirty="0"/>
          </a:p>
          <a:p>
            <a:pPr marL="0" indent="0">
              <a:buNone/>
            </a:pPr>
            <a:r>
              <a:rPr lang="en-US" dirty="0"/>
              <a:t>8. Leaf Rapids</a:t>
            </a:r>
          </a:p>
          <a:p>
            <a:pPr marL="0" indent="0">
              <a:buNone/>
            </a:pPr>
            <a:r>
              <a:rPr lang="en-US" dirty="0"/>
              <a:t>9. Lynn Lake</a:t>
            </a:r>
          </a:p>
          <a:p>
            <a:pPr marL="0" indent="0">
              <a:buNone/>
            </a:pPr>
            <a:r>
              <a:rPr lang="en-US" dirty="0"/>
              <a:t>10. Nelson House</a:t>
            </a:r>
          </a:p>
        </p:txBody>
      </p:sp>
      <p:sp>
        <p:nvSpPr>
          <p:cNvPr id="4" name="Content Placeholder 3"/>
          <p:cNvSpPr>
            <a:spLocks noGrp="1"/>
          </p:cNvSpPr>
          <p:nvPr>
            <p:ph sz="half" idx="2"/>
          </p:nvPr>
        </p:nvSpPr>
        <p:spPr/>
        <p:txBody>
          <a:bodyPr>
            <a:normAutofit fontScale="92500" lnSpcReduction="10000"/>
          </a:bodyPr>
          <a:lstStyle/>
          <a:p>
            <a:pPr marL="0" indent="0">
              <a:buNone/>
            </a:pPr>
            <a:r>
              <a:rPr lang="en-US" dirty="0"/>
              <a:t>11. Oxford House</a:t>
            </a:r>
          </a:p>
          <a:p>
            <a:pPr marL="0" indent="0">
              <a:buNone/>
            </a:pPr>
            <a:r>
              <a:rPr lang="en-US" dirty="0"/>
              <a:t>12. </a:t>
            </a:r>
            <a:r>
              <a:rPr lang="en-US" dirty="0" err="1"/>
              <a:t>Pikwitonei</a:t>
            </a:r>
            <a:endParaRPr lang="en-US" dirty="0"/>
          </a:p>
          <a:p>
            <a:pPr marL="0" indent="0">
              <a:buNone/>
            </a:pPr>
            <a:r>
              <a:rPr lang="en-US" dirty="0"/>
              <a:t>13. </a:t>
            </a:r>
            <a:r>
              <a:rPr lang="en-US" dirty="0" err="1"/>
              <a:t>Tadoule</a:t>
            </a:r>
            <a:r>
              <a:rPr lang="en-US" dirty="0"/>
              <a:t> Lake</a:t>
            </a:r>
          </a:p>
          <a:p>
            <a:pPr marL="0" indent="0">
              <a:buNone/>
            </a:pPr>
            <a:r>
              <a:rPr lang="en-US" dirty="0"/>
              <a:t>14. Thicket Portage</a:t>
            </a:r>
          </a:p>
          <a:p>
            <a:pPr marL="0" indent="0">
              <a:buNone/>
            </a:pPr>
            <a:r>
              <a:rPr lang="en-US" dirty="0"/>
              <a:t>15. Thompson</a:t>
            </a:r>
          </a:p>
          <a:p>
            <a:pPr marL="0" indent="0">
              <a:buNone/>
            </a:pPr>
            <a:r>
              <a:rPr lang="en-US" dirty="0"/>
              <a:t>16. </a:t>
            </a:r>
            <a:r>
              <a:rPr lang="en-US" dirty="0" err="1"/>
              <a:t>Shamattawa</a:t>
            </a:r>
            <a:endParaRPr lang="en-US" dirty="0"/>
          </a:p>
          <a:p>
            <a:pPr marL="0" indent="0">
              <a:buNone/>
            </a:pPr>
            <a:r>
              <a:rPr lang="en-US" dirty="0"/>
              <a:t>17. South Indian Lake</a:t>
            </a:r>
          </a:p>
          <a:p>
            <a:pPr marL="0" indent="0">
              <a:buNone/>
            </a:pPr>
            <a:r>
              <a:rPr lang="en-US" dirty="0"/>
              <a:t>18. Split Lake</a:t>
            </a:r>
          </a:p>
          <a:p>
            <a:pPr marL="0" indent="0">
              <a:buNone/>
            </a:pPr>
            <a:r>
              <a:rPr lang="en-US" dirty="0"/>
              <a:t>19. </a:t>
            </a:r>
            <a:r>
              <a:rPr lang="en-US" dirty="0" err="1"/>
              <a:t>Wabowden</a:t>
            </a:r>
            <a:endParaRPr lang="en-US" dirty="0"/>
          </a:p>
          <a:p>
            <a:pPr marL="0" indent="0">
              <a:buNone/>
            </a:pPr>
            <a:r>
              <a:rPr lang="en-US" dirty="0"/>
              <a:t>20. York Landing</a:t>
            </a:r>
          </a:p>
        </p:txBody>
      </p:sp>
    </p:spTree>
    <p:extLst>
      <p:ext uri="{BB962C8B-B14F-4D97-AF65-F5344CB8AC3E}">
        <p14:creationId xmlns:p14="http://schemas.microsoft.com/office/powerpoint/2010/main" val="4066175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734E9-6F17-46E9-B9BC-9A6B69B2F87E}"/>
              </a:ext>
            </a:extLst>
          </p:cNvPr>
          <p:cNvSpPr>
            <a:spLocks noGrp="1"/>
          </p:cNvSpPr>
          <p:nvPr>
            <p:ph type="title"/>
          </p:nvPr>
        </p:nvSpPr>
        <p:spPr/>
        <p:txBody>
          <a:bodyPr/>
          <a:lstStyle/>
          <a:p>
            <a:r>
              <a:rPr lang="en-US" dirty="0"/>
              <a:t>NRHA West </a:t>
            </a:r>
            <a:r>
              <a:rPr lang="en-US" dirty="0" err="1"/>
              <a:t>Communites</a:t>
            </a:r>
            <a:endParaRPr lang="en-US" dirty="0"/>
          </a:p>
        </p:txBody>
      </p:sp>
      <p:sp>
        <p:nvSpPr>
          <p:cNvPr id="3" name="Content Placeholder 2">
            <a:extLst>
              <a:ext uri="{FF2B5EF4-FFF2-40B4-BE49-F238E27FC236}">
                <a16:creationId xmlns:a16="http://schemas.microsoft.com/office/drawing/2014/main" id="{C01B2A1F-5921-497B-83DA-5BE81431AF88}"/>
              </a:ext>
            </a:extLst>
          </p:cNvPr>
          <p:cNvSpPr>
            <a:spLocks noGrp="1"/>
          </p:cNvSpPr>
          <p:nvPr>
            <p:ph idx="1"/>
          </p:nvPr>
        </p:nvSpPr>
        <p:spPr/>
        <p:txBody>
          <a:bodyPr>
            <a:normAutofit/>
          </a:bodyPr>
          <a:lstStyle/>
          <a:p>
            <a:r>
              <a:rPr lang="en-US" dirty="0"/>
              <a:t>The Pas, OCN and area</a:t>
            </a:r>
          </a:p>
          <a:p>
            <a:r>
              <a:rPr lang="en-US" dirty="0" err="1"/>
              <a:t>Flin</a:t>
            </a:r>
            <a:r>
              <a:rPr lang="en-US" dirty="0"/>
              <a:t> </a:t>
            </a:r>
            <a:r>
              <a:rPr lang="en-US" dirty="0" err="1"/>
              <a:t>Flon</a:t>
            </a:r>
            <a:r>
              <a:rPr lang="en-US" dirty="0"/>
              <a:t> and area</a:t>
            </a:r>
          </a:p>
          <a:p>
            <a:r>
              <a:rPr lang="en-US" dirty="0"/>
              <a:t>Snow Lake</a:t>
            </a:r>
          </a:p>
          <a:p>
            <a:r>
              <a:rPr lang="en-US" dirty="0"/>
              <a:t>Cormorant</a:t>
            </a:r>
          </a:p>
          <a:p>
            <a:r>
              <a:rPr lang="en-US" dirty="0"/>
              <a:t>Moose Lake</a:t>
            </a:r>
          </a:p>
          <a:p>
            <a:r>
              <a:rPr lang="en-US" dirty="0" err="1"/>
              <a:t>Easterville</a:t>
            </a:r>
            <a:r>
              <a:rPr lang="en-US" dirty="0"/>
              <a:t>	</a:t>
            </a:r>
          </a:p>
          <a:p>
            <a:r>
              <a:rPr lang="en-US" dirty="0"/>
              <a:t>Grand Rapids</a:t>
            </a:r>
          </a:p>
        </p:txBody>
      </p:sp>
    </p:spTree>
    <p:extLst>
      <p:ext uri="{BB962C8B-B14F-4D97-AF65-F5344CB8AC3E}">
        <p14:creationId xmlns:p14="http://schemas.microsoft.com/office/powerpoint/2010/main" val="787516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E140-6635-49EA-8D82-30F8A7547DD5}"/>
              </a:ext>
            </a:extLst>
          </p:cNvPr>
          <p:cNvSpPr>
            <a:spLocks noGrp="1"/>
          </p:cNvSpPr>
          <p:nvPr>
            <p:ph type="title"/>
          </p:nvPr>
        </p:nvSpPr>
        <p:spPr/>
        <p:txBody>
          <a:bodyPr>
            <a:normAutofit fontScale="90000"/>
          </a:bodyPr>
          <a:lstStyle/>
          <a:p>
            <a:r>
              <a:rPr lang="en-US" dirty="0" err="1"/>
              <a:t>Omgomiizwin</a:t>
            </a:r>
            <a:r>
              <a:rPr lang="en-US" dirty="0"/>
              <a:t> Health Services Communities</a:t>
            </a:r>
          </a:p>
        </p:txBody>
      </p:sp>
      <p:sp>
        <p:nvSpPr>
          <p:cNvPr id="3" name="Content Placeholder 2">
            <a:extLst>
              <a:ext uri="{FF2B5EF4-FFF2-40B4-BE49-F238E27FC236}">
                <a16:creationId xmlns:a16="http://schemas.microsoft.com/office/drawing/2014/main" id="{274F732D-ADD2-4DC1-9963-77EE8AD257E7}"/>
              </a:ext>
            </a:extLst>
          </p:cNvPr>
          <p:cNvSpPr>
            <a:spLocks noGrp="1"/>
          </p:cNvSpPr>
          <p:nvPr>
            <p:ph idx="1"/>
          </p:nvPr>
        </p:nvSpPr>
        <p:spPr/>
        <p:txBody>
          <a:bodyPr>
            <a:normAutofit fontScale="85000" lnSpcReduction="20000"/>
          </a:bodyPr>
          <a:lstStyle/>
          <a:p>
            <a:r>
              <a:rPr lang="en-US" dirty="0"/>
              <a:t>Berens River</a:t>
            </a:r>
          </a:p>
          <a:p>
            <a:r>
              <a:rPr lang="en-US" dirty="0" err="1"/>
              <a:t>Bloodvein</a:t>
            </a:r>
            <a:r>
              <a:rPr lang="en-US" dirty="0"/>
              <a:t> River	</a:t>
            </a:r>
          </a:p>
          <a:p>
            <a:r>
              <a:rPr lang="en-US" dirty="0"/>
              <a:t>Garden Hill	</a:t>
            </a:r>
          </a:p>
          <a:p>
            <a:r>
              <a:rPr lang="en-US" dirty="0"/>
              <a:t>Little Grand Rapids</a:t>
            </a:r>
          </a:p>
          <a:p>
            <a:r>
              <a:rPr lang="en-US" dirty="0"/>
              <a:t>Norway House</a:t>
            </a:r>
          </a:p>
          <a:p>
            <a:r>
              <a:rPr lang="en-US" dirty="0" err="1"/>
              <a:t>Pauingassi</a:t>
            </a:r>
            <a:endParaRPr lang="en-US" dirty="0"/>
          </a:p>
          <a:p>
            <a:r>
              <a:rPr lang="en-US" dirty="0"/>
              <a:t>Poplar River</a:t>
            </a:r>
          </a:p>
          <a:p>
            <a:r>
              <a:rPr lang="en-US" dirty="0"/>
              <a:t>Red Sucker Lake</a:t>
            </a:r>
          </a:p>
          <a:p>
            <a:r>
              <a:rPr lang="en-US" dirty="0"/>
              <a:t>St. Theresa Point</a:t>
            </a:r>
          </a:p>
          <a:p>
            <a:r>
              <a:rPr lang="en-US" dirty="0" err="1"/>
              <a:t>Wasagamack</a:t>
            </a:r>
            <a:endParaRPr lang="en-US" dirty="0"/>
          </a:p>
        </p:txBody>
      </p:sp>
    </p:spTree>
    <p:extLst>
      <p:ext uri="{BB962C8B-B14F-4D97-AF65-F5344CB8AC3E}">
        <p14:creationId xmlns:p14="http://schemas.microsoft.com/office/powerpoint/2010/main" val="3760351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H MRSVP\Travel\Northern Health Region - Map with Lege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5299364"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2918745" y="2743556"/>
            <a:ext cx="838200" cy="838200"/>
          </a:xfrm>
          <a:prstGeom prst="line">
            <a:avLst/>
          </a:prstGeom>
        </p:spPr>
        <p:style>
          <a:lnRef idx="2">
            <a:schemeClr val="accent6"/>
          </a:lnRef>
          <a:fillRef idx="0">
            <a:schemeClr val="accent6"/>
          </a:fillRef>
          <a:effectRef idx="1">
            <a:schemeClr val="accent6"/>
          </a:effectRef>
          <a:fontRef idx="minor">
            <a:schemeClr val="tx1"/>
          </a:fontRef>
        </p:style>
      </p:cxnSp>
      <p:cxnSp>
        <p:nvCxnSpPr>
          <p:cNvPr id="6" name="Straight Connector 5"/>
          <p:cNvCxnSpPr/>
          <p:nvPr/>
        </p:nvCxnSpPr>
        <p:spPr>
          <a:xfrm>
            <a:off x="3733800" y="3581400"/>
            <a:ext cx="0" cy="533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Straight Connector 7"/>
          <p:cNvCxnSpPr/>
          <p:nvPr/>
        </p:nvCxnSpPr>
        <p:spPr>
          <a:xfrm>
            <a:off x="3733800" y="4093436"/>
            <a:ext cx="16764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a:xfrm>
            <a:off x="3810000" y="4114800"/>
            <a:ext cx="0" cy="762000"/>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p:nvCxnSpPr>
        <p:spPr>
          <a:xfrm flipH="1" flipV="1">
            <a:off x="2819400" y="4648200"/>
            <a:ext cx="990601" cy="22860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76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r>
              <a:rPr lang="en-US" sz="4000" b="1" dirty="0"/>
              <a:t>The MANITOBA RETINAL SCREENING VISION PROGRAM</a:t>
            </a:r>
          </a:p>
        </p:txBody>
      </p:sp>
      <p:sp>
        <p:nvSpPr>
          <p:cNvPr id="64515" name="Rectangle 3"/>
          <p:cNvSpPr>
            <a:spLocks noGrp="1" noChangeArrowheads="1"/>
          </p:cNvSpPr>
          <p:nvPr>
            <p:ph idx="1"/>
          </p:nvPr>
        </p:nvSpPr>
        <p:spPr/>
        <p:txBody>
          <a:bodyPr>
            <a:normAutofit fontScale="92500" lnSpcReduction="10000"/>
          </a:bodyPr>
          <a:lstStyle/>
          <a:p>
            <a:pPr>
              <a:lnSpc>
                <a:spcPct val="90000"/>
              </a:lnSpc>
            </a:pPr>
            <a:r>
              <a:rPr lang="en-US" dirty="0"/>
              <a:t>A program has been established to: </a:t>
            </a:r>
          </a:p>
          <a:p>
            <a:pPr lvl="1">
              <a:lnSpc>
                <a:spcPct val="90000"/>
              </a:lnSpc>
            </a:pPr>
            <a:r>
              <a:rPr lang="en-US" sz="3200" dirty="0"/>
              <a:t>Increase access to retinal screening in northern communities; and </a:t>
            </a:r>
          </a:p>
          <a:p>
            <a:pPr lvl="1">
              <a:lnSpc>
                <a:spcPct val="90000"/>
              </a:lnSpc>
            </a:pPr>
            <a:r>
              <a:rPr lang="en-US" sz="3200" dirty="0"/>
              <a:t>Prevent vision loss from the complications of diabetes.</a:t>
            </a:r>
          </a:p>
          <a:p>
            <a:endParaRPr lang="en-US" dirty="0"/>
          </a:p>
          <a:p>
            <a:r>
              <a:rPr lang="en-US" dirty="0"/>
              <a:t>The Regional Eye Care Outreach Nurse (RECON) visits communities in Northern Manitoba to assess general visual health and take photographs of the </a:t>
            </a:r>
            <a:r>
              <a:rPr lang="en-US" b="1" i="1" dirty="0"/>
              <a:t>retina</a:t>
            </a:r>
            <a:r>
              <a:rPr lang="en-US" i="1" dirty="0"/>
              <a:t> </a:t>
            </a:r>
            <a:r>
              <a:rPr lang="en-US" dirty="0"/>
              <a:t>(</a:t>
            </a:r>
            <a:r>
              <a:rPr lang="en-US" dirty="0" err="1"/>
              <a:t>Teleophthalmology</a:t>
            </a:r>
            <a:r>
              <a:rPr lang="en-US" dirty="0"/>
              <a:t>).</a:t>
            </a:r>
          </a:p>
          <a:p>
            <a:pPr>
              <a:buNone/>
            </a:pPr>
            <a:endParaRPr lang="en-US" dirty="0"/>
          </a:p>
        </p:txBody>
      </p:sp>
      <p:sp>
        <p:nvSpPr>
          <p:cNvPr id="7" name="Slide Number Placeholder 5"/>
          <p:cNvSpPr>
            <a:spLocks noGrp="1"/>
          </p:cNvSpPr>
          <p:nvPr>
            <p:ph type="sldNum" sz="quarter" idx="12"/>
          </p:nvPr>
        </p:nvSpPr>
        <p:spPr/>
        <p:txBody>
          <a:bodyPr/>
          <a:lstStyle/>
          <a:p>
            <a:fld id="{6CEB3E09-8B35-4009-A779-FC7D0C249510}" type="slidenum">
              <a:rPr lang="en-US"/>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campbell12\AppData\Local\Microsoft\Windows\Temporary Internet Files\Content.IE5\Y50PR2H7\Quizz_transparen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52600"/>
            <a:ext cx="5259295"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0456" y="550711"/>
            <a:ext cx="7162800" cy="646331"/>
          </a:xfrm>
          <a:prstGeom prst="rect">
            <a:avLst/>
          </a:prstGeom>
          <a:noFill/>
        </p:spPr>
        <p:txBody>
          <a:bodyPr wrap="square" rtlCol="0">
            <a:spAutoFit/>
          </a:bodyPr>
          <a:lstStyle/>
          <a:p>
            <a:pPr algn="ctr"/>
            <a:r>
              <a:rPr lang="en-US" sz="3600" b="1" dirty="0"/>
              <a:t>Questions?</a:t>
            </a:r>
          </a:p>
        </p:txBody>
      </p:sp>
    </p:spTree>
    <p:extLst>
      <p:ext uri="{BB962C8B-B14F-4D97-AF65-F5344CB8AC3E}">
        <p14:creationId xmlns:p14="http://schemas.microsoft.com/office/powerpoint/2010/main" val="3494848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r>
              <a:rPr lang="en-US" sz="4000" b="1" dirty="0"/>
              <a:t>The MANITOBA RETINAL SCREENING VISION PROGRAM</a:t>
            </a:r>
          </a:p>
        </p:txBody>
      </p:sp>
      <p:sp>
        <p:nvSpPr>
          <p:cNvPr id="77827" name="Rectangle 3"/>
          <p:cNvSpPr>
            <a:spLocks noGrp="1" noChangeArrowheads="1"/>
          </p:cNvSpPr>
          <p:nvPr>
            <p:ph idx="1"/>
          </p:nvPr>
        </p:nvSpPr>
        <p:spPr/>
        <p:txBody>
          <a:bodyPr>
            <a:normAutofit/>
          </a:bodyPr>
          <a:lstStyle/>
          <a:p>
            <a:endParaRPr lang="en-US" dirty="0"/>
          </a:p>
          <a:p>
            <a:r>
              <a:rPr lang="en-US" dirty="0"/>
              <a:t>Benefits of the MRSVP include:</a:t>
            </a:r>
          </a:p>
          <a:p>
            <a:pPr lvl="1"/>
            <a:r>
              <a:rPr lang="en-US" dirty="0"/>
              <a:t>Improved access to retinal screening in the North</a:t>
            </a:r>
          </a:p>
          <a:p>
            <a:pPr lvl="1"/>
            <a:r>
              <a:rPr lang="en-US" dirty="0"/>
              <a:t>Travel </a:t>
            </a:r>
            <a:r>
              <a:rPr lang="en-US" dirty="0">
                <a:solidFill>
                  <a:srgbClr val="000000"/>
                </a:solidFill>
              </a:rPr>
              <a:t>to specialists</a:t>
            </a:r>
            <a:r>
              <a:rPr lang="en-US" dirty="0">
                <a:solidFill>
                  <a:srgbClr val="000000"/>
                </a:solidFill>
                <a:effectLst>
                  <a:outerShdw blurRad="38100" dist="38100" dir="2700000" algn="tl">
                    <a:srgbClr val="C0C0C0"/>
                  </a:outerShdw>
                </a:effectLst>
              </a:rPr>
              <a:t> </a:t>
            </a:r>
            <a:r>
              <a:rPr lang="en-US" dirty="0">
                <a:solidFill>
                  <a:srgbClr val="000000"/>
                </a:solidFill>
              </a:rPr>
              <a:t>in Winnipeg is reduced and will only be required if disease is suspected or present</a:t>
            </a:r>
          </a:p>
          <a:p>
            <a:pPr lvl="1"/>
            <a:r>
              <a:rPr lang="en-US" dirty="0">
                <a:solidFill>
                  <a:srgbClr val="000000"/>
                </a:solidFill>
              </a:rPr>
              <a:t>Reduced wait time for treatment</a:t>
            </a:r>
          </a:p>
          <a:p>
            <a:pPr lvl="1"/>
            <a:r>
              <a:rPr lang="en-US" dirty="0">
                <a:solidFill>
                  <a:srgbClr val="000000"/>
                </a:solidFill>
              </a:rPr>
              <a:t>Reduction in cost for both the client and FNIH</a:t>
            </a:r>
            <a:endParaRPr lang="en-US" dirty="0"/>
          </a:p>
        </p:txBody>
      </p:sp>
      <p:sp>
        <p:nvSpPr>
          <p:cNvPr id="6" name="Slide Number Placeholder 5"/>
          <p:cNvSpPr>
            <a:spLocks noGrp="1"/>
          </p:cNvSpPr>
          <p:nvPr>
            <p:ph type="sldNum" sz="quarter" idx="12"/>
          </p:nvPr>
        </p:nvSpPr>
        <p:spPr/>
        <p:txBody>
          <a:bodyPr/>
          <a:lstStyle/>
          <a:p>
            <a:fld id="{22EF3F22-BECB-44E0-83E1-90F4BBAF6131}" type="slidenum">
              <a:rPr lang="en-US"/>
              <a:pPr/>
              <a:t>5</a:t>
            </a:fld>
            <a:endParaRPr lang="en-US"/>
          </a:p>
        </p:txBody>
      </p:sp>
    </p:spTree>
    <p:extLst>
      <p:ext uri="{BB962C8B-B14F-4D97-AF65-F5344CB8AC3E}">
        <p14:creationId xmlns:p14="http://schemas.microsoft.com/office/powerpoint/2010/main" val="1853246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a:bodyPr>
          <a:lstStyle/>
          <a:p>
            <a:r>
              <a:rPr lang="en-US" sz="4000" b="1" dirty="0"/>
              <a:t>REFERRAL PROCEDURE TO MRSVP</a:t>
            </a:r>
          </a:p>
        </p:txBody>
      </p:sp>
      <p:sp>
        <p:nvSpPr>
          <p:cNvPr id="58371" name="Rectangle 3"/>
          <p:cNvSpPr>
            <a:spLocks noGrp="1" noChangeArrowheads="1"/>
          </p:cNvSpPr>
          <p:nvPr>
            <p:ph idx="1"/>
          </p:nvPr>
        </p:nvSpPr>
        <p:spPr/>
        <p:txBody>
          <a:bodyPr>
            <a:normAutofit fontScale="92500" lnSpcReduction="20000"/>
          </a:bodyPr>
          <a:lstStyle/>
          <a:p>
            <a:pPr>
              <a:lnSpc>
                <a:spcPct val="90000"/>
              </a:lnSpc>
            </a:pPr>
            <a:r>
              <a:rPr lang="en-US" dirty="0"/>
              <a:t>Referrals are accepted by clients (self refer), Care Provider, and ADI worker. Walk-ins are also welcome if fitting with appointment templates</a:t>
            </a:r>
            <a:r>
              <a:rPr lang="en-US" sz="1800" dirty="0"/>
              <a:t> (otherwise will be added to wait list)</a:t>
            </a:r>
          </a:p>
          <a:p>
            <a:pPr>
              <a:lnSpc>
                <a:spcPct val="90000"/>
              </a:lnSpc>
            </a:pPr>
            <a:r>
              <a:rPr lang="en-US" dirty="0"/>
              <a:t>Completed referral forms should be faxed to: </a:t>
            </a:r>
          </a:p>
          <a:p>
            <a:pPr>
              <a:lnSpc>
                <a:spcPct val="90000"/>
              </a:lnSpc>
            </a:pPr>
            <a:r>
              <a:rPr lang="en-US" dirty="0"/>
              <a:t>Thompson Primary Health Care Center at (204) 778-1741</a:t>
            </a:r>
          </a:p>
          <a:p>
            <a:pPr>
              <a:lnSpc>
                <a:spcPct val="90000"/>
              </a:lnSpc>
            </a:pPr>
            <a:r>
              <a:rPr lang="en-US" dirty="0"/>
              <a:t>The Pas Primary </a:t>
            </a:r>
            <a:r>
              <a:rPr lang="en-US"/>
              <a:t>Health Care Center </a:t>
            </a:r>
            <a:r>
              <a:rPr lang="en-US" dirty="0"/>
              <a:t>at (204) 627-8285</a:t>
            </a:r>
          </a:p>
          <a:p>
            <a:pPr>
              <a:lnSpc>
                <a:spcPct val="90000"/>
              </a:lnSpc>
            </a:pPr>
            <a:r>
              <a:rPr lang="en-US" dirty="0" err="1"/>
              <a:t>Omgomiizwin</a:t>
            </a:r>
            <a:r>
              <a:rPr lang="en-US" dirty="0"/>
              <a:t> Health Services (204) 774-8919 (OHS Office Wpg) or 1-855-938-3286 (secure email to fax: retinal screening nurses direct)</a:t>
            </a:r>
          </a:p>
          <a:p>
            <a:pPr>
              <a:lnSpc>
                <a:spcPct val="90000"/>
              </a:lnSpc>
              <a:buFontTx/>
              <a:buNone/>
            </a:pPr>
            <a:endParaRPr lang="en-US" dirty="0"/>
          </a:p>
        </p:txBody>
      </p:sp>
      <p:sp>
        <p:nvSpPr>
          <p:cNvPr id="6" name="Slide Number Placeholder 5"/>
          <p:cNvSpPr>
            <a:spLocks noGrp="1"/>
          </p:cNvSpPr>
          <p:nvPr>
            <p:ph type="sldNum" sz="quarter" idx="12"/>
          </p:nvPr>
        </p:nvSpPr>
        <p:spPr/>
        <p:txBody>
          <a:bodyPr/>
          <a:lstStyle/>
          <a:p>
            <a:fld id="{0DCA5D07-0AD4-471F-960A-9BD1ABDE9BE1}" type="slidenum">
              <a:rPr lang="en-US"/>
              <a:pPr/>
              <a:t>6</a:t>
            </a:fld>
            <a:endParaRPr lang="en-US"/>
          </a:p>
        </p:txBody>
      </p:sp>
    </p:spTree>
    <p:extLst>
      <p:ext uri="{BB962C8B-B14F-4D97-AF65-F5344CB8AC3E}">
        <p14:creationId xmlns:p14="http://schemas.microsoft.com/office/powerpoint/2010/main" val="1246481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8DFA-40B0-4E61-BF2F-11D3140FA05F}"/>
              </a:ext>
            </a:extLst>
          </p:cNvPr>
          <p:cNvSpPr>
            <a:spLocks noGrp="1"/>
          </p:cNvSpPr>
          <p:nvPr>
            <p:ph type="title"/>
          </p:nvPr>
        </p:nvSpPr>
        <p:spPr/>
        <p:txBody>
          <a:bodyPr/>
          <a:lstStyle/>
          <a:p>
            <a:r>
              <a:rPr lang="en-US" dirty="0"/>
              <a:t> Referral Forms</a:t>
            </a:r>
          </a:p>
        </p:txBody>
      </p:sp>
      <p:sp>
        <p:nvSpPr>
          <p:cNvPr id="3" name="Content Placeholder 2">
            <a:extLst>
              <a:ext uri="{FF2B5EF4-FFF2-40B4-BE49-F238E27FC236}">
                <a16:creationId xmlns:a16="http://schemas.microsoft.com/office/drawing/2014/main" id="{B01FD998-5D02-460A-AE4F-8CCA36AE6E62}"/>
              </a:ext>
            </a:extLst>
          </p:cNvPr>
          <p:cNvSpPr>
            <a:spLocks noGrp="1"/>
          </p:cNvSpPr>
          <p:nvPr>
            <p:ph idx="1"/>
          </p:nvPr>
        </p:nvSpPr>
        <p:spPr/>
        <p:txBody>
          <a:bodyPr>
            <a:normAutofit lnSpcReduction="10000"/>
          </a:bodyPr>
          <a:lstStyle/>
          <a:p>
            <a:r>
              <a:rPr lang="en-US" dirty="0"/>
              <a:t>The Pas referral form can be found on </a:t>
            </a:r>
            <a:r>
              <a:rPr lang="en-US" dirty="0" err="1"/>
              <a:t>Accuro</a:t>
            </a:r>
            <a:r>
              <a:rPr lang="en-US" dirty="0"/>
              <a:t> under the referral section and in community at the Nursing Station.</a:t>
            </a:r>
          </a:p>
          <a:p>
            <a:r>
              <a:rPr lang="en-US" dirty="0"/>
              <a:t>Thompson referral form can be found in community at the Nursing Station.</a:t>
            </a:r>
          </a:p>
          <a:p>
            <a:r>
              <a:rPr lang="en-US" dirty="0" err="1"/>
              <a:t>Omgomiizwin</a:t>
            </a:r>
            <a:r>
              <a:rPr lang="en-US" dirty="0"/>
              <a:t>-Health Services Diabetic Retinal Screening Program referral form can be found on </a:t>
            </a:r>
            <a:r>
              <a:rPr lang="en-US" dirty="0" err="1"/>
              <a:t>Accuro</a:t>
            </a:r>
            <a:r>
              <a:rPr lang="en-US" dirty="0"/>
              <a:t> under referrals or in community at the Nursing Station.</a:t>
            </a:r>
          </a:p>
        </p:txBody>
      </p:sp>
    </p:spTree>
    <p:extLst>
      <p:ext uri="{BB962C8B-B14F-4D97-AF65-F5344CB8AC3E}">
        <p14:creationId xmlns:p14="http://schemas.microsoft.com/office/powerpoint/2010/main" val="263938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86272-5720-4E87-8C15-7B6D3AD47C2E}"/>
              </a:ext>
            </a:extLst>
          </p:cNvPr>
          <p:cNvSpPr>
            <a:spLocks noGrp="1"/>
          </p:cNvSpPr>
          <p:nvPr>
            <p:ph type="title"/>
          </p:nvPr>
        </p:nvSpPr>
        <p:spPr/>
        <p:txBody>
          <a:bodyPr/>
          <a:lstStyle/>
          <a:p>
            <a:r>
              <a:rPr lang="en-US" dirty="0"/>
              <a:t>NRHA The Pas Referral Form</a:t>
            </a:r>
          </a:p>
        </p:txBody>
      </p:sp>
      <p:graphicFrame>
        <p:nvGraphicFramePr>
          <p:cNvPr id="4" name="Content Placeholder 3">
            <a:extLst>
              <a:ext uri="{FF2B5EF4-FFF2-40B4-BE49-F238E27FC236}">
                <a16:creationId xmlns:a16="http://schemas.microsoft.com/office/drawing/2014/main" id="{F5A744A5-D950-4B60-8390-FA7AAC765F57}"/>
              </a:ext>
            </a:extLst>
          </p:cNvPr>
          <p:cNvGraphicFramePr>
            <a:graphicFrameLocks noGrp="1" noChangeAspect="1"/>
          </p:cNvGraphicFramePr>
          <p:nvPr>
            <p:ph idx="1"/>
            <p:extLst>
              <p:ext uri="{D42A27DB-BD31-4B8C-83A1-F6EECF244321}">
                <p14:modId xmlns:p14="http://schemas.microsoft.com/office/powerpoint/2010/main" val="2998950074"/>
              </p:ext>
            </p:extLst>
          </p:nvPr>
        </p:nvGraphicFramePr>
        <p:xfrm>
          <a:off x="2209801" y="1371600"/>
          <a:ext cx="4800600" cy="5211762"/>
        </p:xfrm>
        <a:graphic>
          <a:graphicData uri="http://schemas.openxmlformats.org/presentationml/2006/ole">
            <mc:AlternateContent xmlns:mc="http://schemas.openxmlformats.org/markup-compatibility/2006">
              <mc:Choice xmlns:v="urn:schemas-microsoft-com:vml" Requires="v">
                <p:oleObj name="Acrobat Document" r:id="rId2" imgW="4663262" imgH="6034723" progId="Acrobat.Document.DC">
                  <p:embed/>
                </p:oleObj>
              </mc:Choice>
              <mc:Fallback>
                <p:oleObj name="Acrobat Document" r:id="rId2" imgW="4663262" imgH="6034723" progId="Acrobat.Document.DC">
                  <p:embed/>
                  <p:pic>
                    <p:nvPicPr>
                      <p:cNvPr id="0" name=""/>
                      <p:cNvPicPr/>
                      <p:nvPr/>
                    </p:nvPicPr>
                    <p:blipFill>
                      <a:blip r:embed="rId3"/>
                      <a:stretch>
                        <a:fillRect/>
                      </a:stretch>
                    </p:blipFill>
                    <p:spPr>
                      <a:xfrm>
                        <a:off x="2209801" y="1371600"/>
                        <a:ext cx="4800600" cy="5211762"/>
                      </a:xfrm>
                      <a:prstGeom prst="rect">
                        <a:avLst/>
                      </a:prstGeom>
                    </p:spPr>
                  </p:pic>
                </p:oleObj>
              </mc:Fallback>
            </mc:AlternateContent>
          </a:graphicData>
        </a:graphic>
      </p:graphicFrame>
    </p:spTree>
    <p:extLst>
      <p:ext uri="{BB962C8B-B14F-4D97-AF65-F5344CB8AC3E}">
        <p14:creationId xmlns:p14="http://schemas.microsoft.com/office/powerpoint/2010/main" val="218003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1BB19-B98F-4F73-BC10-B3867DE3D4BF}"/>
              </a:ext>
            </a:extLst>
          </p:cNvPr>
          <p:cNvSpPr>
            <a:spLocks noGrp="1"/>
          </p:cNvSpPr>
          <p:nvPr>
            <p:ph type="title"/>
          </p:nvPr>
        </p:nvSpPr>
        <p:spPr/>
        <p:txBody>
          <a:bodyPr>
            <a:normAutofit fontScale="90000"/>
          </a:bodyPr>
          <a:lstStyle/>
          <a:p>
            <a:r>
              <a:rPr lang="en-US" dirty="0"/>
              <a:t>Thompson </a:t>
            </a:r>
            <a:r>
              <a:rPr lang="en-US"/>
              <a:t>referral form-community </a:t>
            </a:r>
            <a:endParaRPr lang="en-US" dirty="0"/>
          </a:p>
        </p:txBody>
      </p:sp>
      <p:graphicFrame>
        <p:nvGraphicFramePr>
          <p:cNvPr id="7" name="Content Placeholder 6">
            <a:extLst>
              <a:ext uri="{FF2B5EF4-FFF2-40B4-BE49-F238E27FC236}">
                <a16:creationId xmlns:a16="http://schemas.microsoft.com/office/drawing/2014/main" id="{17B3DE73-B93D-48D2-8BA3-8954A1C2C387}"/>
              </a:ext>
            </a:extLst>
          </p:cNvPr>
          <p:cNvGraphicFramePr>
            <a:graphicFrameLocks noGrp="1" noChangeAspect="1"/>
          </p:cNvGraphicFramePr>
          <p:nvPr>
            <p:ph idx="1"/>
            <p:extLst>
              <p:ext uri="{D42A27DB-BD31-4B8C-83A1-F6EECF244321}">
                <p14:modId xmlns:p14="http://schemas.microsoft.com/office/powerpoint/2010/main" val="2951078932"/>
              </p:ext>
            </p:extLst>
          </p:nvPr>
        </p:nvGraphicFramePr>
        <p:xfrm>
          <a:off x="2438401" y="1371600"/>
          <a:ext cx="4114800" cy="4754563"/>
        </p:xfrm>
        <a:graphic>
          <a:graphicData uri="http://schemas.openxmlformats.org/presentationml/2006/ole">
            <mc:AlternateContent xmlns:mc="http://schemas.openxmlformats.org/markup-compatibility/2006">
              <mc:Choice xmlns:v="urn:schemas-microsoft-com:vml" Requires="v">
                <p:oleObj name="Acrobat Document" r:id="rId2" imgW="4663262" imgH="6034723" progId="Acrobat.Document.DC">
                  <p:embed/>
                </p:oleObj>
              </mc:Choice>
              <mc:Fallback>
                <p:oleObj name="Acrobat Document" r:id="rId2" imgW="4663262" imgH="6034723" progId="Acrobat.Document.DC">
                  <p:embed/>
                  <p:pic>
                    <p:nvPicPr>
                      <p:cNvPr id="0" name=""/>
                      <p:cNvPicPr/>
                      <p:nvPr/>
                    </p:nvPicPr>
                    <p:blipFill>
                      <a:blip r:embed="rId3"/>
                      <a:stretch>
                        <a:fillRect/>
                      </a:stretch>
                    </p:blipFill>
                    <p:spPr>
                      <a:xfrm>
                        <a:off x="2438401" y="1371600"/>
                        <a:ext cx="4114800" cy="4754563"/>
                      </a:xfrm>
                      <a:prstGeom prst="rect">
                        <a:avLst/>
                      </a:prstGeom>
                    </p:spPr>
                  </p:pic>
                </p:oleObj>
              </mc:Fallback>
            </mc:AlternateContent>
          </a:graphicData>
        </a:graphic>
      </p:graphicFrame>
    </p:spTree>
    <p:extLst>
      <p:ext uri="{BB962C8B-B14F-4D97-AF65-F5344CB8AC3E}">
        <p14:creationId xmlns:p14="http://schemas.microsoft.com/office/powerpoint/2010/main" val="1559904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2906</TotalTime>
  <Words>1867</Words>
  <Application>Microsoft Office PowerPoint</Application>
  <PresentationFormat>On-screen Show (4:3)</PresentationFormat>
  <Paragraphs>223</Paragraphs>
  <Slides>40</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5" baseType="lpstr">
      <vt:lpstr>Arial</vt:lpstr>
      <vt:lpstr>Calibri</vt:lpstr>
      <vt:lpstr>Wingdings</vt:lpstr>
      <vt:lpstr>Office Theme</vt:lpstr>
      <vt:lpstr>Acrobat Document</vt:lpstr>
      <vt:lpstr>MANITOBA RETINAL SCREENING VISION PROGRAM</vt:lpstr>
      <vt:lpstr>Land Acknowledgement</vt:lpstr>
      <vt:lpstr>WHAT IS RETINAL SCREENING?</vt:lpstr>
      <vt:lpstr>The MANITOBA RETINAL SCREENING VISION PROGRAM</vt:lpstr>
      <vt:lpstr>The MANITOBA RETINAL SCREENING VISION PROGRAM</vt:lpstr>
      <vt:lpstr>REFERRAL PROCEDURE TO MRSVP</vt:lpstr>
      <vt:lpstr> Referral Forms</vt:lpstr>
      <vt:lpstr>NRHA The Pas Referral Form</vt:lpstr>
      <vt:lpstr>Thompson referral form-community </vt:lpstr>
      <vt:lpstr>Omgomiizwin-Health Services Diabetic Retinal Screening Program Referral Form</vt:lpstr>
      <vt:lpstr>DIABETES AND EYE DISEASE</vt:lpstr>
      <vt:lpstr>DIABETES AND EYE DISEASE</vt:lpstr>
      <vt:lpstr>WHAT ARE THE SYMPTOMS OF DIABETIC RETINOPATHY?</vt:lpstr>
      <vt:lpstr>No Diabetic Retinopathy</vt:lpstr>
      <vt:lpstr>Early Stages of Diabetic Retinopathy</vt:lpstr>
      <vt:lpstr>Later Stages of Diabetic Retinopathy</vt:lpstr>
      <vt:lpstr>Final Stages of Diabetic Retinopathy</vt:lpstr>
      <vt:lpstr>HOW OFTEN SHOULD RETINAL SCREENING BE PERFOMED?</vt:lpstr>
      <vt:lpstr>WHAT HAPPENS AT RETINAL SCREENING?</vt:lpstr>
      <vt:lpstr>PowerPoint Presentation</vt:lpstr>
      <vt:lpstr>PowerPoint Presentation</vt:lpstr>
      <vt:lpstr>PowerPoint Presentation</vt:lpstr>
      <vt:lpstr>NORMAL RETINA</vt:lpstr>
      <vt:lpstr>Mild to Moderate Non-Proliferative Diabetic Retinopathy</vt:lpstr>
      <vt:lpstr>Severe Proliferative Diabetic Retinopathy</vt:lpstr>
      <vt:lpstr>LASER TREATMENT IMAGES</vt:lpstr>
      <vt:lpstr>Cataract</vt:lpstr>
      <vt:lpstr>Cataract</vt:lpstr>
      <vt:lpstr>Ways to Keep Good Eye Health </vt:lpstr>
      <vt:lpstr>Working Together for the North</vt:lpstr>
      <vt:lpstr>CNIB</vt:lpstr>
      <vt:lpstr>OTHER SUPPORTS</vt:lpstr>
      <vt:lpstr>Successful Retinal Screening Clinics</vt:lpstr>
      <vt:lpstr>Challenges</vt:lpstr>
      <vt:lpstr>PowerPoint Presentation</vt:lpstr>
      <vt:lpstr>NRHA East Communities</vt:lpstr>
      <vt:lpstr>NRHA West Communites</vt:lpstr>
      <vt:lpstr>Omgomiizwin Health Services Communities</vt:lpstr>
      <vt:lpstr>PowerPoint Presentation</vt:lpstr>
      <vt:lpstr>PowerPoint Presentation</vt:lpstr>
    </vt:vector>
  </TitlesOfParts>
  <Company>brha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MANTIOBA RETINAL SCREENING VISION PROGRAM</dc:title>
  <dc:creator>jlutz</dc:creator>
  <cp:lastModifiedBy>Hoadley, Alyssa</cp:lastModifiedBy>
  <cp:revision>184</cp:revision>
  <dcterms:created xsi:type="dcterms:W3CDTF">2009-11-16T19:02:17Z</dcterms:created>
  <dcterms:modified xsi:type="dcterms:W3CDTF">2023-07-11T14:08:13Z</dcterms:modified>
</cp:coreProperties>
</file>