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6"/>
  </p:notesMasterIdLst>
  <p:sldIdLst>
    <p:sldId id="256" r:id="rId2"/>
    <p:sldId id="257" r:id="rId3"/>
    <p:sldId id="258" r:id="rId4"/>
    <p:sldId id="259" r:id="rId5"/>
    <p:sldId id="260" r:id="rId6"/>
    <p:sldId id="261" r:id="rId7"/>
    <p:sldId id="263" r:id="rId8"/>
    <p:sldId id="271" r:id="rId9"/>
    <p:sldId id="267" r:id="rId10"/>
    <p:sldId id="272" r:id="rId11"/>
    <p:sldId id="264" r:id="rId12"/>
    <p:sldId id="265" r:id="rId13"/>
    <p:sldId id="269" r:id="rId14"/>
    <p:sldId id="273" r:id="rId15"/>
    <p:sldId id="274" r:id="rId16"/>
    <p:sldId id="275" r:id="rId17"/>
    <p:sldId id="276" r:id="rId18"/>
    <p:sldId id="277" r:id="rId19"/>
    <p:sldId id="278" r:id="rId20"/>
    <p:sldId id="279" r:id="rId21"/>
    <p:sldId id="280" r:id="rId22"/>
    <p:sldId id="281" r:id="rId23"/>
    <p:sldId id="282" r:id="rId24"/>
    <p:sldId id="26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9200" autoAdjust="0"/>
  </p:normalViewPr>
  <p:slideViewPr>
    <p:cSldViewPr>
      <p:cViewPr varScale="1">
        <p:scale>
          <a:sx n="63" d="100"/>
          <a:sy n="63" d="100"/>
        </p:scale>
        <p:origin x="2994"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24C118-4557-4DD7-8D4D-A1A3CC43EAB3}" type="datetimeFigureOut">
              <a:rPr lang="en-CA" smtClean="0"/>
              <a:t>2023-11-30</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E5B4D6-45B2-4738-A62F-229E3B78B667}" type="slidenum">
              <a:rPr lang="en-CA" smtClean="0"/>
              <a:t>‹#›</a:t>
            </a:fld>
            <a:endParaRPr lang="en-CA"/>
          </a:p>
        </p:txBody>
      </p:sp>
    </p:spTree>
    <p:extLst>
      <p:ext uri="{BB962C8B-B14F-4D97-AF65-F5344CB8AC3E}">
        <p14:creationId xmlns:p14="http://schemas.microsoft.com/office/powerpoint/2010/main" val="3877358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Today I will present</a:t>
            </a:r>
            <a:r>
              <a:rPr lang="en-CA" baseline="0" dirty="0"/>
              <a:t> on ‘Eating Breakfast’. </a:t>
            </a:r>
          </a:p>
          <a:p>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a:t>The presentation will last about 15-20 minutes and then we will do an activity called: “What’s in your breakfast?” </a:t>
            </a:r>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baseline="0" dirty="0"/>
          </a:p>
          <a:p>
            <a:endParaRPr lang="en-US" dirty="0"/>
          </a:p>
          <a:p>
            <a:endParaRPr lang="en-CA" dirty="0"/>
          </a:p>
        </p:txBody>
      </p:sp>
      <p:sp>
        <p:nvSpPr>
          <p:cNvPr id="4" name="Slide Number Placeholder 3"/>
          <p:cNvSpPr>
            <a:spLocks noGrp="1"/>
          </p:cNvSpPr>
          <p:nvPr>
            <p:ph type="sldNum" sz="quarter" idx="10"/>
          </p:nvPr>
        </p:nvSpPr>
        <p:spPr/>
        <p:txBody>
          <a:bodyPr/>
          <a:lstStyle/>
          <a:p>
            <a:fld id="{DBE5B4D6-45B2-4738-A62F-229E3B78B667}" type="slidenum">
              <a:rPr lang="en-CA" smtClean="0"/>
              <a:t>1</a:t>
            </a:fld>
            <a:endParaRPr lang="en-CA"/>
          </a:p>
        </p:txBody>
      </p:sp>
    </p:spTree>
    <p:extLst>
      <p:ext uri="{BB962C8B-B14F-4D97-AF65-F5344CB8AC3E}">
        <p14:creationId xmlns:p14="http://schemas.microsoft.com/office/powerpoint/2010/main" val="3209154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Many</a:t>
            </a:r>
            <a:r>
              <a:rPr lang="en-CA" baseline="0" dirty="0"/>
              <a:t> people are not hungry as soon as they wake up. If that is how you are, no worries. You do not need to eat breakfast as soon as you wake up. It’s important to eat in the morning, but perhaps for you it happens 2 hours after you wake up. It’s important that when you do eat that it’s something that is nutritious and that includes many micronutrients (vitamins, minerals and phytochemicals).  </a:t>
            </a:r>
          </a:p>
          <a:p>
            <a:endParaRPr lang="en-CA" baseline="0" dirty="0"/>
          </a:p>
          <a:p>
            <a:r>
              <a:rPr lang="en-CA" baseline="0" dirty="0" err="1"/>
              <a:t>Cielle</a:t>
            </a:r>
            <a:r>
              <a:rPr lang="en-CA" baseline="0" dirty="0"/>
              <a:t> and Maxie – </a:t>
            </a:r>
            <a:r>
              <a:rPr lang="en-CA" baseline="0" dirty="0" err="1"/>
              <a:t>Cielle</a:t>
            </a:r>
            <a:r>
              <a:rPr lang="en-CA" baseline="0" dirty="0"/>
              <a:t> is hungry first thing in the morning and Maxie isn’t hungry until 1-2 hours after she wakes up. </a:t>
            </a:r>
          </a:p>
          <a:p>
            <a:endParaRPr lang="en-CA" baseline="0" dirty="0"/>
          </a:p>
          <a:p>
            <a:r>
              <a:rPr lang="en-CA" baseline="0" dirty="0"/>
              <a:t>It is also important that you avoid high sugar, highly processed foods for breakfast. </a:t>
            </a:r>
          </a:p>
          <a:p>
            <a:endParaRPr lang="en-CA" baseline="0" dirty="0"/>
          </a:p>
          <a:p>
            <a:endParaRPr lang="en-CA" baseline="0" dirty="0"/>
          </a:p>
        </p:txBody>
      </p:sp>
      <p:sp>
        <p:nvSpPr>
          <p:cNvPr id="4" name="Slide Number Placeholder 3"/>
          <p:cNvSpPr>
            <a:spLocks noGrp="1"/>
          </p:cNvSpPr>
          <p:nvPr>
            <p:ph type="sldNum" sz="quarter" idx="10"/>
          </p:nvPr>
        </p:nvSpPr>
        <p:spPr/>
        <p:txBody>
          <a:bodyPr/>
          <a:lstStyle/>
          <a:p>
            <a:fld id="{DBE5B4D6-45B2-4738-A62F-229E3B78B667}" type="slidenum">
              <a:rPr lang="en-CA" smtClean="0"/>
              <a:t>10</a:t>
            </a:fld>
            <a:endParaRPr lang="en-CA"/>
          </a:p>
        </p:txBody>
      </p:sp>
    </p:spTree>
    <p:extLst>
      <p:ext uri="{BB962C8B-B14F-4D97-AF65-F5344CB8AC3E}">
        <p14:creationId xmlns:p14="http://schemas.microsoft.com/office/powerpoint/2010/main" val="4087126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A healthy breakfast should contain a variety of foods, including lots of vegetables, fruit, pulses, beans,</a:t>
            </a:r>
            <a:r>
              <a:rPr lang="en-CA" sz="1200" kern="1200" baseline="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whole grains, and lean protein. </a:t>
            </a: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Follow</a:t>
            </a:r>
            <a:r>
              <a:rPr lang="en-CA" sz="1200" kern="1200" baseline="0" dirty="0">
                <a:solidFill>
                  <a:schemeClr val="tx1"/>
                </a:solidFill>
                <a:effectLst/>
                <a:latin typeface="+mn-lt"/>
                <a:ea typeface="+mn-ea"/>
                <a:cs typeface="+mn-cs"/>
              </a:rPr>
              <a:t> Eating Well with Canada’s Food Guide and make sure that you include at least 3 of the 4 food groups at breakfast and ALWAYS vegetables and fruit. </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Emphasize vegetables</a:t>
            </a:r>
            <a:r>
              <a:rPr lang="en-CA" sz="1200" kern="1200" baseline="0" dirty="0">
                <a:solidFill>
                  <a:schemeClr val="tx1"/>
                </a:solidFill>
                <a:effectLst/>
                <a:latin typeface="+mn-lt"/>
                <a:ea typeface="+mn-ea"/>
                <a:cs typeface="+mn-cs"/>
              </a:rPr>
              <a:t> during your breakfast. The plate approach recommends that ½ your plate be filled with vegetables, ¼ with meat and alternatives (proteins) and ¼ with starches (grains, potatoes or corn). </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CA" dirty="0">
                <a:effectLst/>
              </a:rPr>
              <a:t>You should plan for a healthy well balanced breakfast with plenty of nutritious food like vegetables, fruit, and whole grains, and you will be ready to take to take on the day. Avoid foods high in sugar because they give you a quick boost of sugar which falls rapidly. Further, eating too much sugar provides you with calories, but no nutrients and can lead to weight gain if eaten</a:t>
            </a:r>
            <a:r>
              <a:rPr lang="en-CA" baseline="0" dirty="0">
                <a:effectLst/>
              </a:rPr>
              <a:t> in excess. Also limit highly processed foods.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CA" baseline="0" dirty="0">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a:effectLst/>
              </a:rPr>
              <a:t>Eat whole, unprocessed foods at all meals, including breakfast.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CA" baseline="0" dirty="0">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a:effectLst/>
              </a:rPr>
              <a:t>Breakfast foods tend to be highly processed. According to one study, breakfast cereals in North America targeted at kids have 40% more sugar than those targeted to adults. In one study, only 5.5% of breakfast cereals for kids met the ‘low sugar’ guidelines. According to this study 73% of children eat sugary cereal regularly.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CA" baseline="0" dirty="0">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CA" baseline="0" dirty="0">
                <a:effectLst/>
              </a:rPr>
              <a:t>Therefore, if you are choosing a cereal for breakfast, choose one that has less than 4 g of sugar per serving. </a:t>
            </a:r>
          </a:p>
          <a:p>
            <a:endParaRPr lang="en-CA" dirty="0"/>
          </a:p>
          <a:p>
            <a:endParaRPr lang="en-CA" dirty="0"/>
          </a:p>
        </p:txBody>
      </p:sp>
      <p:sp>
        <p:nvSpPr>
          <p:cNvPr id="4" name="Slide Number Placeholder 3"/>
          <p:cNvSpPr>
            <a:spLocks noGrp="1"/>
          </p:cNvSpPr>
          <p:nvPr>
            <p:ph type="sldNum" sz="quarter" idx="10"/>
          </p:nvPr>
        </p:nvSpPr>
        <p:spPr/>
        <p:txBody>
          <a:bodyPr/>
          <a:lstStyle/>
          <a:p>
            <a:fld id="{DBE5B4D6-45B2-4738-A62F-229E3B78B667}" type="slidenum">
              <a:rPr lang="en-CA" smtClean="0"/>
              <a:t>11</a:t>
            </a:fld>
            <a:endParaRPr lang="en-CA"/>
          </a:p>
        </p:txBody>
      </p:sp>
    </p:spTree>
    <p:extLst>
      <p:ext uri="{BB962C8B-B14F-4D97-AF65-F5344CB8AC3E}">
        <p14:creationId xmlns:p14="http://schemas.microsoft.com/office/powerpoint/2010/main" val="4062896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Even if you think you don’t have time to eat breakfast, there are endless grab-and-go options that are delicious. Some quick and healthy choices include:</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r>
              <a:rPr lang="en-CA" sz="1200" b="0" kern="1200" dirty="0">
                <a:solidFill>
                  <a:schemeClr val="tx1"/>
                </a:solidFill>
                <a:effectLst/>
                <a:latin typeface="+mn-lt"/>
                <a:ea typeface="+mn-ea"/>
                <a:cs typeface="+mn-cs"/>
              </a:rPr>
              <a:t>Smoothies – Make your own smoothies using any fruit you have, plain yogurt, milk and spinach. The spinach</a:t>
            </a:r>
            <a:r>
              <a:rPr lang="en-CA" sz="1200" b="0" kern="1200" baseline="0" dirty="0">
                <a:solidFill>
                  <a:schemeClr val="tx1"/>
                </a:solidFill>
                <a:effectLst/>
                <a:latin typeface="+mn-lt"/>
                <a:ea typeface="+mn-ea"/>
                <a:cs typeface="+mn-cs"/>
              </a:rPr>
              <a:t> has very little taste, but will add a beautiful green color to your smoothie, plus many vitamins (vitamin A, B, C, folate), minerals (calcium, iron, potassium), phytochemicals (found in plants shown to be disease fighting and health promoting) and antioxidants (reduces our risk of developing certain types of cancer). </a:t>
            </a:r>
          </a:p>
          <a:p>
            <a:endParaRPr lang="en-CA" sz="1200" b="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dirty="0"/>
              <a:t>Steel cut oats – cook them in a large pot</a:t>
            </a:r>
            <a:r>
              <a:rPr lang="en-CA" baseline="0" dirty="0"/>
              <a:t> the evening before. It can last for a few days in the fridge. </a:t>
            </a: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No cook strawberry oatmeal - put ½ cup of steel cut oats, or old fashioned oats with ½ cup milk in a portable cup. Let soak overnight in the fridge. In the morning add strawberries and enjoy! </a:t>
            </a:r>
          </a:p>
          <a:p>
            <a:endParaRPr lang="en-CA" sz="1200" b="0" kern="1200" baseline="0" dirty="0">
              <a:solidFill>
                <a:schemeClr val="tx1"/>
              </a:solidFill>
              <a:effectLst/>
              <a:latin typeface="+mn-lt"/>
              <a:ea typeface="+mn-ea"/>
              <a:cs typeface="+mn-cs"/>
            </a:endParaRPr>
          </a:p>
          <a:p>
            <a:endParaRPr lang="en-CA" sz="1200" b="0" kern="1200" dirty="0">
              <a:solidFill>
                <a:schemeClr val="tx1"/>
              </a:solidFill>
              <a:effectLst/>
              <a:latin typeface="+mn-lt"/>
              <a:ea typeface="+mn-ea"/>
              <a:cs typeface="+mn-cs"/>
            </a:endParaRPr>
          </a:p>
          <a:p>
            <a:endParaRPr lang="en-CA"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E5B4D6-45B2-4738-A62F-229E3B78B667}" type="slidenum">
              <a:rPr lang="en-CA" smtClean="0"/>
              <a:t>12</a:t>
            </a:fld>
            <a:endParaRPr lang="en-CA"/>
          </a:p>
        </p:txBody>
      </p:sp>
    </p:spTree>
    <p:extLst>
      <p:ext uri="{BB962C8B-B14F-4D97-AF65-F5344CB8AC3E}">
        <p14:creationId xmlns:p14="http://schemas.microsoft.com/office/powerpoint/2010/main" val="665941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CA" dirty="0"/>
              <a:t>And more healthy and quick breakfast ideas…. </a:t>
            </a:r>
          </a:p>
          <a:p>
            <a:pPr marL="0" indent="0">
              <a:buFont typeface="Arial" panose="020B0604020202020204" pitchFamily="34" charset="0"/>
              <a:buNone/>
            </a:pPr>
            <a:endParaRPr lang="en-CA" dirty="0"/>
          </a:p>
          <a:p>
            <a:pPr marL="171450" indent="-171450">
              <a:buFont typeface="Arial" panose="020B0604020202020204" pitchFamily="34" charset="0"/>
              <a:buChar char="•"/>
            </a:pPr>
            <a:r>
              <a:rPr lang="en-CA" dirty="0"/>
              <a:t>Banana nut lettuce wraps – spread 1 tsp of peanut butter on a</a:t>
            </a:r>
            <a:r>
              <a:rPr lang="en-CA" baseline="0" dirty="0"/>
              <a:t> leaf of lettuce. Lay a few banana slices on the peanut butter and roll up like a burrito. </a:t>
            </a:r>
          </a:p>
          <a:p>
            <a:pPr marL="171450" indent="-171450">
              <a:buFont typeface="Arial" panose="020B0604020202020204" pitchFamily="34" charset="0"/>
              <a:buChar char="•"/>
            </a:pPr>
            <a:r>
              <a:rPr lang="en-CA" baseline="0" dirty="0"/>
              <a:t>Banana burrito – spread 2-4 tsp of peanut butter on a whole wheat tortilla wrap. Lay a few banana slices on the peanut butter and roll up like a burrito. </a:t>
            </a:r>
          </a:p>
          <a:p>
            <a:pPr marL="171450" indent="-171450">
              <a:buFont typeface="Arial" panose="020B0604020202020204" pitchFamily="34" charset="0"/>
              <a:buChar char="•"/>
            </a:pPr>
            <a:r>
              <a:rPr lang="en-CA" baseline="0" dirty="0"/>
              <a:t>Do you have a slow cooker? If so, prepare your favorite recipe of pork and beans the night before and have it cooking while you sleep. You will wake up to a house that smells delicious and a healthy breakfast ready to be eaten. </a:t>
            </a:r>
          </a:p>
          <a:p>
            <a:pPr marL="171450" indent="-171450">
              <a:buFont typeface="Arial" panose="020B0604020202020204" pitchFamily="34" charset="0"/>
              <a:buChar char="•"/>
            </a:pPr>
            <a:endParaRPr lang="en-CA" baseline="0" dirty="0"/>
          </a:p>
          <a:p>
            <a:pPr marL="171450" indent="-171450">
              <a:buFont typeface="Arial" panose="020B0604020202020204" pitchFamily="34" charset="0"/>
              <a:buChar char="•"/>
            </a:pPr>
            <a:endParaRPr lang="en-CA" baseline="0" dirty="0"/>
          </a:p>
          <a:p>
            <a:pPr marL="171450" indent="-171450">
              <a:buFont typeface="Arial" panose="020B0604020202020204" pitchFamily="34" charset="0"/>
              <a:buChar char="•"/>
            </a:pPr>
            <a:r>
              <a:rPr lang="en-CA" baseline="0" dirty="0"/>
              <a:t>Don’t feel like you have to stick to traditional breakfast food choices. Be creative with your breakfast. Choose healthy foods that you want to eat. </a:t>
            </a:r>
          </a:p>
          <a:p>
            <a:endParaRPr lang="en-CA" baseline="0" dirty="0"/>
          </a:p>
          <a:p>
            <a:endParaRPr lang="en-CA" dirty="0"/>
          </a:p>
          <a:p>
            <a:endParaRPr lang="en-CA" dirty="0"/>
          </a:p>
          <a:p>
            <a:r>
              <a:rPr lang="en-CA" dirty="0"/>
              <a:t>Quinoa</a:t>
            </a:r>
            <a:r>
              <a:rPr lang="en-CA" baseline="0" dirty="0"/>
              <a:t> – a seed, but called mother of all grains. Very high in protein, fibre, vitamins and low in GI. </a:t>
            </a:r>
          </a:p>
          <a:p>
            <a:r>
              <a:rPr lang="en-CA" baseline="0" dirty="0"/>
              <a:t>Chia – high in fibre, vitamin, Omega 3, protein, antioxidants and minerals. </a:t>
            </a:r>
            <a:endParaRPr lang="en-CA" dirty="0"/>
          </a:p>
        </p:txBody>
      </p:sp>
      <p:sp>
        <p:nvSpPr>
          <p:cNvPr id="4" name="Slide Number Placeholder 3"/>
          <p:cNvSpPr>
            <a:spLocks noGrp="1"/>
          </p:cNvSpPr>
          <p:nvPr>
            <p:ph type="sldNum" sz="quarter" idx="10"/>
          </p:nvPr>
        </p:nvSpPr>
        <p:spPr/>
        <p:txBody>
          <a:bodyPr/>
          <a:lstStyle/>
          <a:p>
            <a:fld id="{DBE5B4D6-45B2-4738-A62F-229E3B78B667}" type="slidenum">
              <a:rPr lang="en-CA" smtClean="0"/>
              <a:t>13</a:t>
            </a:fld>
            <a:endParaRPr lang="en-CA"/>
          </a:p>
        </p:txBody>
      </p:sp>
    </p:spTree>
    <p:extLst>
      <p:ext uri="{BB962C8B-B14F-4D97-AF65-F5344CB8AC3E}">
        <p14:creationId xmlns:p14="http://schemas.microsoft.com/office/powerpoint/2010/main" val="2836876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Everyone take out a piece of paper and write down what you ate for breakfast today or what you ate up</a:t>
            </a:r>
            <a:r>
              <a:rPr lang="en-CA" baseline="0" dirty="0"/>
              <a:t> to now today. </a:t>
            </a:r>
          </a:p>
          <a:p>
            <a:endParaRPr lang="en-CA" baseline="0" dirty="0"/>
          </a:p>
          <a:p>
            <a:r>
              <a:rPr lang="en-CA" baseline="0" dirty="0"/>
              <a:t>Did you have anything to eat up to now? If not, when were you planning on eating? </a:t>
            </a:r>
          </a:p>
          <a:p>
            <a:endParaRPr lang="en-CA" baseline="0" dirty="0"/>
          </a:p>
          <a:p>
            <a:r>
              <a:rPr lang="en-CA" baseline="0" dirty="0"/>
              <a:t>Give participants 3-5 minutes to write down what they ate for breakfast. </a:t>
            </a:r>
          </a:p>
          <a:p>
            <a:endParaRPr lang="en-CA" baseline="0" dirty="0"/>
          </a:p>
          <a:p>
            <a:endParaRPr lang="en-CA" dirty="0"/>
          </a:p>
        </p:txBody>
      </p:sp>
      <p:sp>
        <p:nvSpPr>
          <p:cNvPr id="4" name="Slide Number Placeholder 3"/>
          <p:cNvSpPr>
            <a:spLocks noGrp="1"/>
          </p:cNvSpPr>
          <p:nvPr>
            <p:ph type="sldNum" sz="quarter" idx="10"/>
          </p:nvPr>
        </p:nvSpPr>
        <p:spPr/>
        <p:txBody>
          <a:bodyPr/>
          <a:lstStyle/>
          <a:p>
            <a:fld id="{2912AEF3-8257-4C88-AFB3-999692FA4E2F}" type="slidenum">
              <a:rPr lang="en-CA" smtClean="0"/>
              <a:t>14</a:t>
            </a:fld>
            <a:endParaRPr lang="en-CA"/>
          </a:p>
        </p:txBody>
      </p:sp>
    </p:spTree>
    <p:extLst>
      <p:ext uri="{BB962C8B-B14F-4D97-AF65-F5344CB8AC3E}">
        <p14:creationId xmlns:p14="http://schemas.microsoft.com/office/powerpoint/2010/main" val="1379538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Let’s take a look at some typical breakfasts</a:t>
            </a:r>
            <a:r>
              <a:rPr lang="en-CA" baseline="0" dirty="0"/>
              <a:t> and see if they are considered healthy. </a:t>
            </a:r>
          </a:p>
          <a:p>
            <a:endParaRPr lang="en-CA" baseline="0" dirty="0"/>
          </a:p>
          <a:p>
            <a:r>
              <a:rPr lang="en-CA" dirty="0"/>
              <a:t>The World Health</a:t>
            </a:r>
            <a:r>
              <a:rPr lang="en-CA" baseline="0" dirty="0"/>
              <a:t> Organization recommends no more than 12 tsp of added sugar per day, but that we would benefit if we were to eat no more than 6 added tsp per day. </a:t>
            </a:r>
          </a:p>
          <a:p>
            <a:endParaRPr lang="en-CA" baseline="0" dirty="0"/>
          </a:p>
          <a:p>
            <a:r>
              <a:rPr lang="en-CA" baseline="0" dirty="0"/>
              <a:t>Coffee – 30 grams of sugar; 14 grams of fat and 270 calories. </a:t>
            </a:r>
            <a:endParaRPr lang="en-CA" dirty="0"/>
          </a:p>
        </p:txBody>
      </p:sp>
      <p:sp>
        <p:nvSpPr>
          <p:cNvPr id="4" name="Slide Number Placeholder 3"/>
          <p:cNvSpPr>
            <a:spLocks noGrp="1"/>
          </p:cNvSpPr>
          <p:nvPr>
            <p:ph type="sldNum" sz="quarter" idx="10"/>
          </p:nvPr>
        </p:nvSpPr>
        <p:spPr/>
        <p:txBody>
          <a:bodyPr/>
          <a:lstStyle/>
          <a:p>
            <a:fld id="{2912AEF3-8257-4C88-AFB3-999692FA4E2F}" type="slidenum">
              <a:rPr lang="en-CA" smtClean="0"/>
              <a:t>15</a:t>
            </a:fld>
            <a:endParaRPr lang="en-CA"/>
          </a:p>
        </p:txBody>
      </p:sp>
    </p:spTree>
    <p:extLst>
      <p:ext uri="{BB962C8B-B14F-4D97-AF65-F5344CB8AC3E}">
        <p14:creationId xmlns:p14="http://schemas.microsoft.com/office/powerpoint/2010/main" val="29632062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Have</a:t>
            </a:r>
            <a:r>
              <a:rPr lang="en-CA" baseline="0" dirty="0"/>
              <a:t> it with a whole wheat toast and you’ll have 3 food groups served for this breakfast. </a:t>
            </a:r>
            <a:endParaRPr lang="en-CA" dirty="0"/>
          </a:p>
        </p:txBody>
      </p:sp>
      <p:sp>
        <p:nvSpPr>
          <p:cNvPr id="4" name="Slide Number Placeholder 3"/>
          <p:cNvSpPr>
            <a:spLocks noGrp="1"/>
          </p:cNvSpPr>
          <p:nvPr>
            <p:ph type="sldNum" sz="quarter" idx="10"/>
          </p:nvPr>
        </p:nvSpPr>
        <p:spPr/>
        <p:txBody>
          <a:bodyPr/>
          <a:lstStyle/>
          <a:p>
            <a:fld id="{2912AEF3-8257-4C88-AFB3-999692FA4E2F}" type="slidenum">
              <a:rPr lang="en-CA" smtClean="0"/>
              <a:t>16</a:t>
            </a:fld>
            <a:endParaRPr lang="en-CA"/>
          </a:p>
        </p:txBody>
      </p:sp>
    </p:spTree>
    <p:extLst>
      <p:ext uri="{BB962C8B-B14F-4D97-AF65-F5344CB8AC3E}">
        <p14:creationId xmlns:p14="http://schemas.microsoft.com/office/powerpoint/2010/main" val="3618706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82 grams of fat = 16.5 tsp of fat</a:t>
            </a:r>
          </a:p>
          <a:p>
            <a:endParaRPr lang="en-CA" baseline="0" dirty="0"/>
          </a:p>
          <a:p>
            <a:r>
              <a:rPr lang="en-CA" baseline="0" dirty="0"/>
              <a:t>You only need 2-3 servings of meat and alternatives per day (2 for females and 3 for males). 3 eggs = 1.5 servings. Therefore almost all the servings for females and ½ of the amount of servings for males. </a:t>
            </a:r>
          </a:p>
          <a:p>
            <a:endParaRPr lang="en-CA" baseline="0" dirty="0"/>
          </a:p>
          <a:p>
            <a:r>
              <a:rPr lang="en-CA" baseline="0" dirty="0"/>
              <a:t>While white bread is listed on the food guide, the food guide also makes the recommendation that at least ½ of our servings should be whole grain each day. White bread (and other ‘white’ grain products) are not healthy choices. </a:t>
            </a:r>
            <a:endParaRPr lang="en-CA" dirty="0"/>
          </a:p>
        </p:txBody>
      </p:sp>
      <p:sp>
        <p:nvSpPr>
          <p:cNvPr id="4" name="Slide Number Placeholder 3"/>
          <p:cNvSpPr>
            <a:spLocks noGrp="1"/>
          </p:cNvSpPr>
          <p:nvPr>
            <p:ph type="sldNum" sz="quarter" idx="10"/>
          </p:nvPr>
        </p:nvSpPr>
        <p:spPr/>
        <p:txBody>
          <a:bodyPr/>
          <a:lstStyle/>
          <a:p>
            <a:fld id="{2912AEF3-8257-4C88-AFB3-999692FA4E2F}" type="slidenum">
              <a:rPr lang="en-CA" smtClean="0"/>
              <a:t>17</a:t>
            </a:fld>
            <a:endParaRPr lang="en-CA"/>
          </a:p>
        </p:txBody>
      </p:sp>
    </p:spTree>
    <p:extLst>
      <p:ext uri="{BB962C8B-B14F-4D97-AF65-F5344CB8AC3E}">
        <p14:creationId xmlns:p14="http://schemas.microsoft.com/office/powerpoint/2010/main" val="37218722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912AEF3-8257-4C88-AFB3-999692FA4E2F}" type="slidenum">
              <a:rPr lang="en-CA" smtClean="0"/>
              <a:t>18</a:t>
            </a:fld>
            <a:endParaRPr lang="en-CA"/>
          </a:p>
        </p:txBody>
      </p:sp>
    </p:spTree>
    <p:extLst>
      <p:ext uri="{BB962C8B-B14F-4D97-AF65-F5344CB8AC3E}">
        <p14:creationId xmlns:p14="http://schemas.microsoft.com/office/powerpoint/2010/main" val="2191569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Pancakes – 519 calories; 90 grams</a:t>
            </a:r>
            <a:r>
              <a:rPr lang="en-CA" baseline="0" dirty="0"/>
              <a:t> of carbs; 15 grams of fat</a:t>
            </a:r>
          </a:p>
          <a:p>
            <a:r>
              <a:rPr lang="en-CA" baseline="0" dirty="0"/>
              <a:t>Coffee – 30 grams of sugar; 14 grams of fat and 270 calories. </a:t>
            </a:r>
            <a:endParaRPr lang="en-CA" dirty="0"/>
          </a:p>
        </p:txBody>
      </p:sp>
      <p:sp>
        <p:nvSpPr>
          <p:cNvPr id="4" name="Slide Number Placeholder 3"/>
          <p:cNvSpPr>
            <a:spLocks noGrp="1"/>
          </p:cNvSpPr>
          <p:nvPr>
            <p:ph type="sldNum" sz="quarter" idx="10"/>
          </p:nvPr>
        </p:nvSpPr>
        <p:spPr/>
        <p:txBody>
          <a:bodyPr/>
          <a:lstStyle/>
          <a:p>
            <a:fld id="{2912AEF3-8257-4C88-AFB3-999692FA4E2F}" type="slidenum">
              <a:rPr lang="en-CA" smtClean="0"/>
              <a:t>19</a:t>
            </a:fld>
            <a:endParaRPr lang="en-CA"/>
          </a:p>
        </p:txBody>
      </p:sp>
    </p:spTree>
    <p:extLst>
      <p:ext uri="{BB962C8B-B14F-4D97-AF65-F5344CB8AC3E}">
        <p14:creationId xmlns:p14="http://schemas.microsoft.com/office/powerpoint/2010/main" val="1164596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Here’s an outline of what we will talk about during</a:t>
            </a:r>
            <a:r>
              <a:rPr lang="en-CA" baseline="0" dirty="0"/>
              <a:t> today’s presentation. </a:t>
            </a:r>
            <a:endParaRPr lang="en-CA" dirty="0"/>
          </a:p>
          <a:p>
            <a:endParaRPr lang="en-CA" dirty="0"/>
          </a:p>
        </p:txBody>
      </p:sp>
      <p:sp>
        <p:nvSpPr>
          <p:cNvPr id="4" name="Slide Number Placeholder 3"/>
          <p:cNvSpPr>
            <a:spLocks noGrp="1"/>
          </p:cNvSpPr>
          <p:nvPr>
            <p:ph type="sldNum" sz="quarter" idx="10"/>
          </p:nvPr>
        </p:nvSpPr>
        <p:spPr/>
        <p:txBody>
          <a:bodyPr/>
          <a:lstStyle/>
          <a:p>
            <a:fld id="{DBE5B4D6-45B2-4738-A62F-229E3B78B667}" type="slidenum">
              <a:rPr lang="en-CA" smtClean="0"/>
              <a:t>2</a:t>
            </a:fld>
            <a:endParaRPr lang="en-CA"/>
          </a:p>
        </p:txBody>
      </p:sp>
    </p:spTree>
    <p:extLst>
      <p:ext uri="{BB962C8B-B14F-4D97-AF65-F5344CB8AC3E}">
        <p14:creationId xmlns:p14="http://schemas.microsoft.com/office/powerpoint/2010/main" val="39510817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912AEF3-8257-4C88-AFB3-999692FA4E2F}" type="slidenum">
              <a:rPr lang="en-CA" smtClean="0"/>
              <a:t>20</a:t>
            </a:fld>
            <a:endParaRPr lang="en-CA"/>
          </a:p>
        </p:txBody>
      </p:sp>
    </p:spTree>
    <p:extLst>
      <p:ext uri="{BB962C8B-B14F-4D97-AF65-F5344CB8AC3E}">
        <p14:creationId xmlns:p14="http://schemas.microsoft.com/office/powerpoint/2010/main" val="25036641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Pop tarts – 68 grams carbs; 14 grams of fat</a:t>
            </a:r>
          </a:p>
          <a:p>
            <a:r>
              <a:rPr lang="en-CA" dirty="0"/>
              <a:t>Fruity</a:t>
            </a:r>
            <a:r>
              <a:rPr lang="en-CA" baseline="0" dirty="0"/>
              <a:t> </a:t>
            </a:r>
            <a:r>
              <a:rPr lang="en-CA" baseline="0" dirty="0" err="1"/>
              <a:t>Os</a:t>
            </a:r>
            <a:r>
              <a:rPr lang="en-CA" baseline="0" dirty="0"/>
              <a:t> </a:t>
            </a:r>
            <a:r>
              <a:rPr lang="en-CA" dirty="0"/>
              <a:t>-  28 grams of sugar (8 tsp)</a:t>
            </a:r>
            <a:r>
              <a:rPr lang="en-CA" baseline="0" dirty="0"/>
              <a:t> </a:t>
            </a:r>
            <a:r>
              <a:rPr lang="en-CA" dirty="0"/>
              <a:t>– first ingredient on the ingredient</a:t>
            </a:r>
            <a:r>
              <a:rPr lang="en-CA" baseline="0" dirty="0"/>
              <a:t> list is sugar! </a:t>
            </a:r>
            <a:endParaRPr lang="en-CA" dirty="0"/>
          </a:p>
          <a:p>
            <a:r>
              <a:rPr lang="en-CA" dirty="0"/>
              <a:t> </a:t>
            </a:r>
          </a:p>
          <a:p>
            <a:r>
              <a:rPr lang="en-CA" dirty="0"/>
              <a:t>Bottle of juice =</a:t>
            </a:r>
            <a:r>
              <a:rPr lang="en-CA" baseline="0" dirty="0"/>
              <a:t> 500 ml = 46 grams of sugar/10 tsp sugar </a:t>
            </a:r>
          </a:p>
          <a:p>
            <a:endParaRPr lang="en-CA" baseline="0" dirty="0"/>
          </a:p>
          <a:p>
            <a:r>
              <a:rPr lang="en-CA" baseline="0" dirty="0"/>
              <a:t>Food groups: </a:t>
            </a:r>
          </a:p>
          <a:p>
            <a:r>
              <a:rPr lang="en-CA" baseline="0" dirty="0"/>
              <a:t>-vegetables and fruit, but it’s not the best quality of vegetable and fruit servings. </a:t>
            </a:r>
          </a:p>
          <a:p>
            <a:r>
              <a:rPr lang="en-CA" baseline="0" dirty="0"/>
              <a:t>-milk and alternatives</a:t>
            </a:r>
            <a:endParaRPr lang="en-CA" dirty="0"/>
          </a:p>
        </p:txBody>
      </p:sp>
      <p:sp>
        <p:nvSpPr>
          <p:cNvPr id="4" name="Slide Number Placeholder 3"/>
          <p:cNvSpPr>
            <a:spLocks noGrp="1"/>
          </p:cNvSpPr>
          <p:nvPr>
            <p:ph type="sldNum" sz="quarter" idx="10"/>
          </p:nvPr>
        </p:nvSpPr>
        <p:spPr/>
        <p:txBody>
          <a:bodyPr/>
          <a:lstStyle/>
          <a:p>
            <a:fld id="{2912AEF3-8257-4C88-AFB3-999692FA4E2F}" type="slidenum">
              <a:rPr lang="en-CA" smtClean="0"/>
              <a:t>21</a:t>
            </a:fld>
            <a:endParaRPr lang="en-CA"/>
          </a:p>
        </p:txBody>
      </p:sp>
    </p:spTree>
    <p:extLst>
      <p:ext uri="{BB962C8B-B14F-4D97-AF65-F5344CB8AC3E}">
        <p14:creationId xmlns:p14="http://schemas.microsoft.com/office/powerpoint/2010/main" val="329958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912AEF3-8257-4C88-AFB3-999692FA4E2F}" type="slidenum">
              <a:rPr lang="en-CA" smtClean="0"/>
              <a:t>22</a:t>
            </a:fld>
            <a:endParaRPr lang="en-CA"/>
          </a:p>
        </p:txBody>
      </p:sp>
    </p:spTree>
    <p:extLst>
      <p:ext uri="{BB962C8B-B14F-4D97-AF65-F5344CB8AC3E}">
        <p14:creationId xmlns:p14="http://schemas.microsoft.com/office/powerpoint/2010/main" val="2135399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Ask other participants to share their</a:t>
            </a:r>
            <a:r>
              <a:rPr lang="en-CA" baseline="0" dirty="0"/>
              <a:t> suggestions on how to make this breakfast healthier. </a:t>
            </a:r>
          </a:p>
          <a:p>
            <a:endParaRPr lang="en-CA" baseline="0" dirty="0"/>
          </a:p>
          <a:p>
            <a:r>
              <a:rPr lang="en-CA" baseline="0" dirty="0"/>
              <a:t>Does it include vegetables and fruit? </a:t>
            </a:r>
          </a:p>
          <a:p>
            <a:endParaRPr lang="en-CA" baseline="0" dirty="0"/>
          </a:p>
          <a:p>
            <a:r>
              <a:rPr lang="en-CA" baseline="0" dirty="0"/>
              <a:t>Could/would you realistically eat the healthier breakfast? </a:t>
            </a:r>
            <a:endParaRPr lang="en-CA" dirty="0"/>
          </a:p>
        </p:txBody>
      </p:sp>
      <p:sp>
        <p:nvSpPr>
          <p:cNvPr id="4" name="Slide Number Placeholder 3"/>
          <p:cNvSpPr>
            <a:spLocks noGrp="1"/>
          </p:cNvSpPr>
          <p:nvPr>
            <p:ph type="sldNum" sz="quarter" idx="10"/>
          </p:nvPr>
        </p:nvSpPr>
        <p:spPr/>
        <p:txBody>
          <a:bodyPr/>
          <a:lstStyle/>
          <a:p>
            <a:fld id="{2912AEF3-8257-4C88-AFB3-999692FA4E2F}" type="slidenum">
              <a:rPr lang="en-CA" smtClean="0"/>
              <a:t>23</a:t>
            </a:fld>
            <a:endParaRPr lang="en-CA"/>
          </a:p>
        </p:txBody>
      </p:sp>
    </p:spTree>
    <p:extLst>
      <p:ext uri="{BB962C8B-B14F-4D97-AF65-F5344CB8AC3E}">
        <p14:creationId xmlns:p14="http://schemas.microsoft.com/office/powerpoint/2010/main" val="14165157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Do you have any questions about today’s presentation?</a:t>
            </a:r>
            <a:r>
              <a:rPr lang="en-CA" baseline="0" dirty="0"/>
              <a:t> </a:t>
            </a:r>
          </a:p>
          <a:p>
            <a:endParaRPr lang="en-CA" baseline="0" dirty="0"/>
          </a:p>
          <a:p>
            <a:r>
              <a:rPr lang="en-CA" baseline="0" dirty="0"/>
              <a:t>Are there other topics you’d like to hear about at future sessions? If so, please let me know. </a:t>
            </a:r>
          </a:p>
          <a:p>
            <a:endParaRPr lang="en-CA" baseline="0" dirty="0"/>
          </a:p>
          <a:p>
            <a:r>
              <a:rPr lang="en-CA" baseline="0" dirty="0"/>
              <a:t>Now, let’s play a game called: “What’s in </a:t>
            </a:r>
            <a:r>
              <a:rPr lang="en-CA" baseline="0"/>
              <a:t>your breakfast?” </a:t>
            </a:r>
            <a:endParaRPr lang="en-CA" baseline="0" dirty="0"/>
          </a:p>
          <a:p>
            <a:endParaRPr lang="en-CA" baseline="0" dirty="0"/>
          </a:p>
          <a:p>
            <a:endParaRPr lang="en-CA" dirty="0"/>
          </a:p>
        </p:txBody>
      </p:sp>
      <p:sp>
        <p:nvSpPr>
          <p:cNvPr id="4" name="Slide Number Placeholder 3"/>
          <p:cNvSpPr>
            <a:spLocks noGrp="1"/>
          </p:cNvSpPr>
          <p:nvPr>
            <p:ph type="sldNum" sz="quarter" idx="10"/>
          </p:nvPr>
        </p:nvSpPr>
        <p:spPr/>
        <p:txBody>
          <a:bodyPr/>
          <a:lstStyle/>
          <a:p>
            <a:fld id="{DBE5B4D6-45B2-4738-A62F-229E3B78B667}" type="slidenum">
              <a:rPr lang="en-CA" smtClean="0"/>
              <a:t>24</a:t>
            </a:fld>
            <a:endParaRPr lang="en-CA"/>
          </a:p>
        </p:txBody>
      </p:sp>
    </p:spTree>
    <p:extLst>
      <p:ext uri="{BB962C8B-B14F-4D97-AF65-F5344CB8AC3E}">
        <p14:creationId xmlns:p14="http://schemas.microsoft.com/office/powerpoint/2010/main" val="266421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effectLst/>
                <a:latin typeface="+mn-lt"/>
                <a:ea typeface="+mn-ea"/>
                <a:cs typeface="+mn-cs"/>
              </a:rPr>
              <a:t>You’ve heard it said many times: Breakfast really is the most important meal of the day. Not only does it give you energy to start a new day, but </a:t>
            </a:r>
            <a:r>
              <a:rPr lang="en-CA" sz="1200" u="none" strike="noStrike" kern="1200" dirty="0">
                <a:solidFill>
                  <a:schemeClr val="tx1"/>
                </a:solidFill>
                <a:effectLst/>
                <a:latin typeface="+mn-lt"/>
                <a:ea typeface="+mn-ea"/>
                <a:cs typeface="+mn-cs"/>
              </a:rPr>
              <a:t>breakfast</a:t>
            </a:r>
            <a:r>
              <a:rPr lang="en-CA" sz="1200" kern="1200" dirty="0">
                <a:solidFill>
                  <a:schemeClr val="tx1"/>
                </a:solidFill>
                <a:effectLst/>
                <a:latin typeface="+mn-lt"/>
                <a:ea typeface="+mn-ea"/>
                <a:cs typeface="+mn-cs"/>
              </a:rPr>
              <a:t> is linked to many health benefits, including </a:t>
            </a:r>
            <a:r>
              <a:rPr lang="en-CA" sz="1200" u="none" strike="noStrike" kern="1200" dirty="0">
                <a:solidFill>
                  <a:schemeClr val="tx1"/>
                </a:solidFill>
                <a:effectLst/>
                <a:latin typeface="+mn-lt"/>
                <a:ea typeface="+mn-ea"/>
                <a:cs typeface="+mn-cs"/>
              </a:rPr>
              <a:t>weight and blood glucose</a:t>
            </a:r>
            <a:r>
              <a:rPr lang="en-CA" sz="1200" u="none" strike="noStrike" kern="1200" baseline="0" dirty="0">
                <a:solidFill>
                  <a:schemeClr val="tx1"/>
                </a:solidFill>
                <a:effectLst/>
                <a:latin typeface="+mn-lt"/>
                <a:ea typeface="+mn-ea"/>
                <a:cs typeface="+mn-cs"/>
              </a:rPr>
              <a:t> </a:t>
            </a:r>
            <a:r>
              <a:rPr lang="en-CA" sz="1200" u="none" strike="noStrike" kern="1200" dirty="0">
                <a:solidFill>
                  <a:schemeClr val="tx1"/>
                </a:solidFill>
                <a:effectLst/>
                <a:latin typeface="+mn-lt"/>
                <a:ea typeface="+mn-ea"/>
                <a:cs typeface="+mn-cs"/>
              </a:rPr>
              <a:t>control, </a:t>
            </a:r>
            <a:r>
              <a:rPr lang="en-CA" sz="1200" kern="1200" dirty="0">
                <a:solidFill>
                  <a:schemeClr val="tx1"/>
                </a:solidFill>
                <a:effectLst/>
                <a:latin typeface="+mn-lt"/>
                <a:ea typeface="+mn-ea"/>
                <a:cs typeface="+mn-cs"/>
              </a:rPr>
              <a:t>improved concentration, improved</a:t>
            </a:r>
            <a:r>
              <a:rPr lang="en-CA" sz="1200" kern="1200" baseline="0" dirty="0">
                <a:solidFill>
                  <a:schemeClr val="tx1"/>
                </a:solidFill>
                <a:effectLst/>
                <a:latin typeface="+mn-lt"/>
                <a:ea typeface="+mn-ea"/>
                <a:cs typeface="+mn-cs"/>
              </a:rPr>
              <a:t> </a:t>
            </a:r>
            <a:r>
              <a:rPr lang="en-CA" sz="1200" kern="1200" dirty="0">
                <a:solidFill>
                  <a:schemeClr val="tx1"/>
                </a:solidFill>
                <a:effectLst/>
                <a:latin typeface="+mn-lt"/>
                <a:ea typeface="+mn-ea"/>
                <a:cs typeface="+mn-cs"/>
              </a:rPr>
              <a:t>performance as well as encourages</a:t>
            </a:r>
            <a:r>
              <a:rPr lang="en-CA" sz="1200" kern="1200" baseline="0" dirty="0">
                <a:solidFill>
                  <a:schemeClr val="tx1"/>
                </a:solidFill>
                <a:effectLst/>
                <a:latin typeface="+mn-lt"/>
                <a:ea typeface="+mn-ea"/>
                <a:cs typeface="+mn-cs"/>
              </a:rPr>
              <a:t> you to make healthier choices for the rest of the day</a:t>
            </a:r>
            <a:r>
              <a:rPr lang="en-CA" sz="1200" kern="1200" dirty="0">
                <a:solidFill>
                  <a:schemeClr val="tx1"/>
                </a:solidFill>
                <a:effectLst/>
                <a:latin typeface="+mn-lt"/>
                <a:ea typeface="+mn-ea"/>
                <a:cs typeface="+mn-cs"/>
              </a:rPr>
              <a:t>. We will talk about these benefits in more details during this presentation.</a:t>
            </a:r>
            <a:r>
              <a:rPr lang="en-CA" sz="1200" kern="1200" baseline="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E5B4D6-45B2-4738-A62F-229E3B78B667}" type="slidenum">
              <a:rPr lang="en-CA" smtClean="0"/>
              <a:t>3</a:t>
            </a:fld>
            <a:endParaRPr lang="en-CA"/>
          </a:p>
        </p:txBody>
      </p:sp>
    </p:spTree>
    <p:extLst>
      <p:ext uri="{BB962C8B-B14F-4D97-AF65-F5344CB8AC3E}">
        <p14:creationId xmlns:p14="http://schemas.microsoft.com/office/powerpoint/2010/main" val="3382897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Many studies, in both adults and children, have shown that breakfast eaters tend to weigh less than breakfast skippers. It's worth noting that most studies linking breakfast to weight loss looked at a healthy breakfast containing protein and/or whole grains -- not meals loaded with fat and calories such as bacon, donuts</a:t>
            </a:r>
            <a:r>
              <a:rPr lang="en-CA" sz="1200" kern="1200" baseline="0" dirty="0">
                <a:solidFill>
                  <a:schemeClr val="tx1"/>
                </a:solidFill>
                <a:effectLst/>
                <a:latin typeface="+mn-lt"/>
                <a:ea typeface="+mn-ea"/>
                <a:cs typeface="+mn-cs"/>
              </a:rPr>
              <a:t> and croissants</a:t>
            </a:r>
            <a:r>
              <a:rPr lang="en-CA" sz="1200" kern="1200" dirty="0">
                <a:solidFill>
                  <a:schemeClr val="tx1"/>
                </a:solidFill>
                <a:effectLst/>
                <a:latin typeface="+mn-lt"/>
                <a:ea typeface="+mn-ea"/>
                <a:cs typeface="+mn-cs"/>
              </a:rPr>
              <a:t>.</a:t>
            </a:r>
          </a:p>
          <a:p>
            <a:endParaRPr lang="en-CA"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u="sng" dirty="0">
                <a:solidFill>
                  <a:schemeClr val="tx1"/>
                </a:solidFill>
              </a:rPr>
              <a:t>May increase your metabolism</a:t>
            </a:r>
            <a:endParaRPr lang="en-CA"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Why does eating breakfast</a:t>
            </a:r>
            <a:r>
              <a:rPr lang="en-CA" sz="1200" kern="1200" baseline="0" dirty="0">
                <a:solidFill>
                  <a:schemeClr val="tx1"/>
                </a:solidFill>
                <a:effectLst/>
                <a:latin typeface="+mn-lt"/>
                <a:ea typeface="+mn-ea"/>
                <a:cs typeface="+mn-cs"/>
              </a:rPr>
              <a:t> help to control weight</a:t>
            </a:r>
            <a:r>
              <a:rPr lang="en-CA" sz="1200" kern="1200" dirty="0">
                <a:solidFill>
                  <a:schemeClr val="tx1"/>
                </a:solidFill>
                <a:effectLst/>
                <a:latin typeface="+mn-lt"/>
                <a:ea typeface="+mn-ea"/>
                <a:cs typeface="+mn-cs"/>
              </a:rPr>
              <a:t>? unsure</a:t>
            </a:r>
            <a:r>
              <a:rPr lang="en-CA" sz="1200" kern="1200" baseline="0" dirty="0">
                <a:solidFill>
                  <a:schemeClr val="tx1"/>
                </a:solidFill>
                <a:effectLst/>
                <a:latin typeface="+mn-lt"/>
                <a:ea typeface="+mn-ea"/>
                <a:cs typeface="+mn-cs"/>
              </a:rPr>
              <a:t>, but</a:t>
            </a:r>
            <a:r>
              <a:rPr lang="en-CA" sz="1200" kern="1200" dirty="0">
                <a:solidFill>
                  <a:schemeClr val="tx1"/>
                </a:solidFill>
                <a:effectLst/>
                <a:latin typeface="+mn-lt"/>
                <a:ea typeface="+mn-ea"/>
                <a:cs typeface="+mn-cs"/>
              </a:rPr>
              <a:t> one theory suggests that eating breakfast i</a:t>
            </a:r>
            <a:r>
              <a:rPr lang="en-CA" dirty="0"/>
              <a:t>ncreases your metabolism - </a:t>
            </a:r>
            <a:r>
              <a:rPr lang="en-CA" sz="1200" kern="1200" dirty="0">
                <a:solidFill>
                  <a:schemeClr val="tx1"/>
                </a:solidFill>
                <a:effectLst/>
                <a:latin typeface="+mn-lt"/>
                <a:ea typeface="+mn-ea"/>
                <a:cs typeface="+mn-cs"/>
              </a:rPr>
              <a:t>Experts note that lean muscle mass is more metabolically active, and thus helps with weight management.</a:t>
            </a:r>
            <a:r>
              <a:rPr lang="en-CA" sz="1200" kern="1200" baseline="0" dirty="0">
                <a:solidFill>
                  <a:schemeClr val="tx1"/>
                </a:solidFill>
                <a:effectLst/>
                <a:latin typeface="+mn-lt"/>
                <a:ea typeface="+mn-ea"/>
                <a:cs typeface="+mn-cs"/>
              </a:rPr>
              <a:t> </a:t>
            </a:r>
            <a:r>
              <a:rPr lang="en-CA" dirty="0">
                <a:effectLst/>
              </a:rPr>
              <a:t>Breakfast gives you the right nutrition and fuel for your body to start your day. Skipping breakfast would make you go without food for twelve hours or more, making your metabolism slower and slower.</a:t>
            </a:r>
          </a:p>
          <a:p>
            <a:r>
              <a:rPr lang="en-CA" dirty="0">
                <a:effectLst/>
              </a:rPr>
              <a:t>According</a:t>
            </a:r>
            <a:r>
              <a:rPr lang="en-CA" baseline="0" dirty="0">
                <a:effectLst/>
              </a:rPr>
              <a:t> to this theory, the body </a:t>
            </a:r>
            <a:r>
              <a:rPr lang="en-CA" dirty="0">
                <a:effectLst/>
              </a:rPr>
              <a:t>also start storing food when food becomes available. </a:t>
            </a:r>
            <a:endParaRPr lang="en-CA" sz="1200" kern="1200" dirty="0">
              <a:solidFill>
                <a:schemeClr val="tx1"/>
              </a:solidFill>
              <a:effectLst/>
              <a:latin typeface="+mn-lt"/>
              <a:ea typeface="+mn-ea"/>
              <a:cs typeface="+mn-cs"/>
            </a:endParaRPr>
          </a:p>
          <a:p>
            <a:endParaRPr lang="en-CA" sz="1200" kern="1200" dirty="0">
              <a:solidFill>
                <a:schemeClr val="tx1"/>
              </a:solidFill>
              <a:effectLst/>
              <a:latin typeface="+mn-lt"/>
              <a:ea typeface="+mn-ea"/>
              <a:cs typeface="+mn-cs"/>
            </a:endParaRPr>
          </a:p>
          <a:p>
            <a:r>
              <a:rPr lang="en-CA" sz="1200" u="sng" kern="1200" dirty="0">
                <a:solidFill>
                  <a:schemeClr val="tx1"/>
                </a:solidFill>
                <a:effectLst/>
                <a:latin typeface="+mn-lt"/>
                <a:ea typeface="+mn-ea"/>
                <a:cs typeface="+mn-cs"/>
              </a:rPr>
              <a:t>Eating a healthy breakfast can reduce </a:t>
            </a:r>
            <a:r>
              <a:rPr lang="en-CA" sz="1200" u="sng" strike="noStrike" kern="1200" dirty="0">
                <a:solidFill>
                  <a:schemeClr val="tx1"/>
                </a:solidFill>
                <a:effectLst/>
                <a:latin typeface="+mn-lt"/>
                <a:ea typeface="+mn-ea"/>
                <a:cs typeface="+mn-cs"/>
              </a:rPr>
              <a:t>hunger</a:t>
            </a:r>
            <a:r>
              <a:rPr lang="en-CA" sz="1200" u="sng" kern="1200" dirty="0">
                <a:solidFill>
                  <a:schemeClr val="tx1"/>
                </a:solidFill>
                <a:effectLst/>
                <a:latin typeface="+mn-lt"/>
                <a:ea typeface="+mn-ea"/>
                <a:cs typeface="+mn-cs"/>
              </a:rPr>
              <a:t> throughout the day,</a:t>
            </a:r>
            <a:r>
              <a:rPr lang="en-CA" sz="1200" kern="1200" dirty="0">
                <a:solidFill>
                  <a:schemeClr val="tx1"/>
                </a:solidFill>
                <a:effectLst/>
                <a:latin typeface="+mn-lt"/>
                <a:ea typeface="+mn-ea"/>
                <a:cs typeface="+mn-cs"/>
              </a:rPr>
              <a:t> and help people make better food choices at lunch, dinner and in between meals. While it might seem you could save calories by skipping breakfast, this is not an effective strategy. Typically, </a:t>
            </a:r>
            <a:r>
              <a:rPr lang="en-CA" sz="1200" u="none" strike="noStrike" kern="1200" dirty="0">
                <a:solidFill>
                  <a:schemeClr val="tx1"/>
                </a:solidFill>
                <a:effectLst/>
                <a:latin typeface="+mn-lt"/>
                <a:ea typeface="+mn-ea"/>
                <a:cs typeface="+mn-cs"/>
              </a:rPr>
              <a:t>hunger</a:t>
            </a:r>
            <a:r>
              <a:rPr lang="en-CA" sz="1200" kern="1200" dirty="0">
                <a:solidFill>
                  <a:schemeClr val="tx1"/>
                </a:solidFill>
                <a:effectLst/>
                <a:latin typeface="+mn-lt"/>
                <a:ea typeface="+mn-ea"/>
                <a:cs typeface="+mn-cs"/>
              </a:rPr>
              <a:t> gets the best of breakfast-skippers, and they eat more at lunch and throughout the day. </a:t>
            </a:r>
          </a:p>
          <a:p>
            <a:endParaRPr lang="en-CA"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dirty="0">
              <a:solidFill>
                <a:schemeClr val="tx1"/>
              </a:solidFill>
              <a:effectLst/>
              <a:latin typeface="+mn-lt"/>
              <a:ea typeface="+mn-ea"/>
              <a:cs typeface="+mn-cs"/>
            </a:endParaRPr>
          </a:p>
          <a:p>
            <a:endParaRPr lang="en-CA" dirty="0"/>
          </a:p>
          <a:p>
            <a:endParaRPr lang="en-CA" dirty="0">
              <a:effectLst/>
            </a:endParaRPr>
          </a:p>
        </p:txBody>
      </p:sp>
      <p:sp>
        <p:nvSpPr>
          <p:cNvPr id="4" name="Slide Number Placeholder 3"/>
          <p:cNvSpPr>
            <a:spLocks noGrp="1"/>
          </p:cNvSpPr>
          <p:nvPr>
            <p:ph type="sldNum" sz="quarter" idx="10"/>
          </p:nvPr>
        </p:nvSpPr>
        <p:spPr/>
        <p:txBody>
          <a:bodyPr/>
          <a:lstStyle/>
          <a:p>
            <a:fld id="{DBE5B4D6-45B2-4738-A62F-229E3B78B667}" type="slidenum">
              <a:rPr lang="en-CA" smtClean="0"/>
              <a:t>4</a:t>
            </a:fld>
            <a:endParaRPr lang="en-CA"/>
          </a:p>
        </p:txBody>
      </p:sp>
    </p:spTree>
    <p:extLst>
      <p:ext uri="{BB962C8B-B14F-4D97-AF65-F5344CB8AC3E}">
        <p14:creationId xmlns:p14="http://schemas.microsoft.com/office/powerpoint/2010/main" val="3668860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b="0" kern="1200" cap="all" dirty="0">
                <a:solidFill>
                  <a:schemeClr val="tx1"/>
                </a:solidFill>
                <a:effectLst/>
                <a:latin typeface="+mn-lt"/>
                <a:ea typeface="+mn-ea"/>
                <a:cs typeface="+mn-cs"/>
              </a:rPr>
              <a:t>Skipping breakfast increase your body's insulin response</a:t>
            </a:r>
            <a:endParaRPr lang="en-CA" sz="1200" b="0" kern="1200" dirty="0">
              <a:solidFill>
                <a:schemeClr val="tx1"/>
              </a:solidFill>
              <a:effectLst/>
              <a:latin typeface="+mn-lt"/>
              <a:ea typeface="+mn-ea"/>
              <a:cs typeface="+mn-cs"/>
            </a:endParaRPr>
          </a:p>
          <a:p>
            <a:pPr lvl="0"/>
            <a:r>
              <a:rPr lang="en-CA" sz="1200" b="0" kern="1200" dirty="0">
                <a:solidFill>
                  <a:schemeClr val="tx1"/>
                </a:solidFill>
                <a:effectLst/>
                <a:latin typeface="+mn-lt"/>
                <a:ea typeface="+mn-ea"/>
                <a:cs typeface="+mn-cs"/>
              </a:rPr>
              <a:t>This, in turn, increases fat storage.</a:t>
            </a:r>
          </a:p>
          <a:p>
            <a:endParaRPr lang="en-CA" dirty="0"/>
          </a:p>
          <a:p>
            <a:endParaRPr lang="en-CA" dirty="0"/>
          </a:p>
          <a:p>
            <a:r>
              <a:rPr lang="en-CA" dirty="0"/>
              <a:t>Breakfast is a very important meal to eat and it is especially important for people with diabetes to eat breakfast. For someone on insulin, if there's no food on board, that person runs the risk of hypoglycemia. Even if you use fast-acting insulin to cover carbs, you shouldn't avoid breakfast. Research shows that there's much better glycemic control when a person's carbohydrates are spread out throughout the day. </a:t>
            </a:r>
          </a:p>
        </p:txBody>
      </p:sp>
      <p:sp>
        <p:nvSpPr>
          <p:cNvPr id="4" name="Slide Number Placeholder 3"/>
          <p:cNvSpPr>
            <a:spLocks noGrp="1"/>
          </p:cNvSpPr>
          <p:nvPr>
            <p:ph type="sldNum" sz="quarter" idx="10"/>
          </p:nvPr>
        </p:nvSpPr>
        <p:spPr/>
        <p:txBody>
          <a:bodyPr/>
          <a:lstStyle/>
          <a:p>
            <a:fld id="{DBE5B4D6-45B2-4738-A62F-229E3B78B667}" type="slidenum">
              <a:rPr lang="en-CA" smtClean="0"/>
              <a:t>5</a:t>
            </a:fld>
            <a:endParaRPr lang="en-CA"/>
          </a:p>
        </p:txBody>
      </p:sp>
    </p:spTree>
    <p:extLst>
      <p:ext uri="{BB962C8B-B14F-4D97-AF65-F5344CB8AC3E}">
        <p14:creationId xmlns:p14="http://schemas.microsoft.com/office/powerpoint/2010/main" val="28196110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CA" dirty="0">
                <a:effectLst/>
              </a:rPr>
              <a:t>Some research has found a correlation between eating a healthy breakfast and our ability to learn, recall memory, and performing recognition tasks. Therefore, a healthy breakfast can actually make you smarter.</a:t>
            </a:r>
            <a:r>
              <a:rPr lang="en-CA" baseline="0" dirty="0">
                <a:effectLst/>
              </a:rPr>
              <a:t> In children we know that eating </a:t>
            </a:r>
            <a:r>
              <a:rPr lang="en-CA" dirty="0">
                <a:effectLst/>
              </a:rPr>
              <a:t>breakfast will increase their performance in school and lead to</a:t>
            </a:r>
            <a:r>
              <a:rPr lang="en-CA" baseline="0" dirty="0">
                <a:effectLst/>
              </a:rPr>
              <a:t> higher </a:t>
            </a:r>
            <a:r>
              <a:rPr lang="en-CA" dirty="0">
                <a:effectLst/>
              </a:rPr>
              <a:t>grades.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CA" dirty="0">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CA" dirty="0">
                <a:effectLst/>
              </a:rPr>
              <a:t>I know for myself when I</a:t>
            </a:r>
            <a:r>
              <a:rPr lang="en-CA" baseline="0" dirty="0">
                <a:effectLst/>
              </a:rPr>
              <a:t> am hungry I have difficulty concentrating. I tend to focus on my hunger and cannot focus on the task at hand.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CA" baseline="0" dirty="0">
              <a:effectLst/>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CA" sz="1200" u="sng" dirty="0">
                <a:solidFill>
                  <a:schemeClr val="tx1"/>
                </a:solidFill>
              </a:rPr>
              <a:t>Become physically stronger</a:t>
            </a:r>
            <a:r>
              <a:rPr lang="en-CA" sz="1200" u="none" baseline="0" dirty="0">
                <a:solidFill>
                  <a:schemeClr val="tx1"/>
                </a:solidFill>
              </a:rPr>
              <a:t>  - </a:t>
            </a:r>
            <a:r>
              <a:rPr lang="en-CA" dirty="0"/>
              <a:t>People who eat breakfast are more likely to become</a:t>
            </a:r>
            <a:r>
              <a:rPr lang="en-CA" baseline="0" dirty="0"/>
              <a:t> physically stronger including having more strength and endurance compared to the person who does not eat breakfast. Eating breakfast will give you more energy and </a:t>
            </a:r>
            <a:r>
              <a:rPr lang="en-CA" dirty="0">
                <a:effectLst/>
              </a:rPr>
              <a:t>will make your body run like a well oiled machine.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CA" baseline="0" dirty="0">
              <a:effectLst/>
            </a:endParaRPr>
          </a:p>
          <a:p>
            <a:endParaRPr lang="en-CA" dirty="0">
              <a:effectLst/>
            </a:endParaRPr>
          </a:p>
          <a:p>
            <a:r>
              <a:rPr lang="en-CA" dirty="0">
                <a:effectLst/>
              </a:rPr>
              <a:t>Eating breakfast makes you happy as it boosts your levels of </a:t>
            </a:r>
            <a:r>
              <a:rPr lang="en-CA" b="0" dirty="0">
                <a:effectLst/>
              </a:rPr>
              <a:t>serotonin</a:t>
            </a:r>
            <a:r>
              <a:rPr lang="en-CA" dirty="0">
                <a:effectLst/>
              </a:rPr>
              <a:t> in your blood, a </a:t>
            </a:r>
            <a:r>
              <a:rPr lang="en-CA" b="0" dirty="0">
                <a:effectLst/>
              </a:rPr>
              <a:t>neurotransmitter </a:t>
            </a:r>
            <a:r>
              <a:rPr lang="en-CA" dirty="0">
                <a:effectLst/>
              </a:rPr>
              <a:t>responsible for balancing</a:t>
            </a:r>
            <a:r>
              <a:rPr lang="en-CA" b="1" dirty="0">
                <a:effectLst/>
              </a:rPr>
              <a:t> </a:t>
            </a:r>
            <a:r>
              <a:rPr lang="en-CA" dirty="0">
                <a:effectLst/>
              </a:rPr>
              <a:t>your mood, appetite, and sleep.</a:t>
            </a:r>
          </a:p>
          <a:p>
            <a:pPr marL="0" marR="0" lvl="1" indent="0" algn="l" defTabSz="914400" rtl="0" eaLnBrk="1" fontAlgn="auto" latinLnBrk="0" hangingPunct="1">
              <a:lnSpc>
                <a:spcPct val="100000"/>
              </a:lnSpc>
              <a:spcBef>
                <a:spcPts val="0"/>
              </a:spcBef>
              <a:spcAft>
                <a:spcPts val="0"/>
              </a:spcAft>
              <a:buClrTx/>
              <a:buSzTx/>
              <a:buFontTx/>
              <a:buNone/>
              <a:tabLst/>
              <a:defRPr/>
            </a:pPr>
            <a:r>
              <a:rPr lang="en-CA" dirty="0">
                <a:effectLst/>
              </a:rPr>
              <a:t>A</a:t>
            </a:r>
            <a:r>
              <a:rPr lang="en-CA" baseline="0" dirty="0">
                <a:effectLst/>
              </a:rPr>
              <a:t> recent study on over 200,000 people in South Korea found that skipping breakfast increases your risk of depression by up to 43%. </a:t>
            </a:r>
            <a:endParaRPr lang="en-CA" dirty="0">
              <a:effectLst/>
            </a:endParaRPr>
          </a:p>
          <a:p>
            <a:endParaRPr lang="en-CA" dirty="0"/>
          </a:p>
          <a:p>
            <a:pPr marL="457200" lvl="1" indent="0">
              <a:buFont typeface="+mj-lt"/>
              <a:buNone/>
            </a:pPr>
            <a:endParaRPr lang="en-CA" baseline="0" dirty="0"/>
          </a:p>
          <a:p>
            <a:pPr marL="800100" lvl="1" indent="-342900">
              <a:buFont typeface="+mj-lt"/>
              <a:buAutoNum type="arabicPeriod"/>
            </a:pPr>
            <a:endParaRPr lang="en-CA" dirty="0"/>
          </a:p>
          <a:p>
            <a:endParaRPr lang="en-CA" dirty="0"/>
          </a:p>
        </p:txBody>
      </p:sp>
      <p:sp>
        <p:nvSpPr>
          <p:cNvPr id="4" name="Slide Number Placeholder 3"/>
          <p:cNvSpPr>
            <a:spLocks noGrp="1"/>
          </p:cNvSpPr>
          <p:nvPr>
            <p:ph type="sldNum" sz="quarter" idx="10"/>
          </p:nvPr>
        </p:nvSpPr>
        <p:spPr/>
        <p:txBody>
          <a:bodyPr/>
          <a:lstStyle/>
          <a:p>
            <a:fld id="{DBE5B4D6-45B2-4738-A62F-229E3B78B667}" type="slidenum">
              <a:rPr lang="en-CA" smtClean="0"/>
              <a:t>6</a:t>
            </a:fld>
            <a:endParaRPr lang="en-CA"/>
          </a:p>
        </p:txBody>
      </p:sp>
    </p:spTree>
    <p:extLst>
      <p:ext uri="{BB962C8B-B14F-4D97-AF65-F5344CB8AC3E}">
        <p14:creationId xmlns:p14="http://schemas.microsoft.com/office/powerpoint/2010/main" val="2109840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People who eat breakfast tend to be healthier</a:t>
            </a:r>
            <a:r>
              <a:rPr lang="en-CA" sz="1200" kern="1200" baseline="0" dirty="0">
                <a:solidFill>
                  <a:schemeClr val="tx1"/>
                </a:solidFill>
                <a:effectLst/>
                <a:latin typeface="+mn-lt"/>
                <a:ea typeface="+mn-ea"/>
                <a:cs typeface="+mn-cs"/>
              </a:rPr>
              <a:t> overall including are more likely to exercise throughout the day, less likely to choose junk food and more likely to choose healthy food choices</a:t>
            </a:r>
            <a:r>
              <a:rPr lang="en-CA" sz="1200" kern="1200" dirty="0">
                <a:solidFill>
                  <a:schemeClr val="tx1"/>
                </a:solidFill>
                <a:effectLst/>
                <a:latin typeface="+mn-lt"/>
                <a:ea typeface="+mn-ea"/>
                <a:cs typeface="+mn-cs"/>
              </a:rPr>
              <a:t>. This</a:t>
            </a:r>
            <a:r>
              <a:rPr lang="en-CA" sz="1200" kern="1200" baseline="0" dirty="0">
                <a:solidFill>
                  <a:schemeClr val="tx1"/>
                </a:solidFill>
                <a:effectLst/>
                <a:latin typeface="+mn-lt"/>
                <a:ea typeface="+mn-ea"/>
                <a:cs typeface="+mn-cs"/>
              </a:rPr>
              <a:t> m</a:t>
            </a:r>
            <a:r>
              <a:rPr lang="en-CA" sz="1200" kern="1200" dirty="0">
                <a:solidFill>
                  <a:schemeClr val="tx1"/>
                </a:solidFill>
                <a:effectLst/>
                <a:latin typeface="+mn-lt"/>
                <a:ea typeface="+mn-ea"/>
                <a:cs typeface="+mn-cs"/>
              </a:rPr>
              <a:t>akes sense right? I know this to be true for myself. When I get on the right track with a</a:t>
            </a:r>
            <a:r>
              <a:rPr lang="en-CA" sz="1200" kern="1200" baseline="0" dirty="0">
                <a:solidFill>
                  <a:schemeClr val="tx1"/>
                </a:solidFill>
                <a:effectLst/>
                <a:latin typeface="+mn-lt"/>
                <a:ea typeface="+mn-ea"/>
                <a:cs typeface="+mn-cs"/>
              </a:rPr>
              <a:t> healthy breakfast, I’m more</a:t>
            </a:r>
            <a:r>
              <a:rPr lang="en-CA" sz="1200" kern="1200" dirty="0">
                <a:solidFill>
                  <a:schemeClr val="tx1"/>
                </a:solidFill>
                <a:effectLst/>
                <a:latin typeface="+mn-lt"/>
                <a:ea typeface="+mn-ea"/>
                <a:cs typeface="+mn-cs"/>
              </a:rPr>
              <a:t> inspired and motivated for the rest of the day to make better choices. Therefore</a:t>
            </a:r>
            <a:r>
              <a:rPr lang="en-CA" sz="1200" kern="1200" baseline="0" dirty="0">
                <a:solidFill>
                  <a:schemeClr val="tx1"/>
                </a:solidFill>
                <a:effectLst/>
                <a:latin typeface="+mn-lt"/>
                <a:ea typeface="+mn-ea"/>
                <a:cs typeface="+mn-cs"/>
              </a:rPr>
              <a:t> eating breakfast gets me on track to make healthy choices all day. </a:t>
            </a:r>
            <a:r>
              <a:rPr lang="en-CA" baseline="0" dirty="0"/>
              <a:t>It seems as though when I start the day off on a healthy note that I am more likely to keep making healthy choices. </a:t>
            </a: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a:solidFill>
                <a:schemeClr val="tx1"/>
              </a:solidFill>
              <a:effectLst/>
              <a:latin typeface="+mn-lt"/>
              <a:ea typeface="+mn-ea"/>
              <a:cs typeface="+mn-cs"/>
            </a:endParaRPr>
          </a:p>
          <a:p>
            <a:pPr lvl="0"/>
            <a:r>
              <a:rPr lang="en-CA" dirty="0"/>
              <a:t>People who typically eat breakfast tend to incorporate</a:t>
            </a:r>
            <a:r>
              <a:rPr lang="en-CA" baseline="0" dirty="0"/>
              <a:t> more </a:t>
            </a:r>
            <a:r>
              <a:rPr lang="en-CA" dirty="0"/>
              <a:t>micronutrients</a:t>
            </a:r>
            <a:r>
              <a:rPr lang="en-CA" baseline="0" dirty="0"/>
              <a:t> in their diet</a:t>
            </a:r>
            <a:r>
              <a:rPr lang="en-CA" dirty="0"/>
              <a:t>. </a:t>
            </a:r>
            <a:endParaRPr lang="en-CA" sz="1200" b="1" kern="1200" cap="all" dirty="0">
              <a:solidFill>
                <a:schemeClr val="tx1"/>
              </a:solidFill>
              <a:effectLst/>
              <a:latin typeface="+mn-lt"/>
              <a:ea typeface="+mn-ea"/>
              <a:cs typeface="+mn-cs"/>
            </a:endParaRPr>
          </a:p>
          <a:p>
            <a:pPr lvl="0"/>
            <a:endParaRPr lang="en-CA" sz="1200" b="1" kern="1200" cap="all"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BE5B4D6-45B2-4738-A62F-229E3B78B667}" type="slidenum">
              <a:rPr lang="en-CA" smtClean="0"/>
              <a:t>7</a:t>
            </a:fld>
            <a:endParaRPr lang="en-CA"/>
          </a:p>
        </p:txBody>
      </p:sp>
    </p:spTree>
    <p:extLst>
      <p:ext uri="{BB962C8B-B14F-4D97-AF65-F5344CB8AC3E}">
        <p14:creationId xmlns:p14="http://schemas.microsoft.com/office/powerpoint/2010/main" val="2329890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Micronutrients is where the magic happens.</a:t>
            </a:r>
          </a:p>
          <a:p>
            <a:pPr marL="0" marR="0" indent="0" algn="l" defTabSz="914400" rtl="0" eaLnBrk="1" fontAlgn="auto" latinLnBrk="0" hangingPunct="1">
              <a:lnSpc>
                <a:spcPct val="100000"/>
              </a:lnSpc>
              <a:spcBef>
                <a:spcPts val="0"/>
              </a:spcBef>
              <a:spcAft>
                <a:spcPts val="0"/>
              </a:spcAft>
              <a:buClrTx/>
              <a:buSzTx/>
              <a:buFontTx/>
              <a:buNone/>
              <a:tabLst/>
              <a:defRPr/>
            </a:pPr>
            <a:r>
              <a:rPr lang="en-CA" dirty="0"/>
              <a:t>They provide the nutrients that heal the body.</a:t>
            </a:r>
          </a:p>
          <a:p>
            <a:endParaRPr lang="en-CA" dirty="0"/>
          </a:p>
          <a:p>
            <a:r>
              <a:rPr lang="en-CA" dirty="0"/>
              <a:t>Micronutrients are made up of 14 vitamins and 16 essential minerals,</a:t>
            </a:r>
            <a:r>
              <a:rPr lang="en-CA" baseline="0" dirty="0"/>
              <a:t> which are known to be </a:t>
            </a:r>
            <a:r>
              <a:rPr lang="en-CA" dirty="0"/>
              <a:t>vital to human health</a:t>
            </a:r>
          </a:p>
          <a:p>
            <a:endParaRPr lang="en-CA" dirty="0"/>
          </a:p>
          <a:p>
            <a:r>
              <a:rPr lang="en-CA" dirty="0"/>
              <a:t>Eating a</a:t>
            </a:r>
            <a:r>
              <a:rPr lang="en-CA" baseline="0" dirty="0"/>
              <a:t> healthy diet means that you need to eat foods packed with micronutrients. </a:t>
            </a:r>
          </a:p>
          <a:p>
            <a:endParaRPr lang="en-C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CA" dirty="0"/>
              <a:t>Eating a diet high</a:t>
            </a:r>
            <a:r>
              <a:rPr lang="en-CA" baseline="0" dirty="0"/>
              <a:t> in </a:t>
            </a:r>
            <a:r>
              <a:rPr lang="en-CA" dirty="0"/>
              <a:t>micronutrients improves health for your body</a:t>
            </a:r>
            <a:r>
              <a:rPr lang="en-CA" baseline="0" dirty="0"/>
              <a:t> and</a:t>
            </a:r>
            <a:r>
              <a:rPr lang="en-CA" dirty="0"/>
              <a:t> decreases food cravings since</a:t>
            </a:r>
            <a:r>
              <a:rPr lang="en-CA" baseline="0" dirty="0"/>
              <a:t> your body is getting all the nutrients it needs from the healthy foods. Less food cravings leads to eating less calories and helps to achieve and maintain a healthy body weight for you. </a:t>
            </a:r>
            <a:endParaRPr lang="en-CA" dirty="0"/>
          </a:p>
          <a:p>
            <a:endParaRPr lang="en-CA" dirty="0"/>
          </a:p>
          <a:p>
            <a:r>
              <a:rPr lang="en-CA" dirty="0"/>
              <a:t>When you eat more foods that have</a:t>
            </a:r>
            <a:r>
              <a:rPr lang="en-CA" baseline="0" dirty="0"/>
              <a:t> a high-nutrient density and fewer foods with a low-nutrient density, your health will dramatically improve. </a:t>
            </a:r>
          </a:p>
          <a:p>
            <a:r>
              <a:rPr lang="en-CA" baseline="0" dirty="0"/>
              <a:t>Eat mostly high-nutrient foods and your body will age slower and is armed to prevent and reverse common diseases. </a:t>
            </a:r>
          </a:p>
          <a:p>
            <a:endParaRPr lang="en-CA" dirty="0"/>
          </a:p>
        </p:txBody>
      </p:sp>
      <p:sp>
        <p:nvSpPr>
          <p:cNvPr id="4" name="Slide Number Placeholder 3"/>
          <p:cNvSpPr>
            <a:spLocks noGrp="1"/>
          </p:cNvSpPr>
          <p:nvPr>
            <p:ph type="sldNum" sz="quarter" idx="10"/>
          </p:nvPr>
        </p:nvSpPr>
        <p:spPr/>
        <p:txBody>
          <a:bodyPr/>
          <a:lstStyle/>
          <a:p>
            <a:fld id="{336FDA9F-4805-45DD-805C-17D60E932541}" type="slidenum">
              <a:rPr lang="en-CA" smtClean="0"/>
              <a:t>8</a:t>
            </a:fld>
            <a:endParaRPr lang="en-CA"/>
          </a:p>
        </p:txBody>
      </p:sp>
    </p:spTree>
    <p:extLst>
      <p:ext uri="{BB962C8B-B14F-4D97-AF65-F5344CB8AC3E}">
        <p14:creationId xmlns:p14="http://schemas.microsoft.com/office/powerpoint/2010/main" val="1302581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dirty="0">
                <a:solidFill>
                  <a:schemeClr val="tx1"/>
                </a:solidFill>
                <a:effectLst/>
                <a:latin typeface="+mn-lt"/>
                <a:ea typeface="+mn-ea"/>
                <a:cs typeface="+mn-cs"/>
              </a:rPr>
              <a:t>The main problem in the morning is that many</a:t>
            </a:r>
            <a:r>
              <a:rPr lang="en-CA" sz="1200" kern="1200" baseline="0" dirty="0">
                <a:solidFill>
                  <a:schemeClr val="tx1"/>
                </a:solidFill>
                <a:effectLst/>
                <a:latin typeface="+mn-lt"/>
                <a:ea typeface="+mn-ea"/>
                <a:cs typeface="+mn-cs"/>
              </a:rPr>
              <a:t> people feel that they are always in a rush. We want the convenience, affordability and shelf life of processed foods. </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a:solidFill>
                  <a:schemeClr val="tx1"/>
                </a:solidFill>
                <a:effectLst/>
                <a:latin typeface="+mn-lt"/>
                <a:ea typeface="+mn-ea"/>
                <a:cs typeface="+mn-cs"/>
              </a:rPr>
              <a:t>However, it is crucial in order to become and stay healthy that you take time for yourself and your health. That not only includes getting plenty of sleep and physical activity, but also eating healthy foods regularly. </a:t>
            </a:r>
          </a:p>
          <a:p>
            <a:r>
              <a:rPr lang="en-CA" sz="1200" kern="1200" dirty="0">
                <a:solidFill>
                  <a:schemeClr val="tx1"/>
                </a:solidFill>
                <a:effectLst/>
                <a:latin typeface="+mn-lt"/>
                <a:ea typeface="+mn-ea"/>
                <a:cs typeface="+mn-cs"/>
              </a:rPr>
              <a:t>Would your car perform efficiently if you decided you didn't have time to fill it with gas? Would your bicycle work if you decided you didn't have time to fill the tires with air? </a:t>
            </a:r>
          </a:p>
          <a:p>
            <a:r>
              <a:rPr lang="en-CA" sz="1200" kern="1200" dirty="0">
                <a:solidFill>
                  <a:schemeClr val="tx1"/>
                </a:solidFill>
                <a:effectLst/>
                <a:latin typeface="+mn-lt"/>
                <a:ea typeface="+mn-ea"/>
                <a:cs typeface="+mn-cs"/>
              </a:rPr>
              <a:t>Make time for yourself. YOU are the best person to take care of you. Taking just 10 minutes of time in the morning </a:t>
            </a:r>
            <a:r>
              <a:rPr lang="en-CA" dirty="0"/>
              <a:t>for fueling your body with goodness is such an important start to your healthy day. </a:t>
            </a:r>
          </a:p>
          <a:p>
            <a:endParaRPr lang="en-CA"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kern="1200" baseline="0" dirty="0">
                <a:solidFill>
                  <a:schemeClr val="tx1"/>
                </a:solidFill>
                <a:effectLst/>
                <a:latin typeface="+mn-lt"/>
                <a:ea typeface="+mn-ea"/>
                <a:cs typeface="+mn-cs"/>
              </a:rPr>
              <a:t>If you are really rushed in the morning, prepare your breakfast the night before and have it waiting in the fridge for you. You can also prepare a healthy soup full of vegetables in the slow cooker over night and have it ready for when you wake up in the morning. </a:t>
            </a:r>
            <a:endParaRPr lang="en-CA" sz="1200" kern="1200" dirty="0">
              <a:solidFill>
                <a:schemeClr val="tx1"/>
              </a:solidFill>
              <a:effectLst/>
              <a:latin typeface="+mn-lt"/>
              <a:ea typeface="+mn-ea"/>
              <a:cs typeface="+mn-cs"/>
            </a:endParaRPr>
          </a:p>
          <a:p>
            <a:endParaRPr lang="en-CA" sz="1200" kern="1200" baseline="0" dirty="0">
              <a:solidFill>
                <a:schemeClr val="tx1"/>
              </a:solidFill>
              <a:effectLst/>
              <a:latin typeface="+mn-lt"/>
              <a:ea typeface="+mn-ea"/>
              <a:cs typeface="+mn-cs"/>
            </a:endParaRPr>
          </a:p>
          <a:p>
            <a:r>
              <a:rPr lang="en-CA" sz="1200" kern="1200" dirty="0">
                <a:solidFill>
                  <a:schemeClr val="tx1"/>
                </a:solidFill>
                <a:effectLst/>
                <a:latin typeface="+mn-lt"/>
                <a:ea typeface="+mn-ea"/>
                <a:cs typeface="+mn-cs"/>
              </a:rPr>
              <a:t>A healthy</a:t>
            </a:r>
            <a:r>
              <a:rPr lang="en-CA" sz="1200" kern="1200" baseline="0" dirty="0">
                <a:solidFill>
                  <a:schemeClr val="tx1"/>
                </a:solidFill>
                <a:effectLst/>
                <a:latin typeface="+mn-lt"/>
                <a:ea typeface="+mn-ea"/>
                <a:cs typeface="+mn-cs"/>
              </a:rPr>
              <a:t> breakfast does not need to be time consuming and complicating. </a:t>
            </a:r>
            <a:r>
              <a:rPr lang="en-CA" dirty="0"/>
              <a:t>There are many</a:t>
            </a:r>
            <a:r>
              <a:rPr lang="en-CA" baseline="0" dirty="0"/>
              <a:t> </a:t>
            </a:r>
            <a:r>
              <a:rPr lang="en-CA" dirty="0"/>
              <a:t>quick and healthy breakfast ideas that I will share with you in upcoming slides. </a:t>
            </a:r>
          </a:p>
          <a:p>
            <a:br>
              <a:rPr lang="en-CA" sz="1200" u="none" strike="noStrike" kern="1200" dirty="0">
                <a:solidFill>
                  <a:schemeClr val="tx1"/>
                </a:solidFill>
                <a:effectLst/>
                <a:latin typeface="+mn-lt"/>
                <a:ea typeface="+mn-ea"/>
                <a:cs typeface="+mn-cs"/>
              </a:rPr>
            </a:br>
            <a:endParaRPr lang="en-CA" baseline="0" dirty="0"/>
          </a:p>
        </p:txBody>
      </p:sp>
      <p:sp>
        <p:nvSpPr>
          <p:cNvPr id="4" name="Slide Number Placeholder 3"/>
          <p:cNvSpPr>
            <a:spLocks noGrp="1"/>
          </p:cNvSpPr>
          <p:nvPr>
            <p:ph type="sldNum" sz="quarter" idx="10"/>
          </p:nvPr>
        </p:nvSpPr>
        <p:spPr/>
        <p:txBody>
          <a:bodyPr/>
          <a:lstStyle/>
          <a:p>
            <a:fld id="{DBE5B4D6-45B2-4738-A62F-229E3B78B667}" type="slidenum">
              <a:rPr lang="en-CA" smtClean="0"/>
              <a:t>9</a:t>
            </a:fld>
            <a:endParaRPr lang="en-CA"/>
          </a:p>
        </p:txBody>
      </p:sp>
    </p:spTree>
    <p:extLst>
      <p:ext uri="{BB962C8B-B14F-4D97-AF65-F5344CB8AC3E}">
        <p14:creationId xmlns:p14="http://schemas.microsoft.com/office/powerpoint/2010/main" val="27518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5C27C9CA-D649-40E2-A5FA-B5C11D9192C6}" type="datetimeFigureOut">
              <a:rPr lang="en-CA" smtClean="0"/>
              <a:t>2023-11-30</a:t>
            </a:fld>
            <a:endParaRPr lang="en-CA"/>
          </a:p>
        </p:txBody>
      </p:sp>
      <p:sp>
        <p:nvSpPr>
          <p:cNvPr id="8" name="Slide Number Placeholder 7"/>
          <p:cNvSpPr>
            <a:spLocks noGrp="1"/>
          </p:cNvSpPr>
          <p:nvPr>
            <p:ph type="sldNum" sz="quarter" idx="11"/>
          </p:nvPr>
        </p:nvSpPr>
        <p:spPr/>
        <p:txBody>
          <a:bodyPr/>
          <a:lstStyle/>
          <a:p>
            <a:fld id="{C8846996-73B2-4FB2-8CBB-3D381FEA2AF0}" type="slidenum">
              <a:rPr lang="en-CA" smtClean="0"/>
              <a:t>‹#›</a:t>
            </a:fld>
            <a:endParaRPr lang="en-CA"/>
          </a:p>
        </p:txBody>
      </p:sp>
      <p:sp>
        <p:nvSpPr>
          <p:cNvPr id="9" name="Footer Placeholder 8"/>
          <p:cNvSpPr>
            <a:spLocks noGrp="1"/>
          </p:cNvSpPr>
          <p:nvPr>
            <p:ph type="ftr" sz="quarter" idx="12"/>
          </p:nvPr>
        </p:nvSpPr>
        <p:spPr/>
        <p:txBody>
          <a:bodyPr/>
          <a:lstStyle/>
          <a:p>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27C9CA-D649-40E2-A5FA-B5C11D9192C6}" type="datetimeFigureOut">
              <a:rPr lang="en-CA" smtClean="0"/>
              <a:t>2023-11-30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8846996-73B2-4FB2-8CBB-3D381FEA2AF0}" type="slidenum">
              <a:rPr lang="en-CA" smtClean="0"/>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27C9CA-D649-40E2-A5FA-B5C11D9192C6}" type="datetimeFigureOut">
              <a:rPr lang="en-CA" smtClean="0"/>
              <a:t>2023-11-30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8846996-73B2-4FB2-8CBB-3D381FEA2AF0}" type="slidenum">
              <a:rPr lang="en-CA" smtClean="0"/>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27C9CA-D649-40E2-A5FA-B5C11D9192C6}" type="datetimeFigureOut">
              <a:rPr lang="en-CA" smtClean="0"/>
              <a:t>2023-11-30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8846996-73B2-4FB2-8CBB-3D381FEA2AF0}" type="slidenum">
              <a:rPr lang="en-CA" smtClean="0"/>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27C9CA-D649-40E2-A5FA-B5C11D9192C6}" type="datetimeFigureOut">
              <a:rPr lang="en-CA" smtClean="0"/>
              <a:t>2023-11-30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C8846996-73B2-4FB2-8CBB-3D381FEA2AF0}" type="slidenum">
              <a:rPr lang="en-CA" smtClean="0"/>
              <a:t>‹#›</a:t>
            </a:fld>
            <a:endParaRPr lang="en-CA"/>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27C9CA-D649-40E2-A5FA-B5C11D9192C6}" type="datetimeFigureOut">
              <a:rPr lang="en-CA" smtClean="0"/>
              <a:t>2023-11-30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8846996-73B2-4FB2-8CBB-3D381FEA2AF0}" type="slidenum">
              <a:rPr lang="en-CA" smtClean="0"/>
              <a:t>‹#›</a:t>
            </a:fld>
            <a:endParaRPr lang="en-CA"/>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5C27C9CA-D649-40E2-A5FA-B5C11D9192C6}" type="datetimeFigureOut">
              <a:rPr lang="en-CA" smtClean="0"/>
              <a:t>2023-11-30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C8846996-73B2-4FB2-8CBB-3D381FEA2AF0}" type="slidenum">
              <a:rPr lang="en-CA" smtClean="0"/>
              <a:t>‹#›</a:t>
            </a:fld>
            <a:endParaRPr lang="en-CA"/>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27C9CA-D649-40E2-A5FA-B5C11D9192C6}" type="datetimeFigureOut">
              <a:rPr lang="en-CA" smtClean="0"/>
              <a:t>2023-11-30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C8846996-73B2-4FB2-8CBB-3D381FEA2AF0}" type="slidenum">
              <a:rPr lang="en-CA" smtClean="0"/>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7C9CA-D649-40E2-A5FA-B5C11D9192C6}" type="datetimeFigureOut">
              <a:rPr lang="en-CA" smtClean="0"/>
              <a:t>2023-11-30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C8846996-73B2-4FB2-8CBB-3D381FEA2AF0}" type="slidenum">
              <a:rPr lang="en-CA" smtClean="0"/>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27C9CA-D649-40E2-A5FA-B5C11D9192C6}" type="datetimeFigureOut">
              <a:rPr lang="en-CA" smtClean="0"/>
              <a:t>2023-11-30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8846996-73B2-4FB2-8CBB-3D381FEA2AF0}" type="slidenum">
              <a:rPr lang="en-CA" smtClean="0"/>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27C9CA-D649-40E2-A5FA-B5C11D9192C6}" type="datetimeFigureOut">
              <a:rPr lang="en-CA" smtClean="0"/>
              <a:t>2023-11-30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C8846996-73B2-4FB2-8CBB-3D381FEA2AF0}"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C27C9CA-D649-40E2-A5FA-B5C11D9192C6}" type="datetimeFigureOut">
              <a:rPr lang="en-CA" smtClean="0"/>
              <a:t>2023-11-30</a:t>
            </a:fld>
            <a:endParaRPr lang="en-CA"/>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CA"/>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C8846996-73B2-4FB2-8CBB-3D381FEA2AF0}" type="slidenum">
              <a:rPr lang="en-CA" smtClean="0"/>
              <a:t>‹#›</a:t>
            </a:fld>
            <a:endParaRPr lang="en-CA"/>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F3dvy8MfVAhUX8YMKHakEAQoQjRwIBw&amp;url=http://www.shape.com/healthy-eating/diet-tips/benefit-and-downside-eating-breakfast&amp;psig=AFQjCNEDfjX5XGyfVq3fnhv5znwAWtrlyg&amp;ust=1502290085136306"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www.google.ca/url?sa=i&amp;rct=j&amp;q=&amp;esrc=s&amp;source=images&amp;cd=&amp;cad=rja&amp;uact=8&amp;ved=0ahUKEwjB0qrv28vYAhWMON8KHZUUAbMQjRwIBw&amp;url=https%3A%2F%2Fbreakingmuscle.com%2Fhealthy-eating%2Fintuitive-eating-are-you-listening-to-your-bodys-signals&amp;psig=AOvVaw20mYBF6rBMjO0pKLUzOHfP&amp;ust=1515616031832102"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zg8r-uevVAhUD4IMKHeBsAzUQjRwIBw&amp;url=http://www.diabeticlivingonline.com/food-to-eat/nutrition/plate-method-meal-ideas&amp;psig=AFQjCNH7YpX35NUxXcKNH9iHGFdF8t6I4g&amp;ust=150351230275360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il7byoevVAhWF3YMKHUAEAtYQjRwIBw&amp;url=http://dailyburn.com/life/recipes/easy-overnight-oats-recipes/&amp;psig=AFQjCNGacw3vc7kh3D2H76l1KfR-dtw90g&amp;ust=1503505840878437"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hyperlink" Target="https://www.google.ca/url?sa=i&amp;rct=j&amp;q=&amp;esrc=s&amp;source=images&amp;cd=&amp;cad=rja&amp;uact=8&amp;ved=0ahUKEwjtn83aoOvVAhUp0oMKHdjUAPYQjRwIBw&amp;url=https://healthninja.wordpress.com/2013/10/05/healthy-study-snacks-get-as-without-buying-new-pants/&amp;psig=AFQjCNHRSmNV4GwlXHPm-XZR7LyNJk0h4A&amp;ust=1503505505648274"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hy_C48IHWAhVC44MKHcIgCNkQjRwIBw&amp;url=http://www.elsajonesnutrition.ie/index.php/blog/page/3/&amp;psig=AFQjCNFFQw0KCl8UrQVDFKvVMjDqmM1Ehw&amp;ust=150428276904594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hyperlink" Target="http://www.google.ca/url?sa=i&amp;rct=j&amp;q=&amp;esrc=s&amp;source=images&amp;cd=&amp;cad=rja&amp;uact=8&amp;ved=0ahUKEwiDoMHG8IHWAhXFxYMKHUFwD9gQjRwIBw&amp;url=http://www.gymbuddynow.com/9-super-quick-ways-get-rid-thigh-fat/&amp;psig=AFQjCNFFQw0KCl8UrQVDFKvVMjDqmM1Ehw&amp;ust=1504282769045940"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ogle.ca/url?sa=i&amp;rct=j&amp;q=&amp;esrc=s&amp;source=images&amp;cd=&amp;cad=rja&amp;uact=8&amp;ved=0ahUKEwip5PjHkILWAhWh6oMKHSGsBFEQjRwIBw&amp;url=https://www.fattyliverdiary.com/fatty-liver-and-sugar-how-much-to-eat-per-day/&amp;psig=AFQjCNGYrhsQqzOa3QqhJrsF9i6zCmYZYg&amp;ust=1504291240352974" TargetMode="External"/><Relationship Id="rId3" Type="http://schemas.openxmlformats.org/officeDocument/2006/relationships/hyperlink" Target="https://www.google.ca/url?sa=i&amp;rct=j&amp;q=&amp;esrc=s&amp;source=images&amp;cd=&amp;cad=rja&amp;uact=8&amp;ved=0ahUKEwid8umZkILWAhXF7IMKHSQuCUAQjRwIBw&amp;url=https://www.healthunit.com/sugar&amp;psig=AFQjCNGYrhsQqzOa3QqhJrsF9i6zCmYZYg&amp;ust=1504291240352974" TargetMode="External"/><Relationship Id="rId7" Type="http://schemas.openxmlformats.org/officeDocument/2006/relationships/hyperlink" Target="https://www.google.ca/url?sa=i&amp;rct=j&amp;q=&amp;esrc=s&amp;source=images&amp;cd=&amp;cad=rja&amp;uact=8&amp;ved=0ahUKEwjgqoC8kILWAhUr1oMKHasbA60QjRwIBw&amp;url=https://www.fattyliverdiary.com/fatty-liver-and-sugar-how-much-to-eat-per-day/&amp;psig=AFQjCNGYrhsQqzOa3QqhJrsF9i6zCmYZYg&amp;ust=150429124035297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2.jpeg"/><Relationship Id="rId5" Type="http://schemas.openxmlformats.org/officeDocument/2006/relationships/hyperlink" Target="https://www.google.ca/url?sa=i&amp;rct=j&amp;q=&amp;esrc=s&amp;source=images&amp;cd=&amp;cad=rja&amp;uact=8&amp;ved=0ahUKEwirhNyqkILWAhWB64MKHZU-Ab4QjRwIBw&amp;url=https://www.healthunit.com/sugar&amp;psig=AFQjCNGYrhsQqzOa3QqhJrsF9i6zCmYZYg&amp;ust=1504291240352974" TargetMode="External"/><Relationship Id="rId10" Type="http://schemas.openxmlformats.org/officeDocument/2006/relationships/hyperlink" Target="https://www.google.ca/url?sa=i&amp;rct=j&amp;q=&amp;esrc=s&amp;source=images&amp;cd=&amp;cad=rja&amp;uact=8&amp;ved=0ahUKEwin8IuLkYLWAhVs04MKHU14DFAQjRwIBw&amp;url=https://www.tripadvisor.co.uk/LocationPhotoDirectLink-g60827-d2620768-i207164667-Dough-Brooklyn_New_York.html&amp;psig=AFQjCNEQV0AtfNrDAgDjmkQ3HZmdNC9xKA&amp;ust=1504291573533903" TargetMode="External"/><Relationship Id="rId4" Type="http://schemas.openxmlformats.org/officeDocument/2006/relationships/image" Target="../media/image19.jpeg"/><Relationship Id="rId9"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h0d-20PDVAhWr54MKHep7Ac0QjRwIBw&amp;url=http://www.52kitchenadventures.com/2011/04/22/tropical-green-smoothie/&amp;psig=AFQjCNEGL7Mwnyr2Gn8JeWJLByzEK6vzGQ&amp;ust=1503690130624028"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plJ_HlILWAhXF34MKHSAFAdYQjRwIBw&amp;url=http://www.shape.com/healthy-eating/healthy-recipes/what-does-100-calories-really-look&amp;psig=AFQjCNEYstLGOXKiyDHOZ6-TDSv11OKNLw&amp;ust=1504292519315655"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hyperlink" Target="http://www.google.ca/url?sa=i&amp;rct=j&amp;q=&amp;esrc=s&amp;source=images&amp;cd=&amp;cad=rja&amp;uact=8&amp;ved=0ahUKEwinuKLalYLWAhXK5oMKHeH0B9YQjRwIBw&amp;url=http://carribeanhomestayguesthouse.weebly.com/breakfast-menu.html&amp;psig=AFQjCNG5nt9XAg2N_fFSkOcuVEkI8bHcgQ&amp;ust=1504292759777991" TargetMode="Externa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a/url?sa=i&amp;rct=j&amp;q=&amp;esrc=s&amp;source=images&amp;cd=&amp;cad=rja&amp;uact=8&amp;ved=0ahUKEwieh7-xloLWAhVlyoMKHee6B2gQjRwIBw&amp;url=https://www.tasteofhome.com/recipes/mushroom-pepper-omelet&amp;psig=AFQjCNHNL87K8FoEgD09QbXtGfupqtY95A&amp;ust=1504293028637415"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hyperlink" Target="https://www.tripadvisor.com/LocationPhotoDirectLink-g303845-d5926158-i172820853-Kawka_Coffee-Guayaquil_Guayas_Province.htm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iNn_DsmsjVAhWO2YMKHZhrCTMQjRwIBw&amp;url=http://guff.com/the-fascinating-eating-habits-of-notable-geniuses&amp;psig=AFQjCNHG7Xsbpt_p5vbDa0u5JrIFiA14Yg&amp;ust=150230136275392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google.ca/url?sa=i&amp;rct=j&amp;q=&amp;esrc=s&amp;source=images&amp;cd=&amp;cad=rja&amp;uact=8&amp;ved=0ahUKEwiw0aGWncjVAhVr4oMKHatLBAsQjRwIBw&amp;url=http://www.chatelaine.com/recipe/world-cuisine-2/fresh-vegetable-omelette-with-lentils/&amp;psig=AFQjCNFRsRssln05GRKrmMlrugxQjEuFHw&amp;ust=1502301988309871"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s://www.google.ca/url?sa=i&amp;rct=j&amp;q=&amp;esrc=s&amp;source=images&amp;cd=&amp;cad=rja&amp;uact=8&amp;ved=0ahUKEwjmmN-sp4LWAhVI0oMKHWeJBJMQjRwIBw&amp;url=https://cookpad.com/us/search/whole%20wheat%20pancakes&amp;psig=AFQjCNFEpp1jcCvXKCftgR1eS9e-Ri0Ymw&amp;ust=150429756079697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8" Type="http://schemas.openxmlformats.org/officeDocument/2006/relationships/hyperlink" Target="https://www.google.ca/url?sa=i&amp;rct=j&amp;q=&amp;esrc=s&amp;source=images&amp;cd=&amp;cad=rja&amp;uact=8&amp;ved=0ahUKEwirhNyqkILWAhWB64MKHZU-Ab4QjRwIBw&amp;url=https://www.healthunit.com/sugar&amp;psig=AFQjCNGYrhsQqzOa3QqhJrsF9i6zCmYZYg&amp;ust=1504291240352974" TargetMode="External"/><Relationship Id="rId3" Type="http://schemas.openxmlformats.org/officeDocument/2006/relationships/hyperlink" Target="http://www.google.ca/url?sa=i&amp;rct=j&amp;q=&amp;esrc=s&amp;source=images&amp;cd=&amp;cad=rja&amp;uact=8&amp;ved=0ahUKEwi2svmI3uvVAhXk1IMKHRV0DzIQjRwIBw&amp;url=http://vapologyuk.com/home/77-fruit-loops.html&amp;psig=AFQjCNEZ4HoSxb-BPE5DidAyqeQ3YEDz1A&amp;ust=1503522000864333" TargetMode="External"/><Relationship Id="rId7"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google.ca/url?sa=i&amp;rct=j&amp;q=&amp;esrc=s&amp;source=images&amp;cd=&amp;cad=rja&amp;uact=8&amp;ved=0ahUKEwid8umZkILWAhXF7IMKHSQuCUAQjRwIBw&amp;url=https://www.healthunit.com/sugar&amp;psig=AFQjCNGYrhsQqzOa3QqhJrsF9i6zCmYZYg&amp;ust=1504291240352974" TargetMode="External"/><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a/url?sa=i&amp;rct=j&amp;q=&amp;esrc=s&amp;source=images&amp;cd=&amp;cad=rja&amp;uact=8&amp;ved=0ahUKEwjMiMSDqYLWAhWI3oMKHXSnAsYQjRwIBw&amp;url=https://www.pinterest.com/pin/28358672628229623/&amp;psig=AFQjCNG8CXZcHeblIrSRxQ7wlI9LXQCsKQ&amp;ust=1504297984527507"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vv4aenoLWAhVk0oMKHfe1DS4QjRwIBw&amp;url=http://www.vetico.com.au/photoDetail.php?Pid%3DOTM3%26cat%3DMjc&amp;psig=AFQjCNE7aZmz1Xxiu1dbL6jJ9jAAAQorkA&amp;ust=1504295133502781"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hyperlink" Target="https://www.google.ca/url?sa=i&amp;rct=j&amp;q=&amp;esrc=s&amp;source=images&amp;cd=&amp;cad=rja&amp;uact=8&amp;ved=0ahUKEwjRwuqomcjVAhWm54MKHSpqDIoQjRwIBw&amp;url=https://wall.alphacoders.com/by_sub_category.php?id%3D168602&amp;psig=AFQjCNFOEgWZXrE9Lzh0J6eyodXhL8jFUg&amp;ust=150230094585359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ChenBmsjVAhWHwYMKHen6CP8QjRwIBw&amp;url=http://sproutretail.com/healthy-products/&amp;psig=AFQjCNE5FPQLr_Qy36H_GSkUv-pT1A1d4A&amp;ust=150230123997409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a/url?sa=i&amp;rct=j&amp;q=&amp;esrc=s&amp;source=images&amp;cd=&amp;cad=rja&amp;uact=8&amp;ved=0ahUKEwjkgKHxvsjVAhUG5YMKHRKeBQ0QjRwIBw&amp;url=https://www.inlifehealthcare.com/2014/06/19/eat-your-breakfast/&amp;psig=AFQjCNFuE195TGiAglZ7-pkJ80iQNNQkHg&amp;ust=150231103444753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Dne-qj9_VAhWh6oMKHQDtC28QjRwIBw&amp;url=http://grist.org/briefly/more-peas-or-less-pepsi-researchers-compare-how-food-policies-could-save-lives/&amp;psig=AFQjCNE6kP84J2_9ECRyco4d2rxG7Fz0_Q&amp;ust=1503088543244608"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xqqrfitrVAhVk5IMKHZSBAvkQjRwIBw&amp;url=http://blog.sandglaz.com/the-science-behind-concentration/&amp;psig=AFQjCNEmdwfNcPsFxh9zeverO0W5PJ-L0w&amp;ust=1502915479530015"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www.google.ca/url?sa=i&amp;rct=j&amp;q=&amp;esrc=s&amp;source=images&amp;cd=&amp;cad=rja&amp;uact=8&amp;ved=0ahUKEwig9qbEj9_VAhVLxYMKHQdDBpcQjRwIBw&amp;url=http://www.prevention.com/weight-loss/best-weight-loss-exercises&amp;psig=AFQjCNHRcxXAAV17vgZM4OPE619s3Tozaw&amp;ust=1503088601695299" TargetMode="Externa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0.jpeg"/><Relationship Id="rId4" Type="http://schemas.openxmlformats.org/officeDocument/2006/relationships/hyperlink" Target="http://www.google.ca/url?sa=i&amp;rct=j&amp;q=&amp;esrc=s&amp;source=images&amp;cd=&amp;cad=rja&amp;uact=8&amp;ved=0ahUKEwiNvujAluvVAhWJ3oMKHcKeAVwQjRwIBw&amp;url=http://www.personal.psu.edu/afr3/blogs/SIOW/2010/09/illegal-candy.html&amp;psig=AFQjCNFTsOgZkhjXERFXLSkfsxpT4MJCCA&amp;ust=1503502788604656"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FnpLrra3XAhUpj1QKHZShD6QQjRwIBw&amp;url=http://pratsblog.com/2015/10/why-price-of-pulses-are-soaring/&amp;psig=AOvVaw3dgLh6a269iCVS1aaAZrKv&amp;ust=1510174840988295"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hyperlink" Target="http://www.google.ca/url?sa=i&amp;rct=j&amp;q=&amp;esrc=s&amp;source=images&amp;cd=&amp;cad=rja&amp;uact=8&amp;ved=0ahUKEwiFxL6Prq3XAhVKw1QKHYySAaIQjRwIBw&amp;url=http://www.diagnosisdiet.com/is-broccoli-good-for-you/&amp;psig=AOvVaw0W1R57aW2ivGafRlO4YCxY&amp;ust=1510174912855445" TargetMode="Externa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a/url?sa=i&amp;rct=j&amp;q=&amp;esrc=s&amp;source=images&amp;cd=&amp;cad=rja&amp;uact=8&amp;ved=0ahUKEwjM3oDhyt7VAhUJ6oMKHf6ADuAQjRwIBw&amp;url=http://inspiredrd.com/2013/08/5-quick-breakfast-ideas/&amp;psig=AFQjCNGOfR0YUXrVaGiPIOPtmuTliiotog&amp;ust=1503070123861875"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eating breakfas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2" y="764704"/>
            <a:ext cx="2376263" cy="23762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lstStyle/>
          <a:p>
            <a:r>
              <a:rPr lang="en-CA" dirty="0"/>
              <a:t>Eating Breakfast</a:t>
            </a:r>
          </a:p>
        </p:txBody>
      </p:sp>
      <p:sp>
        <p:nvSpPr>
          <p:cNvPr id="3" name="Subtitle 2"/>
          <p:cNvSpPr>
            <a:spLocks noGrp="1"/>
          </p:cNvSpPr>
          <p:nvPr>
            <p:ph type="subTitle" idx="1"/>
          </p:nvPr>
        </p:nvSpPr>
        <p:spPr/>
        <p:txBody>
          <a:bodyPr/>
          <a:lstStyle/>
          <a:p>
            <a:r>
              <a:rPr lang="en-CA" dirty="0"/>
              <a:t>2023</a:t>
            </a:r>
          </a:p>
        </p:txBody>
      </p:sp>
    </p:spTree>
    <p:extLst>
      <p:ext uri="{BB962C8B-B14F-4D97-AF65-F5344CB8AC3E}">
        <p14:creationId xmlns:p14="http://schemas.microsoft.com/office/powerpoint/2010/main" val="3728603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Listen to Your Body</a:t>
            </a:r>
          </a:p>
        </p:txBody>
      </p:sp>
      <p:sp>
        <p:nvSpPr>
          <p:cNvPr id="3" name="Content Placeholder 2"/>
          <p:cNvSpPr>
            <a:spLocks noGrp="1"/>
          </p:cNvSpPr>
          <p:nvPr>
            <p:ph idx="1"/>
          </p:nvPr>
        </p:nvSpPr>
        <p:spPr/>
        <p:txBody>
          <a:bodyPr/>
          <a:lstStyle/>
          <a:p>
            <a:r>
              <a:rPr lang="en-CA" dirty="0">
                <a:solidFill>
                  <a:schemeClr val="tx1"/>
                </a:solidFill>
              </a:rPr>
              <a:t>Breakfast does not need to happen first thing in the morning</a:t>
            </a:r>
          </a:p>
          <a:p>
            <a:r>
              <a:rPr lang="en-CA" dirty="0">
                <a:solidFill>
                  <a:schemeClr val="tx1"/>
                </a:solidFill>
              </a:rPr>
              <a:t>If you are hungry, eat</a:t>
            </a:r>
          </a:p>
          <a:p>
            <a:r>
              <a:rPr lang="en-CA" dirty="0">
                <a:solidFill>
                  <a:schemeClr val="tx1"/>
                </a:solidFill>
              </a:rPr>
              <a:t>If you are not hungry, do not eat</a:t>
            </a:r>
          </a:p>
          <a:p>
            <a:endParaRPr lang="en-CA" dirty="0"/>
          </a:p>
        </p:txBody>
      </p:sp>
      <p:pic>
        <p:nvPicPr>
          <p:cNvPr id="1026" name="Picture 2" descr="Image result for listen to your body">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9952" y="3789040"/>
            <a:ext cx="4130824" cy="2746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4689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breakfast plate metho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4293096"/>
            <a:ext cx="2250801" cy="22508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pPr lvl="0"/>
            <a:r>
              <a:rPr lang="en-CA" sz="4000" dirty="0"/>
              <a:t>Choose a Healthy Breakfast</a:t>
            </a:r>
          </a:p>
        </p:txBody>
      </p:sp>
      <p:sp>
        <p:nvSpPr>
          <p:cNvPr id="3" name="Content Placeholder 2"/>
          <p:cNvSpPr>
            <a:spLocks noGrp="1"/>
          </p:cNvSpPr>
          <p:nvPr>
            <p:ph idx="1"/>
          </p:nvPr>
        </p:nvSpPr>
        <p:spPr>
          <a:xfrm>
            <a:off x="467544" y="1556792"/>
            <a:ext cx="8229600" cy="4525963"/>
          </a:xfrm>
        </p:spPr>
        <p:txBody>
          <a:bodyPr>
            <a:normAutofit/>
          </a:bodyPr>
          <a:lstStyle/>
          <a:p>
            <a:pPr lvl="0"/>
            <a:r>
              <a:rPr lang="en-CA" dirty="0">
                <a:solidFill>
                  <a:schemeClr val="tx1"/>
                </a:solidFill>
              </a:rPr>
              <a:t>High in micronutrients </a:t>
            </a:r>
          </a:p>
          <a:p>
            <a:r>
              <a:rPr lang="en-CA" dirty="0">
                <a:solidFill>
                  <a:schemeClr val="tx1"/>
                </a:solidFill>
              </a:rPr>
              <a:t>Follow Eating Well with Canada’s Food Guide </a:t>
            </a:r>
          </a:p>
          <a:p>
            <a:r>
              <a:rPr lang="en-CA" dirty="0">
                <a:solidFill>
                  <a:schemeClr val="tx1"/>
                </a:solidFill>
              </a:rPr>
              <a:t>Make sure ½ your plate is filled with vegetables </a:t>
            </a:r>
          </a:p>
          <a:p>
            <a:r>
              <a:rPr lang="en-CA" dirty="0">
                <a:solidFill>
                  <a:schemeClr val="tx1"/>
                </a:solidFill>
              </a:rPr>
              <a:t>Change the tradition – include vegetables in your breakfast</a:t>
            </a:r>
          </a:p>
          <a:p>
            <a:r>
              <a:rPr lang="en-CA" dirty="0">
                <a:solidFill>
                  <a:schemeClr val="tx1"/>
                </a:solidFill>
              </a:rPr>
              <a:t>Limit high sugar, highly processed foods</a:t>
            </a:r>
          </a:p>
          <a:p>
            <a:endParaRPr lang="en-CA" dirty="0"/>
          </a:p>
          <a:p>
            <a:pPr lvl="0"/>
            <a:endParaRPr lang="en-CA" dirty="0"/>
          </a:p>
          <a:p>
            <a:endParaRPr lang="en-CA" dirty="0"/>
          </a:p>
        </p:txBody>
      </p:sp>
    </p:spTree>
    <p:extLst>
      <p:ext uri="{BB962C8B-B14F-4D97-AF65-F5344CB8AC3E}">
        <p14:creationId xmlns:p14="http://schemas.microsoft.com/office/powerpoint/2010/main" val="1974956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teel cut oats with blueberries and walnut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4005064"/>
            <a:ext cx="4177308" cy="26950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sz="4000" dirty="0"/>
              <a:t>Healthy Breakfast Ideas &amp; Recipes</a:t>
            </a:r>
          </a:p>
        </p:txBody>
      </p:sp>
      <p:sp>
        <p:nvSpPr>
          <p:cNvPr id="3" name="Content Placeholder 2"/>
          <p:cNvSpPr>
            <a:spLocks noGrp="1"/>
          </p:cNvSpPr>
          <p:nvPr>
            <p:ph idx="1"/>
          </p:nvPr>
        </p:nvSpPr>
        <p:spPr>
          <a:xfrm>
            <a:off x="457200" y="1772816"/>
            <a:ext cx="8229600" cy="4353347"/>
          </a:xfrm>
        </p:spPr>
        <p:txBody>
          <a:bodyPr/>
          <a:lstStyle/>
          <a:p>
            <a:r>
              <a:rPr lang="en-CA" dirty="0">
                <a:solidFill>
                  <a:schemeClr val="tx1"/>
                </a:solidFill>
              </a:rPr>
              <a:t>Healthy smoothies</a:t>
            </a:r>
          </a:p>
          <a:p>
            <a:r>
              <a:rPr lang="en-CA" dirty="0">
                <a:solidFill>
                  <a:schemeClr val="tx1"/>
                </a:solidFill>
              </a:rPr>
              <a:t>Steel cut oats with walnuts, blueberries &amp; cinnamon</a:t>
            </a:r>
          </a:p>
          <a:p>
            <a:r>
              <a:rPr lang="en-CA" dirty="0">
                <a:solidFill>
                  <a:schemeClr val="tx1"/>
                </a:solidFill>
              </a:rPr>
              <a:t>No-cook strawberry oatmeal</a:t>
            </a:r>
          </a:p>
          <a:p>
            <a:r>
              <a:rPr lang="en-CA" dirty="0">
                <a:solidFill>
                  <a:schemeClr val="tx1"/>
                </a:solidFill>
              </a:rPr>
              <a:t>Avocado or hummus spread on whole grain bread</a:t>
            </a:r>
          </a:p>
          <a:p>
            <a:r>
              <a:rPr lang="en-CA" dirty="0">
                <a:solidFill>
                  <a:schemeClr val="tx1"/>
                </a:solidFill>
              </a:rPr>
              <a:t>Left over salad with chickpeas, or black beans</a:t>
            </a:r>
          </a:p>
          <a:p>
            <a:r>
              <a:rPr lang="en-CA" dirty="0">
                <a:solidFill>
                  <a:schemeClr val="tx1"/>
                </a:solidFill>
              </a:rPr>
              <a:t>Hard-boiled egg and an orange</a:t>
            </a:r>
          </a:p>
          <a:p>
            <a:r>
              <a:rPr lang="en-CA" dirty="0">
                <a:solidFill>
                  <a:schemeClr val="tx1"/>
                </a:solidFill>
              </a:rPr>
              <a:t>Stir fried veggies with beans</a:t>
            </a:r>
          </a:p>
          <a:p>
            <a:pPr marL="0" indent="0">
              <a:buNone/>
            </a:pPr>
            <a:endParaRPr lang="en-CA" dirty="0">
              <a:solidFill>
                <a:schemeClr val="tx1"/>
              </a:solidFill>
            </a:endParaRPr>
          </a:p>
          <a:p>
            <a:endParaRPr lang="en-CA" dirty="0"/>
          </a:p>
        </p:txBody>
      </p:sp>
    </p:spTree>
    <p:extLst>
      <p:ext uri="{BB962C8B-B14F-4D97-AF65-F5344CB8AC3E}">
        <p14:creationId xmlns:p14="http://schemas.microsoft.com/office/powerpoint/2010/main" val="1725928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a:t>More Breakfast Ideas and Recipes</a:t>
            </a:r>
          </a:p>
        </p:txBody>
      </p:sp>
      <p:sp>
        <p:nvSpPr>
          <p:cNvPr id="3" name="Content Placeholder 2"/>
          <p:cNvSpPr>
            <a:spLocks noGrp="1"/>
          </p:cNvSpPr>
          <p:nvPr>
            <p:ph idx="1"/>
          </p:nvPr>
        </p:nvSpPr>
        <p:spPr/>
        <p:txBody>
          <a:bodyPr/>
          <a:lstStyle/>
          <a:p>
            <a:r>
              <a:rPr lang="en-CA" dirty="0">
                <a:solidFill>
                  <a:schemeClr val="tx1"/>
                </a:solidFill>
              </a:rPr>
              <a:t>Banana nut lettuce wraps</a:t>
            </a:r>
          </a:p>
          <a:p>
            <a:r>
              <a:rPr lang="en-CA" dirty="0">
                <a:solidFill>
                  <a:schemeClr val="tx1"/>
                </a:solidFill>
              </a:rPr>
              <a:t>Banana burrito </a:t>
            </a:r>
          </a:p>
          <a:p>
            <a:r>
              <a:rPr lang="en-CA" dirty="0">
                <a:solidFill>
                  <a:schemeClr val="tx1"/>
                </a:solidFill>
              </a:rPr>
              <a:t>Homemade pork and beans in the slow cooker</a:t>
            </a:r>
          </a:p>
          <a:p>
            <a:r>
              <a:rPr lang="en-CA" dirty="0">
                <a:solidFill>
                  <a:schemeClr val="tx1"/>
                </a:solidFill>
              </a:rPr>
              <a:t>Homemade lentil and vegetable soup</a:t>
            </a:r>
          </a:p>
          <a:p>
            <a:pPr lvl="0"/>
            <a:r>
              <a:rPr lang="en-CA" dirty="0">
                <a:solidFill>
                  <a:schemeClr val="tx1"/>
                </a:solidFill>
              </a:rPr>
              <a:t>A veggie omelet and a piece of whole-wheat toast</a:t>
            </a:r>
          </a:p>
          <a:p>
            <a:pPr lvl="0"/>
            <a:r>
              <a:rPr lang="en-CA" dirty="0">
                <a:solidFill>
                  <a:schemeClr val="tx1"/>
                </a:solidFill>
              </a:rPr>
              <a:t>Be creative with your breakfast! </a:t>
            </a:r>
          </a:p>
          <a:p>
            <a:endParaRPr lang="en-CA" dirty="0"/>
          </a:p>
        </p:txBody>
      </p:sp>
      <p:pic>
        <p:nvPicPr>
          <p:cNvPr id="2050" name="Picture 2" descr="Image result for banana nut lettuce wrap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9126" y="4365104"/>
            <a:ext cx="3122262" cy="234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5179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CA" dirty="0"/>
          </a:p>
        </p:txBody>
      </p:sp>
      <p:sp>
        <p:nvSpPr>
          <p:cNvPr id="3" name="Content Placeholder 2"/>
          <p:cNvSpPr>
            <a:spLocks noGrp="1"/>
          </p:cNvSpPr>
          <p:nvPr>
            <p:ph idx="1"/>
          </p:nvPr>
        </p:nvSpPr>
        <p:spPr/>
        <p:txBody>
          <a:bodyPr/>
          <a:lstStyle/>
          <a:p>
            <a:pPr marL="0" indent="0" algn="ctr">
              <a:buNone/>
            </a:pPr>
            <a:endParaRPr lang="en-CA" sz="4000" dirty="0"/>
          </a:p>
          <a:p>
            <a:pPr marL="0" indent="0" algn="ctr">
              <a:buNone/>
            </a:pPr>
            <a:r>
              <a:rPr lang="en-CA" sz="4000" b="1" dirty="0">
                <a:solidFill>
                  <a:schemeClr val="accent2">
                    <a:lumMod val="75000"/>
                  </a:schemeClr>
                </a:solidFill>
                <a:effectLst>
                  <a:outerShdw blurRad="38100" dist="38100" dir="2700000" algn="tl">
                    <a:srgbClr val="000000">
                      <a:alpha val="43137"/>
                    </a:srgbClr>
                  </a:outerShdw>
                </a:effectLst>
              </a:rPr>
              <a:t>What did you eat for </a:t>
            </a:r>
          </a:p>
          <a:p>
            <a:pPr marL="0" indent="0" algn="ctr">
              <a:buNone/>
            </a:pPr>
            <a:r>
              <a:rPr lang="en-CA" sz="4000" b="1" dirty="0">
                <a:solidFill>
                  <a:schemeClr val="accent2">
                    <a:lumMod val="75000"/>
                  </a:schemeClr>
                </a:solidFill>
                <a:effectLst>
                  <a:outerShdw blurRad="38100" dist="38100" dir="2700000" algn="tl">
                    <a:srgbClr val="000000">
                      <a:alpha val="43137"/>
                    </a:srgbClr>
                  </a:outerShdw>
                </a:effectLst>
              </a:rPr>
              <a:t>breakfast today? </a:t>
            </a:r>
          </a:p>
          <a:p>
            <a:pPr algn="ctr"/>
            <a:endParaRPr lang="en-CA" dirty="0"/>
          </a:p>
          <a:p>
            <a:pPr algn="ctr"/>
            <a:endParaRPr lang="en-CA" dirty="0"/>
          </a:p>
          <a:p>
            <a:pPr algn="ctr"/>
            <a:endParaRPr lang="en-CA" dirty="0"/>
          </a:p>
          <a:p>
            <a:pPr algn="ctr"/>
            <a:endParaRPr lang="en-CA" dirty="0"/>
          </a:p>
          <a:p>
            <a:pPr algn="ctr"/>
            <a:endParaRPr lang="en-CA" dirty="0"/>
          </a:p>
        </p:txBody>
      </p:sp>
      <p:sp>
        <p:nvSpPr>
          <p:cNvPr id="4" name="AutoShape 4" descr="Image result for what did you eat for breakfast today and paper">
            <a:hlinkClick r:id="rId3"/>
          </p:cNvPr>
          <p:cNvSpPr>
            <a:spLocks noChangeAspect="1" noChangeArrowheads="1"/>
          </p:cNvSpPr>
          <p:nvPr/>
        </p:nvSpPr>
        <p:spPr bwMode="auto">
          <a:xfrm>
            <a:off x="38100" y="-8302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6" descr="Image result for what did you eat for breakfast today and paper">
            <a:hlinkClick r:id="rId3"/>
          </p:cNvPr>
          <p:cNvSpPr>
            <a:spLocks noChangeAspect="1" noChangeArrowheads="1"/>
          </p:cNvSpPr>
          <p:nvPr/>
        </p:nvSpPr>
        <p:spPr bwMode="auto">
          <a:xfrm>
            <a:off x="190500" y="-677863"/>
            <a:ext cx="26193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1032" name="Picture 8" descr="Image result for what did you eat for breakfast today and paper">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7824" y="3933056"/>
            <a:ext cx="1944216"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7064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Breakfast #1</a:t>
            </a:r>
          </a:p>
        </p:txBody>
      </p:sp>
      <p:sp>
        <p:nvSpPr>
          <p:cNvPr id="3" name="Content Placeholder 2"/>
          <p:cNvSpPr>
            <a:spLocks noGrp="1"/>
          </p:cNvSpPr>
          <p:nvPr>
            <p:ph idx="1"/>
          </p:nvPr>
        </p:nvSpPr>
        <p:spPr>
          <a:xfrm>
            <a:off x="457200" y="1609416"/>
            <a:ext cx="7239000" cy="5131952"/>
          </a:xfrm>
        </p:spPr>
        <p:txBody>
          <a:bodyPr>
            <a:normAutofit fontScale="92500" lnSpcReduction="10000"/>
          </a:bodyPr>
          <a:lstStyle/>
          <a:p>
            <a:r>
              <a:rPr lang="en-CA" dirty="0">
                <a:solidFill>
                  <a:schemeClr val="tx1"/>
                </a:solidFill>
              </a:rPr>
              <a:t>Large coffee, double-double</a:t>
            </a:r>
          </a:p>
          <a:p>
            <a:r>
              <a:rPr lang="en-CA" dirty="0">
                <a:solidFill>
                  <a:schemeClr val="tx1"/>
                </a:solidFill>
              </a:rPr>
              <a:t>1 doughnut</a:t>
            </a:r>
          </a:p>
          <a:p>
            <a:endParaRPr lang="en-CA" dirty="0">
              <a:solidFill>
                <a:schemeClr val="tx1"/>
              </a:solidFill>
            </a:endParaRPr>
          </a:p>
          <a:p>
            <a:r>
              <a:rPr lang="en-CA" dirty="0">
                <a:solidFill>
                  <a:schemeClr val="tx1"/>
                </a:solidFill>
              </a:rPr>
              <a:t>Lots of calories, fat and </a:t>
            </a:r>
          </a:p>
          <a:p>
            <a:pPr marL="0" indent="0">
              <a:buNone/>
            </a:pPr>
            <a:r>
              <a:rPr lang="en-CA" dirty="0">
                <a:solidFill>
                  <a:schemeClr val="tx1"/>
                </a:solidFill>
              </a:rPr>
              <a:t>   </a:t>
            </a:r>
            <a:r>
              <a:rPr lang="en-CA" u="sng" dirty="0">
                <a:solidFill>
                  <a:schemeClr val="tx1"/>
                </a:solidFill>
              </a:rPr>
              <a:t>16 teaspoons of sugar</a:t>
            </a:r>
          </a:p>
          <a:p>
            <a:pPr marL="0" indent="0">
              <a:buNone/>
            </a:pPr>
            <a:endParaRPr lang="en-CA" dirty="0">
              <a:solidFill>
                <a:schemeClr val="tx1"/>
              </a:solidFill>
            </a:endParaRPr>
          </a:p>
          <a:p>
            <a:pPr marL="0" indent="0">
              <a:buNone/>
            </a:pPr>
            <a:endParaRPr lang="en-CA" dirty="0">
              <a:solidFill>
                <a:schemeClr val="tx1"/>
              </a:solidFill>
            </a:endParaRPr>
          </a:p>
          <a:p>
            <a:pPr marL="0" indent="0">
              <a:buNone/>
            </a:pPr>
            <a:endParaRPr lang="en-CA" dirty="0">
              <a:solidFill>
                <a:schemeClr val="tx1"/>
              </a:solidFill>
            </a:endParaRPr>
          </a:p>
          <a:p>
            <a:pPr marL="0" indent="0">
              <a:buNone/>
            </a:pPr>
            <a:endParaRPr lang="en-CA" dirty="0">
              <a:solidFill>
                <a:schemeClr val="tx1"/>
              </a:solidFill>
            </a:endParaRPr>
          </a:p>
          <a:p>
            <a:endParaRPr lang="en-CA" dirty="0">
              <a:solidFill>
                <a:schemeClr val="tx1"/>
              </a:solidFill>
            </a:endParaRPr>
          </a:p>
          <a:p>
            <a:r>
              <a:rPr lang="en-CA" dirty="0">
                <a:solidFill>
                  <a:schemeClr val="tx1"/>
                </a:solidFill>
              </a:rPr>
              <a:t>No fibre, vitamins or minerals</a:t>
            </a:r>
          </a:p>
          <a:p>
            <a:r>
              <a:rPr lang="en-CA" dirty="0">
                <a:solidFill>
                  <a:schemeClr val="tx1"/>
                </a:solidFill>
              </a:rPr>
              <a:t>How many food groups? </a:t>
            </a:r>
            <a:r>
              <a:rPr lang="en-CA" dirty="0"/>
              <a:t>	</a:t>
            </a:r>
          </a:p>
          <a:p>
            <a:pPr marL="0" indent="0">
              <a:buNone/>
            </a:pPr>
            <a:r>
              <a:rPr lang="en-CA" dirty="0"/>
              <a:t>	</a:t>
            </a:r>
            <a:r>
              <a:rPr lang="en-CA" b="1" dirty="0">
                <a:solidFill>
                  <a:schemeClr val="accent2">
                    <a:lumMod val="75000"/>
                  </a:schemeClr>
                </a:solidFill>
              </a:rPr>
              <a:t>0</a:t>
            </a:r>
          </a:p>
          <a:p>
            <a:endParaRPr lang="en-CA" dirty="0"/>
          </a:p>
          <a:p>
            <a:endParaRPr lang="en-CA" dirty="0"/>
          </a:p>
          <a:p>
            <a:endParaRPr lang="en-CA" dirty="0"/>
          </a:p>
        </p:txBody>
      </p:sp>
      <p:sp>
        <p:nvSpPr>
          <p:cNvPr id="4" name="AutoShape 2" descr="Image result for teaspoons of sugar"/>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4" descr="Image result for teaspoons of sugar"/>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6" descr="Image result for teaspoons of sugar"/>
          <p:cNvSpPr>
            <a:spLocks noChangeAspect="1" noChangeArrowheads="1"/>
          </p:cNvSpPr>
          <p:nvPr/>
        </p:nvSpPr>
        <p:spPr bwMode="auto">
          <a:xfrm>
            <a:off x="304800"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056" name="Picture 8" descr="Image result for teaspoons of sugar">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5" y="3573016"/>
            <a:ext cx="2631427" cy="145252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teaspoons of sugar">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80868" y="3539984"/>
            <a:ext cx="1302735" cy="1448602"/>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2" descr="Image result for teaspoons of sugar">
            <a:hlinkClick r:id="rId7"/>
          </p:cNvPr>
          <p:cNvSpPr>
            <a:spLocks noChangeAspect="1" noChangeArrowheads="1"/>
          </p:cNvSpPr>
          <p:nvPr/>
        </p:nvSpPr>
        <p:spPr bwMode="auto">
          <a:xfrm>
            <a:off x="38100" y="-1766888"/>
            <a:ext cx="5905500" cy="3695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8" name="AutoShape 14" descr="Image result for teaspoons of sugar">
            <a:hlinkClick r:id="rId7"/>
          </p:cNvPr>
          <p:cNvSpPr>
            <a:spLocks noChangeAspect="1" noChangeArrowheads="1"/>
          </p:cNvSpPr>
          <p:nvPr/>
        </p:nvSpPr>
        <p:spPr bwMode="auto">
          <a:xfrm>
            <a:off x="190500" y="-1614488"/>
            <a:ext cx="5905500" cy="3695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2064" name="Picture 16" descr="Image result for teaspoons of sugar">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44274" y="3638744"/>
            <a:ext cx="1528051" cy="956265"/>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Image result for donut and coffee ">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72200" y="1757511"/>
            <a:ext cx="2471675" cy="1856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349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reen smoothie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3027" y="2636912"/>
            <a:ext cx="2560284" cy="244827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CA" dirty="0"/>
              <a:t>Healthy Breakfast #1</a:t>
            </a:r>
          </a:p>
        </p:txBody>
      </p:sp>
      <p:sp>
        <p:nvSpPr>
          <p:cNvPr id="6" name="Content Placeholder 5"/>
          <p:cNvSpPr>
            <a:spLocks noGrp="1"/>
          </p:cNvSpPr>
          <p:nvPr>
            <p:ph idx="1"/>
          </p:nvPr>
        </p:nvSpPr>
        <p:spPr/>
        <p:txBody>
          <a:bodyPr/>
          <a:lstStyle/>
          <a:p>
            <a:r>
              <a:rPr lang="en-CA" dirty="0">
                <a:solidFill>
                  <a:schemeClr val="tx1"/>
                </a:solidFill>
              </a:rPr>
              <a:t>Healthy fruit smoothie</a:t>
            </a:r>
          </a:p>
          <a:p>
            <a:pPr marL="0" indent="0">
              <a:buNone/>
            </a:pPr>
            <a:r>
              <a:rPr lang="en-CA" dirty="0">
                <a:solidFill>
                  <a:schemeClr val="tx1"/>
                </a:solidFill>
              </a:rPr>
              <a:t>Made with fresh or frozen fruit, plain yogurt, milk and spinach. </a:t>
            </a:r>
          </a:p>
          <a:p>
            <a:pPr marL="0" indent="0">
              <a:buNone/>
            </a:pPr>
            <a:endParaRPr lang="en-CA" dirty="0">
              <a:solidFill>
                <a:schemeClr val="tx1"/>
              </a:solidFill>
            </a:endParaRPr>
          </a:p>
          <a:p>
            <a:r>
              <a:rPr lang="en-CA" dirty="0">
                <a:solidFill>
                  <a:schemeClr val="tx1"/>
                </a:solidFill>
              </a:rPr>
              <a:t>The nutrients will vary </a:t>
            </a:r>
          </a:p>
          <a:p>
            <a:r>
              <a:rPr lang="en-CA" dirty="0">
                <a:solidFill>
                  <a:schemeClr val="tx1"/>
                </a:solidFill>
              </a:rPr>
              <a:t>Lots of vegetables and fruit = vitamins, minerals, phytochemicals and will keep you healthy! </a:t>
            </a:r>
          </a:p>
          <a:p>
            <a:r>
              <a:rPr lang="en-CA" dirty="0">
                <a:solidFill>
                  <a:schemeClr val="tx1"/>
                </a:solidFill>
              </a:rPr>
              <a:t>How many food groups? 	</a:t>
            </a:r>
          </a:p>
          <a:p>
            <a:pPr marL="0" indent="0">
              <a:buNone/>
            </a:pPr>
            <a:r>
              <a:rPr lang="en-CA" dirty="0">
                <a:solidFill>
                  <a:schemeClr val="tx1"/>
                </a:solidFill>
              </a:rPr>
              <a:t>	</a:t>
            </a:r>
            <a:r>
              <a:rPr lang="en-CA" b="1" dirty="0">
                <a:solidFill>
                  <a:schemeClr val="tx1"/>
                </a:solidFill>
              </a:rPr>
              <a:t>2</a:t>
            </a:r>
          </a:p>
          <a:p>
            <a:endParaRPr lang="en-CA" dirty="0"/>
          </a:p>
        </p:txBody>
      </p:sp>
    </p:spTree>
    <p:extLst>
      <p:ext uri="{BB962C8B-B14F-4D97-AF65-F5344CB8AC3E}">
        <p14:creationId xmlns:p14="http://schemas.microsoft.com/office/powerpoint/2010/main" val="191050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Image result for 1 tsp of butter">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9766" y="4941168"/>
            <a:ext cx="1000944" cy="100094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bacon eggs and coffe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1404" y="1484784"/>
            <a:ext cx="2679140" cy="18136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a:t>Breakfast #2	</a:t>
            </a:r>
          </a:p>
        </p:txBody>
      </p:sp>
      <p:sp>
        <p:nvSpPr>
          <p:cNvPr id="3" name="Content Placeholder 2"/>
          <p:cNvSpPr>
            <a:spLocks noGrp="1"/>
          </p:cNvSpPr>
          <p:nvPr>
            <p:ph idx="1"/>
          </p:nvPr>
        </p:nvSpPr>
        <p:spPr>
          <a:xfrm>
            <a:off x="457200" y="1609416"/>
            <a:ext cx="7239000" cy="5248584"/>
          </a:xfrm>
        </p:spPr>
        <p:txBody>
          <a:bodyPr>
            <a:normAutofit fontScale="92500" lnSpcReduction="20000"/>
          </a:bodyPr>
          <a:lstStyle/>
          <a:p>
            <a:r>
              <a:rPr lang="en-CA" dirty="0">
                <a:solidFill>
                  <a:schemeClr val="tx1"/>
                </a:solidFill>
              </a:rPr>
              <a:t>3 eggs</a:t>
            </a:r>
          </a:p>
          <a:p>
            <a:r>
              <a:rPr lang="en-CA" dirty="0">
                <a:solidFill>
                  <a:schemeClr val="tx1"/>
                </a:solidFill>
              </a:rPr>
              <a:t>5 slices of bacon</a:t>
            </a:r>
          </a:p>
          <a:p>
            <a:r>
              <a:rPr lang="en-CA" dirty="0">
                <a:solidFill>
                  <a:schemeClr val="tx1"/>
                </a:solidFill>
              </a:rPr>
              <a:t>2 slices of white bread with butter</a:t>
            </a:r>
          </a:p>
          <a:p>
            <a:r>
              <a:rPr lang="en-CA" dirty="0">
                <a:solidFill>
                  <a:schemeClr val="tx1"/>
                </a:solidFill>
              </a:rPr>
              <a:t>Large coffee, double-double</a:t>
            </a:r>
          </a:p>
          <a:p>
            <a:endParaRPr lang="en-CA" dirty="0">
              <a:solidFill>
                <a:schemeClr val="tx1"/>
              </a:solidFill>
            </a:endParaRPr>
          </a:p>
          <a:p>
            <a:r>
              <a:rPr lang="en-CA" dirty="0">
                <a:solidFill>
                  <a:schemeClr val="tx1"/>
                </a:solidFill>
              </a:rPr>
              <a:t>Lots of calories, saturated fat and </a:t>
            </a:r>
          </a:p>
          <a:p>
            <a:pPr marL="0" indent="0">
              <a:buNone/>
            </a:pPr>
            <a:r>
              <a:rPr lang="en-CA" u="sng" dirty="0">
                <a:solidFill>
                  <a:schemeClr val="tx1"/>
                </a:solidFill>
              </a:rPr>
              <a:t>16.5 tsp of fat </a:t>
            </a:r>
          </a:p>
          <a:p>
            <a:pPr marL="0" indent="0">
              <a:buNone/>
            </a:pPr>
            <a:endParaRPr lang="en-CA" dirty="0">
              <a:solidFill>
                <a:schemeClr val="tx1"/>
              </a:solidFill>
            </a:endParaRPr>
          </a:p>
          <a:p>
            <a:pPr marL="0" indent="0">
              <a:buNone/>
            </a:pPr>
            <a:endParaRPr lang="en-CA" dirty="0">
              <a:solidFill>
                <a:schemeClr val="tx1"/>
              </a:solidFill>
            </a:endParaRPr>
          </a:p>
          <a:p>
            <a:pPr marL="0" indent="0">
              <a:buNone/>
            </a:pPr>
            <a:endParaRPr lang="en-CA" dirty="0">
              <a:solidFill>
                <a:schemeClr val="tx1"/>
              </a:solidFill>
            </a:endParaRPr>
          </a:p>
          <a:p>
            <a:pPr marL="0" indent="0">
              <a:buNone/>
            </a:pPr>
            <a:endParaRPr lang="en-CA" dirty="0">
              <a:solidFill>
                <a:schemeClr val="tx1"/>
              </a:solidFill>
            </a:endParaRPr>
          </a:p>
          <a:p>
            <a:pPr marL="0" indent="0">
              <a:buNone/>
            </a:pPr>
            <a:endParaRPr lang="en-CA" dirty="0">
              <a:solidFill>
                <a:schemeClr val="tx1"/>
              </a:solidFill>
            </a:endParaRPr>
          </a:p>
          <a:p>
            <a:r>
              <a:rPr lang="en-CA" dirty="0">
                <a:solidFill>
                  <a:schemeClr val="tx1"/>
                </a:solidFill>
              </a:rPr>
              <a:t>No fibre, very little vitamins or minerals</a:t>
            </a:r>
          </a:p>
          <a:p>
            <a:r>
              <a:rPr lang="en-CA" dirty="0">
                <a:solidFill>
                  <a:schemeClr val="tx1"/>
                </a:solidFill>
              </a:rPr>
              <a:t>How many food groups? </a:t>
            </a:r>
            <a:r>
              <a:rPr lang="en-CA" dirty="0"/>
              <a:t>	</a:t>
            </a:r>
          </a:p>
          <a:p>
            <a:pPr marL="0" indent="0">
              <a:buNone/>
            </a:pPr>
            <a:r>
              <a:rPr lang="en-CA" dirty="0"/>
              <a:t>	</a:t>
            </a:r>
            <a:r>
              <a:rPr lang="en-CA" b="1" dirty="0">
                <a:solidFill>
                  <a:schemeClr val="accent2">
                    <a:lumMod val="75000"/>
                  </a:schemeClr>
                </a:solidFill>
              </a:rPr>
              <a:t>2</a:t>
            </a:r>
          </a:p>
          <a:p>
            <a:endParaRPr lang="en-CA" dirty="0"/>
          </a:p>
          <a:p>
            <a:endParaRPr lang="en-CA" dirty="0"/>
          </a:p>
        </p:txBody>
      </p:sp>
      <p:pic>
        <p:nvPicPr>
          <p:cNvPr id="3076" name="Picture 4" descr="Image result for 1 tsp of butter">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8822" y="4473219"/>
            <a:ext cx="1000944" cy="10009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1 tsp of butter">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5760" y="4639829"/>
            <a:ext cx="1000944" cy="100094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Image result for 1 tsp of butter">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6704" y="4639829"/>
            <a:ext cx="1000944" cy="10009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1 tsp of butter">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11287" y="4639829"/>
            <a:ext cx="1000944" cy="100094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1 tsp of butter">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9399" y="3972747"/>
            <a:ext cx="1000944" cy="10009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Image result for 1 tsp of butter">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10343" y="3944405"/>
            <a:ext cx="1000944" cy="100094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1 tsp of butter">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06932" y="3972747"/>
            <a:ext cx="1000944" cy="10009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 result for 1 tsp of butter">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8822" y="3930237"/>
            <a:ext cx="1000944" cy="100094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Image result for 1 tsp of butter">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0125" y="3927728"/>
            <a:ext cx="1000944" cy="10009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Image result for 1 tsp of butter">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9173" y="3857082"/>
            <a:ext cx="1000944" cy="10009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Image result for 1 tsp of butter">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78812" y="3944405"/>
            <a:ext cx="1000944" cy="10009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Image result for 1 tsp of butter">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4317" y="3927728"/>
            <a:ext cx="1000944" cy="100094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Image result for 1 tsp of butter">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4313" y="4715761"/>
            <a:ext cx="1000944" cy="100094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Image result for 1 tsp of butter">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3777" y="4651340"/>
            <a:ext cx="1000944" cy="100094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Image result for 1 tsp of butter">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65794" y="4715761"/>
            <a:ext cx="1000944" cy="1000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70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pepper, mushroom onion omelet">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8104" y="2194655"/>
            <a:ext cx="3384375" cy="338437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395536" y="-12358"/>
            <a:ext cx="8229600" cy="1600200"/>
          </a:xfrm>
        </p:spPr>
        <p:txBody>
          <a:bodyPr/>
          <a:lstStyle/>
          <a:p>
            <a:r>
              <a:rPr lang="en-CA" dirty="0"/>
              <a:t>Healthy breakfast #2</a:t>
            </a:r>
          </a:p>
        </p:txBody>
      </p:sp>
      <p:sp>
        <p:nvSpPr>
          <p:cNvPr id="6" name="Content Placeholder 5"/>
          <p:cNvSpPr>
            <a:spLocks noGrp="1"/>
          </p:cNvSpPr>
          <p:nvPr>
            <p:ph idx="1"/>
          </p:nvPr>
        </p:nvSpPr>
        <p:spPr/>
        <p:txBody>
          <a:bodyPr/>
          <a:lstStyle/>
          <a:p>
            <a:r>
              <a:rPr lang="en-CA" dirty="0">
                <a:solidFill>
                  <a:schemeClr val="tx1"/>
                </a:solidFill>
              </a:rPr>
              <a:t>2 egg omelet with 1 cup worth of peppers, mushrooms and onions</a:t>
            </a:r>
          </a:p>
          <a:p>
            <a:r>
              <a:rPr lang="en-CA" dirty="0">
                <a:solidFill>
                  <a:schemeClr val="tx1"/>
                </a:solidFill>
              </a:rPr>
              <a:t>1 slice whole wheat bread</a:t>
            </a:r>
          </a:p>
          <a:p>
            <a:r>
              <a:rPr lang="en-CA" dirty="0">
                <a:solidFill>
                  <a:schemeClr val="tx1"/>
                </a:solidFill>
              </a:rPr>
              <a:t>Black coffee</a:t>
            </a:r>
          </a:p>
          <a:p>
            <a:r>
              <a:rPr lang="en-CA" dirty="0">
                <a:solidFill>
                  <a:schemeClr val="tx1"/>
                </a:solidFill>
              </a:rPr>
              <a:t>1 apple</a:t>
            </a:r>
          </a:p>
          <a:p>
            <a:endParaRPr lang="en-CA" dirty="0">
              <a:solidFill>
                <a:schemeClr val="tx1"/>
              </a:solidFill>
            </a:endParaRPr>
          </a:p>
          <a:p>
            <a:r>
              <a:rPr lang="en-CA" dirty="0">
                <a:solidFill>
                  <a:schemeClr val="tx1"/>
                </a:solidFill>
              </a:rPr>
              <a:t>This breakfast will give you energy and lots of nutrients to keep you going! </a:t>
            </a:r>
          </a:p>
          <a:p>
            <a:r>
              <a:rPr lang="en-CA" dirty="0">
                <a:solidFill>
                  <a:schemeClr val="tx1"/>
                </a:solidFill>
              </a:rPr>
              <a:t>How many food groups? </a:t>
            </a:r>
            <a:r>
              <a:rPr lang="en-CA" dirty="0"/>
              <a:t>	</a:t>
            </a:r>
          </a:p>
          <a:p>
            <a:pPr marL="0" indent="0">
              <a:buNone/>
            </a:pPr>
            <a:r>
              <a:rPr lang="en-CA" dirty="0"/>
              <a:t>	</a:t>
            </a:r>
            <a:r>
              <a:rPr lang="en-CA" b="1" dirty="0">
                <a:solidFill>
                  <a:schemeClr val="accent2">
                    <a:lumMod val="75000"/>
                  </a:schemeClr>
                </a:solidFill>
              </a:rPr>
              <a:t>3</a:t>
            </a:r>
          </a:p>
          <a:p>
            <a:endParaRPr lang="en-CA" dirty="0"/>
          </a:p>
        </p:txBody>
      </p:sp>
    </p:spTree>
    <p:extLst>
      <p:ext uri="{BB962C8B-B14F-4D97-AF65-F5344CB8AC3E}">
        <p14:creationId xmlns:p14="http://schemas.microsoft.com/office/powerpoint/2010/main" val="2998718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3 pancakes with syrup">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1728144"/>
            <a:ext cx="2376264" cy="237626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a:t>Breakfast #3</a:t>
            </a:r>
          </a:p>
        </p:txBody>
      </p:sp>
      <p:sp>
        <p:nvSpPr>
          <p:cNvPr id="3" name="Content Placeholder 2"/>
          <p:cNvSpPr>
            <a:spLocks noGrp="1"/>
          </p:cNvSpPr>
          <p:nvPr>
            <p:ph idx="1"/>
          </p:nvPr>
        </p:nvSpPr>
        <p:spPr/>
        <p:txBody>
          <a:bodyPr/>
          <a:lstStyle/>
          <a:p>
            <a:r>
              <a:rPr lang="en-CA" dirty="0">
                <a:solidFill>
                  <a:schemeClr val="tx1"/>
                </a:solidFill>
              </a:rPr>
              <a:t>3 pancakes with butter and syrup</a:t>
            </a:r>
          </a:p>
          <a:p>
            <a:r>
              <a:rPr lang="en-CA" dirty="0">
                <a:solidFill>
                  <a:schemeClr val="tx1"/>
                </a:solidFill>
              </a:rPr>
              <a:t>Large coffee, double-double</a:t>
            </a:r>
          </a:p>
          <a:p>
            <a:endParaRPr lang="en-CA" dirty="0">
              <a:solidFill>
                <a:schemeClr val="tx1"/>
              </a:solidFill>
            </a:endParaRPr>
          </a:p>
          <a:p>
            <a:endParaRPr lang="en-CA" dirty="0">
              <a:solidFill>
                <a:schemeClr val="tx1"/>
              </a:solidFill>
            </a:endParaRPr>
          </a:p>
          <a:p>
            <a:r>
              <a:rPr lang="en-CA" dirty="0">
                <a:solidFill>
                  <a:schemeClr val="tx1"/>
                </a:solidFill>
              </a:rPr>
              <a:t>Lots of calories, sugar and fat. </a:t>
            </a:r>
          </a:p>
          <a:p>
            <a:r>
              <a:rPr lang="en-CA" dirty="0">
                <a:solidFill>
                  <a:schemeClr val="tx1"/>
                </a:solidFill>
              </a:rPr>
              <a:t>No fibre, very little vitamins and minerals</a:t>
            </a:r>
          </a:p>
          <a:p>
            <a:endParaRPr lang="en-CA" dirty="0">
              <a:solidFill>
                <a:schemeClr val="tx1"/>
              </a:solidFill>
            </a:endParaRPr>
          </a:p>
          <a:p>
            <a:r>
              <a:rPr lang="en-CA" dirty="0">
                <a:solidFill>
                  <a:schemeClr val="tx1"/>
                </a:solidFill>
              </a:rPr>
              <a:t>How many food groups? </a:t>
            </a:r>
            <a:r>
              <a:rPr lang="en-CA" dirty="0"/>
              <a:t>	</a:t>
            </a:r>
          </a:p>
          <a:p>
            <a:pPr marL="0" indent="0">
              <a:buNone/>
            </a:pPr>
            <a:r>
              <a:rPr lang="en-CA" dirty="0"/>
              <a:t>	</a:t>
            </a:r>
            <a:r>
              <a:rPr lang="en-CA" b="1" dirty="0">
                <a:solidFill>
                  <a:schemeClr val="accent2">
                    <a:lumMod val="75000"/>
                  </a:schemeClr>
                </a:solidFill>
              </a:rPr>
              <a:t>1</a:t>
            </a:r>
          </a:p>
          <a:p>
            <a:pPr marL="0" indent="0">
              <a:buNone/>
            </a:pPr>
            <a:endParaRPr lang="en-CA" dirty="0"/>
          </a:p>
        </p:txBody>
      </p:sp>
    </p:spTree>
    <p:extLst>
      <p:ext uri="{BB962C8B-B14F-4D97-AF65-F5344CB8AC3E}">
        <p14:creationId xmlns:p14="http://schemas.microsoft.com/office/powerpoint/2010/main" val="1628887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breakfas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4505618"/>
            <a:ext cx="3138052" cy="20882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sz="4000" dirty="0"/>
              <a:t>Outline</a:t>
            </a:r>
          </a:p>
        </p:txBody>
      </p:sp>
      <p:sp>
        <p:nvSpPr>
          <p:cNvPr id="3" name="Content Placeholder 2"/>
          <p:cNvSpPr>
            <a:spLocks noGrp="1"/>
          </p:cNvSpPr>
          <p:nvPr>
            <p:ph idx="1"/>
          </p:nvPr>
        </p:nvSpPr>
        <p:spPr/>
        <p:txBody>
          <a:bodyPr>
            <a:normAutofit/>
          </a:bodyPr>
          <a:lstStyle/>
          <a:p>
            <a:r>
              <a:rPr lang="en-CA" dirty="0">
                <a:solidFill>
                  <a:schemeClr val="tx1"/>
                </a:solidFill>
              </a:rPr>
              <a:t>Reasons to eat breakfast</a:t>
            </a:r>
          </a:p>
          <a:p>
            <a:r>
              <a:rPr lang="en-CA" dirty="0">
                <a:solidFill>
                  <a:schemeClr val="tx1"/>
                </a:solidFill>
              </a:rPr>
              <a:t>Making time for breakfast</a:t>
            </a:r>
          </a:p>
          <a:p>
            <a:pPr lvl="0"/>
            <a:r>
              <a:rPr lang="en-CA" dirty="0">
                <a:solidFill>
                  <a:schemeClr val="tx1"/>
                </a:solidFill>
              </a:rPr>
              <a:t>Breakfasts high in nutrients, vitamins and minerals</a:t>
            </a:r>
          </a:p>
          <a:p>
            <a:r>
              <a:rPr lang="en-CA" dirty="0">
                <a:solidFill>
                  <a:schemeClr val="tx1"/>
                </a:solidFill>
              </a:rPr>
              <a:t>Healthy breakfast idea and recipes</a:t>
            </a:r>
          </a:p>
          <a:p>
            <a:r>
              <a:rPr lang="en-CA" dirty="0">
                <a:solidFill>
                  <a:schemeClr val="tx1"/>
                </a:solidFill>
              </a:rPr>
              <a:t>It’s your time to share… </a:t>
            </a:r>
          </a:p>
          <a:p>
            <a:r>
              <a:rPr lang="en-CA" dirty="0">
                <a:solidFill>
                  <a:schemeClr val="tx1"/>
                </a:solidFill>
              </a:rPr>
              <a:t>Activity – What’s in your breakfast and how can you make it healthier?  </a:t>
            </a:r>
          </a:p>
          <a:p>
            <a:endParaRPr lang="en-CA" dirty="0"/>
          </a:p>
        </p:txBody>
      </p:sp>
      <p:pic>
        <p:nvPicPr>
          <p:cNvPr id="5124" name="Picture 4" descr="Image result for vegetable omelet">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32240" y="260648"/>
            <a:ext cx="2088232"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2382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whole wheat pancakes with raspberries and yogur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4630" y="2060849"/>
            <a:ext cx="2866137" cy="295232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CA" dirty="0"/>
              <a:t>Healthy breakfast #3</a:t>
            </a:r>
          </a:p>
        </p:txBody>
      </p:sp>
      <p:sp>
        <p:nvSpPr>
          <p:cNvPr id="6" name="Content Placeholder 5"/>
          <p:cNvSpPr>
            <a:spLocks noGrp="1"/>
          </p:cNvSpPr>
          <p:nvPr>
            <p:ph idx="1"/>
          </p:nvPr>
        </p:nvSpPr>
        <p:spPr/>
        <p:txBody>
          <a:bodyPr/>
          <a:lstStyle/>
          <a:p>
            <a:r>
              <a:rPr lang="en-CA" dirty="0">
                <a:solidFill>
                  <a:schemeClr val="tx1"/>
                </a:solidFill>
              </a:rPr>
              <a:t>2 whole grain pancakes</a:t>
            </a:r>
          </a:p>
          <a:p>
            <a:r>
              <a:rPr lang="en-CA" dirty="0">
                <a:solidFill>
                  <a:schemeClr val="tx1"/>
                </a:solidFill>
              </a:rPr>
              <a:t>2 </a:t>
            </a:r>
            <a:r>
              <a:rPr lang="en-CA" dirty="0" err="1">
                <a:solidFill>
                  <a:schemeClr val="tx1"/>
                </a:solidFill>
              </a:rPr>
              <a:t>Tbsp</a:t>
            </a:r>
            <a:r>
              <a:rPr lang="en-CA" dirty="0">
                <a:solidFill>
                  <a:schemeClr val="tx1"/>
                </a:solidFill>
              </a:rPr>
              <a:t> plain yogurt</a:t>
            </a:r>
          </a:p>
          <a:p>
            <a:r>
              <a:rPr lang="en-CA" dirty="0">
                <a:solidFill>
                  <a:schemeClr val="tx1"/>
                </a:solidFill>
              </a:rPr>
              <a:t>½ cup raspberries</a:t>
            </a:r>
          </a:p>
          <a:p>
            <a:r>
              <a:rPr lang="en-CA" dirty="0">
                <a:solidFill>
                  <a:schemeClr val="tx1"/>
                </a:solidFill>
              </a:rPr>
              <a:t>1 cup of black tea</a:t>
            </a:r>
          </a:p>
          <a:p>
            <a:endParaRPr lang="en-CA" dirty="0">
              <a:solidFill>
                <a:schemeClr val="tx1"/>
              </a:solidFill>
            </a:endParaRPr>
          </a:p>
          <a:p>
            <a:r>
              <a:rPr lang="en-CA" dirty="0">
                <a:solidFill>
                  <a:schemeClr val="tx1"/>
                </a:solidFill>
              </a:rPr>
              <a:t>This breakfast provides you with fibre, calcium, lots of vitamins, minerals and phytochemicals! </a:t>
            </a:r>
          </a:p>
          <a:p>
            <a:r>
              <a:rPr lang="en-CA" dirty="0">
                <a:solidFill>
                  <a:schemeClr val="tx1"/>
                </a:solidFill>
              </a:rPr>
              <a:t>How many food groups? 	</a:t>
            </a:r>
          </a:p>
          <a:p>
            <a:pPr marL="0" indent="0">
              <a:buNone/>
            </a:pPr>
            <a:r>
              <a:rPr lang="en-CA" dirty="0">
                <a:solidFill>
                  <a:schemeClr val="tx1"/>
                </a:solidFill>
              </a:rPr>
              <a:t>	</a:t>
            </a:r>
            <a:r>
              <a:rPr lang="en-CA" b="1" dirty="0">
                <a:solidFill>
                  <a:schemeClr val="tx1"/>
                </a:solidFill>
              </a:rPr>
              <a:t>3</a:t>
            </a:r>
          </a:p>
          <a:p>
            <a:endParaRPr lang="en-CA" dirty="0"/>
          </a:p>
          <a:p>
            <a:endParaRPr lang="en-CA" dirty="0"/>
          </a:p>
        </p:txBody>
      </p:sp>
    </p:spTree>
    <p:extLst>
      <p:ext uri="{BB962C8B-B14F-4D97-AF65-F5344CB8AC3E}">
        <p14:creationId xmlns:p14="http://schemas.microsoft.com/office/powerpoint/2010/main" val="342470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fruit loop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5597" y="836712"/>
            <a:ext cx="2302581" cy="2302582"/>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CA" dirty="0"/>
              <a:t>Breakfast #4	</a:t>
            </a:r>
          </a:p>
        </p:txBody>
      </p:sp>
      <p:sp>
        <p:nvSpPr>
          <p:cNvPr id="5" name="Content Placeholder 4"/>
          <p:cNvSpPr>
            <a:spLocks noGrp="1"/>
          </p:cNvSpPr>
          <p:nvPr>
            <p:ph idx="1"/>
          </p:nvPr>
        </p:nvSpPr>
        <p:spPr/>
        <p:txBody>
          <a:bodyPr>
            <a:normAutofit fontScale="92500" lnSpcReduction="10000"/>
          </a:bodyPr>
          <a:lstStyle/>
          <a:p>
            <a:r>
              <a:rPr lang="en-CA" dirty="0">
                <a:solidFill>
                  <a:schemeClr val="tx1"/>
                </a:solidFill>
              </a:rPr>
              <a:t>2 Pop tarts </a:t>
            </a:r>
          </a:p>
          <a:p>
            <a:r>
              <a:rPr lang="en-CA" dirty="0">
                <a:solidFill>
                  <a:schemeClr val="tx1"/>
                </a:solidFill>
              </a:rPr>
              <a:t>1.5 cups of Fruity </a:t>
            </a:r>
            <a:r>
              <a:rPr lang="en-CA" dirty="0" err="1">
                <a:solidFill>
                  <a:schemeClr val="tx1"/>
                </a:solidFill>
              </a:rPr>
              <a:t>Os</a:t>
            </a:r>
            <a:r>
              <a:rPr lang="en-CA" dirty="0">
                <a:solidFill>
                  <a:schemeClr val="tx1"/>
                </a:solidFill>
              </a:rPr>
              <a:t> with milk </a:t>
            </a:r>
          </a:p>
          <a:p>
            <a:r>
              <a:rPr lang="en-CA" dirty="0">
                <a:solidFill>
                  <a:schemeClr val="tx1"/>
                </a:solidFill>
              </a:rPr>
              <a:t>1 bottle of orange unsweetened juice</a:t>
            </a:r>
          </a:p>
          <a:p>
            <a:endParaRPr lang="en-CA" dirty="0">
              <a:solidFill>
                <a:schemeClr val="tx1"/>
              </a:solidFill>
            </a:endParaRPr>
          </a:p>
          <a:p>
            <a:r>
              <a:rPr lang="en-CA" dirty="0">
                <a:solidFill>
                  <a:schemeClr val="tx1"/>
                </a:solidFill>
              </a:rPr>
              <a:t>35 tsp of sugar!</a:t>
            </a:r>
          </a:p>
          <a:p>
            <a:endParaRPr lang="en-CA" dirty="0">
              <a:solidFill>
                <a:schemeClr val="tx1"/>
              </a:solidFill>
            </a:endParaRPr>
          </a:p>
          <a:p>
            <a:endParaRPr lang="en-CA" dirty="0">
              <a:solidFill>
                <a:schemeClr val="tx1"/>
              </a:solidFill>
            </a:endParaRPr>
          </a:p>
          <a:p>
            <a:endParaRPr lang="en-CA" dirty="0">
              <a:solidFill>
                <a:schemeClr val="tx1"/>
              </a:solidFill>
            </a:endParaRPr>
          </a:p>
          <a:p>
            <a:endParaRPr lang="en-CA" dirty="0">
              <a:solidFill>
                <a:schemeClr val="tx1"/>
              </a:solidFill>
            </a:endParaRPr>
          </a:p>
          <a:p>
            <a:endParaRPr lang="en-CA" dirty="0">
              <a:solidFill>
                <a:schemeClr val="tx1"/>
              </a:solidFill>
            </a:endParaRPr>
          </a:p>
          <a:p>
            <a:r>
              <a:rPr lang="en-CA" dirty="0">
                <a:solidFill>
                  <a:schemeClr val="tx1"/>
                </a:solidFill>
              </a:rPr>
              <a:t>How many food groups? 	</a:t>
            </a:r>
          </a:p>
          <a:p>
            <a:pPr marL="0" indent="0">
              <a:buNone/>
            </a:pPr>
            <a:r>
              <a:rPr lang="en-CA" dirty="0">
                <a:solidFill>
                  <a:schemeClr val="tx1"/>
                </a:solidFill>
              </a:rPr>
              <a:t>	</a:t>
            </a:r>
            <a:r>
              <a:rPr lang="en-CA" b="1" dirty="0">
                <a:solidFill>
                  <a:schemeClr val="tx1"/>
                </a:solidFill>
              </a:rPr>
              <a:t>2</a:t>
            </a:r>
          </a:p>
          <a:p>
            <a:endParaRPr lang="en-CA" dirty="0"/>
          </a:p>
          <a:p>
            <a:endParaRPr lang="en-CA" dirty="0"/>
          </a:p>
        </p:txBody>
      </p:sp>
      <p:pic>
        <p:nvPicPr>
          <p:cNvPr id="8" name="Picture 2" descr="http://upload.wikimedia.org/wikipedia/commons/thumb/f/fd/Orange_juice_1.jpg/220px-Orange_juice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2792" y="620688"/>
            <a:ext cx="1467767"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Image result for teaspoons of sugar">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3573016"/>
            <a:ext cx="2631427" cy="14525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mage result for teaspoons of sugar">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27130" y="3493904"/>
            <a:ext cx="2631427" cy="145252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Image result for teaspoons of sugar">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81175" y="3493903"/>
            <a:ext cx="2631427" cy="145252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Image result for teaspoons of sugar">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48564" y="3471557"/>
            <a:ext cx="1302735" cy="1448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135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steel cut oats with blueberries, walnuts and cinnamo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5376" y="1412775"/>
            <a:ext cx="2247900" cy="337185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CA" dirty="0"/>
              <a:t>Healthy Breakfast #4	</a:t>
            </a:r>
          </a:p>
        </p:txBody>
      </p:sp>
      <p:sp>
        <p:nvSpPr>
          <p:cNvPr id="4" name="Content Placeholder 3"/>
          <p:cNvSpPr>
            <a:spLocks noGrp="1"/>
          </p:cNvSpPr>
          <p:nvPr>
            <p:ph idx="1"/>
          </p:nvPr>
        </p:nvSpPr>
        <p:spPr/>
        <p:txBody>
          <a:bodyPr>
            <a:normAutofit/>
          </a:bodyPr>
          <a:lstStyle/>
          <a:p>
            <a:r>
              <a:rPr lang="en-CA" dirty="0">
                <a:solidFill>
                  <a:schemeClr val="tx1"/>
                </a:solidFill>
              </a:rPr>
              <a:t>Steel cut oatmeal</a:t>
            </a:r>
          </a:p>
          <a:p>
            <a:r>
              <a:rPr lang="en-CA" dirty="0">
                <a:solidFill>
                  <a:schemeClr val="tx1"/>
                </a:solidFill>
              </a:rPr>
              <a:t>1% milk</a:t>
            </a:r>
          </a:p>
          <a:p>
            <a:r>
              <a:rPr lang="en-CA" dirty="0">
                <a:solidFill>
                  <a:schemeClr val="tx1"/>
                </a:solidFill>
              </a:rPr>
              <a:t>½ cup blueberries (fresh or frozen) </a:t>
            </a:r>
          </a:p>
          <a:p>
            <a:r>
              <a:rPr lang="en-CA" dirty="0">
                <a:solidFill>
                  <a:schemeClr val="tx1"/>
                </a:solidFill>
              </a:rPr>
              <a:t>Fresh walnuts</a:t>
            </a:r>
          </a:p>
          <a:p>
            <a:r>
              <a:rPr lang="en-CA" dirty="0">
                <a:solidFill>
                  <a:schemeClr val="tx1"/>
                </a:solidFill>
              </a:rPr>
              <a:t>Cinnamon</a:t>
            </a:r>
          </a:p>
          <a:p>
            <a:endParaRPr lang="en-CA" dirty="0">
              <a:solidFill>
                <a:schemeClr val="tx1"/>
              </a:solidFill>
            </a:endParaRPr>
          </a:p>
          <a:p>
            <a:r>
              <a:rPr lang="en-CA" dirty="0">
                <a:solidFill>
                  <a:schemeClr val="tx1"/>
                </a:solidFill>
              </a:rPr>
              <a:t>Lots of fibre, phytochemicals and antioxidants! </a:t>
            </a:r>
          </a:p>
          <a:p>
            <a:r>
              <a:rPr lang="en-CA" dirty="0">
                <a:solidFill>
                  <a:schemeClr val="tx1"/>
                </a:solidFill>
              </a:rPr>
              <a:t>Lots of taste! </a:t>
            </a:r>
          </a:p>
          <a:p>
            <a:r>
              <a:rPr lang="en-CA" dirty="0">
                <a:solidFill>
                  <a:schemeClr val="tx1"/>
                </a:solidFill>
              </a:rPr>
              <a:t>How many food groups? 	</a:t>
            </a:r>
          </a:p>
          <a:p>
            <a:pPr marL="0" indent="0">
              <a:buNone/>
            </a:pPr>
            <a:r>
              <a:rPr lang="en-CA" dirty="0"/>
              <a:t>	</a:t>
            </a:r>
            <a:r>
              <a:rPr lang="en-CA" b="1" dirty="0">
                <a:solidFill>
                  <a:schemeClr val="accent2">
                    <a:lumMod val="75000"/>
                  </a:schemeClr>
                </a:solidFill>
              </a:rPr>
              <a:t>4</a:t>
            </a:r>
          </a:p>
          <a:p>
            <a:endParaRPr lang="en-CA" dirty="0"/>
          </a:p>
          <a:p>
            <a:endParaRPr lang="en-CA" dirty="0"/>
          </a:p>
          <a:p>
            <a:endParaRPr lang="en-CA" dirty="0"/>
          </a:p>
        </p:txBody>
      </p:sp>
    </p:spTree>
    <p:extLst>
      <p:ext uri="{BB962C8B-B14F-4D97-AF65-F5344CB8AC3E}">
        <p14:creationId xmlns:p14="http://schemas.microsoft.com/office/powerpoint/2010/main" val="215245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a:t>It’s time to share</a:t>
            </a:r>
          </a:p>
        </p:txBody>
      </p:sp>
      <p:sp>
        <p:nvSpPr>
          <p:cNvPr id="6" name="Content Placeholder 5"/>
          <p:cNvSpPr>
            <a:spLocks noGrp="1"/>
          </p:cNvSpPr>
          <p:nvPr>
            <p:ph idx="1"/>
          </p:nvPr>
        </p:nvSpPr>
        <p:spPr/>
        <p:txBody>
          <a:bodyPr/>
          <a:lstStyle/>
          <a:p>
            <a:r>
              <a:rPr lang="en-CA" dirty="0">
                <a:solidFill>
                  <a:schemeClr val="tx1"/>
                </a:solidFill>
              </a:rPr>
              <a:t>Who would like to share what they had for breakfast today? </a:t>
            </a:r>
          </a:p>
          <a:p>
            <a:r>
              <a:rPr lang="en-CA" dirty="0">
                <a:solidFill>
                  <a:schemeClr val="tx1"/>
                </a:solidFill>
              </a:rPr>
              <a:t>Would you consider this a healthy breakfast? </a:t>
            </a:r>
          </a:p>
          <a:p>
            <a:r>
              <a:rPr lang="en-CA" dirty="0">
                <a:solidFill>
                  <a:schemeClr val="tx1"/>
                </a:solidFill>
              </a:rPr>
              <a:t>How could you make it healthier? </a:t>
            </a:r>
          </a:p>
          <a:p>
            <a:r>
              <a:rPr lang="en-CA" dirty="0">
                <a:solidFill>
                  <a:schemeClr val="tx1"/>
                </a:solidFill>
              </a:rPr>
              <a:t>Do you have any breakfast tips that you can share with the group?</a:t>
            </a:r>
          </a:p>
          <a:p>
            <a:endParaRPr lang="en-CA" dirty="0"/>
          </a:p>
        </p:txBody>
      </p:sp>
      <p:sp>
        <p:nvSpPr>
          <p:cNvPr id="7" name="AutoShape 2" descr="Image result for sharing and pets">
            <a:hlinkClick r:id="rId3"/>
          </p:cNvPr>
          <p:cNvSpPr>
            <a:spLocks noChangeAspect="1" noChangeArrowheads="1"/>
          </p:cNvSpPr>
          <p:nvPr/>
        </p:nvSpPr>
        <p:spPr bwMode="auto">
          <a:xfrm>
            <a:off x="38100" y="-1493838"/>
            <a:ext cx="4876800" cy="31146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5124" name="Picture 4" descr="Image result for sharing and pet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4434205"/>
            <a:ext cx="3528392" cy="2253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104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sunse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09" y="0"/>
            <a:ext cx="941944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CA"/>
          </a:p>
        </p:txBody>
      </p:sp>
      <p:sp>
        <p:nvSpPr>
          <p:cNvPr id="3" name="Content Placeholder 2"/>
          <p:cNvSpPr>
            <a:spLocks noGrp="1"/>
          </p:cNvSpPr>
          <p:nvPr>
            <p:ph idx="1"/>
          </p:nvPr>
        </p:nvSpPr>
        <p:spPr/>
        <p:txBody>
          <a:bodyPr>
            <a:normAutofit/>
          </a:bodyPr>
          <a:lstStyle/>
          <a:p>
            <a:endParaRPr lang="en-CA" sz="3200" b="1" dirty="0">
              <a:solidFill>
                <a:schemeClr val="bg1"/>
              </a:solidFill>
            </a:endParaRPr>
          </a:p>
          <a:p>
            <a:endParaRPr lang="en-CA" sz="3200" b="1" dirty="0">
              <a:solidFill>
                <a:schemeClr val="bg1"/>
              </a:solidFill>
            </a:endParaRPr>
          </a:p>
          <a:p>
            <a:r>
              <a:rPr lang="en-CA" sz="3200" b="1" dirty="0">
                <a:solidFill>
                  <a:schemeClr val="bg1"/>
                </a:solidFill>
              </a:rPr>
              <a:t>THANK YOU!</a:t>
            </a:r>
          </a:p>
        </p:txBody>
      </p:sp>
    </p:spTree>
    <p:extLst>
      <p:ext uri="{BB962C8B-B14F-4D97-AF65-F5344CB8AC3E}">
        <p14:creationId xmlns:p14="http://schemas.microsoft.com/office/powerpoint/2010/main" val="4012528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healthy choic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3778705"/>
            <a:ext cx="3616077" cy="29268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sz="4000" dirty="0"/>
              <a:t>Reasons to Eat Breakfast</a:t>
            </a:r>
          </a:p>
        </p:txBody>
      </p:sp>
      <p:sp>
        <p:nvSpPr>
          <p:cNvPr id="3" name="Content Placeholder 2"/>
          <p:cNvSpPr>
            <a:spLocks noGrp="1"/>
          </p:cNvSpPr>
          <p:nvPr>
            <p:ph idx="1"/>
          </p:nvPr>
        </p:nvSpPr>
        <p:spPr>
          <a:xfrm>
            <a:off x="467544" y="1916832"/>
            <a:ext cx="8229600" cy="4525963"/>
          </a:xfrm>
        </p:spPr>
        <p:txBody>
          <a:bodyPr>
            <a:noAutofit/>
          </a:bodyPr>
          <a:lstStyle/>
          <a:p>
            <a:pPr lvl="1"/>
            <a:r>
              <a:rPr lang="en-CA" sz="2400" dirty="0">
                <a:solidFill>
                  <a:schemeClr val="tx1"/>
                </a:solidFill>
              </a:rPr>
              <a:t>Helps to control weight</a:t>
            </a:r>
          </a:p>
          <a:p>
            <a:pPr lvl="1"/>
            <a:r>
              <a:rPr lang="en-CA" sz="2400" dirty="0">
                <a:solidFill>
                  <a:schemeClr val="tx1"/>
                </a:solidFill>
              </a:rPr>
              <a:t>Helps to control blood glucose levels</a:t>
            </a:r>
          </a:p>
          <a:p>
            <a:pPr lvl="1"/>
            <a:r>
              <a:rPr lang="en-CA" sz="2400" dirty="0">
                <a:solidFill>
                  <a:schemeClr val="tx1"/>
                </a:solidFill>
              </a:rPr>
              <a:t>Improved concentration and performance</a:t>
            </a:r>
          </a:p>
          <a:p>
            <a:pPr lvl="1"/>
            <a:r>
              <a:rPr lang="en-CA" sz="2400" dirty="0">
                <a:solidFill>
                  <a:schemeClr val="tx1"/>
                </a:solidFill>
              </a:rPr>
              <a:t>Improved Encourages you to make healthy food choices all day</a:t>
            </a:r>
          </a:p>
        </p:txBody>
      </p:sp>
    </p:spTree>
    <p:extLst>
      <p:ext uri="{BB962C8B-B14F-4D97-AF65-F5344CB8AC3E}">
        <p14:creationId xmlns:p14="http://schemas.microsoft.com/office/powerpoint/2010/main" val="42587600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a:t>Helps to Control Weight</a:t>
            </a:r>
          </a:p>
        </p:txBody>
      </p:sp>
      <p:sp>
        <p:nvSpPr>
          <p:cNvPr id="3" name="Content Placeholder 2"/>
          <p:cNvSpPr>
            <a:spLocks noGrp="1"/>
          </p:cNvSpPr>
          <p:nvPr>
            <p:ph idx="1"/>
          </p:nvPr>
        </p:nvSpPr>
        <p:spPr>
          <a:xfrm>
            <a:off x="457200" y="1988840"/>
            <a:ext cx="5122912" cy="4525963"/>
          </a:xfrm>
        </p:spPr>
        <p:txBody>
          <a:bodyPr/>
          <a:lstStyle/>
          <a:p>
            <a:r>
              <a:rPr lang="en-CA" dirty="0">
                <a:solidFill>
                  <a:schemeClr val="tx1"/>
                </a:solidFill>
              </a:rPr>
              <a:t>Breakfast eaters tend to weigh less than breakfast skippers</a:t>
            </a:r>
          </a:p>
          <a:p>
            <a:r>
              <a:rPr lang="en-CA" dirty="0">
                <a:solidFill>
                  <a:schemeClr val="tx1"/>
                </a:solidFill>
              </a:rPr>
              <a:t>Eating breakfast ‘breaks the fast’</a:t>
            </a:r>
          </a:p>
          <a:p>
            <a:r>
              <a:rPr lang="en-CA" dirty="0">
                <a:solidFill>
                  <a:schemeClr val="tx1"/>
                </a:solidFill>
              </a:rPr>
              <a:t>Eating breakfast may increase your metabolism</a:t>
            </a:r>
          </a:p>
          <a:p>
            <a:r>
              <a:rPr lang="en-CA" dirty="0">
                <a:solidFill>
                  <a:schemeClr val="tx1"/>
                </a:solidFill>
              </a:rPr>
              <a:t>Eating breakfast can reduce hunger throughout the day</a:t>
            </a:r>
          </a:p>
        </p:txBody>
      </p:sp>
      <p:pic>
        <p:nvPicPr>
          <p:cNvPr id="6146" name="Picture 2" descr="Image result for break the fas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160" y="2348880"/>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8374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a:t>Helps to Control </a:t>
            </a:r>
            <a:br>
              <a:rPr lang="en-CA" sz="4000" dirty="0"/>
            </a:br>
            <a:r>
              <a:rPr lang="en-CA" sz="4000" dirty="0"/>
              <a:t>Blood Glucose Levels</a:t>
            </a:r>
          </a:p>
        </p:txBody>
      </p:sp>
      <p:sp>
        <p:nvSpPr>
          <p:cNvPr id="3" name="Content Placeholder 2"/>
          <p:cNvSpPr>
            <a:spLocks noGrp="1"/>
          </p:cNvSpPr>
          <p:nvPr>
            <p:ph idx="1"/>
          </p:nvPr>
        </p:nvSpPr>
        <p:spPr>
          <a:xfrm>
            <a:off x="467544" y="1844824"/>
            <a:ext cx="8229600" cy="4525963"/>
          </a:xfrm>
        </p:spPr>
        <p:txBody>
          <a:bodyPr/>
          <a:lstStyle/>
          <a:p>
            <a:r>
              <a:rPr lang="en-CA" dirty="0">
                <a:solidFill>
                  <a:schemeClr val="tx1"/>
                </a:solidFill>
              </a:rPr>
              <a:t>Eating at regular times helps your body control blood glucose levels</a:t>
            </a:r>
          </a:p>
          <a:p>
            <a:r>
              <a:rPr lang="en-CA" dirty="0">
                <a:solidFill>
                  <a:schemeClr val="tx1"/>
                </a:solidFill>
              </a:rPr>
              <a:t>Eating breakfast is important for people living with diabetes. </a:t>
            </a:r>
          </a:p>
          <a:p>
            <a:r>
              <a:rPr lang="en-CA" dirty="0">
                <a:solidFill>
                  <a:schemeClr val="tx1"/>
                </a:solidFill>
              </a:rPr>
              <a:t>A person gets better glycemic control when the carbohydrates are spread out throughout the day </a:t>
            </a:r>
          </a:p>
        </p:txBody>
      </p:sp>
      <p:pic>
        <p:nvPicPr>
          <p:cNvPr id="3074" name="Picture 2" descr="Image result for food">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4473116"/>
            <a:ext cx="3863752" cy="2173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861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a:t>Improved Concentration and Performance</a:t>
            </a:r>
          </a:p>
        </p:txBody>
      </p:sp>
      <p:sp>
        <p:nvSpPr>
          <p:cNvPr id="3" name="Content Placeholder 2"/>
          <p:cNvSpPr>
            <a:spLocks noGrp="1"/>
          </p:cNvSpPr>
          <p:nvPr>
            <p:ph idx="1"/>
          </p:nvPr>
        </p:nvSpPr>
        <p:spPr>
          <a:xfrm>
            <a:off x="467544" y="1916832"/>
            <a:ext cx="8229600" cy="4525963"/>
          </a:xfrm>
        </p:spPr>
        <p:txBody>
          <a:bodyPr>
            <a:normAutofit/>
          </a:bodyPr>
          <a:lstStyle/>
          <a:p>
            <a:r>
              <a:rPr lang="en-CA" dirty="0">
                <a:solidFill>
                  <a:schemeClr val="tx1"/>
                </a:solidFill>
              </a:rPr>
              <a:t>When you eat breakfast, you :</a:t>
            </a:r>
          </a:p>
          <a:p>
            <a:pPr lvl="1"/>
            <a:r>
              <a:rPr lang="en-CA" sz="2400" dirty="0">
                <a:solidFill>
                  <a:schemeClr val="tx1"/>
                </a:solidFill>
              </a:rPr>
              <a:t>Increase your mental clarity and creative power</a:t>
            </a:r>
          </a:p>
          <a:p>
            <a:pPr lvl="1"/>
            <a:r>
              <a:rPr lang="en-CA" sz="2400" dirty="0">
                <a:solidFill>
                  <a:schemeClr val="tx1"/>
                </a:solidFill>
              </a:rPr>
              <a:t>Are better able to learn, recall information, problem solve and perform recognition tasks</a:t>
            </a:r>
          </a:p>
          <a:p>
            <a:pPr lvl="1"/>
            <a:r>
              <a:rPr lang="en-CA" sz="2400" dirty="0">
                <a:solidFill>
                  <a:schemeClr val="tx1"/>
                </a:solidFill>
              </a:rPr>
              <a:t>Become physically stronger</a:t>
            </a:r>
          </a:p>
          <a:p>
            <a:pPr lvl="1"/>
            <a:r>
              <a:rPr lang="en-CA" sz="2400" dirty="0">
                <a:solidFill>
                  <a:schemeClr val="tx1"/>
                </a:solidFill>
              </a:rPr>
              <a:t>Will have more energy</a:t>
            </a:r>
          </a:p>
          <a:p>
            <a:pPr lvl="1"/>
            <a:r>
              <a:rPr lang="en-CA" sz="2400" dirty="0">
                <a:solidFill>
                  <a:schemeClr val="tx1"/>
                </a:solidFill>
              </a:rPr>
              <a:t>You may become happier</a:t>
            </a:r>
          </a:p>
        </p:txBody>
      </p:sp>
      <p:pic>
        <p:nvPicPr>
          <p:cNvPr id="1026" name="Picture 2" descr="Image result for concentration">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4168" y="4365104"/>
            <a:ext cx="2832315" cy="21242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exercis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177" y="4984030"/>
            <a:ext cx="4104456" cy="192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063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Image result for no candy">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4509120"/>
            <a:ext cx="2520280" cy="222998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35396"/>
            <a:ext cx="8229600" cy="1600200"/>
          </a:xfrm>
        </p:spPr>
        <p:txBody>
          <a:bodyPr/>
          <a:lstStyle/>
          <a:p>
            <a:r>
              <a:rPr lang="en-CA" sz="4000" dirty="0"/>
              <a:t>Encourages You to Make </a:t>
            </a:r>
            <a:br>
              <a:rPr lang="en-CA" sz="4000" dirty="0"/>
            </a:br>
            <a:r>
              <a:rPr lang="en-CA" sz="4000" dirty="0"/>
              <a:t>Healthy Choices All Day</a:t>
            </a:r>
          </a:p>
        </p:txBody>
      </p:sp>
      <p:sp>
        <p:nvSpPr>
          <p:cNvPr id="3" name="Content Placeholder 2"/>
          <p:cNvSpPr>
            <a:spLocks noGrp="1"/>
          </p:cNvSpPr>
          <p:nvPr>
            <p:ph idx="1"/>
          </p:nvPr>
        </p:nvSpPr>
        <p:spPr>
          <a:xfrm>
            <a:off x="512279" y="2060848"/>
            <a:ext cx="8229600" cy="4525963"/>
          </a:xfrm>
        </p:spPr>
        <p:txBody>
          <a:bodyPr>
            <a:normAutofit/>
          </a:bodyPr>
          <a:lstStyle/>
          <a:p>
            <a:r>
              <a:rPr lang="en-CA" dirty="0">
                <a:solidFill>
                  <a:schemeClr val="tx1"/>
                </a:solidFill>
              </a:rPr>
              <a:t>When you eat breakfast you are: </a:t>
            </a:r>
          </a:p>
          <a:p>
            <a:pPr lvl="1"/>
            <a:r>
              <a:rPr lang="en-CA" sz="2400" dirty="0">
                <a:solidFill>
                  <a:schemeClr val="tx1"/>
                </a:solidFill>
              </a:rPr>
              <a:t>Are more likely to exercise</a:t>
            </a:r>
          </a:p>
          <a:p>
            <a:pPr lvl="1"/>
            <a:r>
              <a:rPr lang="en-CA" sz="2400" dirty="0">
                <a:solidFill>
                  <a:schemeClr val="tx1"/>
                </a:solidFill>
              </a:rPr>
              <a:t>Less likely to choose junk food</a:t>
            </a:r>
          </a:p>
          <a:p>
            <a:pPr lvl="1"/>
            <a:r>
              <a:rPr lang="en-CA" sz="2400" dirty="0">
                <a:solidFill>
                  <a:schemeClr val="tx1"/>
                </a:solidFill>
              </a:rPr>
              <a:t>More likely to choose healthy food choices </a:t>
            </a:r>
          </a:p>
          <a:p>
            <a:pPr lvl="1"/>
            <a:r>
              <a:rPr lang="en-CA" sz="2400" dirty="0">
                <a:solidFill>
                  <a:schemeClr val="tx1"/>
                </a:solidFill>
              </a:rPr>
              <a:t>More likely to include micronutrients (vitamins, minerals and phytochemicals) in your diet</a:t>
            </a:r>
          </a:p>
          <a:p>
            <a:pPr lvl="1"/>
            <a:endParaRPr lang="en-CA" sz="2400" dirty="0">
              <a:solidFill>
                <a:schemeClr val="tx1"/>
              </a:solidFill>
            </a:endParaRPr>
          </a:p>
        </p:txBody>
      </p:sp>
    </p:spTree>
    <p:extLst>
      <p:ext uri="{BB962C8B-B14F-4D97-AF65-F5344CB8AC3E}">
        <p14:creationId xmlns:p14="http://schemas.microsoft.com/office/powerpoint/2010/main" val="2074875397"/>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Micronutrients</a:t>
            </a:r>
          </a:p>
        </p:txBody>
      </p:sp>
      <p:sp>
        <p:nvSpPr>
          <p:cNvPr id="3" name="Content Placeholder 2"/>
          <p:cNvSpPr>
            <a:spLocks noGrp="1"/>
          </p:cNvSpPr>
          <p:nvPr>
            <p:ph idx="1"/>
          </p:nvPr>
        </p:nvSpPr>
        <p:spPr/>
        <p:txBody>
          <a:bodyPr/>
          <a:lstStyle/>
          <a:p>
            <a:r>
              <a:rPr lang="en-CA" dirty="0"/>
              <a:t>Micronutrients are vitamins, essential minerals and phytochemicals found in the foods we eat</a:t>
            </a:r>
          </a:p>
          <a:p>
            <a:r>
              <a:rPr lang="en-CA" dirty="0"/>
              <a:t>They contain no calories</a:t>
            </a:r>
          </a:p>
          <a:p>
            <a:r>
              <a:rPr lang="en-CA" dirty="0"/>
              <a:t>For overall health and to prevent and manage diseases it is essential to eat foods packed with micronutrients</a:t>
            </a:r>
          </a:p>
          <a:p>
            <a:r>
              <a:rPr lang="en-CA" dirty="0"/>
              <a:t>Vegetables, pulses, beans, seeds, nuts, fruit and berries are high in micronutrients</a:t>
            </a:r>
          </a:p>
          <a:p>
            <a:endParaRPr lang="en-CA" dirty="0"/>
          </a:p>
        </p:txBody>
      </p:sp>
      <p:pic>
        <p:nvPicPr>
          <p:cNvPr id="4098" name="Picture 2" descr="Image result for pulses">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4869160"/>
            <a:ext cx="3400425" cy="17509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crucifix vegetables">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6136" y="4534454"/>
            <a:ext cx="3064933" cy="2034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297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dirty="0"/>
              <a:t>Making Time for Breakfast</a:t>
            </a:r>
          </a:p>
        </p:txBody>
      </p:sp>
      <p:sp>
        <p:nvSpPr>
          <p:cNvPr id="3" name="Content Placeholder 2"/>
          <p:cNvSpPr>
            <a:spLocks noGrp="1"/>
          </p:cNvSpPr>
          <p:nvPr>
            <p:ph idx="1"/>
          </p:nvPr>
        </p:nvSpPr>
        <p:spPr>
          <a:xfrm>
            <a:off x="467544" y="1958563"/>
            <a:ext cx="8229600" cy="4525963"/>
          </a:xfrm>
        </p:spPr>
        <p:txBody>
          <a:bodyPr/>
          <a:lstStyle/>
          <a:p>
            <a:r>
              <a:rPr lang="en-CA" dirty="0">
                <a:solidFill>
                  <a:schemeClr val="tx1"/>
                </a:solidFill>
              </a:rPr>
              <a:t>Many say they do not have time for breakfast</a:t>
            </a:r>
          </a:p>
          <a:p>
            <a:r>
              <a:rPr lang="en-CA" dirty="0">
                <a:solidFill>
                  <a:schemeClr val="tx1"/>
                </a:solidFill>
              </a:rPr>
              <a:t>You need to make time for yourself</a:t>
            </a:r>
          </a:p>
          <a:p>
            <a:r>
              <a:rPr lang="en-CA" dirty="0">
                <a:solidFill>
                  <a:schemeClr val="tx1"/>
                </a:solidFill>
              </a:rPr>
              <a:t>Make your breakfast the night before</a:t>
            </a:r>
          </a:p>
          <a:p>
            <a:r>
              <a:rPr lang="en-CA" dirty="0">
                <a:solidFill>
                  <a:schemeClr val="tx1"/>
                </a:solidFill>
              </a:rPr>
              <a:t>Choose quick and healthy breakfast options</a:t>
            </a:r>
          </a:p>
          <a:p>
            <a:r>
              <a:rPr lang="en-CA" dirty="0">
                <a:solidFill>
                  <a:schemeClr val="tx1"/>
                </a:solidFill>
              </a:rPr>
              <a:t>Breakfast does not need to be a sit-down meal</a:t>
            </a:r>
          </a:p>
        </p:txBody>
      </p:sp>
      <p:pic>
        <p:nvPicPr>
          <p:cNvPr id="1026" name="Picture 2" descr="Image result for quick breakfast">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4796680"/>
            <a:ext cx="2804516" cy="2061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1924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docProps/app.xml><?xml version="1.0" encoding="utf-8"?>
<Properties xmlns="http://schemas.openxmlformats.org/officeDocument/2006/extended-properties" xmlns:vt="http://schemas.openxmlformats.org/officeDocument/2006/docPropsVTypes">
  <Template/>
  <TotalTime>1554</TotalTime>
  <Words>3240</Words>
  <Application>Microsoft Office PowerPoint</Application>
  <PresentationFormat>On-screen Show (4:3)</PresentationFormat>
  <Paragraphs>335</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Century Gothic</vt:lpstr>
      <vt:lpstr>Courier New</vt:lpstr>
      <vt:lpstr>Palatino Linotype</vt:lpstr>
      <vt:lpstr>Executive</vt:lpstr>
      <vt:lpstr>Eating Breakfast</vt:lpstr>
      <vt:lpstr>Outline</vt:lpstr>
      <vt:lpstr>Reasons to Eat Breakfast</vt:lpstr>
      <vt:lpstr>Helps to Control Weight</vt:lpstr>
      <vt:lpstr>Helps to Control  Blood Glucose Levels</vt:lpstr>
      <vt:lpstr>Improved Concentration and Performance</vt:lpstr>
      <vt:lpstr>Encourages You to Make  Healthy Choices All Day</vt:lpstr>
      <vt:lpstr>Micronutrients</vt:lpstr>
      <vt:lpstr>Making Time for Breakfast</vt:lpstr>
      <vt:lpstr>Listen to Your Body</vt:lpstr>
      <vt:lpstr>Choose a Healthy Breakfast</vt:lpstr>
      <vt:lpstr>Healthy Breakfast Ideas &amp; Recipes</vt:lpstr>
      <vt:lpstr>More Breakfast Ideas and Recipes</vt:lpstr>
      <vt:lpstr>PowerPoint Presentation</vt:lpstr>
      <vt:lpstr>Breakfast #1</vt:lpstr>
      <vt:lpstr>Healthy Breakfast #1</vt:lpstr>
      <vt:lpstr>Breakfast #2 </vt:lpstr>
      <vt:lpstr>Healthy breakfast #2</vt:lpstr>
      <vt:lpstr>Breakfast #3</vt:lpstr>
      <vt:lpstr>Healthy breakfast #3</vt:lpstr>
      <vt:lpstr>Breakfast #4 </vt:lpstr>
      <vt:lpstr>Healthy Breakfast #4 </vt:lpstr>
      <vt:lpstr>It’s time to share</vt:lpstr>
      <vt:lpstr>PowerPoint Presentation</vt:lpstr>
    </vt:vector>
  </TitlesOfParts>
  <Company>Health Canada - Santé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Eating Breakfast</dc:title>
  <dc:creator>Brigitte Pereira</dc:creator>
  <cp:lastModifiedBy>Hoadley, Alyssa</cp:lastModifiedBy>
  <cp:revision>51</cp:revision>
  <cp:lastPrinted>2018-01-09T22:02:58Z</cp:lastPrinted>
  <dcterms:created xsi:type="dcterms:W3CDTF">2017-08-08T14:45:41Z</dcterms:created>
  <dcterms:modified xsi:type="dcterms:W3CDTF">2023-11-30T15:37:04Z</dcterms:modified>
</cp:coreProperties>
</file>