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3" r:id="rId2"/>
  </p:sldMasterIdLst>
  <p:notesMasterIdLst>
    <p:notesMasterId r:id="rId24"/>
  </p:notesMasterIdLst>
  <p:handoutMasterIdLst>
    <p:handoutMasterId r:id="rId25"/>
  </p:handoutMasterIdLst>
  <p:sldIdLst>
    <p:sldId id="257" r:id="rId3"/>
    <p:sldId id="349" r:id="rId4"/>
    <p:sldId id="351" r:id="rId5"/>
    <p:sldId id="355" r:id="rId6"/>
    <p:sldId id="337" r:id="rId7"/>
    <p:sldId id="309" r:id="rId8"/>
    <p:sldId id="311" r:id="rId9"/>
    <p:sldId id="341" r:id="rId10"/>
    <p:sldId id="313" r:id="rId11"/>
    <p:sldId id="347" r:id="rId12"/>
    <p:sldId id="330" r:id="rId13"/>
    <p:sldId id="324" r:id="rId14"/>
    <p:sldId id="334" r:id="rId15"/>
    <p:sldId id="345" r:id="rId16"/>
    <p:sldId id="363" r:id="rId17"/>
    <p:sldId id="322" r:id="rId18"/>
    <p:sldId id="343" r:id="rId19"/>
    <p:sldId id="359" r:id="rId20"/>
    <p:sldId id="273" r:id="rId21"/>
    <p:sldId id="361" r:id="rId22"/>
    <p:sldId id="31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ntaine, Aline" initials="FA" lastIdx="0" clrIdx="0">
    <p:extLst>
      <p:ext uri="{19B8F6BF-5375-455C-9EA6-DF929625EA0E}">
        <p15:presenceInfo xmlns:p15="http://schemas.microsoft.com/office/powerpoint/2012/main" userId="S-1-5-21-56248481-1131155372-1737835142-301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8526"/>
    <a:srgbClr val="FBFAF2"/>
    <a:srgbClr val="FFC000"/>
    <a:srgbClr val="29DB80"/>
    <a:srgbClr val="37C6CF"/>
    <a:srgbClr val="A7F30E"/>
    <a:srgbClr val="EAEAEA"/>
    <a:srgbClr val="F0F1F5"/>
    <a:srgbClr val="727EA5"/>
    <a:srgbClr val="9B8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83668" autoAdjust="0"/>
  </p:normalViewPr>
  <p:slideViewPr>
    <p:cSldViewPr snapToGrid="0" showGuides="1">
      <p:cViewPr varScale="1">
        <p:scale>
          <a:sx n="72" d="100"/>
          <a:sy n="72" d="100"/>
        </p:scale>
        <p:origin x="1459"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31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C5DA1-E121-4C9E-8F1F-88E8D74D8159}" type="doc">
      <dgm:prSet loTypeId="urn:microsoft.com/office/officeart/2005/8/layout/radial3" loCatId="relationship" qsTypeId="urn:microsoft.com/office/officeart/2005/8/quickstyle/simple1" qsCatId="simple" csTypeId="urn:microsoft.com/office/officeart/2005/8/colors/colorful4" csCatId="colorful" phldr="1"/>
      <dgm:spPr/>
      <dgm:t>
        <a:bodyPr/>
        <a:lstStyle/>
        <a:p>
          <a:endParaRPr lang="en-CA"/>
        </a:p>
      </dgm:t>
    </dgm:pt>
    <dgm:pt modelId="{3C602341-80F1-43E1-A320-5622632E6C54}">
      <dgm:prSet phldrT="[Text]" custT="1"/>
      <dgm:spPr>
        <a:xfrm>
          <a:off x="2321660" y="506"/>
          <a:ext cx="1418466" cy="1418466"/>
        </a:xfrm>
        <a:prstGeom prst="ellipse">
          <a:avLst/>
        </a:prstGeom>
        <a:solidFill>
          <a:srgbClr val="FFC000">
            <a:alpha val="50000"/>
            <a:hueOff val="1732615"/>
            <a:satOff val="-7995"/>
            <a:lumOff val="294"/>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200" b="1" dirty="0">
              <a:solidFill>
                <a:sysClr val="windowText" lastClr="000000"/>
              </a:solidFill>
              <a:latin typeface="Calibri" panose="020F0502020204030204"/>
              <a:ea typeface="+mn-ea"/>
              <a:cs typeface="Arial" panose="020B0604020202020204" pitchFamily="34" charset="0"/>
            </a:rPr>
            <a:t>Brighter Futures</a:t>
          </a:r>
        </a:p>
      </dgm:t>
    </dgm:pt>
    <dgm:pt modelId="{BA8A9E64-072C-460A-87AC-A4FC2C4CD5C3}" type="parTrans" cxnId="{D01984D4-5B32-4FBB-A624-3BE8ACDE431F}">
      <dgm:prSet/>
      <dgm:spPr/>
      <dgm:t>
        <a:bodyPr/>
        <a:lstStyle/>
        <a:p>
          <a:endParaRPr lang="en-CA">
            <a:latin typeface="Arial" panose="020B0604020202020204" pitchFamily="34" charset="0"/>
            <a:cs typeface="Arial" panose="020B0604020202020204" pitchFamily="34" charset="0"/>
          </a:endParaRPr>
        </a:p>
      </dgm:t>
    </dgm:pt>
    <dgm:pt modelId="{0A751BD8-9371-4C87-B5A1-B99DE753E4FE}" type="sibTrans" cxnId="{D01984D4-5B32-4FBB-A624-3BE8ACDE431F}">
      <dgm:prSet/>
      <dgm:spPr/>
      <dgm:t>
        <a:bodyPr/>
        <a:lstStyle/>
        <a:p>
          <a:endParaRPr lang="en-CA">
            <a:latin typeface="Arial" panose="020B0604020202020204" pitchFamily="34" charset="0"/>
            <a:cs typeface="Arial" panose="020B0604020202020204" pitchFamily="34" charset="0"/>
          </a:endParaRPr>
        </a:p>
      </dgm:t>
    </dgm:pt>
    <dgm:pt modelId="{F57F7388-59C0-4D36-9993-EF4D78C32E53}">
      <dgm:prSet phldrT="[Text]" custT="1"/>
      <dgm:spPr>
        <a:xfrm>
          <a:off x="3921638" y="924254"/>
          <a:ext cx="1418466" cy="1418466"/>
        </a:xfrm>
        <a:prstGeom prst="ellipse">
          <a:avLst/>
        </a:prstGeom>
        <a:solidFill>
          <a:srgbClr val="FFC000">
            <a:alpha val="50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200" b="1" dirty="0">
              <a:solidFill>
                <a:sysClr val="windowText" lastClr="000000"/>
              </a:solidFill>
              <a:latin typeface="Calibri" panose="020F0502020204030204"/>
              <a:ea typeface="+mn-ea"/>
              <a:cs typeface="Arial" panose="020B0604020202020204" pitchFamily="34" charset="0"/>
            </a:rPr>
            <a:t>Community Based National Native Alcohol and Drug Abuse Program</a:t>
          </a:r>
        </a:p>
      </dgm:t>
    </dgm:pt>
    <dgm:pt modelId="{0691C12F-5D3E-4411-BE3B-58D35C30B1BC}" type="parTrans" cxnId="{FE4DD8C9-ED65-4445-9D1A-192F68E194DB}">
      <dgm:prSet/>
      <dgm:spPr/>
      <dgm:t>
        <a:bodyPr/>
        <a:lstStyle/>
        <a:p>
          <a:endParaRPr lang="en-CA">
            <a:latin typeface="Arial" panose="020B0604020202020204" pitchFamily="34" charset="0"/>
            <a:cs typeface="Arial" panose="020B0604020202020204" pitchFamily="34" charset="0"/>
          </a:endParaRPr>
        </a:p>
      </dgm:t>
    </dgm:pt>
    <dgm:pt modelId="{62AC6341-CF38-45F3-9B86-F75274C1AC32}" type="sibTrans" cxnId="{FE4DD8C9-ED65-4445-9D1A-192F68E194DB}">
      <dgm:prSet/>
      <dgm:spPr/>
      <dgm:t>
        <a:bodyPr/>
        <a:lstStyle/>
        <a:p>
          <a:endParaRPr lang="en-CA">
            <a:latin typeface="Arial" panose="020B0604020202020204" pitchFamily="34" charset="0"/>
            <a:cs typeface="Arial" panose="020B0604020202020204" pitchFamily="34" charset="0"/>
          </a:endParaRPr>
        </a:p>
      </dgm:t>
    </dgm:pt>
    <dgm:pt modelId="{EC4F4053-69D7-45C2-A9DF-F28B7E3ACA3E}">
      <dgm:prSet phldrT="[Text]" custT="1"/>
      <dgm:spPr>
        <a:xfrm>
          <a:off x="3921638" y="2771750"/>
          <a:ext cx="1418466" cy="1418466"/>
        </a:xfrm>
        <a:prstGeom prst="ellipse">
          <a:avLst/>
        </a:prstGeom>
        <a:solidFill>
          <a:srgbClr val="FFC000">
            <a:alpha val="50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200" b="1" dirty="0">
              <a:solidFill>
                <a:sysClr val="windowText" lastClr="000000"/>
              </a:solidFill>
              <a:latin typeface="Calibri" panose="020F0502020204030204"/>
              <a:ea typeface="+mn-ea"/>
              <a:cs typeface="Arial" panose="020B0604020202020204" pitchFamily="34" charset="0"/>
            </a:rPr>
            <a:t>Mental Wellness Teams</a:t>
          </a:r>
        </a:p>
      </dgm:t>
    </dgm:pt>
    <dgm:pt modelId="{02DCAA8D-846A-4B32-93DE-BE2B112C7608}" type="parTrans" cxnId="{FDA20FFF-A97B-431C-B5E9-65CD3CA6E268}">
      <dgm:prSet/>
      <dgm:spPr/>
      <dgm:t>
        <a:bodyPr/>
        <a:lstStyle/>
        <a:p>
          <a:endParaRPr lang="en-CA">
            <a:latin typeface="Arial" panose="020B0604020202020204" pitchFamily="34" charset="0"/>
            <a:cs typeface="Arial" panose="020B0604020202020204" pitchFamily="34" charset="0"/>
          </a:endParaRPr>
        </a:p>
      </dgm:t>
    </dgm:pt>
    <dgm:pt modelId="{87E06B6B-5996-40FC-BE7E-D82F8C341351}" type="sibTrans" cxnId="{FDA20FFF-A97B-431C-B5E9-65CD3CA6E268}">
      <dgm:prSet/>
      <dgm:spPr/>
      <dgm:t>
        <a:bodyPr/>
        <a:lstStyle/>
        <a:p>
          <a:endParaRPr lang="en-CA">
            <a:latin typeface="Arial" panose="020B0604020202020204" pitchFamily="34" charset="0"/>
            <a:cs typeface="Arial" panose="020B0604020202020204" pitchFamily="34" charset="0"/>
          </a:endParaRPr>
        </a:p>
      </dgm:t>
    </dgm:pt>
    <dgm:pt modelId="{1E926E12-4EC6-4E73-9197-E972BD3B8BD8}">
      <dgm:prSet phldrT="[Text]" custT="1"/>
      <dgm:spPr>
        <a:xfrm>
          <a:off x="1612426" y="1138769"/>
          <a:ext cx="2836933" cy="2836933"/>
        </a:xfrm>
        <a:prstGeom prst="ellipse">
          <a:avLst/>
        </a:prstGeom>
        <a:solidFill>
          <a:srgbClr val="FFC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600" b="1" dirty="0">
              <a:solidFill>
                <a:sysClr val="windowText" lastClr="000000"/>
              </a:solidFill>
              <a:latin typeface="Calibri" panose="020F0502020204030204"/>
              <a:ea typeface="+mn-ea"/>
              <a:cs typeface="Arial" panose="020B0604020202020204" pitchFamily="34" charset="0"/>
            </a:rPr>
            <a:t>Mental Wellness Program Alignment</a:t>
          </a:r>
        </a:p>
      </dgm:t>
    </dgm:pt>
    <dgm:pt modelId="{C7524468-7E6F-49FB-B124-FC3DD9DB83E8}" type="sibTrans" cxnId="{839930E2-7F11-42DB-854A-D98B7406D8FF}">
      <dgm:prSet/>
      <dgm:spPr/>
      <dgm:t>
        <a:bodyPr/>
        <a:lstStyle/>
        <a:p>
          <a:endParaRPr lang="en-CA">
            <a:latin typeface="Arial" panose="020B0604020202020204" pitchFamily="34" charset="0"/>
            <a:cs typeface="Arial" panose="020B0604020202020204" pitchFamily="34" charset="0"/>
          </a:endParaRPr>
        </a:p>
      </dgm:t>
    </dgm:pt>
    <dgm:pt modelId="{4814FB65-7421-48F9-9545-096B3DC9FE56}" type="parTrans" cxnId="{839930E2-7F11-42DB-854A-D98B7406D8FF}">
      <dgm:prSet/>
      <dgm:spPr/>
      <dgm:t>
        <a:bodyPr/>
        <a:lstStyle/>
        <a:p>
          <a:endParaRPr lang="en-CA">
            <a:latin typeface="Arial" panose="020B0604020202020204" pitchFamily="34" charset="0"/>
            <a:cs typeface="Arial" panose="020B0604020202020204" pitchFamily="34" charset="0"/>
          </a:endParaRPr>
        </a:p>
      </dgm:t>
    </dgm:pt>
    <dgm:pt modelId="{EEE31642-DC04-4937-A6A8-3F666CD08843}">
      <dgm:prSet custT="1"/>
      <dgm:spPr>
        <a:xfrm>
          <a:off x="721681" y="924254"/>
          <a:ext cx="1418466" cy="1418466"/>
        </a:xfrm>
        <a:prstGeom prst="ellipse">
          <a:avLst/>
        </a:prstGeom>
        <a:solidFill>
          <a:srgbClr val="FFC000">
            <a:alpha val="50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200" b="1" dirty="0">
              <a:solidFill>
                <a:sysClr val="windowText" lastClr="000000"/>
              </a:solidFill>
              <a:latin typeface="Calibri" panose="020F0502020204030204"/>
              <a:ea typeface="+mn-ea"/>
              <a:cs typeface="Arial" panose="020B0604020202020204" pitchFamily="34" charset="0"/>
            </a:rPr>
            <a:t>Building Healthy Communities</a:t>
          </a:r>
        </a:p>
      </dgm:t>
    </dgm:pt>
    <dgm:pt modelId="{5B3E796A-A48B-43BD-B22F-A5191317F106}" type="parTrans" cxnId="{FFF01C2C-52C6-40F5-86AD-40576FA586A8}">
      <dgm:prSet/>
      <dgm:spPr/>
      <dgm:t>
        <a:bodyPr/>
        <a:lstStyle/>
        <a:p>
          <a:endParaRPr lang="en-CA">
            <a:latin typeface="Arial" panose="020B0604020202020204" pitchFamily="34" charset="0"/>
            <a:cs typeface="Arial" panose="020B0604020202020204" pitchFamily="34" charset="0"/>
          </a:endParaRPr>
        </a:p>
      </dgm:t>
    </dgm:pt>
    <dgm:pt modelId="{5706A42A-AA3C-4814-98BC-E44B5DEB92C3}" type="sibTrans" cxnId="{FFF01C2C-52C6-40F5-86AD-40576FA586A8}">
      <dgm:prSet/>
      <dgm:spPr/>
      <dgm:t>
        <a:bodyPr/>
        <a:lstStyle/>
        <a:p>
          <a:endParaRPr lang="en-CA">
            <a:latin typeface="Arial" panose="020B0604020202020204" pitchFamily="34" charset="0"/>
            <a:cs typeface="Arial" panose="020B0604020202020204" pitchFamily="34" charset="0"/>
          </a:endParaRPr>
        </a:p>
      </dgm:t>
    </dgm:pt>
    <dgm:pt modelId="{7F1DEE99-6575-4E54-9D91-6194E03F1FD5}">
      <dgm:prSet phldrT="[Text]" custT="1"/>
      <dgm:spPr>
        <a:xfrm>
          <a:off x="721681" y="2771750"/>
          <a:ext cx="1418466" cy="1418466"/>
        </a:xfrm>
        <a:prstGeom prst="ellipse">
          <a:avLst/>
        </a:prstGeom>
        <a:solidFill>
          <a:srgbClr val="FFC000">
            <a:alpha val="50000"/>
            <a:hueOff val="8663077"/>
            <a:satOff val="-39973"/>
            <a:lumOff val="147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200" b="1" dirty="0">
              <a:solidFill>
                <a:sysClr val="windowText" lastClr="000000"/>
              </a:solidFill>
              <a:latin typeface="Calibri" panose="020F0502020204030204"/>
              <a:ea typeface="+mn-ea"/>
              <a:cs typeface="Arial" panose="020B0604020202020204" pitchFamily="34" charset="0"/>
            </a:rPr>
            <a:t>National Youth Suicide Prevention Strategy</a:t>
          </a:r>
        </a:p>
      </dgm:t>
    </dgm:pt>
    <dgm:pt modelId="{C7CB64F2-4216-409A-B806-4D0A6BAAA85B}" type="parTrans" cxnId="{5FD5A274-195B-470C-A721-41F662C6D7C4}">
      <dgm:prSet/>
      <dgm:spPr/>
      <dgm:t>
        <a:bodyPr/>
        <a:lstStyle/>
        <a:p>
          <a:endParaRPr lang="en-CA">
            <a:latin typeface="Arial" panose="020B0604020202020204" pitchFamily="34" charset="0"/>
            <a:cs typeface="Arial" panose="020B0604020202020204" pitchFamily="34" charset="0"/>
          </a:endParaRPr>
        </a:p>
      </dgm:t>
    </dgm:pt>
    <dgm:pt modelId="{DEED86CB-D9AA-496E-8C52-8C15B609AEAD}" type="sibTrans" cxnId="{5FD5A274-195B-470C-A721-41F662C6D7C4}">
      <dgm:prSet/>
      <dgm:spPr/>
      <dgm:t>
        <a:bodyPr/>
        <a:lstStyle/>
        <a:p>
          <a:endParaRPr lang="en-CA">
            <a:latin typeface="Arial" panose="020B0604020202020204" pitchFamily="34" charset="0"/>
            <a:cs typeface="Arial" panose="020B0604020202020204" pitchFamily="34" charset="0"/>
          </a:endParaRPr>
        </a:p>
      </dgm:t>
    </dgm:pt>
    <dgm:pt modelId="{2F744E14-9A4C-4A51-AA8B-5D97C919D24E}">
      <dgm:prSet phldrT="[Text]" custT="1"/>
      <dgm:spPr>
        <a:xfrm>
          <a:off x="2321660" y="3695498"/>
          <a:ext cx="1418466" cy="1418466"/>
        </a:xfrm>
        <a:prstGeom prst="ellipse">
          <a:avLst/>
        </a:prstGeom>
        <a:solidFill>
          <a:srgbClr val="FFC000">
            <a:alpha val="50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200" b="1" dirty="0">
              <a:solidFill>
                <a:sysClr val="windowText" lastClr="000000"/>
              </a:solidFill>
              <a:latin typeface="Calibri" panose="020F0502020204030204"/>
              <a:ea typeface="+mn-ea"/>
              <a:cs typeface="Arial" panose="020B0604020202020204" pitchFamily="34" charset="0"/>
            </a:rPr>
            <a:t>Canadian Drugs and Substances Strategy</a:t>
          </a:r>
        </a:p>
      </dgm:t>
    </dgm:pt>
    <dgm:pt modelId="{4D384D42-A04A-4732-A7F7-39F78EAEF20A}" type="parTrans" cxnId="{E742CE4F-BCA9-4600-8EB6-A66BDF930C72}">
      <dgm:prSet/>
      <dgm:spPr/>
      <dgm:t>
        <a:bodyPr/>
        <a:lstStyle/>
        <a:p>
          <a:endParaRPr lang="en-CA">
            <a:latin typeface="Arial" panose="020B0604020202020204" pitchFamily="34" charset="0"/>
            <a:cs typeface="Arial" panose="020B0604020202020204" pitchFamily="34" charset="0"/>
          </a:endParaRPr>
        </a:p>
      </dgm:t>
    </dgm:pt>
    <dgm:pt modelId="{46D5CA5C-5EE2-46AB-B4B9-D049EF822C98}" type="sibTrans" cxnId="{E742CE4F-BCA9-4600-8EB6-A66BDF930C72}">
      <dgm:prSet/>
      <dgm:spPr/>
      <dgm:t>
        <a:bodyPr/>
        <a:lstStyle/>
        <a:p>
          <a:endParaRPr lang="en-CA">
            <a:latin typeface="Arial" panose="020B0604020202020204" pitchFamily="34" charset="0"/>
            <a:cs typeface="Arial" panose="020B0604020202020204" pitchFamily="34" charset="0"/>
          </a:endParaRPr>
        </a:p>
      </dgm:t>
    </dgm:pt>
    <dgm:pt modelId="{6EDDD50C-B6CF-4A6F-91D2-EB7ED21E315D}" type="pres">
      <dgm:prSet presAssocID="{82CC5DA1-E121-4C9E-8F1F-88E8D74D8159}" presName="composite" presStyleCnt="0">
        <dgm:presLayoutVars>
          <dgm:chMax val="1"/>
          <dgm:dir/>
          <dgm:resizeHandles val="exact"/>
        </dgm:presLayoutVars>
      </dgm:prSet>
      <dgm:spPr/>
    </dgm:pt>
    <dgm:pt modelId="{D82132A7-111F-46CA-B458-601EB375392C}" type="pres">
      <dgm:prSet presAssocID="{82CC5DA1-E121-4C9E-8F1F-88E8D74D8159}" presName="radial" presStyleCnt="0">
        <dgm:presLayoutVars>
          <dgm:animLvl val="ctr"/>
        </dgm:presLayoutVars>
      </dgm:prSet>
      <dgm:spPr/>
    </dgm:pt>
    <dgm:pt modelId="{4FCDDBD2-608E-45C2-910C-7B613678307F}" type="pres">
      <dgm:prSet presAssocID="{1E926E12-4EC6-4E73-9197-E972BD3B8BD8}" presName="centerShape" presStyleLbl="vennNode1" presStyleIdx="0" presStyleCnt="7"/>
      <dgm:spPr/>
    </dgm:pt>
    <dgm:pt modelId="{21B5E3E6-2DE3-496B-8725-A91C7D6AFB83}" type="pres">
      <dgm:prSet presAssocID="{3C602341-80F1-43E1-A320-5622632E6C54}" presName="node" presStyleLbl="vennNode1" presStyleIdx="1" presStyleCnt="7">
        <dgm:presLayoutVars>
          <dgm:bulletEnabled val="1"/>
        </dgm:presLayoutVars>
      </dgm:prSet>
      <dgm:spPr/>
    </dgm:pt>
    <dgm:pt modelId="{EA1EC929-0664-47C5-A4F6-81BFD69E6104}" type="pres">
      <dgm:prSet presAssocID="{F57F7388-59C0-4D36-9993-EF4D78C32E53}" presName="node" presStyleLbl="vennNode1" presStyleIdx="2" presStyleCnt="7">
        <dgm:presLayoutVars>
          <dgm:bulletEnabled val="1"/>
        </dgm:presLayoutVars>
      </dgm:prSet>
      <dgm:spPr/>
    </dgm:pt>
    <dgm:pt modelId="{3FFF6A2A-539C-4D70-A237-889D9C36F43A}" type="pres">
      <dgm:prSet presAssocID="{EC4F4053-69D7-45C2-A9DF-F28B7E3ACA3E}" presName="node" presStyleLbl="vennNode1" presStyleIdx="3" presStyleCnt="7">
        <dgm:presLayoutVars>
          <dgm:bulletEnabled val="1"/>
        </dgm:presLayoutVars>
      </dgm:prSet>
      <dgm:spPr/>
    </dgm:pt>
    <dgm:pt modelId="{5B00FCAC-0692-47CB-87B6-24BE5319B0E8}" type="pres">
      <dgm:prSet presAssocID="{2F744E14-9A4C-4A51-AA8B-5D97C919D24E}" presName="node" presStyleLbl="vennNode1" presStyleIdx="4" presStyleCnt="7">
        <dgm:presLayoutVars>
          <dgm:bulletEnabled val="1"/>
        </dgm:presLayoutVars>
      </dgm:prSet>
      <dgm:spPr/>
    </dgm:pt>
    <dgm:pt modelId="{95FF606C-9450-4540-94FB-190A2EF08467}" type="pres">
      <dgm:prSet presAssocID="{7F1DEE99-6575-4E54-9D91-6194E03F1FD5}" presName="node" presStyleLbl="vennNode1" presStyleIdx="5" presStyleCnt="7">
        <dgm:presLayoutVars>
          <dgm:bulletEnabled val="1"/>
        </dgm:presLayoutVars>
      </dgm:prSet>
      <dgm:spPr/>
    </dgm:pt>
    <dgm:pt modelId="{A6B889DC-3E60-4A11-BD33-546F18C620A5}" type="pres">
      <dgm:prSet presAssocID="{EEE31642-DC04-4937-A6A8-3F666CD08843}" presName="node" presStyleLbl="vennNode1" presStyleIdx="6" presStyleCnt="7">
        <dgm:presLayoutVars>
          <dgm:bulletEnabled val="1"/>
        </dgm:presLayoutVars>
      </dgm:prSet>
      <dgm:spPr/>
    </dgm:pt>
  </dgm:ptLst>
  <dgm:cxnLst>
    <dgm:cxn modelId="{FE61F01C-F5BB-43A3-B558-11D603635B5A}" type="presOf" srcId="{7F1DEE99-6575-4E54-9D91-6194E03F1FD5}" destId="{95FF606C-9450-4540-94FB-190A2EF08467}" srcOrd="0" destOrd="0" presId="urn:microsoft.com/office/officeart/2005/8/layout/radial3"/>
    <dgm:cxn modelId="{6008A322-0E03-4D01-9779-8AA05D1D1758}" type="presOf" srcId="{EEE31642-DC04-4937-A6A8-3F666CD08843}" destId="{A6B889DC-3E60-4A11-BD33-546F18C620A5}" srcOrd="0" destOrd="0" presId="urn:microsoft.com/office/officeart/2005/8/layout/radial3"/>
    <dgm:cxn modelId="{76393C2A-A147-4286-943C-DA34E5B67C1B}" type="presOf" srcId="{EC4F4053-69D7-45C2-A9DF-F28B7E3ACA3E}" destId="{3FFF6A2A-539C-4D70-A237-889D9C36F43A}" srcOrd="0" destOrd="0" presId="urn:microsoft.com/office/officeart/2005/8/layout/radial3"/>
    <dgm:cxn modelId="{FFF01C2C-52C6-40F5-86AD-40576FA586A8}" srcId="{1E926E12-4EC6-4E73-9197-E972BD3B8BD8}" destId="{EEE31642-DC04-4937-A6A8-3F666CD08843}" srcOrd="5" destOrd="0" parTransId="{5B3E796A-A48B-43BD-B22F-A5191317F106}" sibTransId="{5706A42A-AA3C-4814-98BC-E44B5DEB92C3}"/>
    <dgm:cxn modelId="{02A5EB48-51BB-4276-9709-BDD7DF00A8CB}" type="presOf" srcId="{3C602341-80F1-43E1-A320-5622632E6C54}" destId="{21B5E3E6-2DE3-496B-8725-A91C7D6AFB83}" srcOrd="0" destOrd="0" presId="urn:microsoft.com/office/officeart/2005/8/layout/radial3"/>
    <dgm:cxn modelId="{FA2C0049-D4EB-407A-841C-85379273CD43}" type="presOf" srcId="{1E926E12-4EC6-4E73-9197-E972BD3B8BD8}" destId="{4FCDDBD2-608E-45C2-910C-7B613678307F}" srcOrd="0" destOrd="0" presId="urn:microsoft.com/office/officeart/2005/8/layout/radial3"/>
    <dgm:cxn modelId="{E742CE4F-BCA9-4600-8EB6-A66BDF930C72}" srcId="{1E926E12-4EC6-4E73-9197-E972BD3B8BD8}" destId="{2F744E14-9A4C-4A51-AA8B-5D97C919D24E}" srcOrd="3" destOrd="0" parTransId="{4D384D42-A04A-4732-A7F7-39F78EAEF20A}" sibTransId="{46D5CA5C-5EE2-46AB-B4B9-D049EF822C98}"/>
    <dgm:cxn modelId="{F8647250-798B-4A27-AD24-C7D36FC0E823}" type="presOf" srcId="{82CC5DA1-E121-4C9E-8F1F-88E8D74D8159}" destId="{6EDDD50C-B6CF-4A6F-91D2-EB7ED21E315D}" srcOrd="0" destOrd="0" presId="urn:microsoft.com/office/officeart/2005/8/layout/radial3"/>
    <dgm:cxn modelId="{22763052-3895-46D3-999A-BD990100675A}" type="presOf" srcId="{F57F7388-59C0-4D36-9993-EF4D78C32E53}" destId="{EA1EC929-0664-47C5-A4F6-81BFD69E6104}" srcOrd="0" destOrd="0" presId="urn:microsoft.com/office/officeart/2005/8/layout/radial3"/>
    <dgm:cxn modelId="{5FD5A274-195B-470C-A721-41F662C6D7C4}" srcId="{1E926E12-4EC6-4E73-9197-E972BD3B8BD8}" destId="{7F1DEE99-6575-4E54-9D91-6194E03F1FD5}" srcOrd="4" destOrd="0" parTransId="{C7CB64F2-4216-409A-B806-4D0A6BAAA85B}" sibTransId="{DEED86CB-D9AA-496E-8C52-8C15B609AEAD}"/>
    <dgm:cxn modelId="{0943BBB5-C25F-4679-9A34-1D7EA011DBB7}" type="presOf" srcId="{2F744E14-9A4C-4A51-AA8B-5D97C919D24E}" destId="{5B00FCAC-0692-47CB-87B6-24BE5319B0E8}" srcOrd="0" destOrd="0" presId="urn:microsoft.com/office/officeart/2005/8/layout/radial3"/>
    <dgm:cxn modelId="{FE4DD8C9-ED65-4445-9D1A-192F68E194DB}" srcId="{1E926E12-4EC6-4E73-9197-E972BD3B8BD8}" destId="{F57F7388-59C0-4D36-9993-EF4D78C32E53}" srcOrd="1" destOrd="0" parTransId="{0691C12F-5D3E-4411-BE3B-58D35C30B1BC}" sibTransId="{62AC6341-CF38-45F3-9B86-F75274C1AC32}"/>
    <dgm:cxn modelId="{D01984D4-5B32-4FBB-A624-3BE8ACDE431F}" srcId="{1E926E12-4EC6-4E73-9197-E972BD3B8BD8}" destId="{3C602341-80F1-43E1-A320-5622632E6C54}" srcOrd="0" destOrd="0" parTransId="{BA8A9E64-072C-460A-87AC-A4FC2C4CD5C3}" sibTransId="{0A751BD8-9371-4C87-B5A1-B99DE753E4FE}"/>
    <dgm:cxn modelId="{839930E2-7F11-42DB-854A-D98B7406D8FF}" srcId="{82CC5DA1-E121-4C9E-8F1F-88E8D74D8159}" destId="{1E926E12-4EC6-4E73-9197-E972BD3B8BD8}" srcOrd="0" destOrd="0" parTransId="{4814FB65-7421-48F9-9545-096B3DC9FE56}" sibTransId="{C7524468-7E6F-49FB-B124-FC3DD9DB83E8}"/>
    <dgm:cxn modelId="{FDA20FFF-A97B-431C-B5E9-65CD3CA6E268}" srcId="{1E926E12-4EC6-4E73-9197-E972BD3B8BD8}" destId="{EC4F4053-69D7-45C2-A9DF-F28B7E3ACA3E}" srcOrd="2" destOrd="0" parTransId="{02DCAA8D-846A-4B32-93DE-BE2B112C7608}" sibTransId="{87E06B6B-5996-40FC-BE7E-D82F8C341351}"/>
    <dgm:cxn modelId="{784FF5C0-6213-4D5E-9CC1-E27EF8203176}" type="presParOf" srcId="{6EDDD50C-B6CF-4A6F-91D2-EB7ED21E315D}" destId="{D82132A7-111F-46CA-B458-601EB375392C}" srcOrd="0" destOrd="0" presId="urn:microsoft.com/office/officeart/2005/8/layout/radial3"/>
    <dgm:cxn modelId="{F2F9CD55-504E-4588-82D8-BC5B187A395F}" type="presParOf" srcId="{D82132A7-111F-46CA-B458-601EB375392C}" destId="{4FCDDBD2-608E-45C2-910C-7B613678307F}" srcOrd="0" destOrd="0" presId="urn:microsoft.com/office/officeart/2005/8/layout/radial3"/>
    <dgm:cxn modelId="{35E25E91-4C2B-40B5-B2BF-FA14C712FBEF}" type="presParOf" srcId="{D82132A7-111F-46CA-B458-601EB375392C}" destId="{21B5E3E6-2DE3-496B-8725-A91C7D6AFB83}" srcOrd="1" destOrd="0" presId="urn:microsoft.com/office/officeart/2005/8/layout/radial3"/>
    <dgm:cxn modelId="{545E9B34-789C-469E-AF10-6A2CB2E9C7EF}" type="presParOf" srcId="{D82132A7-111F-46CA-B458-601EB375392C}" destId="{EA1EC929-0664-47C5-A4F6-81BFD69E6104}" srcOrd="2" destOrd="0" presId="urn:microsoft.com/office/officeart/2005/8/layout/radial3"/>
    <dgm:cxn modelId="{034E19A5-7875-4716-9E32-345A92A3F82B}" type="presParOf" srcId="{D82132A7-111F-46CA-B458-601EB375392C}" destId="{3FFF6A2A-539C-4D70-A237-889D9C36F43A}" srcOrd="3" destOrd="0" presId="urn:microsoft.com/office/officeart/2005/8/layout/radial3"/>
    <dgm:cxn modelId="{7B981131-5EC2-4323-B74D-6EF9816131AD}" type="presParOf" srcId="{D82132A7-111F-46CA-B458-601EB375392C}" destId="{5B00FCAC-0692-47CB-87B6-24BE5319B0E8}" srcOrd="4" destOrd="0" presId="urn:microsoft.com/office/officeart/2005/8/layout/radial3"/>
    <dgm:cxn modelId="{1C22341D-1425-4D13-85F0-714189A48389}" type="presParOf" srcId="{D82132A7-111F-46CA-B458-601EB375392C}" destId="{95FF606C-9450-4540-94FB-190A2EF08467}" srcOrd="5" destOrd="0" presId="urn:microsoft.com/office/officeart/2005/8/layout/radial3"/>
    <dgm:cxn modelId="{30DC6897-260F-42AD-8A7D-F116B07EC566}" type="presParOf" srcId="{D82132A7-111F-46CA-B458-601EB375392C}" destId="{A6B889DC-3E60-4A11-BD33-546F18C620A5}"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CC5DA1-E121-4C9E-8F1F-88E8D74D8159}"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en-CA"/>
        </a:p>
      </dgm:t>
    </dgm:pt>
    <dgm:pt modelId="{3C602341-80F1-43E1-A320-5622632E6C54}">
      <dgm:prSet phldrT="[Text]" custT="1"/>
      <dgm:spPr>
        <a:xfrm>
          <a:off x="2295746" y="1628"/>
          <a:ext cx="1189508" cy="1189508"/>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200" b="1" dirty="0">
              <a:solidFill>
                <a:sysClr val="windowText" lastClr="000000"/>
              </a:solidFill>
              <a:latin typeface="Calibri" panose="020F0502020204030204"/>
              <a:ea typeface="+mn-ea"/>
              <a:cs typeface="Arial" panose="020B0604020202020204" pitchFamily="34" charset="0"/>
            </a:rPr>
            <a:t>Indian Residential Schools </a:t>
          </a:r>
        </a:p>
        <a:p>
          <a:r>
            <a:rPr lang="en-CA" sz="1200" b="1" dirty="0">
              <a:solidFill>
                <a:sysClr val="windowText" lastClr="000000"/>
              </a:solidFill>
              <a:latin typeface="Calibri" panose="020F0502020204030204"/>
              <a:ea typeface="+mn-ea"/>
              <a:cs typeface="Arial" panose="020B0604020202020204" pitchFamily="34" charset="0"/>
            </a:rPr>
            <a:t>(IRS)</a:t>
          </a:r>
        </a:p>
      </dgm:t>
    </dgm:pt>
    <dgm:pt modelId="{BA8A9E64-072C-460A-87AC-A4FC2C4CD5C3}" type="parTrans" cxnId="{D01984D4-5B32-4FBB-A624-3BE8ACDE431F}">
      <dgm:prSet/>
      <dgm:spPr/>
      <dgm:t>
        <a:bodyPr/>
        <a:lstStyle/>
        <a:p>
          <a:endParaRPr lang="en-CA">
            <a:solidFill>
              <a:schemeClr val="tx1"/>
            </a:solidFill>
            <a:latin typeface="Arial" panose="020B0604020202020204" pitchFamily="34" charset="0"/>
            <a:cs typeface="Arial" panose="020B0604020202020204" pitchFamily="34" charset="0"/>
          </a:endParaRPr>
        </a:p>
      </dgm:t>
    </dgm:pt>
    <dgm:pt modelId="{0A751BD8-9371-4C87-B5A1-B99DE753E4FE}" type="sibTrans" cxnId="{D01984D4-5B32-4FBB-A624-3BE8ACDE431F}">
      <dgm:prSet/>
      <dgm:spPr>
        <a:xfrm>
          <a:off x="1041873" y="553560"/>
          <a:ext cx="3697254" cy="3697254"/>
        </a:xfrm>
        <a:prstGeom prst="blockArc">
          <a:avLst>
            <a:gd name="adj1" fmla="val 16200000"/>
            <a:gd name="adj2" fmla="val 0"/>
            <a:gd name="adj3" fmla="val 4633"/>
          </a:avLst>
        </a:prstGeom>
        <a:solidFill>
          <a:srgbClr val="FFC000">
            <a:hueOff val="0"/>
            <a:satOff val="0"/>
            <a:lumOff val="0"/>
            <a:alphaOff val="0"/>
          </a:srgbClr>
        </a:solidFill>
        <a:ln>
          <a:noFill/>
        </a:ln>
        <a:effectLst/>
      </dgm:spPr>
      <dgm:t>
        <a:bodyPr/>
        <a:lstStyle/>
        <a:p>
          <a:endParaRPr lang="en-CA">
            <a:solidFill>
              <a:schemeClr val="tx1"/>
            </a:solidFill>
            <a:latin typeface="Arial" panose="020B0604020202020204" pitchFamily="34" charset="0"/>
            <a:cs typeface="Arial" panose="020B0604020202020204" pitchFamily="34" charset="0"/>
          </a:endParaRPr>
        </a:p>
      </dgm:t>
    </dgm:pt>
    <dgm:pt modelId="{F57F7388-59C0-4D36-9993-EF4D78C32E53}">
      <dgm:prSet phldrT="[Text]" custT="1"/>
      <dgm:spPr>
        <a:xfrm>
          <a:off x="4101550" y="1807433"/>
          <a:ext cx="1189508" cy="1189508"/>
        </a:xfrm>
        <a:prstGeom prst="ellipse">
          <a:avLst/>
        </a:prstGeom>
        <a:solidFill>
          <a:srgbClr val="FFC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200" b="1" dirty="0">
              <a:solidFill>
                <a:sysClr val="windowText" lastClr="000000"/>
              </a:solidFill>
              <a:latin typeface="Calibri" panose="020F0502020204030204"/>
              <a:ea typeface="+mn-ea"/>
              <a:cs typeface="Arial" panose="020B0604020202020204" pitchFamily="34" charset="0"/>
            </a:rPr>
            <a:t>Missing and Murdered Indigenous Women and Girls</a:t>
          </a:r>
        </a:p>
        <a:p>
          <a:r>
            <a:rPr lang="en-CA" sz="1200" b="1" dirty="0">
              <a:solidFill>
                <a:sysClr val="windowText" lastClr="000000"/>
              </a:solidFill>
              <a:latin typeface="Calibri" panose="020F0502020204030204"/>
              <a:ea typeface="+mn-ea"/>
              <a:cs typeface="Arial" panose="020B0604020202020204" pitchFamily="34" charset="0"/>
            </a:rPr>
            <a:t>(MMIWG)</a:t>
          </a:r>
        </a:p>
      </dgm:t>
    </dgm:pt>
    <dgm:pt modelId="{0691C12F-5D3E-4411-BE3B-58D35C30B1BC}" type="parTrans" cxnId="{FE4DD8C9-ED65-4445-9D1A-192F68E194DB}">
      <dgm:prSet/>
      <dgm:spPr/>
      <dgm:t>
        <a:bodyPr/>
        <a:lstStyle/>
        <a:p>
          <a:endParaRPr lang="en-CA">
            <a:solidFill>
              <a:schemeClr val="tx1"/>
            </a:solidFill>
            <a:latin typeface="Arial" panose="020B0604020202020204" pitchFamily="34" charset="0"/>
            <a:cs typeface="Arial" panose="020B0604020202020204" pitchFamily="34" charset="0"/>
          </a:endParaRPr>
        </a:p>
      </dgm:t>
    </dgm:pt>
    <dgm:pt modelId="{62AC6341-CF38-45F3-9B86-F75274C1AC32}" type="sibTrans" cxnId="{FE4DD8C9-ED65-4445-9D1A-192F68E194DB}">
      <dgm:prSet/>
      <dgm:spPr>
        <a:xfrm>
          <a:off x="1041873" y="553560"/>
          <a:ext cx="3697254" cy="3697254"/>
        </a:xfrm>
        <a:prstGeom prst="blockArc">
          <a:avLst>
            <a:gd name="adj1" fmla="val 0"/>
            <a:gd name="adj2" fmla="val 5400000"/>
            <a:gd name="adj3" fmla="val 4633"/>
          </a:avLst>
        </a:prstGeom>
        <a:solidFill>
          <a:srgbClr val="FFC000">
            <a:hueOff val="3465231"/>
            <a:satOff val="-15989"/>
            <a:lumOff val="588"/>
            <a:alphaOff val="0"/>
          </a:srgbClr>
        </a:solidFill>
        <a:ln>
          <a:noFill/>
        </a:ln>
        <a:effectLst/>
      </dgm:spPr>
      <dgm:t>
        <a:bodyPr/>
        <a:lstStyle/>
        <a:p>
          <a:endParaRPr lang="en-CA">
            <a:solidFill>
              <a:schemeClr val="tx1"/>
            </a:solidFill>
            <a:latin typeface="Arial" panose="020B0604020202020204" pitchFamily="34" charset="0"/>
            <a:cs typeface="Arial" panose="020B0604020202020204" pitchFamily="34" charset="0"/>
          </a:endParaRPr>
        </a:p>
      </dgm:t>
    </dgm:pt>
    <dgm:pt modelId="{1E926E12-4EC6-4E73-9197-E972BD3B8BD8}">
      <dgm:prSet phldrT="[Text]" custT="1"/>
      <dgm:spPr>
        <a:xfrm>
          <a:off x="2040851" y="1552538"/>
          <a:ext cx="1699298" cy="1699298"/>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600" b="1" dirty="0">
              <a:solidFill>
                <a:sysClr val="windowText" lastClr="000000"/>
              </a:solidFill>
              <a:latin typeface="Calibri" panose="020F0502020204030204"/>
              <a:ea typeface="+mn-ea"/>
              <a:cs typeface="Arial" panose="020B0604020202020204" pitchFamily="34" charset="0"/>
            </a:rPr>
            <a:t>Contribution Agreement</a:t>
          </a:r>
        </a:p>
        <a:p>
          <a:r>
            <a:rPr lang="en-CA" sz="1600" b="1" dirty="0">
              <a:solidFill>
                <a:sysClr val="windowText" lastClr="000000"/>
              </a:solidFill>
              <a:latin typeface="Calibri" panose="020F0502020204030204"/>
              <a:ea typeface="+mn-ea"/>
              <a:cs typeface="Arial" panose="020B0604020202020204" pitchFamily="34" charset="0"/>
            </a:rPr>
            <a:t> Recipient Based Programs</a:t>
          </a:r>
        </a:p>
      </dgm:t>
    </dgm:pt>
    <dgm:pt modelId="{C7524468-7E6F-49FB-B124-FC3DD9DB83E8}" type="sibTrans" cxnId="{839930E2-7F11-42DB-854A-D98B7406D8FF}">
      <dgm:prSet/>
      <dgm:spPr/>
      <dgm:t>
        <a:bodyPr/>
        <a:lstStyle/>
        <a:p>
          <a:endParaRPr lang="en-CA">
            <a:solidFill>
              <a:schemeClr val="tx1"/>
            </a:solidFill>
            <a:latin typeface="Arial" panose="020B0604020202020204" pitchFamily="34" charset="0"/>
            <a:cs typeface="Arial" panose="020B0604020202020204" pitchFamily="34" charset="0"/>
          </a:endParaRPr>
        </a:p>
      </dgm:t>
    </dgm:pt>
    <dgm:pt modelId="{4814FB65-7421-48F9-9545-096B3DC9FE56}" type="parTrans" cxnId="{839930E2-7F11-42DB-854A-D98B7406D8FF}">
      <dgm:prSet/>
      <dgm:spPr/>
      <dgm:t>
        <a:bodyPr/>
        <a:lstStyle/>
        <a:p>
          <a:endParaRPr lang="en-CA">
            <a:solidFill>
              <a:schemeClr val="tx1"/>
            </a:solidFill>
            <a:latin typeface="Arial" panose="020B0604020202020204" pitchFamily="34" charset="0"/>
            <a:cs typeface="Arial" panose="020B0604020202020204" pitchFamily="34" charset="0"/>
          </a:endParaRPr>
        </a:p>
      </dgm:t>
    </dgm:pt>
    <dgm:pt modelId="{EEE31642-DC04-4937-A6A8-3F666CD08843}">
      <dgm:prSet custT="1"/>
      <dgm:spPr>
        <a:xfrm>
          <a:off x="489941" y="1807433"/>
          <a:ext cx="1189508" cy="1189508"/>
        </a:xfrm>
        <a:prstGeom prst="ellipse">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200" b="1" dirty="0">
              <a:solidFill>
                <a:sysClr val="windowText" lastClr="000000"/>
              </a:solidFill>
              <a:latin typeface="Calibri" panose="020F0502020204030204"/>
              <a:ea typeface="+mn-ea"/>
              <a:cs typeface="Arial" panose="020B0604020202020204" pitchFamily="34" charset="0"/>
            </a:rPr>
            <a:t>Indian Day Schools</a:t>
          </a:r>
        </a:p>
        <a:p>
          <a:r>
            <a:rPr lang="en-CA" sz="1200" b="1" dirty="0">
              <a:solidFill>
                <a:sysClr val="windowText" lastClr="000000"/>
              </a:solidFill>
              <a:latin typeface="Calibri" panose="020F0502020204030204"/>
              <a:ea typeface="+mn-ea"/>
              <a:cs typeface="Arial" panose="020B0604020202020204" pitchFamily="34" charset="0"/>
            </a:rPr>
            <a:t>(IDS)</a:t>
          </a:r>
        </a:p>
      </dgm:t>
    </dgm:pt>
    <dgm:pt modelId="{5B3E796A-A48B-43BD-B22F-A5191317F106}" type="parTrans" cxnId="{FFF01C2C-52C6-40F5-86AD-40576FA586A8}">
      <dgm:prSet/>
      <dgm:spPr/>
      <dgm:t>
        <a:bodyPr/>
        <a:lstStyle/>
        <a:p>
          <a:endParaRPr lang="en-CA">
            <a:solidFill>
              <a:schemeClr val="tx1"/>
            </a:solidFill>
            <a:latin typeface="Arial" panose="020B0604020202020204" pitchFamily="34" charset="0"/>
            <a:cs typeface="Arial" panose="020B0604020202020204" pitchFamily="34" charset="0"/>
          </a:endParaRPr>
        </a:p>
      </dgm:t>
    </dgm:pt>
    <dgm:pt modelId="{5706A42A-AA3C-4814-98BC-E44B5DEB92C3}" type="sibTrans" cxnId="{FFF01C2C-52C6-40F5-86AD-40576FA586A8}">
      <dgm:prSet/>
      <dgm:spPr>
        <a:xfrm>
          <a:off x="1041873" y="553560"/>
          <a:ext cx="3697254" cy="3697254"/>
        </a:xfrm>
        <a:prstGeom prst="blockArc">
          <a:avLst>
            <a:gd name="adj1" fmla="val 10800000"/>
            <a:gd name="adj2" fmla="val 16200000"/>
            <a:gd name="adj3" fmla="val 4633"/>
          </a:avLst>
        </a:prstGeom>
        <a:solidFill>
          <a:srgbClr val="FFC000">
            <a:hueOff val="10395692"/>
            <a:satOff val="-47968"/>
            <a:lumOff val="1765"/>
            <a:alphaOff val="0"/>
          </a:srgbClr>
        </a:solidFill>
        <a:ln>
          <a:noFill/>
        </a:ln>
        <a:effectLst/>
      </dgm:spPr>
      <dgm:t>
        <a:bodyPr/>
        <a:lstStyle/>
        <a:p>
          <a:endParaRPr lang="en-CA">
            <a:solidFill>
              <a:schemeClr val="tx1"/>
            </a:solidFill>
            <a:latin typeface="Arial" panose="020B0604020202020204" pitchFamily="34" charset="0"/>
            <a:cs typeface="Arial" panose="020B0604020202020204" pitchFamily="34" charset="0"/>
          </a:endParaRPr>
        </a:p>
      </dgm:t>
    </dgm:pt>
    <dgm:pt modelId="{7F1DEE99-6575-4E54-9D91-6194E03F1FD5}">
      <dgm:prSet phldrT="[Text]" custT="1"/>
      <dgm:spPr>
        <a:xfrm>
          <a:off x="2295746" y="3613237"/>
          <a:ext cx="1189508" cy="1189508"/>
        </a:xfrm>
        <a:prstGeom prst="ellipse">
          <a:avLst/>
        </a:prstGeom>
        <a:solidFill>
          <a:srgbClr val="FFC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sz="1200" b="1" dirty="0">
              <a:solidFill>
                <a:sysClr val="windowText" lastClr="000000"/>
              </a:solidFill>
              <a:latin typeface="Calibri" panose="020F0502020204030204"/>
              <a:ea typeface="+mn-ea"/>
              <a:cs typeface="Arial" panose="020B0604020202020204" pitchFamily="34" charset="0"/>
            </a:rPr>
            <a:t>Expanded Trauma</a:t>
          </a:r>
          <a:r>
            <a:rPr lang="en-CA" sz="1200" b="1" baseline="0" dirty="0">
              <a:solidFill>
                <a:sysClr val="windowText" lastClr="000000"/>
              </a:solidFill>
              <a:latin typeface="Calibri" panose="020F0502020204030204"/>
              <a:ea typeface="+mn-ea"/>
              <a:cs typeface="Arial" panose="020B0604020202020204" pitchFamily="34" charset="0"/>
            </a:rPr>
            <a:t> Informed</a:t>
          </a:r>
        </a:p>
        <a:p>
          <a:r>
            <a:rPr lang="en-CA" sz="1200" b="1" baseline="0" dirty="0">
              <a:solidFill>
                <a:sysClr val="windowText" lastClr="000000"/>
              </a:solidFill>
              <a:latin typeface="Calibri" panose="020F0502020204030204"/>
              <a:ea typeface="+mn-ea"/>
              <a:cs typeface="Arial" panose="020B0604020202020204" pitchFamily="34" charset="0"/>
            </a:rPr>
            <a:t>(ETI)</a:t>
          </a:r>
          <a:endParaRPr lang="en-CA" sz="1200" b="1" dirty="0">
            <a:solidFill>
              <a:sysClr val="windowText" lastClr="000000"/>
            </a:solidFill>
            <a:latin typeface="Calibri" panose="020F0502020204030204"/>
            <a:ea typeface="+mn-ea"/>
            <a:cs typeface="Arial" panose="020B0604020202020204" pitchFamily="34" charset="0"/>
          </a:endParaRPr>
        </a:p>
      </dgm:t>
    </dgm:pt>
    <dgm:pt modelId="{C7CB64F2-4216-409A-B806-4D0A6BAAA85B}" type="parTrans" cxnId="{5FD5A274-195B-470C-A721-41F662C6D7C4}">
      <dgm:prSet/>
      <dgm:spPr/>
      <dgm:t>
        <a:bodyPr/>
        <a:lstStyle/>
        <a:p>
          <a:endParaRPr lang="en-CA">
            <a:solidFill>
              <a:schemeClr val="tx1"/>
            </a:solidFill>
            <a:latin typeface="Arial" panose="020B0604020202020204" pitchFamily="34" charset="0"/>
            <a:cs typeface="Arial" panose="020B0604020202020204" pitchFamily="34" charset="0"/>
          </a:endParaRPr>
        </a:p>
      </dgm:t>
    </dgm:pt>
    <dgm:pt modelId="{DEED86CB-D9AA-496E-8C52-8C15B609AEAD}" type="sibTrans" cxnId="{5FD5A274-195B-470C-A721-41F662C6D7C4}">
      <dgm:prSet/>
      <dgm:spPr>
        <a:xfrm>
          <a:off x="1041873" y="553560"/>
          <a:ext cx="3697254" cy="3697254"/>
        </a:xfrm>
        <a:prstGeom prst="blockArc">
          <a:avLst>
            <a:gd name="adj1" fmla="val 5400000"/>
            <a:gd name="adj2" fmla="val 10800000"/>
            <a:gd name="adj3" fmla="val 4633"/>
          </a:avLst>
        </a:prstGeom>
        <a:solidFill>
          <a:srgbClr val="FFC000">
            <a:hueOff val="6930461"/>
            <a:satOff val="-31979"/>
            <a:lumOff val="1177"/>
            <a:alphaOff val="0"/>
          </a:srgbClr>
        </a:solidFill>
        <a:ln>
          <a:noFill/>
        </a:ln>
        <a:effectLst/>
      </dgm:spPr>
      <dgm:t>
        <a:bodyPr/>
        <a:lstStyle/>
        <a:p>
          <a:endParaRPr lang="en-CA">
            <a:solidFill>
              <a:schemeClr val="tx1"/>
            </a:solidFill>
            <a:latin typeface="Arial" panose="020B0604020202020204" pitchFamily="34" charset="0"/>
            <a:cs typeface="Arial" panose="020B0604020202020204" pitchFamily="34" charset="0"/>
          </a:endParaRPr>
        </a:p>
      </dgm:t>
    </dgm:pt>
    <dgm:pt modelId="{DC36CDEE-F961-486E-B41C-1C346D27D42C}" type="pres">
      <dgm:prSet presAssocID="{82CC5DA1-E121-4C9E-8F1F-88E8D74D8159}" presName="Name0" presStyleCnt="0">
        <dgm:presLayoutVars>
          <dgm:chMax val="1"/>
          <dgm:dir/>
          <dgm:animLvl val="ctr"/>
          <dgm:resizeHandles val="exact"/>
        </dgm:presLayoutVars>
      </dgm:prSet>
      <dgm:spPr/>
    </dgm:pt>
    <dgm:pt modelId="{D840D456-5F83-4F17-A01E-EBC94CE8042E}" type="pres">
      <dgm:prSet presAssocID="{1E926E12-4EC6-4E73-9197-E972BD3B8BD8}" presName="centerShape" presStyleLbl="node0" presStyleIdx="0" presStyleCnt="1"/>
      <dgm:spPr/>
    </dgm:pt>
    <dgm:pt modelId="{752158FE-CC76-4F3F-BF3D-1D02046D9171}" type="pres">
      <dgm:prSet presAssocID="{3C602341-80F1-43E1-A320-5622632E6C54}" presName="node" presStyleLbl="node1" presStyleIdx="0" presStyleCnt="4">
        <dgm:presLayoutVars>
          <dgm:bulletEnabled val="1"/>
        </dgm:presLayoutVars>
      </dgm:prSet>
      <dgm:spPr/>
    </dgm:pt>
    <dgm:pt modelId="{672EFEE6-A8F6-41DE-A7C9-7CA23F22EE4A}" type="pres">
      <dgm:prSet presAssocID="{3C602341-80F1-43E1-A320-5622632E6C54}" presName="dummy" presStyleCnt="0"/>
      <dgm:spPr/>
    </dgm:pt>
    <dgm:pt modelId="{2F0FC653-7356-4465-87A3-04E791D695E3}" type="pres">
      <dgm:prSet presAssocID="{0A751BD8-9371-4C87-B5A1-B99DE753E4FE}" presName="sibTrans" presStyleLbl="sibTrans2D1" presStyleIdx="0" presStyleCnt="4"/>
      <dgm:spPr/>
    </dgm:pt>
    <dgm:pt modelId="{7F41FFBA-DDE6-4614-8514-BDCC47FC28F6}" type="pres">
      <dgm:prSet presAssocID="{F57F7388-59C0-4D36-9993-EF4D78C32E53}" presName="node" presStyleLbl="node1" presStyleIdx="1" presStyleCnt="4">
        <dgm:presLayoutVars>
          <dgm:bulletEnabled val="1"/>
        </dgm:presLayoutVars>
      </dgm:prSet>
      <dgm:spPr/>
    </dgm:pt>
    <dgm:pt modelId="{DD5B3E5D-07B2-45C0-A053-1A0DD5CA5261}" type="pres">
      <dgm:prSet presAssocID="{F57F7388-59C0-4D36-9993-EF4D78C32E53}" presName="dummy" presStyleCnt="0"/>
      <dgm:spPr/>
    </dgm:pt>
    <dgm:pt modelId="{032A7FF5-B345-4548-8519-3FC2A107E717}" type="pres">
      <dgm:prSet presAssocID="{62AC6341-CF38-45F3-9B86-F75274C1AC32}" presName="sibTrans" presStyleLbl="sibTrans2D1" presStyleIdx="1" presStyleCnt="4"/>
      <dgm:spPr/>
    </dgm:pt>
    <dgm:pt modelId="{0A6ABC1E-0BF0-4B8C-BEF2-E2AECE56F6BB}" type="pres">
      <dgm:prSet presAssocID="{7F1DEE99-6575-4E54-9D91-6194E03F1FD5}" presName="node" presStyleLbl="node1" presStyleIdx="2" presStyleCnt="4">
        <dgm:presLayoutVars>
          <dgm:bulletEnabled val="1"/>
        </dgm:presLayoutVars>
      </dgm:prSet>
      <dgm:spPr/>
    </dgm:pt>
    <dgm:pt modelId="{148E8E99-6667-4451-855A-F62BF06657A5}" type="pres">
      <dgm:prSet presAssocID="{7F1DEE99-6575-4E54-9D91-6194E03F1FD5}" presName="dummy" presStyleCnt="0"/>
      <dgm:spPr/>
    </dgm:pt>
    <dgm:pt modelId="{1CFE359B-CD3D-45B3-8CC4-D2B3D1B79189}" type="pres">
      <dgm:prSet presAssocID="{DEED86CB-D9AA-496E-8C52-8C15B609AEAD}" presName="sibTrans" presStyleLbl="sibTrans2D1" presStyleIdx="2" presStyleCnt="4"/>
      <dgm:spPr/>
    </dgm:pt>
    <dgm:pt modelId="{C180ECB4-37EF-440C-BFFF-B38ECE486281}" type="pres">
      <dgm:prSet presAssocID="{EEE31642-DC04-4937-A6A8-3F666CD08843}" presName="node" presStyleLbl="node1" presStyleIdx="3" presStyleCnt="4">
        <dgm:presLayoutVars>
          <dgm:bulletEnabled val="1"/>
        </dgm:presLayoutVars>
      </dgm:prSet>
      <dgm:spPr/>
    </dgm:pt>
    <dgm:pt modelId="{BFD21C87-A79F-4245-94CD-B7D193BA5648}" type="pres">
      <dgm:prSet presAssocID="{EEE31642-DC04-4937-A6A8-3F666CD08843}" presName="dummy" presStyleCnt="0"/>
      <dgm:spPr/>
    </dgm:pt>
    <dgm:pt modelId="{80A26D03-4327-490F-AE12-7A2AAC77DECB}" type="pres">
      <dgm:prSet presAssocID="{5706A42A-AA3C-4814-98BC-E44B5DEB92C3}" presName="sibTrans" presStyleLbl="sibTrans2D1" presStyleIdx="3" presStyleCnt="4"/>
      <dgm:spPr/>
    </dgm:pt>
  </dgm:ptLst>
  <dgm:cxnLst>
    <dgm:cxn modelId="{FFF01C2C-52C6-40F5-86AD-40576FA586A8}" srcId="{1E926E12-4EC6-4E73-9197-E972BD3B8BD8}" destId="{EEE31642-DC04-4937-A6A8-3F666CD08843}" srcOrd="3" destOrd="0" parTransId="{5B3E796A-A48B-43BD-B22F-A5191317F106}" sibTransId="{5706A42A-AA3C-4814-98BC-E44B5DEB92C3}"/>
    <dgm:cxn modelId="{4B223636-5F3F-45A0-8EEA-FFD9841FD7AA}" type="presOf" srcId="{82CC5DA1-E121-4C9E-8F1F-88E8D74D8159}" destId="{DC36CDEE-F961-486E-B41C-1C346D27D42C}" srcOrd="0" destOrd="0" presId="urn:microsoft.com/office/officeart/2005/8/layout/radial6"/>
    <dgm:cxn modelId="{FEB6D536-E74C-4ACA-8B13-B9F98242CD55}" type="presOf" srcId="{5706A42A-AA3C-4814-98BC-E44B5DEB92C3}" destId="{80A26D03-4327-490F-AE12-7A2AAC77DECB}" srcOrd="0" destOrd="0" presId="urn:microsoft.com/office/officeart/2005/8/layout/radial6"/>
    <dgm:cxn modelId="{20BCAC3C-BA0A-45B2-A008-2B8EE4E9E0B2}" type="presOf" srcId="{62AC6341-CF38-45F3-9B86-F75274C1AC32}" destId="{032A7FF5-B345-4548-8519-3FC2A107E717}" srcOrd="0" destOrd="0" presId="urn:microsoft.com/office/officeart/2005/8/layout/radial6"/>
    <dgm:cxn modelId="{39898F6F-6FE9-46AB-86A3-9255B9F4AE13}" type="presOf" srcId="{EEE31642-DC04-4937-A6A8-3F666CD08843}" destId="{C180ECB4-37EF-440C-BFFF-B38ECE486281}" srcOrd="0" destOrd="0" presId="urn:microsoft.com/office/officeart/2005/8/layout/radial6"/>
    <dgm:cxn modelId="{5FD5A274-195B-470C-A721-41F662C6D7C4}" srcId="{1E926E12-4EC6-4E73-9197-E972BD3B8BD8}" destId="{7F1DEE99-6575-4E54-9D91-6194E03F1FD5}" srcOrd="2" destOrd="0" parTransId="{C7CB64F2-4216-409A-B806-4D0A6BAAA85B}" sibTransId="{DEED86CB-D9AA-496E-8C52-8C15B609AEAD}"/>
    <dgm:cxn modelId="{A8016A83-AEAC-4CFF-B773-AD70208CF94D}" type="presOf" srcId="{F57F7388-59C0-4D36-9993-EF4D78C32E53}" destId="{7F41FFBA-DDE6-4614-8514-BDCC47FC28F6}" srcOrd="0" destOrd="0" presId="urn:microsoft.com/office/officeart/2005/8/layout/radial6"/>
    <dgm:cxn modelId="{D1356C97-6044-43E3-B9B8-68C3C6723FD5}" type="presOf" srcId="{DEED86CB-D9AA-496E-8C52-8C15B609AEAD}" destId="{1CFE359B-CD3D-45B3-8CC4-D2B3D1B79189}" srcOrd="0" destOrd="0" presId="urn:microsoft.com/office/officeart/2005/8/layout/radial6"/>
    <dgm:cxn modelId="{B199F4B8-B1C3-4948-BEA1-0182AE2CC8B4}" type="presOf" srcId="{7F1DEE99-6575-4E54-9D91-6194E03F1FD5}" destId="{0A6ABC1E-0BF0-4B8C-BEF2-E2AECE56F6BB}" srcOrd="0" destOrd="0" presId="urn:microsoft.com/office/officeart/2005/8/layout/radial6"/>
    <dgm:cxn modelId="{FE4DD8C9-ED65-4445-9D1A-192F68E194DB}" srcId="{1E926E12-4EC6-4E73-9197-E972BD3B8BD8}" destId="{F57F7388-59C0-4D36-9993-EF4D78C32E53}" srcOrd="1" destOrd="0" parTransId="{0691C12F-5D3E-4411-BE3B-58D35C30B1BC}" sibTransId="{62AC6341-CF38-45F3-9B86-F75274C1AC32}"/>
    <dgm:cxn modelId="{3365F4CC-F92F-45AE-8EE3-FAA4C35FEC42}" type="presOf" srcId="{1E926E12-4EC6-4E73-9197-E972BD3B8BD8}" destId="{D840D456-5F83-4F17-A01E-EBC94CE8042E}" srcOrd="0" destOrd="0" presId="urn:microsoft.com/office/officeart/2005/8/layout/radial6"/>
    <dgm:cxn modelId="{E2783CCF-1331-40C9-9BE4-0FD3800FFBB9}" type="presOf" srcId="{0A751BD8-9371-4C87-B5A1-B99DE753E4FE}" destId="{2F0FC653-7356-4465-87A3-04E791D695E3}" srcOrd="0" destOrd="0" presId="urn:microsoft.com/office/officeart/2005/8/layout/radial6"/>
    <dgm:cxn modelId="{D01984D4-5B32-4FBB-A624-3BE8ACDE431F}" srcId="{1E926E12-4EC6-4E73-9197-E972BD3B8BD8}" destId="{3C602341-80F1-43E1-A320-5622632E6C54}" srcOrd="0" destOrd="0" parTransId="{BA8A9E64-072C-460A-87AC-A4FC2C4CD5C3}" sibTransId="{0A751BD8-9371-4C87-B5A1-B99DE753E4FE}"/>
    <dgm:cxn modelId="{DC9A84D6-7B02-44CC-89D8-789902B50AAE}" type="presOf" srcId="{3C602341-80F1-43E1-A320-5622632E6C54}" destId="{752158FE-CC76-4F3F-BF3D-1D02046D9171}" srcOrd="0" destOrd="0" presId="urn:microsoft.com/office/officeart/2005/8/layout/radial6"/>
    <dgm:cxn modelId="{839930E2-7F11-42DB-854A-D98B7406D8FF}" srcId="{82CC5DA1-E121-4C9E-8F1F-88E8D74D8159}" destId="{1E926E12-4EC6-4E73-9197-E972BD3B8BD8}" srcOrd="0" destOrd="0" parTransId="{4814FB65-7421-48F9-9545-096B3DC9FE56}" sibTransId="{C7524468-7E6F-49FB-B124-FC3DD9DB83E8}"/>
    <dgm:cxn modelId="{129848DE-002B-4EF5-BE00-9EAE2DEE6AF3}" type="presParOf" srcId="{DC36CDEE-F961-486E-B41C-1C346D27D42C}" destId="{D840D456-5F83-4F17-A01E-EBC94CE8042E}" srcOrd="0" destOrd="0" presId="urn:microsoft.com/office/officeart/2005/8/layout/radial6"/>
    <dgm:cxn modelId="{CCC4375C-DA62-4282-B424-591AFCFD7BC0}" type="presParOf" srcId="{DC36CDEE-F961-486E-B41C-1C346D27D42C}" destId="{752158FE-CC76-4F3F-BF3D-1D02046D9171}" srcOrd="1" destOrd="0" presId="urn:microsoft.com/office/officeart/2005/8/layout/radial6"/>
    <dgm:cxn modelId="{11D002DA-E34E-444D-A90C-562E3ADB1F57}" type="presParOf" srcId="{DC36CDEE-F961-486E-B41C-1C346D27D42C}" destId="{672EFEE6-A8F6-41DE-A7C9-7CA23F22EE4A}" srcOrd="2" destOrd="0" presId="urn:microsoft.com/office/officeart/2005/8/layout/radial6"/>
    <dgm:cxn modelId="{C7538B35-8CFE-4E17-ADE0-F909A0BA504A}" type="presParOf" srcId="{DC36CDEE-F961-486E-B41C-1C346D27D42C}" destId="{2F0FC653-7356-4465-87A3-04E791D695E3}" srcOrd="3" destOrd="0" presId="urn:microsoft.com/office/officeart/2005/8/layout/radial6"/>
    <dgm:cxn modelId="{29D866A4-98C1-40D3-B6A1-5CA491F8F624}" type="presParOf" srcId="{DC36CDEE-F961-486E-B41C-1C346D27D42C}" destId="{7F41FFBA-DDE6-4614-8514-BDCC47FC28F6}" srcOrd="4" destOrd="0" presId="urn:microsoft.com/office/officeart/2005/8/layout/radial6"/>
    <dgm:cxn modelId="{829C72BA-9B72-471F-BAC6-804444D3ECFF}" type="presParOf" srcId="{DC36CDEE-F961-486E-B41C-1C346D27D42C}" destId="{DD5B3E5D-07B2-45C0-A053-1A0DD5CA5261}" srcOrd="5" destOrd="0" presId="urn:microsoft.com/office/officeart/2005/8/layout/radial6"/>
    <dgm:cxn modelId="{287F80B5-57A2-4477-9D52-ED885DFEDEDB}" type="presParOf" srcId="{DC36CDEE-F961-486E-B41C-1C346D27D42C}" destId="{032A7FF5-B345-4548-8519-3FC2A107E717}" srcOrd="6" destOrd="0" presId="urn:microsoft.com/office/officeart/2005/8/layout/radial6"/>
    <dgm:cxn modelId="{D091C2BE-B8E5-403E-AF65-C228A2C263DF}" type="presParOf" srcId="{DC36CDEE-F961-486E-B41C-1C346D27D42C}" destId="{0A6ABC1E-0BF0-4B8C-BEF2-E2AECE56F6BB}" srcOrd="7" destOrd="0" presId="urn:microsoft.com/office/officeart/2005/8/layout/radial6"/>
    <dgm:cxn modelId="{A9B0D1D6-C4C0-463C-A3CE-907559D3201D}" type="presParOf" srcId="{DC36CDEE-F961-486E-B41C-1C346D27D42C}" destId="{148E8E99-6667-4451-855A-F62BF06657A5}" srcOrd="8" destOrd="0" presId="urn:microsoft.com/office/officeart/2005/8/layout/radial6"/>
    <dgm:cxn modelId="{7A21371F-EEF9-458B-BAB6-9486E854210E}" type="presParOf" srcId="{DC36CDEE-F961-486E-B41C-1C346D27D42C}" destId="{1CFE359B-CD3D-45B3-8CC4-D2B3D1B79189}" srcOrd="9" destOrd="0" presId="urn:microsoft.com/office/officeart/2005/8/layout/radial6"/>
    <dgm:cxn modelId="{653ED054-E08D-4E6E-B655-205AAD011F1C}" type="presParOf" srcId="{DC36CDEE-F961-486E-B41C-1C346D27D42C}" destId="{C180ECB4-37EF-440C-BFFF-B38ECE486281}" srcOrd="10" destOrd="0" presId="urn:microsoft.com/office/officeart/2005/8/layout/radial6"/>
    <dgm:cxn modelId="{57645F35-E756-4A53-A015-A9C2F1D9ECB1}" type="presParOf" srcId="{DC36CDEE-F961-486E-B41C-1C346D27D42C}" destId="{BFD21C87-A79F-4245-94CD-B7D193BA5648}" srcOrd="11" destOrd="0" presId="urn:microsoft.com/office/officeart/2005/8/layout/radial6"/>
    <dgm:cxn modelId="{3FF6C7AC-5BCD-4BF4-B373-5E3B01AC74C4}" type="presParOf" srcId="{DC36CDEE-F961-486E-B41C-1C346D27D42C}" destId="{80A26D03-4327-490F-AE12-7A2AAC77DECB}"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7A8C82-D8DF-4B7C-90AD-2024464DF18C}"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n-US"/>
        </a:p>
      </dgm:t>
    </dgm:pt>
    <dgm:pt modelId="{034EC2F5-48E6-4EE8-9210-7F9EE0E0A5C9}">
      <dgm:prSet phldrT="[Text]" custT="1"/>
      <dgm:spPr>
        <a:ln>
          <a:noFill/>
        </a:ln>
      </dgm:spPr>
      <dgm:t>
        <a:bodyPr/>
        <a:lstStyle/>
        <a:p>
          <a:r>
            <a:rPr lang="en-US" sz="2400" dirty="0">
              <a:solidFill>
                <a:schemeClr val="accent3">
                  <a:lumMod val="25000"/>
                </a:schemeClr>
              </a:solidFill>
            </a:rPr>
            <a:t>National Native Alcohol and Drug Abuse Program</a:t>
          </a:r>
        </a:p>
      </dgm:t>
    </dgm:pt>
    <dgm:pt modelId="{D0A03BC0-29AE-4607-88C7-9E91DA3CCFEB}" type="parTrans" cxnId="{6721CA62-3269-4069-8D3D-F01BFDBB1B00}">
      <dgm:prSet/>
      <dgm:spPr/>
      <dgm:t>
        <a:bodyPr/>
        <a:lstStyle/>
        <a:p>
          <a:endParaRPr lang="en-US" sz="3200">
            <a:solidFill>
              <a:schemeClr val="accent3">
                <a:lumMod val="25000"/>
              </a:schemeClr>
            </a:solidFill>
          </a:endParaRPr>
        </a:p>
      </dgm:t>
    </dgm:pt>
    <dgm:pt modelId="{D1E1E85B-9C67-4C3A-9704-FCE84953018F}" type="sibTrans" cxnId="{6721CA62-3269-4069-8D3D-F01BFDBB1B00}">
      <dgm:prSet/>
      <dgm:spPr/>
      <dgm:t>
        <a:bodyPr/>
        <a:lstStyle/>
        <a:p>
          <a:endParaRPr lang="en-US" sz="3200">
            <a:solidFill>
              <a:schemeClr val="accent3">
                <a:lumMod val="25000"/>
              </a:schemeClr>
            </a:solidFill>
          </a:endParaRPr>
        </a:p>
      </dgm:t>
    </dgm:pt>
    <dgm:pt modelId="{E9326100-610A-4508-9425-253D7E599D3D}">
      <dgm:prSet phldrT="[Text]" custT="1"/>
      <dgm:spPr>
        <a:ln>
          <a:noFill/>
        </a:ln>
      </dgm:spPr>
      <dgm:t>
        <a:bodyPr/>
        <a:lstStyle/>
        <a:p>
          <a:r>
            <a:rPr lang="en-US" sz="1400" b="1" dirty="0">
              <a:solidFill>
                <a:schemeClr val="accent3">
                  <a:lumMod val="25000"/>
                </a:schemeClr>
              </a:solidFill>
            </a:rPr>
            <a:t>Prevention Activities</a:t>
          </a:r>
        </a:p>
      </dgm:t>
    </dgm:pt>
    <dgm:pt modelId="{2F160AF6-25F4-4088-BCD3-2094227A8112}" type="parTrans" cxnId="{2956D7A8-E96B-4E72-A81D-EAC0F9D9257F}">
      <dgm:prSet/>
      <dgm:spPr/>
      <dgm:t>
        <a:bodyPr/>
        <a:lstStyle/>
        <a:p>
          <a:endParaRPr lang="en-US" sz="3200">
            <a:solidFill>
              <a:schemeClr val="accent3">
                <a:lumMod val="25000"/>
              </a:schemeClr>
            </a:solidFill>
          </a:endParaRPr>
        </a:p>
      </dgm:t>
    </dgm:pt>
    <dgm:pt modelId="{61AF5940-487B-446D-AA43-2D9E7329C9D2}" type="sibTrans" cxnId="{2956D7A8-E96B-4E72-A81D-EAC0F9D9257F}">
      <dgm:prSet/>
      <dgm:spPr/>
      <dgm:t>
        <a:bodyPr/>
        <a:lstStyle/>
        <a:p>
          <a:endParaRPr lang="en-US" sz="3200">
            <a:solidFill>
              <a:schemeClr val="accent3">
                <a:lumMod val="25000"/>
              </a:schemeClr>
            </a:solidFill>
          </a:endParaRPr>
        </a:p>
      </dgm:t>
    </dgm:pt>
    <dgm:pt modelId="{52367960-D3B1-40E7-960B-F62779954960}">
      <dgm:prSet phldrT="[Text]" custT="1"/>
      <dgm:spPr>
        <a:ln>
          <a:noFill/>
        </a:ln>
      </dgm:spPr>
      <dgm:t>
        <a:bodyPr/>
        <a:lstStyle/>
        <a:p>
          <a:r>
            <a:rPr lang="en-US" sz="1400" b="1" dirty="0">
              <a:solidFill>
                <a:schemeClr val="accent3">
                  <a:lumMod val="25000"/>
                </a:schemeClr>
              </a:solidFill>
            </a:rPr>
            <a:t>Intervention Activities</a:t>
          </a:r>
        </a:p>
      </dgm:t>
    </dgm:pt>
    <dgm:pt modelId="{B7C27847-315E-4E89-BE30-A6328812FA83}" type="parTrans" cxnId="{FA9CD9FB-334F-4861-B2BA-05CE1EFCF139}">
      <dgm:prSet/>
      <dgm:spPr/>
      <dgm:t>
        <a:bodyPr/>
        <a:lstStyle/>
        <a:p>
          <a:endParaRPr lang="en-US" sz="3200">
            <a:solidFill>
              <a:schemeClr val="accent3">
                <a:lumMod val="25000"/>
              </a:schemeClr>
            </a:solidFill>
          </a:endParaRPr>
        </a:p>
      </dgm:t>
    </dgm:pt>
    <dgm:pt modelId="{7CDCA064-0EF3-4E7D-BBEE-D5016A65AAA3}" type="sibTrans" cxnId="{FA9CD9FB-334F-4861-B2BA-05CE1EFCF139}">
      <dgm:prSet/>
      <dgm:spPr/>
      <dgm:t>
        <a:bodyPr/>
        <a:lstStyle/>
        <a:p>
          <a:endParaRPr lang="en-US" sz="3200">
            <a:solidFill>
              <a:schemeClr val="accent3">
                <a:lumMod val="25000"/>
              </a:schemeClr>
            </a:solidFill>
          </a:endParaRPr>
        </a:p>
      </dgm:t>
    </dgm:pt>
    <dgm:pt modelId="{A9869A6B-2CFC-46FF-9955-DDE85A00A6E3}">
      <dgm:prSet phldrT="[Text]" custT="1"/>
      <dgm:spPr>
        <a:ln>
          <a:noFill/>
        </a:ln>
      </dgm:spPr>
      <dgm:t>
        <a:bodyPr/>
        <a:lstStyle/>
        <a:p>
          <a:r>
            <a:rPr lang="en-US" sz="1400" b="1" dirty="0">
              <a:solidFill>
                <a:schemeClr val="accent3">
                  <a:lumMod val="25000"/>
                </a:schemeClr>
              </a:solidFill>
            </a:rPr>
            <a:t>Aftercare Activities</a:t>
          </a:r>
        </a:p>
      </dgm:t>
    </dgm:pt>
    <dgm:pt modelId="{FAD83CE3-532F-4AE4-8AA3-3755010FBE6F}" type="parTrans" cxnId="{DEB6868C-B54F-4ECE-8770-E0B50D09423F}">
      <dgm:prSet/>
      <dgm:spPr/>
      <dgm:t>
        <a:bodyPr/>
        <a:lstStyle/>
        <a:p>
          <a:endParaRPr lang="en-US"/>
        </a:p>
      </dgm:t>
    </dgm:pt>
    <dgm:pt modelId="{9DD67D4C-0685-4FBB-A0E3-545B3184E81B}" type="sibTrans" cxnId="{DEB6868C-B54F-4ECE-8770-E0B50D09423F}">
      <dgm:prSet/>
      <dgm:spPr/>
      <dgm:t>
        <a:bodyPr/>
        <a:lstStyle/>
        <a:p>
          <a:endParaRPr lang="en-US"/>
        </a:p>
      </dgm:t>
    </dgm:pt>
    <dgm:pt modelId="{D45B3C33-4A4A-4F1E-A794-672421F95133}" type="pres">
      <dgm:prSet presAssocID="{377A8C82-D8DF-4B7C-90AD-2024464DF18C}" presName="composite" presStyleCnt="0">
        <dgm:presLayoutVars>
          <dgm:chMax val="1"/>
          <dgm:dir/>
          <dgm:resizeHandles val="exact"/>
        </dgm:presLayoutVars>
      </dgm:prSet>
      <dgm:spPr/>
    </dgm:pt>
    <dgm:pt modelId="{7BB33471-57C0-4969-8FC5-3AE4FA97FE41}" type="pres">
      <dgm:prSet presAssocID="{377A8C82-D8DF-4B7C-90AD-2024464DF18C}" presName="radial" presStyleCnt="0">
        <dgm:presLayoutVars>
          <dgm:animLvl val="ctr"/>
        </dgm:presLayoutVars>
      </dgm:prSet>
      <dgm:spPr/>
    </dgm:pt>
    <dgm:pt modelId="{5ECBF350-7A12-4742-858A-E913990883B2}" type="pres">
      <dgm:prSet presAssocID="{034EC2F5-48E6-4EE8-9210-7F9EE0E0A5C9}" presName="centerShape" presStyleLbl="vennNode1" presStyleIdx="0" presStyleCnt="4" custScaleX="85563" custScaleY="87725"/>
      <dgm:spPr/>
    </dgm:pt>
    <dgm:pt modelId="{D88C2653-91D8-4B32-BDEA-BB7FA5CC6CF5}" type="pres">
      <dgm:prSet presAssocID="{E9326100-610A-4508-9425-253D7E599D3D}" presName="node" presStyleLbl="vennNode1" presStyleIdx="1" presStyleCnt="4" custRadScaleRad="88329" custRadScaleInc="1745">
        <dgm:presLayoutVars>
          <dgm:bulletEnabled val="1"/>
        </dgm:presLayoutVars>
      </dgm:prSet>
      <dgm:spPr/>
    </dgm:pt>
    <dgm:pt modelId="{00439DBA-C5F7-41BC-BE0A-C8863183C372}" type="pres">
      <dgm:prSet presAssocID="{52367960-D3B1-40E7-960B-F62779954960}" presName="node" presStyleLbl="vennNode1" presStyleIdx="2" presStyleCnt="4" custRadScaleRad="90040" custRadScaleInc="4219">
        <dgm:presLayoutVars>
          <dgm:bulletEnabled val="1"/>
        </dgm:presLayoutVars>
      </dgm:prSet>
      <dgm:spPr/>
    </dgm:pt>
    <dgm:pt modelId="{4B98E6B1-09B5-4FBA-9E02-18FF35DF9294}" type="pres">
      <dgm:prSet presAssocID="{A9869A6B-2CFC-46FF-9955-DDE85A00A6E3}" presName="node" presStyleLbl="vennNode1" presStyleIdx="3" presStyleCnt="4" custRadScaleRad="91275" custRadScaleInc="-4333">
        <dgm:presLayoutVars>
          <dgm:bulletEnabled val="1"/>
        </dgm:presLayoutVars>
      </dgm:prSet>
      <dgm:spPr/>
    </dgm:pt>
  </dgm:ptLst>
  <dgm:cxnLst>
    <dgm:cxn modelId="{EE0CE62D-7EDD-4242-BD85-0A03F6AE6737}" type="presOf" srcId="{52367960-D3B1-40E7-960B-F62779954960}" destId="{00439DBA-C5F7-41BC-BE0A-C8863183C372}" srcOrd="0" destOrd="0" presId="urn:microsoft.com/office/officeart/2005/8/layout/radial3"/>
    <dgm:cxn modelId="{6721CA62-3269-4069-8D3D-F01BFDBB1B00}" srcId="{377A8C82-D8DF-4B7C-90AD-2024464DF18C}" destId="{034EC2F5-48E6-4EE8-9210-7F9EE0E0A5C9}" srcOrd="0" destOrd="0" parTransId="{D0A03BC0-29AE-4607-88C7-9E91DA3CCFEB}" sibTransId="{D1E1E85B-9C67-4C3A-9704-FCE84953018F}"/>
    <dgm:cxn modelId="{DEB6868C-B54F-4ECE-8770-E0B50D09423F}" srcId="{034EC2F5-48E6-4EE8-9210-7F9EE0E0A5C9}" destId="{A9869A6B-2CFC-46FF-9955-DDE85A00A6E3}" srcOrd="2" destOrd="0" parTransId="{FAD83CE3-532F-4AE4-8AA3-3755010FBE6F}" sibTransId="{9DD67D4C-0685-4FBB-A0E3-545B3184E81B}"/>
    <dgm:cxn modelId="{C1C9468E-2E18-47B2-8B62-B45D2635699F}" type="presOf" srcId="{A9869A6B-2CFC-46FF-9955-DDE85A00A6E3}" destId="{4B98E6B1-09B5-4FBA-9E02-18FF35DF9294}" srcOrd="0" destOrd="0" presId="urn:microsoft.com/office/officeart/2005/8/layout/radial3"/>
    <dgm:cxn modelId="{09991FA4-3002-46EA-A25A-2C0EBFA57E3E}" type="presOf" srcId="{377A8C82-D8DF-4B7C-90AD-2024464DF18C}" destId="{D45B3C33-4A4A-4F1E-A794-672421F95133}" srcOrd="0" destOrd="0" presId="urn:microsoft.com/office/officeart/2005/8/layout/radial3"/>
    <dgm:cxn modelId="{2956D7A8-E96B-4E72-A81D-EAC0F9D9257F}" srcId="{034EC2F5-48E6-4EE8-9210-7F9EE0E0A5C9}" destId="{E9326100-610A-4508-9425-253D7E599D3D}" srcOrd="0" destOrd="0" parTransId="{2F160AF6-25F4-4088-BCD3-2094227A8112}" sibTransId="{61AF5940-487B-446D-AA43-2D9E7329C9D2}"/>
    <dgm:cxn modelId="{4EF43AAA-396B-4D1F-AA0E-577F043F837B}" type="presOf" srcId="{034EC2F5-48E6-4EE8-9210-7F9EE0E0A5C9}" destId="{5ECBF350-7A12-4742-858A-E913990883B2}" srcOrd="0" destOrd="0" presId="urn:microsoft.com/office/officeart/2005/8/layout/radial3"/>
    <dgm:cxn modelId="{55CE50E9-EF92-4EF7-B4FF-54144DD221EF}" type="presOf" srcId="{E9326100-610A-4508-9425-253D7E599D3D}" destId="{D88C2653-91D8-4B32-BDEA-BB7FA5CC6CF5}" srcOrd="0" destOrd="0" presId="urn:microsoft.com/office/officeart/2005/8/layout/radial3"/>
    <dgm:cxn modelId="{FA9CD9FB-334F-4861-B2BA-05CE1EFCF139}" srcId="{034EC2F5-48E6-4EE8-9210-7F9EE0E0A5C9}" destId="{52367960-D3B1-40E7-960B-F62779954960}" srcOrd="1" destOrd="0" parTransId="{B7C27847-315E-4E89-BE30-A6328812FA83}" sibTransId="{7CDCA064-0EF3-4E7D-BBEE-D5016A65AAA3}"/>
    <dgm:cxn modelId="{E63B7719-4E3B-4C04-A08C-CB55D3ACD1B1}" type="presParOf" srcId="{D45B3C33-4A4A-4F1E-A794-672421F95133}" destId="{7BB33471-57C0-4969-8FC5-3AE4FA97FE41}" srcOrd="0" destOrd="0" presId="urn:microsoft.com/office/officeart/2005/8/layout/radial3"/>
    <dgm:cxn modelId="{A8A85101-6163-4A71-A73B-2A25379B30A0}" type="presParOf" srcId="{7BB33471-57C0-4969-8FC5-3AE4FA97FE41}" destId="{5ECBF350-7A12-4742-858A-E913990883B2}" srcOrd="0" destOrd="0" presId="urn:microsoft.com/office/officeart/2005/8/layout/radial3"/>
    <dgm:cxn modelId="{28E7CA51-3357-47C9-8717-FCB916C13730}" type="presParOf" srcId="{7BB33471-57C0-4969-8FC5-3AE4FA97FE41}" destId="{D88C2653-91D8-4B32-BDEA-BB7FA5CC6CF5}" srcOrd="1" destOrd="0" presId="urn:microsoft.com/office/officeart/2005/8/layout/radial3"/>
    <dgm:cxn modelId="{30F3D847-F50C-4E3B-B9E4-F770F26FCE88}" type="presParOf" srcId="{7BB33471-57C0-4969-8FC5-3AE4FA97FE41}" destId="{00439DBA-C5F7-41BC-BE0A-C8863183C372}" srcOrd="2" destOrd="0" presId="urn:microsoft.com/office/officeart/2005/8/layout/radial3"/>
    <dgm:cxn modelId="{B4BE049E-B47B-423C-AA74-A16E51A3ED7B}" type="presParOf" srcId="{7BB33471-57C0-4969-8FC5-3AE4FA97FE41}" destId="{4B98E6B1-09B5-4FBA-9E02-18FF35DF9294}" srcOrd="3" destOrd="0" presId="urn:microsoft.com/office/officeart/2005/8/layout/radial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DDBD2-608E-45C2-910C-7B613678307F}">
      <dsp:nvSpPr>
        <dsp:cNvPr id="0" name=""/>
        <dsp:cNvSpPr/>
      </dsp:nvSpPr>
      <dsp:spPr>
        <a:xfrm>
          <a:off x="1508780" y="1070926"/>
          <a:ext cx="2667922" cy="2667922"/>
        </a:xfrm>
        <a:prstGeom prst="ellipse">
          <a:avLst/>
        </a:prstGeom>
        <a:solidFill>
          <a:srgbClr val="FFC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ysClr val="windowText" lastClr="000000"/>
              </a:solidFill>
              <a:latin typeface="Calibri" panose="020F0502020204030204"/>
              <a:ea typeface="+mn-ea"/>
              <a:cs typeface="Arial" panose="020B0604020202020204" pitchFamily="34" charset="0"/>
            </a:rPr>
            <a:t>Mental Wellness Program Alignment</a:t>
          </a:r>
        </a:p>
      </dsp:txBody>
      <dsp:txXfrm>
        <a:off x="1899488" y="1461634"/>
        <a:ext cx="1886506" cy="1886506"/>
      </dsp:txXfrm>
    </dsp:sp>
    <dsp:sp modelId="{21B5E3E6-2DE3-496B-8725-A91C7D6AFB83}">
      <dsp:nvSpPr>
        <dsp:cNvPr id="0" name=""/>
        <dsp:cNvSpPr/>
      </dsp:nvSpPr>
      <dsp:spPr>
        <a:xfrm>
          <a:off x="2175761" y="476"/>
          <a:ext cx="1333961" cy="1333961"/>
        </a:xfrm>
        <a:prstGeom prst="ellipse">
          <a:avLst/>
        </a:prstGeom>
        <a:solidFill>
          <a:srgbClr val="FFC000">
            <a:alpha val="50000"/>
            <a:hueOff val="1732615"/>
            <a:satOff val="-7995"/>
            <a:lumOff val="29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Brighter Futures</a:t>
          </a:r>
        </a:p>
      </dsp:txBody>
      <dsp:txXfrm>
        <a:off x="2371115" y="195830"/>
        <a:ext cx="943253" cy="943253"/>
      </dsp:txXfrm>
    </dsp:sp>
    <dsp:sp modelId="{EA1EC929-0664-47C5-A4F6-81BFD69E6104}">
      <dsp:nvSpPr>
        <dsp:cNvPr id="0" name=""/>
        <dsp:cNvSpPr/>
      </dsp:nvSpPr>
      <dsp:spPr>
        <a:xfrm>
          <a:off x="3680420" y="869191"/>
          <a:ext cx="1333961" cy="1333961"/>
        </a:xfrm>
        <a:prstGeom prst="ellipse">
          <a:avLst/>
        </a:prstGeom>
        <a:solidFill>
          <a:srgbClr val="FFC000">
            <a:alpha val="50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Community Based National Native Alcohol and Drug Abuse Program</a:t>
          </a:r>
        </a:p>
      </dsp:txBody>
      <dsp:txXfrm>
        <a:off x="3875774" y="1064545"/>
        <a:ext cx="943253" cy="943253"/>
      </dsp:txXfrm>
    </dsp:sp>
    <dsp:sp modelId="{3FFF6A2A-539C-4D70-A237-889D9C36F43A}">
      <dsp:nvSpPr>
        <dsp:cNvPr id="0" name=""/>
        <dsp:cNvSpPr/>
      </dsp:nvSpPr>
      <dsp:spPr>
        <a:xfrm>
          <a:off x="3680420" y="2606622"/>
          <a:ext cx="1333961" cy="1333961"/>
        </a:xfrm>
        <a:prstGeom prst="ellipse">
          <a:avLst/>
        </a:prstGeom>
        <a:solidFill>
          <a:srgbClr val="FFC000">
            <a:alpha val="50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Mental Wellness Teams</a:t>
          </a:r>
        </a:p>
      </dsp:txBody>
      <dsp:txXfrm>
        <a:off x="3875774" y="2801976"/>
        <a:ext cx="943253" cy="943253"/>
      </dsp:txXfrm>
    </dsp:sp>
    <dsp:sp modelId="{5B00FCAC-0692-47CB-87B6-24BE5319B0E8}">
      <dsp:nvSpPr>
        <dsp:cNvPr id="0" name=""/>
        <dsp:cNvSpPr/>
      </dsp:nvSpPr>
      <dsp:spPr>
        <a:xfrm>
          <a:off x="2175761" y="3475338"/>
          <a:ext cx="1333961" cy="1333961"/>
        </a:xfrm>
        <a:prstGeom prst="ellipse">
          <a:avLst/>
        </a:prstGeom>
        <a:solidFill>
          <a:srgbClr val="FFC000">
            <a:alpha val="50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Canadian Drugs and Substances Strategy</a:t>
          </a:r>
        </a:p>
      </dsp:txBody>
      <dsp:txXfrm>
        <a:off x="2371115" y="3670692"/>
        <a:ext cx="943253" cy="943253"/>
      </dsp:txXfrm>
    </dsp:sp>
    <dsp:sp modelId="{95FF606C-9450-4540-94FB-190A2EF08467}">
      <dsp:nvSpPr>
        <dsp:cNvPr id="0" name=""/>
        <dsp:cNvSpPr/>
      </dsp:nvSpPr>
      <dsp:spPr>
        <a:xfrm>
          <a:off x="671101" y="2606622"/>
          <a:ext cx="1333961" cy="1333961"/>
        </a:xfrm>
        <a:prstGeom prst="ellipse">
          <a:avLst/>
        </a:prstGeom>
        <a:solidFill>
          <a:srgbClr val="FFC000">
            <a:alpha val="50000"/>
            <a:hueOff val="8663077"/>
            <a:satOff val="-39973"/>
            <a:lumOff val="147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National Youth Suicide Prevention Strategy</a:t>
          </a:r>
        </a:p>
      </dsp:txBody>
      <dsp:txXfrm>
        <a:off x="866455" y="2801976"/>
        <a:ext cx="943253" cy="943253"/>
      </dsp:txXfrm>
    </dsp:sp>
    <dsp:sp modelId="{A6B889DC-3E60-4A11-BD33-546F18C620A5}">
      <dsp:nvSpPr>
        <dsp:cNvPr id="0" name=""/>
        <dsp:cNvSpPr/>
      </dsp:nvSpPr>
      <dsp:spPr>
        <a:xfrm>
          <a:off x="671101" y="869191"/>
          <a:ext cx="1333961" cy="1333961"/>
        </a:xfrm>
        <a:prstGeom prst="ellipse">
          <a:avLst/>
        </a:prstGeom>
        <a:solidFill>
          <a:srgbClr val="FFC000">
            <a:alpha val="50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Building Healthy Communities</a:t>
          </a:r>
        </a:p>
      </dsp:txBody>
      <dsp:txXfrm>
        <a:off x="866455" y="1064545"/>
        <a:ext cx="943253" cy="943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26D03-4327-490F-AE12-7A2AAC77DECB}">
      <dsp:nvSpPr>
        <dsp:cNvPr id="0" name=""/>
        <dsp:cNvSpPr/>
      </dsp:nvSpPr>
      <dsp:spPr>
        <a:xfrm>
          <a:off x="1030692" y="556237"/>
          <a:ext cx="3719616" cy="3719616"/>
        </a:xfrm>
        <a:prstGeom prst="blockArc">
          <a:avLst>
            <a:gd name="adj1" fmla="val 10800000"/>
            <a:gd name="adj2" fmla="val 16200000"/>
            <a:gd name="adj3" fmla="val 4633"/>
          </a:avLst>
        </a:prstGeom>
        <a:solidFill>
          <a:srgbClr val="FFC000">
            <a:hueOff val="10395692"/>
            <a:satOff val="-47968"/>
            <a:lumOff val="1765"/>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CFE359B-CD3D-45B3-8CC4-D2B3D1B79189}">
      <dsp:nvSpPr>
        <dsp:cNvPr id="0" name=""/>
        <dsp:cNvSpPr/>
      </dsp:nvSpPr>
      <dsp:spPr>
        <a:xfrm>
          <a:off x="1030692" y="556237"/>
          <a:ext cx="3719616" cy="3719616"/>
        </a:xfrm>
        <a:prstGeom prst="blockArc">
          <a:avLst>
            <a:gd name="adj1" fmla="val 5400000"/>
            <a:gd name="adj2" fmla="val 10800000"/>
            <a:gd name="adj3" fmla="val 4633"/>
          </a:avLst>
        </a:prstGeom>
        <a:solidFill>
          <a:srgbClr val="FFC000">
            <a:hueOff val="6930461"/>
            <a:satOff val="-31979"/>
            <a:lumOff val="1177"/>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32A7FF5-B345-4548-8519-3FC2A107E717}">
      <dsp:nvSpPr>
        <dsp:cNvPr id="0" name=""/>
        <dsp:cNvSpPr/>
      </dsp:nvSpPr>
      <dsp:spPr>
        <a:xfrm>
          <a:off x="1030692" y="556237"/>
          <a:ext cx="3719616" cy="3719616"/>
        </a:xfrm>
        <a:prstGeom prst="blockArc">
          <a:avLst>
            <a:gd name="adj1" fmla="val 0"/>
            <a:gd name="adj2" fmla="val 5400000"/>
            <a:gd name="adj3" fmla="val 4633"/>
          </a:avLst>
        </a:prstGeom>
        <a:solidFill>
          <a:srgbClr val="FFC000">
            <a:hueOff val="3465231"/>
            <a:satOff val="-15989"/>
            <a:lumOff val="588"/>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F0FC653-7356-4465-87A3-04E791D695E3}">
      <dsp:nvSpPr>
        <dsp:cNvPr id="0" name=""/>
        <dsp:cNvSpPr/>
      </dsp:nvSpPr>
      <dsp:spPr>
        <a:xfrm>
          <a:off x="1030692" y="556237"/>
          <a:ext cx="3719616" cy="3719616"/>
        </a:xfrm>
        <a:prstGeom prst="blockArc">
          <a:avLst>
            <a:gd name="adj1" fmla="val 16200000"/>
            <a:gd name="adj2" fmla="val 0"/>
            <a:gd name="adj3" fmla="val 4633"/>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840D456-5F83-4F17-A01E-EBC94CE8042E}">
      <dsp:nvSpPr>
        <dsp:cNvPr id="0" name=""/>
        <dsp:cNvSpPr/>
      </dsp:nvSpPr>
      <dsp:spPr>
        <a:xfrm>
          <a:off x="2035205" y="1560751"/>
          <a:ext cx="1710589" cy="1710589"/>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ysClr val="windowText" lastClr="000000"/>
              </a:solidFill>
              <a:latin typeface="Calibri" panose="020F0502020204030204"/>
              <a:ea typeface="+mn-ea"/>
              <a:cs typeface="Arial" panose="020B0604020202020204" pitchFamily="34" charset="0"/>
            </a:rPr>
            <a:t>Contribution Agreement</a:t>
          </a:r>
        </a:p>
        <a:p>
          <a:pPr marL="0" lvl="0" indent="0" algn="ctr" defTabSz="711200">
            <a:lnSpc>
              <a:spcPct val="90000"/>
            </a:lnSpc>
            <a:spcBef>
              <a:spcPct val="0"/>
            </a:spcBef>
            <a:spcAft>
              <a:spcPct val="35000"/>
            </a:spcAft>
            <a:buNone/>
          </a:pPr>
          <a:r>
            <a:rPr lang="en-CA" sz="1600" b="1" kern="1200" dirty="0">
              <a:solidFill>
                <a:sysClr val="windowText" lastClr="000000"/>
              </a:solidFill>
              <a:latin typeface="Calibri" panose="020F0502020204030204"/>
              <a:ea typeface="+mn-ea"/>
              <a:cs typeface="Arial" panose="020B0604020202020204" pitchFamily="34" charset="0"/>
            </a:rPr>
            <a:t> Recipient Based Programs</a:t>
          </a:r>
        </a:p>
      </dsp:txBody>
      <dsp:txXfrm>
        <a:off x="2285715" y="1811261"/>
        <a:ext cx="1209569" cy="1209569"/>
      </dsp:txXfrm>
    </dsp:sp>
    <dsp:sp modelId="{752158FE-CC76-4F3F-BF3D-1D02046D9171}">
      <dsp:nvSpPr>
        <dsp:cNvPr id="0" name=""/>
        <dsp:cNvSpPr/>
      </dsp:nvSpPr>
      <dsp:spPr>
        <a:xfrm>
          <a:off x="2291794" y="638"/>
          <a:ext cx="1197412" cy="1197412"/>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Indian Residential Schools </a:t>
          </a:r>
        </a:p>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(IRS)</a:t>
          </a:r>
        </a:p>
      </dsp:txBody>
      <dsp:txXfrm>
        <a:off x="2467151" y="175995"/>
        <a:ext cx="846698" cy="846698"/>
      </dsp:txXfrm>
    </dsp:sp>
    <dsp:sp modelId="{7F41FFBA-DDE6-4614-8514-BDCC47FC28F6}">
      <dsp:nvSpPr>
        <dsp:cNvPr id="0" name=""/>
        <dsp:cNvSpPr/>
      </dsp:nvSpPr>
      <dsp:spPr>
        <a:xfrm>
          <a:off x="4108495" y="1817339"/>
          <a:ext cx="1197412" cy="1197412"/>
        </a:xfrm>
        <a:prstGeom prst="ellipse">
          <a:avLst/>
        </a:prstGeom>
        <a:solidFill>
          <a:srgbClr val="FFC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Missing and Murdered Indigenous Women and Girls</a:t>
          </a:r>
        </a:p>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(MMIWG)</a:t>
          </a:r>
        </a:p>
      </dsp:txBody>
      <dsp:txXfrm>
        <a:off x="4283852" y="1992696"/>
        <a:ext cx="846698" cy="846698"/>
      </dsp:txXfrm>
    </dsp:sp>
    <dsp:sp modelId="{0A6ABC1E-0BF0-4B8C-BEF2-E2AECE56F6BB}">
      <dsp:nvSpPr>
        <dsp:cNvPr id="0" name=""/>
        <dsp:cNvSpPr/>
      </dsp:nvSpPr>
      <dsp:spPr>
        <a:xfrm>
          <a:off x="2291794" y="3634041"/>
          <a:ext cx="1197412" cy="1197412"/>
        </a:xfrm>
        <a:prstGeom prst="ellipse">
          <a:avLst/>
        </a:prstGeom>
        <a:solidFill>
          <a:srgbClr val="FFC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Expanded Trauma</a:t>
          </a:r>
          <a:r>
            <a:rPr lang="en-CA" sz="1200" b="1" kern="1200" baseline="0" dirty="0">
              <a:solidFill>
                <a:sysClr val="windowText" lastClr="000000"/>
              </a:solidFill>
              <a:latin typeface="Calibri" panose="020F0502020204030204"/>
              <a:ea typeface="+mn-ea"/>
              <a:cs typeface="Arial" panose="020B0604020202020204" pitchFamily="34" charset="0"/>
            </a:rPr>
            <a:t> Informed</a:t>
          </a:r>
        </a:p>
        <a:p>
          <a:pPr marL="0" lvl="0" indent="0" algn="ctr" defTabSz="533400">
            <a:lnSpc>
              <a:spcPct val="90000"/>
            </a:lnSpc>
            <a:spcBef>
              <a:spcPct val="0"/>
            </a:spcBef>
            <a:spcAft>
              <a:spcPct val="35000"/>
            </a:spcAft>
            <a:buNone/>
          </a:pPr>
          <a:r>
            <a:rPr lang="en-CA" sz="1200" b="1" kern="1200" baseline="0" dirty="0">
              <a:solidFill>
                <a:sysClr val="windowText" lastClr="000000"/>
              </a:solidFill>
              <a:latin typeface="Calibri" panose="020F0502020204030204"/>
              <a:ea typeface="+mn-ea"/>
              <a:cs typeface="Arial" panose="020B0604020202020204" pitchFamily="34" charset="0"/>
            </a:rPr>
            <a:t>(ETI)</a:t>
          </a:r>
          <a:endParaRPr lang="en-CA" sz="1200" b="1" kern="1200" dirty="0">
            <a:solidFill>
              <a:sysClr val="windowText" lastClr="000000"/>
            </a:solidFill>
            <a:latin typeface="Calibri" panose="020F0502020204030204"/>
            <a:ea typeface="+mn-ea"/>
            <a:cs typeface="Arial" panose="020B0604020202020204" pitchFamily="34" charset="0"/>
          </a:endParaRPr>
        </a:p>
      </dsp:txBody>
      <dsp:txXfrm>
        <a:off x="2467151" y="3809398"/>
        <a:ext cx="846698" cy="846698"/>
      </dsp:txXfrm>
    </dsp:sp>
    <dsp:sp modelId="{C180ECB4-37EF-440C-BFFF-B38ECE486281}">
      <dsp:nvSpPr>
        <dsp:cNvPr id="0" name=""/>
        <dsp:cNvSpPr/>
      </dsp:nvSpPr>
      <dsp:spPr>
        <a:xfrm>
          <a:off x="475092" y="1817339"/>
          <a:ext cx="1197412" cy="1197412"/>
        </a:xfrm>
        <a:prstGeom prst="ellipse">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Indian Day Schools</a:t>
          </a:r>
        </a:p>
        <a:p>
          <a:pPr marL="0" lvl="0" indent="0" algn="ctr" defTabSz="533400">
            <a:lnSpc>
              <a:spcPct val="90000"/>
            </a:lnSpc>
            <a:spcBef>
              <a:spcPct val="0"/>
            </a:spcBef>
            <a:spcAft>
              <a:spcPct val="35000"/>
            </a:spcAft>
            <a:buNone/>
          </a:pPr>
          <a:r>
            <a:rPr lang="en-CA" sz="1200" b="1" kern="1200" dirty="0">
              <a:solidFill>
                <a:sysClr val="windowText" lastClr="000000"/>
              </a:solidFill>
              <a:latin typeface="Calibri" panose="020F0502020204030204"/>
              <a:ea typeface="+mn-ea"/>
              <a:cs typeface="Arial" panose="020B0604020202020204" pitchFamily="34" charset="0"/>
            </a:rPr>
            <a:t>(IDS)</a:t>
          </a:r>
        </a:p>
      </dsp:txBody>
      <dsp:txXfrm>
        <a:off x="650449" y="1992696"/>
        <a:ext cx="846698" cy="846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BF350-7A12-4742-858A-E913990883B2}">
      <dsp:nvSpPr>
        <dsp:cNvPr id="0" name=""/>
        <dsp:cNvSpPr/>
      </dsp:nvSpPr>
      <dsp:spPr>
        <a:xfrm>
          <a:off x="1451426" y="1612438"/>
          <a:ext cx="2564340" cy="2629135"/>
        </a:xfrm>
        <a:prstGeom prst="ellipse">
          <a:avLst/>
        </a:prstGeom>
        <a:solidFill>
          <a:schemeClr val="accent3">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3">
                  <a:lumMod val="25000"/>
                </a:schemeClr>
              </a:solidFill>
            </a:rPr>
            <a:t>National Native Alcohol and Drug Abuse Program</a:t>
          </a:r>
        </a:p>
      </dsp:txBody>
      <dsp:txXfrm>
        <a:off x="1826965" y="1997466"/>
        <a:ext cx="1813262" cy="1859079"/>
      </dsp:txXfrm>
    </dsp:sp>
    <dsp:sp modelId="{D88C2653-91D8-4B32-BDEA-BB7FA5CC6CF5}">
      <dsp:nvSpPr>
        <dsp:cNvPr id="0" name=""/>
        <dsp:cNvSpPr/>
      </dsp:nvSpPr>
      <dsp:spPr>
        <a:xfrm>
          <a:off x="2047271" y="456625"/>
          <a:ext cx="1498509" cy="1498509"/>
        </a:xfrm>
        <a:prstGeom prst="ellipse">
          <a:avLst/>
        </a:prstGeom>
        <a:solidFill>
          <a:schemeClr val="accent3">
            <a:alpha val="50000"/>
            <a:hueOff val="3600000"/>
            <a:satOff val="22727"/>
            <a:lumOff val="-24836"/>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3">
                  <a:lumMod val="25000"/>
                </a:schemeClr>
              </a:solidFill>
            </a:rPr>
            <a:t>Prevention Activities</a:t>
          </a:r>
        </a:p>
      </dsp:txBody>
      <dsp:txXfrm>
        <a:off x="2266723" y="676077"/>
        <a:ext cx="1059605" cy="1059605"/>
      </dsp:txXfrm>
    </dsp:sp>
    <dsp:sp modelId="{00439DBA-C5F7-41BC-BE0A-C8863183C372}">
      <dsp:nvSpPr>
        <dsp:cNvPr id="0" name=""/>
        <dsp:cNvSpPr/>
      </dsp:nvSpPr>
      <dsp:spPr>
        <a:xfrm>
          <a:off x="3421370" y="3186318"/>
          <a:ext cx="1498509" cy="1498509"/>
        </a:xfrm>
        <a:prstGeom prst="ellipse">
          <a:avLst/>
        </a:prstGeom>
        <a:solidFill>
          <a:schemeClr val="accent3">
            <a:alpha val="50000"/>
            <a:hueOff val="7200000"/>
            <a:satOff val="45453"/>
            <a:lumOff val="-49673"/>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3">
                  <a:lumMod val="25000"/>
                </a:schemeClr>
              </a:solidFill>
            </a:rPr>
            <a:t>Intervention Activities</a:t>
          </a:r>
        </a:p>
      </dsp:txBody>
      <dsp:txXfrm>
        <a:off x="3640822" y="3405770"/>
        <a:ext cx="1059605" cy="1059605"/>
      </dsp:txXfrm>
    </dsp:sp>
    <dsp:sp modelId="{4B98E6B1-09B5-4FBA-9E02-18FF35DF9294}">
      <dsp:nvSpPr>
        <dsp:cNvPr id="0" name=""/>
        <dsp:cNvSpPr/>
      </dsp:nvSpPr>
      <dsp:spPr>
        <a:xfrm>
          <a:off x="530047" y="3203627"/>
          <a:ext cx="1498509" cy="1498509"/>
        </a:xfrm>
        <a:prstGeom prst="ellipse">
          <a:avLst/>
        </a:prstGeom>
        <a:solidFill>
          <a:schemeClr val="accent3">
            <a:alpha val="50000"/>
            <a:hueOff val="10800000"/>
            <a:satOff val="68180"/>
            <a:lumOff val="-74509"/>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3">
                  <a:lumMod val="25000"/>
                </a:schemeClr>
              </a:solidFill>
            </a:rPr>
            <a:t>Aftercare Activities</a:t>
          </a:r>
        </a:p>
      </dsp:txBody>
      <dsp:txXfrm>
        <a:off x="749499" y="3423079"/>
        <a:ext cx="1059605" cy="105960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83A669-385A-465D-9E1E-C5B09A085FBF}" type="datetimeFigureOut">
              <a:rPr lang="en-US" smtClean="0"/>
              <a:t>4/11/2023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0C128F-19D9-4204-8921-534943D398E3}" type="slidenum">
              <a:rPr lang="en-US" smtClean="0"/>
              <a:t>‹#›</a:t>
            </a:fld>
            <a:endParaRPr lang="en-US"/>
          </a:p>
        </p:txBody>
      </p:sp>
    </p:spTree>
    <p:extLst>
      <p:ext uri="{BB962C8B-B14F-4D97-AF65-F5344CB8AC3E}">
        <p14:creationId xmlns:p14="http://schemas.microsoft.com/office/powerpoint/2010/main" val="28249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305ED-2A72-4051-B9CB-3B0F71EB5A9C}" type="datetimeFigureOut">
              <a:rPr lang="en-US" smtClean="0"/>
              <a:t>4/11/2023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F9399-87EE-4099-8DAA-C47D026A46E8}" type="slidenum">
              <a:rPr lang="en-US" smtClean="0"/>
              <a:t>‹#›</a:t>
            </a:fld>
            <a:endParaRPr lang="en-US"/>
          </a:p>
        </p:txBody>
      </p:sp>
    </p:spTree>
    <p:extLst>
      <p:ext uri="{BB962C8B-B14F-4D97-AF65-F5344CB8AC3E}">
        <p14:creationId xmlns:p14="http://schemas.microsoft.com/office/powerpoint/2010/main" val="170626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89" eaLnBrk="0" hangingPunct="0">
              <a:defRPr>
                <a:solidFill>
                  <a:schemeClr val="tx1"/>
                </a:solidFill>
                <a:latin typeface="Verdana" pitchFamily="34" charset="0"/>
              </a:defRPr>
            </a:lvl1pPr>
            <a:lvl2pPr marL="742841" indent="-285708" defTabSz="923789" eaLnBrk="0" hangingPunct="0">
              <a:defRPr>
                <a:solidFill>
                  <a:schemeClr val="tx1"/>
                </a:solidFill>
                <a:latin typeface="Verdana" pitchFamily="34" charset="0"/>
              </a:defRPr>
            </a:lvl2pPr>
            <a:lvl3pPr marL="1142833" indent="-228567" defTabSz="923789" eaLnBrk="0" hangingPunct="0">
              <a:defRPr>
                <a:solidFill>
                  <a:schemeClr val="tx1"/>
                </a:solidFill>
                <a:latin typeface="Verdana" pitchFamily="34" charset="0"/>
              </a:defRPr>
            </a:lvl3pPr>
            <a:lvl4pPr marL="1599965" indent="-228567" defTabSz="923789" eaLnBrk="0" hangingPunct="0">
              <a:defRPr>
                <a:solidFill>
                  <a:schemeClr val="tx1"/>
                </a:solidFill>
                <a:latin typeface="Verdana" pitchFamily="34" charset="0"/>
              </a:defRPr>
            </a:lvl4pPr>
            <a:lvl5pPr marL="2057099" indent="-228567" defTabSz="923789" eaLnBrk="0" hangingPunct="0">
              <a:defRPr>
                <a:solidFill>
                  <a:schemeClr val="tx1"/>
                </a:solidFill>
                <a:latin typeface="Verdana" pitchFamily="34" charset="0"/>
              </a:defRPr>
            </a:lvl5pPr>
            <a:lvl6pPr marL="2514232" indent="-228567" defTabSz="923789" eaLnBrk="0" fontAlgn="base" hangingPunct="0">
              <a:lnSpc>
                <a:spcPct val="90000"/>
              </a:lnSpc>
              <a:spcBef>
                <a:spcPct val="0"/>
              </a:spcBef>
              <a:spcAft>
                <a:spcPct val="37000"/>
              </a:spcAft>
              <a:defRPr>
                <a:solidFill>
                  <a:schemeClr val="tx1"/>
                </a:solidFill>
                <a:latin typeface="Verdana" pitchFamily="34" charset="0"/>
              </a:defRPr>
            </a:lvl6pPr>
            <a:lvl7pPr marL="2971364" indent="-228567" defTabSz="923789" eaLnBrk="0" fontAlgn="base" hangingPunct="0">
              <a:lnSpc>
                <a:spcPct val="90000"/>
              </a:lnSpc>
              <a:spcBef>
                <a:spcPct val="0"/>
              </a:spcBef>
              <a:spcAft>
                <a:spcPct val="37000"/>
              </a:spcAft>
              <a:defRPr>
                <a:solidFill>
                  <a:schemeClr val="tx1"/>
                </a:solidFill>
                <a:latin typeface="Verdana" pitchFamily="34" charset="0"/>
              </a:defRPr>
            </a:lvl7pPr>
            <a:lvl8pPr marL="3428498" indent="-228567" defTabSz="923789" eaLnBrk="0" fontAlgn="base" hangingPunct="0">
              <a:lnSpc>
                <a:spcPct val="90000"/>
              </a:lnSpc>
              <a:spcBef>
                <a:spcPct val="0"/>
              </a:spcBef>
              <a:spcAft>
                <a:spcPct val="37000"/>
              </a:spcAft>
              <a:defRPr>
                <a:solidFill>
                  <a:schemeClr val="tx1"/>
                </a:solidFill>
                <a:latin typeface="Verdana" pitchFamily="34" charset="0"/>
              </a:defRPr>
            </a:lvl8pPr>
            <a:lvl9pPr marL="3885630" indent="-228567" defTabSz="923789"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23789" rtl="0" eaLnBrk="1" fontAlgn="base" latinLnBrk="0" hangingPunct="1">
              <a:lnSpc>
                <a:spcPct val="100000"/>
              </a:lnSpc>
              <a:spcBef>
                <a:spcPct val="0"/>
              </a:spcBef>
              <a:spcAft>
                <a:spcPct val="0"/>
              </a:spcAft>
              <a:buClrTx/>
              <a:buSzTx/>
              <a:buFontTx/>
              <a:buNone/>
              <a:tabLst/>
              <a:defRPr/>
            </a:pPr>
            <a:fld id="{124F3551-6772-4ED3-AD12-7448C81BF950}" type="slidenum">
              <a:rPr kumimoji="0" lang="en-CA"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1</a:t>
            </a:fld>
            <a:endParaRPr kumimoji="0" lang="en-CA"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0372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D4D28"/>
                </a:solidFill>
                <a:latin typeface="Arial" panose="020B0604020202020204" pitchFamily="34" charset="0"/>
                <a:cs typeface="Arial" panose="020B0604020202020204" pitchFamily="34" charset="0"/>
              </a:rPr>
              <a:t>National Native Alcohol and Drug Abuse Program community-based workers provide referral services, education, awareness and prevention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4D4D2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D4D28"/>
                </a:solidFill>
                <a:latin typeface="Arial" panose="020B0604020202020204" pitchFamily="34" charset="0"/>
                <a:cs typeface="Arial" panose="020B0604020202020204" pitchFamily="34" charset="0"/>
              </a:rPr>
              <a:t>RESPECT AND UNDERSTANDING –</a:t>
            </a:r>
            <a:r>
              <a:rPr lang="en-US" sz="1000" baseline="0" dirty="0">
                <a:solidFill>
                  <a:srgbClr val="4D4D28"/>
                </a:solidFill>
                <a:latin typeface="Arial" panose="020B0604020202020204" pitchFamily="34" charset="0"/>
                <a:cs typeface="Arial" panose="020B0604020202020204" pitchFamily="34" charset="0"/>
              </a:rPr>
              <a:t> YOUR COMMUNITY BASE, COMMUNITY INDIVIDUALS, RESPECTING AND PROTECTING THEIR CONFIDENTIALITY, WHETHER A CLIENT PREFERS TO CONNECT WITH YOU AT THE HEALTH CENTRE OR AT THEIR HOME OR A DESIGNATED MEETING PLACE, IT IS AT YOUR DISCRETION, YOU WILL KNOW WHAT WORKS FOR YOU AND COMMUNITY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4D4D2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D4D28"/>
                </a:solidFill>
                <a:latin typeface="Arial" panose="020B0604020202020204" pitchFamily="34" charset="0"/>
                <a:cs typeface="Arial" panose="020B0604020202020204" pitchFamily="34" charset="0"/>
              </a:rPr>
              <a:t>PLANNING</a:t>
            </a:r>
            <a:r>
              <a:rPr lang="en-US" sz="1000" baseline="0" dirty="0">
                <a:solidFill>
                  <a:srgbClr val="4D4D28"/>
                </a:solidFill>
                <a:latin typeface="Arial" panose="020B0604020202020204" pitchFamily="34" charset="0"/>
                <a:cs typeface="Arial" panose="020B0604020202020204" pitchFamily="34" charset="0"/>
              </a:rPr>
              <a:t> AND IMPLEMENTING A VARIETY OF SERVICES AND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rgbClr val="4D4D28"/>
                </a:solidFill>
                <a:latin typeface="Arial" panose="020B0604020202020204" pitchFamily="34" charset="0"/>
                <a:cs typeface="Arial" panose="020B0604020202020204" pitchFamily="34" charset="0"/>
              </a:rPr>
              <a:t>ASSESS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rgbClr val="4D4D28"/>
                </a:solidFill>
                <a:latin typeface="Arial" panose="020B0604020202020204" pitchFamily="34" charset="0"/>
                <a:cs typeface="Arial" panose="020B0604020202020204" pitchFamily="34" charset="0"/>
              </a:rPr>
              <a:t>GUIDANCE &amp;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rgbClr val="4D4D28"/>
                </a:solidFill>
                <a:latin typeface="Arial" panose="020B0604020202020204" pitchFamily="34" charset="0"/>
                <a:cs typeface="Arial" panose="020B0604020202020204" pitchFamily="34" charset="0"/>
              </a:rPr>
              <a:t>NETWORK &amp; LIAISON</a:t>
            </a:r>
            <a:endParaRPr lang="en-US" sz="1000" dirty="0">
              <a:solidFill>
                <a:srgbClr val="4472C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4472C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472C4"/>
                </a:solidFill>
                <a:latin typeface="Arial" panose="020B0604020202020204" pitchFamily="34" charset="0"/>
                <a:cs typeface="Arial" panose="020B0604020202020204" pitchFamily="34" charset="0"/>
              </a:rPr>
              <a:t>Key functions/responsibilities of NNADAP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4472C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472C4"/>
                </a:solidFill>
                <a:latin typeface="Arial" panose="020B0604020202020204" pitchFamily="34" charset="0"/>
                <a:cs typeface="Arial" panose="020B0604020202020204" pitchFamily="34" charset="0"/>
              </a:rPr>
              <a:t>1.</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D4D28"/>
                </a:solidFill>
                <a:latin typeface="Arial" panose="020B0604020202020204" pitchFamily="34" charset="0"/>
                <a:cs typeface="Arial" panose="020B0604020202020204" pitchFamily="34" charset="0"/>
              </a:rPr>
              <a:t>Offering prevention initiatives, intervention and aftercare activities (Program &amp; Service Delivery)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D4D28"/>
                </a:solidFill>
                <a:latin typeface="Arial" panose="020B0604020202020204" pitchFamily="34" charset="0"/>
                <a:cs typeface="Arial" panose="020B0604020202020204" pitchFamily="34" charset="0"/>
              </a:rPr>
              <a:t>Ensuring that the NNADAP worker ensures Professional</a:t>
            </a:r>
            <a:r>
              <a:rPr lang="en-US" sz="1000" b="1" baseline="0" dirty="0">
                <a:solidFill>
                  <a:srgbClr val="4D4D28"/>
                </a:solidFill>
                <a:latin typeface="Arial" panose="020B0604020202020204" pitchFamily="34" charset="0"/>
                <a:cs typeface="Arial" panose="020B0604020202020204" pitchFamily="34" charset="0"/>
              </a:rPr>
              <a:t> Integrity (respect and understanding of individuals and families and maintaining privacy/confidentiality at all times)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srgbClr val="4472C4"/>
                </a:solidFill>
                <a:latin typeface="Arial" panose="020B0604020202020204" pitchFamily="34" charset="0"/>
                <a:cs typeface="Arial" panose="020B0604020202020204" pitchFamily="34" charset="0"/>
              </a:rPr>
              <a:t>2.</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472C4"/>
                </a:solidFill>
                <a:latin typeface="Arial" panose="020B0604020202020204" pitchFamily="34" charset="0"/>
                <a:cs typeface="Arial" panose="020B0604020202020204" pitchFamily="34" charset="0"/>
              </a:rPr>
              <a:t>Screening,</a:t>
            </a:r>
            <a:r>
              <a:rPr lang="en-US" sz="1000" b="1" baseline="0" dirty="0">
                <a:solidFill>
                  <a:srgbClr val="4472C4"/>
                </a:solidFill>
                <a:latin typeface="Arial" panose="020B0604020202020204" pitchFamily="34" charset="0"/>
                <a:cs typeface="Arial" panose="020B0604020202020204" pitchFamily="34" charset="0"/>
              </a:rPr>
              <a:t> a</a:t>
            </a:r>
            <a:r>
              <a:rPr lang="en-US" sz="1000" b="1" dirty="0">
                <a:solidFill>
                  <a:srgbClr val="4D4D28"/>
                </a:solidFill>
                <a:latin typeface="Arial" panose="020B0604020202020204" pitchFamily="34" charset="0"/>
                <a:cs typeface="Arial" panose="020B0604020202020204" pitchFamily="34" charset="0"/>
              </a:rPr>
              <a:t>ssessments,</a:t>
            </a:r>
            <a:r>
              <a:rPr lang="en-US" sz="1000" b="1" baseline="0" dirty="0">
                <a:solidFill>
                  <a:srgbClr val="4D4D28"/>
                </a:solidFill>
                <a:latin typeface="Arial" panose="020B0604020202020204" pitchFamily="34" charset="0"/>
                <a:cs typeface="Arial" panose="020B0604020202020204" pitchFamily="34" charset="0"/>
              </a:rPr>
              <a:t> case</a:t>
            </a:r>
            <a:r>
              <a:rPr lang="en-US" sz="1000" b="1" dirty="0">
                <a:solidFill>
                  <a:srgbClr val="4D4D28"/>
                </a:solidFill>
                <a:latin typeface="Arial" panose="020B0604020202020204" pitchFamily="34" charset="0"/>
                <a:cs typeface="Arial" panose="020B0604020202020204" pitchFamily="34" charset="0"/>
              </a:rPr>
              <a:t> and referral management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D4D28"/>
                </a:solidFill>
                <a:latin typeface="Arial" panose="020B0604020202020204" pitchFamily="34" charset="0"/>
                <a:cs typeface="Arial" panose="020B0604020202020204" pitchFamily="34" charset="0"/>
              </a:rPr>
              <a:t>Case and treatment planning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D4D28"/>
                </a:solidFill>
                <a:latin typeface="Arial" panose="020B0604020202020204" pitchFamily="34" charset="0"/>
                <a:cs typeface="Arial" panose="020B0604020202020204" pitchFamily="34" charset="0"/>
              </a:rPr>
              <a:t>Record keeping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D4D28"/>
                </a:solidFill>
                <a:latin typeface="Arial" panose="020B0604020202020204" pitchFamily="34" charset="0"/>
                <a:cs typeface="Arial" panose="020B0604020202020204" pitchFamily="34" charset="0"/>
              </a:rPr>
              <a:t>Aware of</a:t>
            </a:r>
            <a:r>
              <a:rPr lang="en-US" sz="1000" b="1" baseline="0" dirty="0">
                <a:solidFill>
                  <a:srgbClr val="4D4D28"/>
                </a:solidFill>
                <a:latin typeface="Arial" panose="020B0604020202020204" pitchFamily="34" charset="0"/>
                <a:cs typeface="Arial" panose="020B0604020202020204" pitchFamily="34" charset="0"/>
              </a:rPr>
              <a:t> bed availability in the MB Region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D4D28"/>
                </a:solidFill>
                <a:latin typeface="Arial" panose="020B0604020202020204" pitchFamily="34" charset="0"/>
                <a:cs typeface="Arial" panose="020B0604020202020204" pitchFamily="34" charset="0"/>
              </a:rPr>
              <a:t>Arranging travel for individuals and/or families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dirty="0">
                <a:solidFill>
                  <a:srgbClr val="4D4D28"/>
                </a:solidFill>
                <a:latin typeface="Arial" panose="020B0604020202020204" pitchFamily="34" charset="0"/>
                <a:cs typeface="Arial" panose="020B0604020202020204" pitchFamily="34" charset="0"/>
              </a:rPr>
              <a:t> </a:t>
            </a:r>
            <a:r>
              <a:rPr lang="en-US" sz="1000" b="0" dirty="0">
                <a:solidFill>
                  <a:srgbClr val="4472C4"/>
                </a:solidFill>
                <a:latin typeface="Arial" panose="020B0604020202020204" pitchFamily="34" charset="0"/>
                <a:cs typeface="Arial" panose="020B0604020202020204" pitchFamily="34" charset="0"/>
              </a:rPr>
              <a:t>3.</a:t>
            </a:r>
            <a:endParaRPr lang="en-US" sz="1000" b="1" dirty="0">
              <a:solidFill>
                <a:srgbClr val="4D4D2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D4D28"/>
                </a:solidFill>
                <a:latin typeface="Arial" panose="020B0604020202020204" pitchFamily="34" charset="0"/>
                <a:cs typeface="Arial" panose="020B0604020202020204" pitchFamily="34" charset="0"/>
              </a:rPr>
              <a:t>Client Education</a:t>
            </a:r>
            <a:r>
              <a:rPr lang="en-US" sz="1000" b="1" baseline="0" dirty="0">
                <a:solidFill>
                  <a:srgbClr val="4D4D28"/>
                </a:solidFill>
                <a:latin typeface="Arial" panose="020B0604020202020204" pitchFamily="34" charset="0"/>
                <a:cs typeface="Arial" panose="020B0604020202020204" pitchFamily="34" charset="0"/>
              </a:rPr>
              <a:t> and Community </a:t>
            </a:r>
            <a:r>
              <a:rPr lang="en-US" sz="1000" b="1" dirty="0">
                <a:solidFill>
                  <a:srgbClr val="4D4D28"/>
                </a:solidFill>
                <a:latin typeface="Arial" panose="020B0604020202020204" pitchFamily="34" charset="0"/>
                <a:cs typeface="Arial" panose="020B0604020202020204" pitchFamily="34" charset="0"/>
              </a:rPr>
              <a:t>Awareness</a:t>
            </a:r>
            <a:r>
              <a:rPr lang="en-US" sz="1000" b="1" baseline="0" dirty="0">
                <a:solidFill>
                  <a:srgbClr val="4D4D28"/>
                </a:solidFill>
                <a:latin typeface="Arial" panose="020B0604020202020204" pitchFamily="34" charset="0"/>
                <a:cs typeface="Arial" panose="020B0604020202020204" pitchFamily="34" charset="0"/>
              </a:rPr>
              <a:t> initiatives</a:t>
            </a:r>
            <a:endParaRPr lang="en-US" sz="1000" b="1" dirty="0">
              <a:solidFill>
                <a:srgbClr val="4D4D2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dirty="0">
                <a:solidFill>
                  <a:srgbClr val="4D4D28"/>
                </a:solidFill>
                <a:latin typeface="Arial" panose="020B0604020202020204" pitchFamily="34" charset="0"/>
                <a:cs typeface="Arial" panose="020B0604020202020204" pitchFamily="34" charset="0"/>
              </a:rPr>
              <a:t> </a:t>
            </a:r>
            <a:r>
              <a:rPr lang="en-US" sz="1000" b="0" dirty="0">
                <a:solidFill>
                  <a:srgbClr val="4472C4"/>
                </a:solidFill>
                <a:latin typeface="Arial" panose="020B0604020202020204" pitchFamily="34" charset="0"/>
                <a:cs typeface="Arial" panose="020B0604020202020204" pitchFamily="34" charset="0"/>
              </a:rPr>
              <a:t>4.</a:t>
            </a:r>
            <a:endParaRPr lang="en-US" sz="1000" b="1" dirty="0">
              <a:solidFill>
                <a:srgbClr val="4D4D2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D4D28"/>
                </a:solidFill>
                <a:latin typeface="Arial" panose="020B0604020202020204" pitchFamily="34" charset="0"/>
                <a:cs typeface="Arial" panose="020B0604020202020204" pitchFamily="34" charset="0"/>
              </a:rPr>
              <a:t>Counselling/providing guidance and advice</a:t>
            </a:r>
            <a:endParaRPr lang="en-US" sz="1000" b="1" dirty="0">
              <a:solidFill>
                <a:srgbClr val="4472C4"/>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1000" b="1" dirty="0">
                <a:solidFill>
                  <a:srgbClr val="4D4D28"/>
                </a:solidFill>
                <a:latin typeface="Arial" panose="020B0604020202020204" pitchFamily="34" charset="0"/>
                <a:cs typeface="Arial" panose="020B0604020202020204" pitchFamily="34" charset="0"/>
              </a:rPr>
              <a:t>Pre-treatment care, treatment care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dirty="0">
                <a:solidFill>
                  <a:srgbClr val="4472C4"/>
                </a:solidFill>
                <a:latin typeface="Arial" panose="020B0604020202020204" pitchFamily="34" charset="0"/>
                <a:cs typeface="Arial" panose="020B0604020202020204" pitchFamily="34" charset="0"/>
              </a:rPr>
              <a:t>5.</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D4D28"/>
                </a:solidFill>
                <a:latin typeface="Arial" panose="020B0604020202020204" pitchFamily="34" charset="0"/>
                <a:cs typeface="Arial" panose="020B0604020202020204" pitchFamily="34" charset="0"/>
              </a:rPr>
              <a:t>Discharge planning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D4D28"/>
                </a:solidFill>
                <a:latin typeface="Arial" panose="020B0604020202020204" pitchFamily="34" charset="0"/>
                <a:cs typeface="Arial" panose="020B0604020202020204" pitchFamily="34" charset="0"/>
              </a:rPr>
              <a:t>Ensuring</a:t>
            </a:r>
            <a:r>
              <a:rPr lang="en-US" sz="1000" b="1" baseline="0" dirty="0">
                <a:solidFill>
                  <a:srgbClr val="4D4D28"/>
                </a:solidFill>
                <a:latin typeface="Arial" panose="020B0604020202020204" pitchFamily="34" charset="0"/>
                <a:cs typeface="Arial" panose="020B0604020202020204" pitchFamily="34" charset="0"/>
              </a:rPr>
              <a:t> aftercare activities to ensure relapse prevention and help individuals on their journey towards healthy living and wellness.</a:t>
            </a:r>
            <a:endParaRPr lang="en-US" sz="1000" b="0" dirty="0">
              <a:solidFill>
                <a:srgbClr val="4472C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dirty="0">
                <a:solidFill>
                  <a:srgbClr val="4472C4"/>
                </a:solidFill>
                <a:latin typeface="Arial" panose="020B0604020202020204" pitchFamily="34" charset="0"/>
                <a:cs typeface="Arial" panose="020B0604020202020204" pitchFamily="34" charset="0"/>
              </a:rPr>
              <a:t>6.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a:solidFill>
                  <a:srgbClr val="4D4D28"/>
                </a:solidFill>
                <a:latin typeface="Arial" panose="020B0604020202020204" pitchFamily="34" charset="0"/>
                <a:cs typeface="Arial" panose="020B0604020202020204" pitchFamily="34" charset="0"/>
              </a:rPr>
              <a:t>Networking and</a:t>
            </a:r>
            <a:r>
              <a:rPr lang="en-US" sz="1000" b="1" baseline="0" dirty="0">
                <a:solidFill>
                  <a:srgbClr val="4D4D28"/>
                </a:solidFill>
                <a:latin typeface="Arial" panose="020B0604020202020204" pitchFamily="34" charset="0"/>
                <a:cs typeface="Arial" panose="020B0604020202020204" pitchFamily="34" charset="0"/>
              </a:rPr>
              <a:t> </a:t>
            </a:r>
            <a:r>
              <a:rPr lang="en-US" sz="1000" b="1" dirty="0">
                <a:solidFill>
                  <a:srgbClr val="4D4D28"/>
                </a:solidFill>
                <a:latin typeface="Arial" panose="020B0604020202020204" pitchFamily="34" charset="0"/>
                <a:cs typeface="Arial" panose="020B0604020202020204" pitchFamily="34" charset="0"/>
              </a:rPr>
              <a:t>collaborating with</a:t>
            </a:r>
            <a:r>
              <a:rPr lang="en-US" sz="1000" b="1" baseline="0" dirty="0">
                <a:solidFill>
                  <a:srgbClr val="4D4D28"/>
                </a:solidFill>
                <a:latin typeface="Arial" panose="020B0604020202020204" pitchFamily="34" charset="0"/>
                <a:cs typeface="Arial" panose="020B0604020202020204" pitchFamily="34" charset="0"/>
              </a:rPr>
              <a:t> a wide variety of other community Professionals in order to strengthen and maintain positive relationships.</a:t>
            </a:r>
            <a:endParaRPr lang="en-US" sz="1000" b="1" dirty="0">
              <a:solidFill>
                <a:srgbClr val="4D4D28"/>
              </a:solidFill>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sz="1000" b="1" dirty="0">
              <a:solidFill>
                <a:srgbClr val="4D4D28"/>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US" sz="1000" b="1" dirty="0">
              <a:solidFill>
                <a:srgbClr val="4D4D28"/>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US" sz="1000" b="1" dirty="0">
              <a:solidFill>
                <a:srgbClr val="4D4D28"/>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US" sz="1000" b="1" dirty="0">
              <a:solidFill>
                <a:srgbClr val="4D4D2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472C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472C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10</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2884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 </a:t>
            </a:r>
            <a:r>
              <a:rPr lang="en-GB" baseline="0" dirty="0"/>
              <a:t>– NNADAP worker should be prepared and know the MB Region treatment centre bed availability. Sourcing out availability for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If no in-house treatment is available in the MB Region, individuals may go out of province for treatment.</a:t>
            </a:r>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11</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877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tx1"/>
                </a:solidFill>
                <a:cs typeface="+mn-cs"/>
              </a:rPr>
              <a:t>Ideally, you are looking at the closest/nearest site of service (SK, ON, AB), if in-house treatment not available in the MB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tx1"/>
                </a:solidFill>
                <a:cs typeface="+mn-cs"/>
              </a:rPr>
              <a:t>National link to the list of national treatment centres can be found on slide 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tx1"/>
                </a:solidFill>
                <a:cs typeface="+mn-cs"/>
              </a:rPr>
              <a:t>Closest/nearest site of service, if not available in MB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tx1"/>
              </a:solidFil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tx1"/>
                </a:solidFill>
                <a:cs typeface="+mn-cs"/>
              </a:rPr>
              <a:t>Alberta has 6 treatment centres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tx1"/>
                </a:solidFill>
                <a:cs typeface="+mn-cs"/>
              </a:rPr>
              <a:t>Saskatchewan has 10 treatment centres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tx1"/>
                </a:solidFill>
                <a:cs typeface="+mn-cs"/>
              </a:rPr>
              <a:t>Manitoba has 5 treatment centres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tx1"/>
                </a:solidFill>
                <a:cs typeface="+mn-cs"/>
              </a:rPr>
              <a:t>Ontario has 11 treatment centres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472C4"/>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12</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707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a:solidFill>
                  <a:schemeClr val="accent5"/>
                </a:solidFill>
                <a:cs typeface="Arial" panose="020B0604020202020204" pitchFamily="34" charset="0"/>
              </a:rPr>
              <a:t>Youth Based Program under the</a:t>
            </a:r>
            <a:r>
              <a:rPr lang="en-CA" sz="1050" baseline="0" dirty="0">
                <a:solidFill>
                  <a:schemeClr val="accent5"/>
                </a:solidFill>
                <a:cs typeface="Arial" panose="020B0604020202020204" pitchFamily="34" charset="0"/>
              </a:rPr>
              <a:t> National Youth Solvent Abuse Program.</a:t>
            </a:r>
          </a:p>
          <a:p>
            <a:endParaRPr lang="en-CA" sz="1050" dirty="0">
              <a:solidFill>
                <a:schemeClr val="accent5"/>
              </a:solidFill>
              <a:cs typeface="Arial" panose="020B0604020202020204" pitchFamily="34" charset="0"/>
            </a:endParaRPr>
          </a:p>
          <a:p>
            <a:r>
              <a:rPr lang="en-CA" sz="1050" dirty="0">
                <a:solidFill>
                  <a:schemeClr val="accent5"/>
                </a:solidFill>
                <a:cs typeface="Arial" panose="020B0604020202020204" pitchFamily="34" charset="0"/>
              </a:rPr>
              <a:t>Manitoba Region: </a:t>
            </a:r>
            <a:r>
              <a:rPr lang="en-CA" sz="1050" b="1" dirty="0" err="1">
                <a:solidFill>
                  <a:schemeClr val="accent5"/>
                </a:solidFill>
                <a:cs typeface="Arial" panose="020B0604020202020204" pitchFamily="34" charset="0"/>
              </a:rPr>
              <a:t>Whiskyjack</a:t>
            </a:r>
            <a:r>
              <a:rPr lang="en-CA" sz="1050" b="1" dirty="0">
                <a:solidFill>
                  <a:schemeClr val="accent5"/>
                </a:solidFill>
                <a:cs typeface="Arial" panose="020B0604020202020204" pitchFamily="34" charset="0"/>
              </a:rPr>
              <a:t> Treatment Centre, Norway House Cree Nation</a:t>
            </a:r>
          </a:p>
          <a:p>
            <a:pPr marL="171450" indent="-171450">
              <a:buFontTx/>
              <a:buChar char="-"/>
            </a:pPr>
            <a:r>
              <a:rPr lang="en-CA" sz="1050" dirty="0">
                <a:solidFill>
                  <a:schemeClr val="accent5"/>
                </a:solidFill>
                <a:cs typeface="Arial" panose="020B0604020202020204" pitchFamily="34" charset="0"/>
              </a:rPr>
              <a:t>12 to 17 years youth/adolescence program focused on substance, drug and alcohol abuse treatment.</a:t>
            </a:r>
          </a:p>
          <a:p>
            <a:pPr marL="171450" indent="-171450">
              <a:buFontTx/>
              <a:buChar char="-"/>
            </a:pPr>
            <a:endParaRPr lang="en-CA" sz="1050" dirty="0">
              <a:solidFill>
                <a:schemeClr val="accent5"/>
              </a:solidFill>
              <a:cs typeface="Arial" panose="020B0604020202020204" pitchFamily="34" charset="0"/>
            </a:endParaRPr>
          </a:p>
          <a:p>
            <a:pPr marL="171450" indent="-171450">
              <a:buFontTx/>
              <a:buChar char="-"/>
            </a:pPr>
            <a:r>
              <a:rPr lang="en-CA" sz="1050" dirty="0">
                <a:solidFill>
                  <a:schemeClr val="accent5"/>
                </a:solidFill>
                <a:cs typeface="Arial" panose="020B0604020202020204" pitchFamily="34" charset="0"/>
              </a:rPr>
              <a:t>NNADAP worker would follow the same procedures</a:t>
            </a:r>
            <a:r>
              <a:rPr lang="en-CA" sz="1050" baseline="0" dirty="0">
                <a:solidFill>
                  <a:schemeClr val="accent5"/>
                </a:solidFill>
                <a:cs typeface="Arial" panose="020B0604020202020204" pitchFamily="34" charset="0"/>
              </a:rPr>
              <a:t> as for an adult.</a:t>
            </a:r>
            <a:endParaRPr lang="en-CA" sz="1050" dirty="0">
              <a:solidFill>
                <a:schemeClr val="accent5"/>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13</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4360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US" sz="1000" b="0" i="0" kern="1200" baseline="0" dirty="0">
                <a:solidFill>
                  <a:srgbClr val="565633"/>
                </a:solidFill>
                <a:effectLst/>
                <a:latin typeface="Arial" panose="020B0604020202020204" pitchFamily="34" charset="0"/>
                <a:ea typeface="+mn-ea"/>
                <a:cs typeface="Arial" panose="020B0604020202020204" pitchFamily="34" charset="0"/>
              </a:rPr>
              <a:t>Community Acknowledgement, Love, Acceptance and Joy.</a:t>
            </a:r>
          </a:p>
          <a:p>
            <a:pPr defTabSz="914400">
              <a:defRPr/>
            </a:pPr>
            <a:endParaRPr lang="en-US" sz="1000" b="0" i="0" kern="1200" baseline="0" dirty="0">
              <a:solidFill>
                <a:srgbClr val="565633"/>
              </a:solidFill>
              <a:effectLst/>
              <a:latin typeface="Arial" panose="020B0604020202020204" pitchFamily="34" charset="0"/>
              <a:ea typeface="+mn-ea"/>
              <a:cs typeface="Arial" panose="020B0604020202020204" pitchFamily="34" charset="0"/>
            </a:endParaRPr>
          </a:p>
          <a:p>
            <a:pPr defTabSz="914400">
              <a:defRPr/>
            </a:pPr>
            <a:r>
              <a:rPr lang="en-US" sz="1000" b="0" i="0" kern="1200" baseline="0" dirty="0">
                <a:solidFill>
                  <a:srgbClr val="565633"/>
                </a:solidFill>
                <a:effectLst/>
                <a:latin typeface="Arial" panose="020B0604020202020204" pitchFamily="34" charset="0"/>
                <a:ea typeface="+mn-ea"/>
                <a:cs typeface="Arial" panose="020B0604020202020204" pitchFamily="34" charset="0"/>
              </a:rPr>
              <a:t>Community Welcome Home</a:t>
            </a:r>
          </a:p>
          <a:p>
            <a:pPr marL="171450" indent="-171450" defTabSz="914400">
              <a:buFontTx/>
              <a:buChar char="-"/>
              <a:defRPr/>
            </a:pPr>
            <a:r>
              <a:rPr lang="en-US" sz="1000" b="0" i="0" kern="1200" baseline="0" dirty="0">
                <a:solidFill>
                  <a:srgbClr val="565633"/>
                </a:solidFill>
                <a:effectLst/>
                <a:latin typeface="Arial" panose="020B0604020202020204" pitchFamily="34" charset="0"/>
                <a:ea typeface="+mn-ea"/>
                <a:cs typeface="Arial" panose="020B0604020202020204" pitchFamily="34" charset="0"/>
              </a:rPr>
              <a:t>The best way to celebrate an individual(s)/families return from treatment is with a community welcome home event/party (certificate of achievement signed by Chief and Council), </a:t>
            </a:r>
            <a:r>
              <a:rPr lang="en-US" sz="1000" b="0" i="0" kern="1200" baseline="0" dirty="0" err="1">
                <a:solidFill>
                  <a:srgbClr val="565633"/>
                </a:solidFill>
                <a:effectLst/>
                <a:latin typeface="Arial" panose="020B0604020202020204" pitchFamily="34" charset="0"/>
                <a:ea typeface="+mn-ea"/>
                <a:cs typeface="Arial" panose="020B0604020202020204" pitchFamily="34" charset="0"/>
              </a:rPr>
              <a:t>honour</a:t>
            </a:r>
            <a:r>
              <a:rPr lang="en-US" sz="1000" b="0" i="0" kern="1200" baseline="0" dirty="0">
                <a:solidFill>
                  <a:srgbClr val="565633"/>
                </a:solidFill>
                <a:effectLst/>
                <a:latin typeface="Arial" panose="020B0604020202020204" pitchFamily="34" charset="0"/>
                <a:ea typeface="+mn-ea"/>
                <a:cs typeface="Arial" panose="020B0604020202020204" pitchFamily="34" charset="0"/>
              </a:rPr>
              <a:t> song, feast, dancing, cultural/activities, </a:t>
            </a:r>
            <a:r>
              <a:rPr lang="en-US" sz="1000" b="0" i="0" kern="1200" baseline="0" dirty="0" err="1">
                <a:solidFill>
                  <a:srgbClr val="565633"/>
                </a:solidFill>
                <a:effectLst/>
                <a:latin typeface="Arial" panose="020B0604020202020204" pitchFamily="34" charset="0"/>
                <a:ea typeface="+mn-ea"/>
                <a:cs typeface="Arial" panose="020B0604020202020204" pitchFamily="34" charset="0"/>
              </a:rPr>
              <a:t>etc</a:t>
            </a:r>
            <a:r>
              <a:rPr lang="en-US" sz="1000" b="0" i="0" kern="1200" baseline="0" dirty="0">
                <a:solidFill>
                  <a:srgbClr val="565633"/>
                </a:solidFill>
                <a:effectLst/>
                <a:latin typeface="Arial" panose="020B0604020202020204" pitchFamily="34" charset="0"/>
                <a:ea typeface="+mn-ea"/>
                <a:cs typeface="Arial" panose="020B0604020202020204" pitchFamily="34" charset="0"/>
              </a:rPr>
              <a:t>).</a:t>
            </a:r>
          </a:p>
          <a:p>
            <a:pPr marL="171450" indent="-171450" defTabSz="914400">
              <a:buFontTx/>
              <a:buChar char="-"/>
              <a:defRPr/>
            </a:pPr>
            <a:r>
              <a:rPr lang="en-US" sz="1000" b="0" i="0" kern="1200" baseline="0" dirty="0">
                <a:solidFill>
                  <a:srgbClr val="565633"/>
                </a:solidFill>
                <a:effectLst/>
                <a:latin typeface="Arial" panose="020B0604020202020204" pitchFamily="34" charset="0"/>
                <a:ea typeface="+mn-ea"/>
                <a:cs typeface="Arial" panose="020B0604020202020204" pitchFamily="34" charset="0"/>
              </a:rPr>
              <a:t>Surrounding an individual with love, acknowledgment, acceptance and the joy is the perfect community welcome home message that removes the stigma of shame, guilt and blame that often accompanies substance abuse.</a:t>
            </a:r>
            <a:endParaRPr lang="en-US" b="1" dirty="0">
              <a:solidFill>
                <a:srgbClr val="565633"/>
              </a:solidFill>
              <a:latin typeface="Arial" panose="020B0604020202020204" pitchFamily="34" charset="0"/>
              <a:cs typeface="Arial" panose="020B0604020202020204" pitchFamily="34" charset="0"/>
            </a:endParaRPr>
          </a:p>
          <a:p>
            <a:pPr defTabSz="914400">
              <a:defRPr/>
            </a:pPr>
            <a:endParaRPr lang="en-US" b="1" baseline="0" dirty="0">
              <a:solidFill>
                <a:srgbClr val="565633"/>
              </a:solidFill>
              <a:latin typeface="Arial" panose="020B0604020202020204" pitchFamily="34" charset="0"/>
              <a:cs typeface="Arial" panose="020B0604020202020204" pitchFamily="34" charset="0"/>
            </a:endParaRPr>
          </a:p>
          <a:p>
            <a:pPr defTabSz="914400">
              <a:defRPr/>
            </a:pPr>
            <a:endParaRPr lang="en-US" b="1" dirty="0">
              <a:solidFill>
                <a:srgbClr val="565633"/>
              </a:solidFill>
              <a:latin typeface="Arial" panose="020B0604020202020204" pitchFamily="34" charset="0"/>
              <a:cs typeface="Arial" panose="020B0604020202020204" pitchFamily="34" charset="0"/>
            </a:endParaRPr>
          </a:p>
          <a:p>
            <a:pPr defTabSz="914400">
              <a:defRPr/>
            </a:pPr>
            <a:endParaRPr lang="en-US" b="1" dirty="0">
              <a:solidFill>
                <a:srgbClr val="565633"/>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14</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44079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accent5"/>
                </a:solidFill>
                <a:latin typeface="Arial" panose="020B0604020202020204" pitchFamily="34" charset="0"/>
                <a:cs typeface="Arial" panose="020B0604020202020204" pitchFamily="34" charset="0"/>
              </a:rPr>
              <a:t>Did you know?</a:t>
            </a:r>
            <a:r>
              <a:rPr lang="en-US" sz="1000" b="1" baseline="0" dirty="0">
                <a:solidFill>
                  <a:schemeClr val="accent5"/>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accent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accent5"/>
                </a:solidFill>
                <a:latin typeface="Arial" panose="020B0604020202020204" pitchFamily="34" charset="0"/>
                <a:cs typeface="Arial" panose="020B0604020202020204" pitchFamily="34" charset="0"/>
              </a:rPr>
              <a:t>As a NNADAP worker in the community,</a:t>
            </a:r>
            <a:r>
              <a:rPr lang="en-US" sz="1000" b="1" baseline="0" dirty="0">
                <a:solidFill>
                  <a:schemeClr val="accent5"/>
                </a:solidFill>
                <a:latin typeface="Arial" panose="020B0604020202020204" pitchFamily="34" charset="0"/>
                <a:cs typeface="Arial" panose="020B0604020202020204" pitchFamily="34" charset="0"/>
              </a:rPr>
              <a:t> you </a:t>
            </a:r>
            <a:r>
              <a:rPr lang="en-US" sz="1000" b="1" dirty="0">
                <a:solidFill>
                  <a:schemeClr val="accent5"/>
                </a:solidFill>
                <a:latin typeface="Arial" panose="020B0604020202020204" pitchFamily="34" charset="0"/>
                <a:cs typeface="Arial" panose="020B0604020202020204" pitchFamily="34" charset="0"/>
              </a:rPr>
              <a:t>are eligible to receive workforce retention funding</a:t>
            </a:r>
            <a:r>
              <a:rPr lang="en-US" sz="1000" b="1" baseline="0" dirty="0">
                <a:solidFill>
                  <a:schemeClr val="accent5"/>
                </a:solidFill>
                <a:latin typeface="Arial" panose="020B0604020202020204" pitchFamily="34" charset="0"/>
                <a:cs typeface="Arial" panose="020B0604020202020204" pitchFamily="34" charset="0"/>
              </a:rPr>
              <a:t> ($4,000).</a:t>
            </a:r>
            <a:endParaRPr lang="en-US" sz="1000" b="1" dirty="0">
              <a:solidFill>
                <a:schemeClr val="accent5"/>
              </a:solidFill>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RECRUITMENT</a:t>
            </a:r>
            <a:r>
              <a:rPr lang="en-GB" sz="1000" baseline="0" dirty="0">
                <a:latin typeface="Arial" panose="020B0604020202020204" pitchFamily="34" charset="0"/>
                <a:cs typeface="Arial" panose="020B0604020202020204" pitchFamily="34" charset="0"/>
              </a:rPr>
              <a:t> AND RETENTION INVESTMENTS</a:t>
            </a:r>
          </a:p>
          <a:p>
            <a:endParaRPr lang="en-GB" sz="100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THE INVESTMENT IS TO ENHANCE CURENT RECRUITMENT AND RETENTION FOR ALL ACCREDITED AND CERITIFIED ADDICTIONS WORKERS IN MANITOBA FIRST NATION COMMUNITIES.</a:t>
            </a:r>
          </a:p>
          <a:p>
            <a:endParaRPr lang="en-GB" sz="1000" baseline="0" dirty="0">
              <a:latin typeface="Arial" panose="020B0604020202020204" pitchFamily="34" charset="0"/>
              <a:cs typeface="Arial" panose="020B0604020202020204" pitchFamily="34" charset="0"/>
            </a:endParaRPr>
          </a:p>
          <a:p>
            <a:r>
              <a:rPr lang="en-US" sz="1000" b="1" dirty="0">
                <a:solidFill>
                  <a:schemeClr val="accent5"/>
                </a:solidFill>
                <a:latin typeface="Arial" panose="020B0604020202020204" pitchFamily="34" charset="0"/>
                <a:cs typeface="Arial" panose="020B0604020202020204" pitchFamily="34" charset="0"/>
              </a:rPr>
              <a:t>This funding will be provided in one lump sum</a:t>
            </a:r>
            <a:r>
              <a:rPr lang="en-US" sz="1000" b="1" baseline="0" dirty="0">
                <a:solidFill>
                  <a:schemeClr val="accent5"/>
                </a:solidFill>
                <a:latin typeface="Arial" panose="020B0604020202020204" pitchFamily="34" charset="0"/>
                <a:cs typeface="Arial" panose="020B0604020202020204" pitchFamily="34" charset="0"/>
              </a:rPr>
              <a:t> </a:t>
            </a:r>
            <a:r>
              <a:rPr lang="en-US" sz="1000" b="1" dirty="0">
                <a:solidFill>
                  <a:schemeClr val="accent5"/>
                </a:solidFill>
                <a:latin typeface="Arial" panose="020B0604020202020204" pitchFamily="34" charset="0"/>
                <a:cs typeface="Arial" panose="020B0604020202020204" pitchFamily="34" charset="0"/>
              </a:rPr>
              <a:t>and is inclusive of:</a:t>
            </a:r>
          </a:p>
          <a:p>
            <a:pPr marL="742950" lvl="1" indent="-285750">
              <a:lnSpc>
                <a:spcPct val="150000"/>
              </a:lnSpc>
              <a:buFont typeface="Wingdings" panose="05000000000000000000" pitchFamily="2" charset="2"/>
              <a:buChar char="§"/>
            </a:pPr>
            <a:r>
              <a:rPr lang="en-US" sz="1100" dirty="0">
                <a:solidFill>
                  <a:schemeClr val="accent5"/>
                </a:solidFill>
                <a:latin typeface="Arial" panose="020B0604020202020204" pitchFamily="34" charset="0"/>
                <a:cs typeface="Arial" panose="020B0604020202020204" pitchFamily="34" charset="0"/>
              </a:rPr>
              <a:t>Gathering proof of certification from the Manitoba NNADAP workers;</a:t>
            </a:r>
          </a:p>
          <a:p>
            <a:pPr marL="742950" lvl="1" indent="-285750">
              <a:buFont typeface="Wingdings" panose="05000000000000000000" pitchFamily="2" charset="2"/>
              <a:buChar char="§"/>
            </a:pPr>
            <a:r>
              <a:rPr lang="en-US" sz="1100" dirty="0">
                <a:solidFill>
                  <a:schemeClr val="accent5"/>
                </a:solidFill>
                <a:latin typeface="Arial" panose="020B0604020202020204" pitchFamily="34" charset="0"/>
                <a:cs typeface="Arial" panose="020B0604020202020204" pitchFamily="34" charset="0"/>
              </a:rPr>
              <a:t>Providing the $4,000 fund directly to the NNADAP workers (when</a:t>
            </a:r>
            <a:r>
              <a:rPr lang="en-US" sz="1100" baseline="0" dirty="0">
                <a:solidFill>
                  <a:schemeClr val="accent5"/>
                </a:solidFill>
                <a:latin typeface="Arial" panose="020B0604020202020204" pitchFamily="34" charset="0"/>
                <a:cs typeface="Arial" panose="020B0604020202020204" pitchFamily="34" charset="0"/>
              </a:rPr>
              <a:t> certification is attained)</a:t>
            </a:r>
            <a:r>
              <a:rPr lang="en-US" sz="1100" dirty="0">
                <a:solidFill>
                  <a:schemeClr val="accent5"/>
                </a:solidFill>
                <a:latin typeface="Arial" panose="020B0604020202020204" pitchFamily="34" charset="0"/>
                <a:cs typeface="Arial" panose="020B0604020202020204" pitchFamily="34" charset="0"/>
              </a:rPr>
              <a:t>; and</a:t>
            </a:r>
          </a:p>
          <a:p>
            <a:pPr marL="742950" lvl="1" indent="-285750">
              <a:buFont typeface="Wingdings" panose="05000000000000000000" pitchFamily="2" charset="2"/>
              <a:buChar char="§"/>
            </a:pPr>
            <a:r>
              <a:rPr lang="en-US" sz="1100" dirty="0">
                <a:solidFill>
                  <a:schemeClr val="accent5"/>
                </a:solidFill>
                <a:latin typeface="Arial" panose="020B0604020202020204" pitchFamily="34" charset="0"/>
                <a:cs typeface="Arial" panose="020B0604020202020204" pitchFamily="34" charset="0"/>
              </a:rPr>
              <a:t>The funds will be added in one lump sum to the contribution agreement.</a:t>
            </a:r>
          </a:p>
          <a:p>
            <a:pPr lvl="1"/>
            <a:r>
              <a:rPr lang="en-US" sz="1100" dirty="0">
                <a:latin typeface="Arial" panose="020B0604020202020204" pitchFamily="34" charset="0"/>
                <a:cs typeface="Arial" panose="020B0604020202020204" pitchFamily="34" charset="0"/>
              </a:rPr>
              <a:t> </a:t>
            </a:r>
            <a:endParaRPr lang="en-GB" sz="1000" baseline="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Please share this with your prevention and treatment workers. </a:t>
            </a:r>
          </a:p>
          <a:p>
            <a:endParaRPr lang="en-GB" sz="1000" baseline="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A great opportunity for prevention and treatment workers to get certified.</a:t>
            </a:r>
          </a:p>
          <a:p>
            <a:endParaRPr lang="en-GB" sz="1000" baseline="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For more information, please contact your Ken Genaille at the </a:t>
            </a:r>
            <a:r>
              <a:rPr lang="en-GB" sz="1000" baseline="0" dirty="0" err="1">
                <a:latin typeface="Arial" panose="020B0604020202020204" pitchFamily="34" charset="0"/>
                <a:cs typeface="Arial" panose="020B0604020202020204" pitchFamily="34" charset="0"/>
              </a:rPr>
              <a:t>Peguis</a:t>
            </a:r>
            <a:r>
              <a:rPr lang="en-GB" sz="1000" baseline="0" dirty="0">
                <a:latin typeface="Arial" panose="020B0604020202020204" pitchFamily="34" charset="0"/>
                <a:cs typeface="Arial" panose="020B0604020202020204" pitchFamily="34" charset="0"/>
              </a:rPr>
              <a:t> Al-Care Treatment Centre, kengenaille@peguisal-care.ca</a:t>
            </a: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15</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168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Useful</a:t>
            </a:r>
            <a:r>
              <a:rPr lang="en-GB" sz="1000" baseline="0" dirty="0">
                <a:latin typeface="Arial" panose="020B0604020202020204" pitchFamily="34" charset="0"/>
                <a:cs typeface="Arial" panose="020B0604020202020204" pitchFamily="34" charset="0"/>
              </a:rPr>
              <a:t> resources about the NNADAP/NYSAP programs.</a:t>
            </a:r>
          </a:p>
          <a:p>
            <a:endParaRPr lang="en-GB" sz="1000" baseline="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And other resources to assist you in your role.</a:t>
            </a:r>
          </a:p>
          <a:p>
            <a:endParaRPr lang="en-GB" sz="1000" baseline="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September</a:t>
            </a:r>
            <a:r>
              <a:rPr lang="en-GB" sz="1000" baseline="0" dirty="0">
                <a:latin typeface="Arial" panose="020B0604020202020204" pitchFamily="34" charset="0"/>
                <a:cs typeface="Arial" panose="020B0604020202020204" pitchFamily="34" charset="0"/>
              </a:rPr>
              <a:t> 27, 2021, a resource toolkit was sent out by the MB Mental Wellness Unit on Treatment Planning to all HD’s in communities.</a:t>
            </a:r>
          </a:p>
          <a:p>
            <a:endParaRPr lang="en-GB" sz="1000" baseline="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A resource toolkit on Treatment Planning highlighting:</a:t>
            </a:r>
          </a:p>
          <a:p>
            <a:endParaRPr lang="en-GB" sz="1000" baseline="0" dirty="0">
              <a:latin typeface="Arial" panose="020B0604020202020204" pitchFamily="34" charset="0"/>
              <a:cs typeface="Arial" panose="020B0604020202020204" pitchFamily="34" charset="0"/>
            </a:endParaRPr>
          </a:p>
          <a:p>
            <a:pPr marL="171450" indent="-171450" algn="l">
              <a:buFontTx/>
              <a:buChar char="-"/>
            </a:pPr>
            <a:r>
              <a:rPr lang="en-GB" sz="1000" baseline="0" dirty="0">
                <a:latin typeface="Arial" panose="020B0604020202020204" pitchFamily="34" charset="0"/>
                <a:cs typeface="Arial" panose="020B0604020202020204" pitchFamily="34" charset="0"/>
              </a:rPr>
              <a:t>What a treatment plan is</a:t>
            </a:r>
          </a:p>
          <a:p>
            <a:pPr marL="171450" indent="-171450" algn="l">
              <a:buFontTx/>
              <a:buChar char="-"/>
            </a:pPr>
            <a:r>
              <a:rPr lang="en-GB" sz="1000" baseline="0" dirty="0">
                <a:latin typeface="Arial" panose="020B0604020202020204" pitchFamily="34" charset="0"/>
                <a:cs typeface="Arial" panose="020B0604020202020204" pitchFamily="34" charset="0"/>
              </a:rPr>
              <a:t>Why treatment plans are important</a:t>
            </a:r>
          </a:p>
          <a:p>
            <a:pPr marL="171450" indent="-171450" algn="l">
              <a:buFontTx/>
              <a:buChar char="-"/>
            </a:pPr>
            <a:r>
              <a:rPr lang="en-GB" sz="1000" baseline="0" dirty="0">
                <a:latin typeface="Arial" panose="020B0604020202020204" pitchFamily="34" charset="0"/>
                <a:cs typeface="Arial" panose="020B0604020202020204" pitchFamily="34" charset="0"/>
              </a:rPr>
              <a:t>Developing a treatment plan, identifying problems</a:t>
            </a:r>
          </a:p>
          <a:p>
            <a:pPr marL="171450" indent="-171450" algn="l">
              <a:buFontTx/>
              <a:buChar char="-"/>
            </a:pPr>
            <a:r>
              <a:rPr lang="en-GB" sz="1000" baseline="0" dirty="0">
                <a:latin typeface="Arial" panose="020B0604020202020204" pitchFamily="34" charset="0"/>
                <a:cs typeface="Arial" panose="020B0604020202020204" pitchFamily="34" charset="0"/>
              </a:rPr>
              <a:t>Creating a goal(s)</a:t>
            </a:r>
          </a:p>
          <a:p>
            <a:pPr marL="171450" indent="-171450" algn="l">
              <a:buFontTx/>
              <a:buChar char="-"/>
            </a:pPr>
            <a:r>
              <a:rPr lang="en-GB" sz="1000" baseline="0" dirty="0">
                <a:latin typeface="Arial" panose="020B0604020202020204" pitchFamily="34" charset="0"/>
                <a:cs typeface="Arial" panose="020B0604020202020204" pitchFamily="34" charset="0"/>
              </a:rPr>
              <a:t>Creating Objectives</a:t>
            </a:r>
          </a:p>
          <a:p>
            <a:pPr marL="171450" indent="-171450" algn="l">
              <a:buFontTx/>
              <a:buChar char="-"/>
            </a:pPr>
            <a:r>
              <a:rPr lang="en-GB" sz="1000" baseline="0" dirty="0">
                <a:latin typeface="Arial" panose="020B0604020202020204" pitchFamily="34" charset="0"/>
                <a:cs typeface="Arial" panose="020B0604020202020204" pitchFamily="34" charset="0"/>
              </a:rPr>
              <a:t>Interventions</a:t>
            </a:r>
          </a:p>
          <a:p>
            <a:pPr marL="171450" indent="-171450" algn="l">
              <a:buFontTx/>
              <a:buChar char="-"/>
            </a:pPr>
            <a:r>
              <a:rPr lang="en-GB" sz="1000" baseline="0" dirty="0">
                <a:latin typeface="Arial" panose="020B0604020202020204" pitchFamily="34" charset="0"/>
                <a:cs typeface="Arial" panose="020B0604020202020204" pitchFamily="34" charset="0"/>
              </a:rPr>
              <a:t>Examples of treatment plans</a:t>
            </a:r>
          </a:p>
          <a:p>
            <a:pPr marL="171450" indent="-171450">
              <a:buFontTx/>
              <a:buChar char="-"/>
            </a:pPr>
            <a:endParaRPr lang="en-GB" sz="1000" baseline="0" dirty="0">
              <a:latin typeface="Arial" panose="020B0604020202020204" pitchFamily="34" charset="0"/>
              <a:cs typeface="Arial" panose="020B0604020202020204" pitchFamily="34" charset="0"/>
            </a:endParaRPr>
          </a:p>
          <a:p>
            <a:pPr marL="0" indent="0">
              <a:buFontTx/>
              <a:buNone/>
            </a:pPr>
            <a:r>
              <a:rPr lang="en-GB" sz="1000" baseline="0" dirty="0">
                <a:latin typeface="Arial" panose="020B0604020202020204" pitchFamily="34" charset="0"/>
                <a:cs typeface="Arial" panose="020B0604020202020204" pitchFamily="34" charset="0"/>
              </a:rPr>
              <a:t>Source: Treatment Planning for Substance Use Disorders, Southwest Michigan Behavioural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latin typeface="Arial" panose="020B0604020202020204" pitchFamily="34" charset="0"/>
                <a:cs typeface="Arial" panose="020B0604020202020204" pitchFamily="34" charset="0"/>
              </a:rPr>
              <a:t>Thunderbird Partnership – offers free online courses/toolkits on mental wellness, substance use and addictions.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latin typeface="Arial" panose="020B0604020202020204" pitchFamily="34" charset="0"/>
                <a:cs typeface="Arial" panose="020B0604020202020204" pitchFamily="34" charset="0"/>
              </a:rPr>
              <a:t>Alcoholics Anonymous/Narcotics Anonymous in Manitoba – Online Virtual Meetings using a variety of software platforms (Zoom, Skype, etc) based on internet availability in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latin typeface="Arial" panose="020B0604020202020204" pitchFamily="34" charset="0"/>
                <a:cs typeface="Arial" panose="020B0604020202020204" pitchFamily="34" charset="0"/>
              </a:rPr>
              <a:t>You will find an online meeting list at the A.A. Manitoba site indicated.</a:t>
            </a:r>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16</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133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Note: These are walk-in clinics, not in patient treatment.</a:t>
            </a:r>
          </a:p>
          <a:p>
            <a:endParaRPr lang="en-GB" baseline="0" dirty="0"/>
          </a:p>
          <a:p>
            <a:r>
              <a:rPr lang="en-GB" baseline="0" dirty="0"/>
              <a:t>Information can be found at the link indicated below.</a:t>
            </a:r>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17</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89602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a:t>The following table provides contact information for crisis and wellness supports available for First Nations and Inuit clients.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a:t>These crisis supports will assist individuals who are experiencing a personal or situational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baseline="0" dirty="0"/>
              <a:t>Hope for Wellness </a:t>
            </a:r>
            <a:r>
              <a:rPr lang="en-CA" sz="1200" b="0" baseline="0" dirty="0"/>
              <a:t>offers experienced and culturally competent counsellors, services available 24 hours a day, 7 days a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baseline="0" dirty="0"/>
              <a:t>IRS Cultural and Emotional Health</a:t>
            </a:r>
            <a:r>
              <a:rPr lang="en-CA" sz="1200" b="0" baseline="0" dirty="0"/>
              <a:t> supports</a:t>
            </a:r>
            <a:r>
              <a:rPr lang="en-US" sz="1200" kern="1200" dirty="0">
                <a:solidFill>
                  <a:schemeClr val="tx1"/>
                </a:solidFill>
                <a:effectLst/>
                <a:latin typeface="+mn-lt"/>
                <a:ea typeface="+mn-ea"/>
                <a:cs typeface="+mn-cs"/>
              </a:rPr>
              <a:t> are provided by local Indigenous organizations and include access to Elders, Knowledge Holders, traditional healers, and ceremonies.</a:t>
            </a:r>
            <a:endParaRPr lang="en-CA"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Kids Help Phone’s</a:t>
            </a:r>
            <a:r>
              <a:rPr lang="en-US" sz="1200" kern="1200" dirty="0">
                <a:solidFill>
                  <a:schemeClr val="tx1"/>
                </a:solidFill>
                <a:effectLst/>
                <a:latin typeface="+mn-lt"/>
                <a:ea typeface="+mn-ea"/>
                <a:cs typeface="+mn-cs"/>
              </a:rPr>
              <a:t> e-mental health services are available 24/7 for kids, teens and young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a:t>Crisis services are free and confidential.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a:t>Telephone support is available toll free, 24 hours per week, to support the individual in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a:p>
          <a:p>
            <a:endParaRPr lang="en-CA"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18</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1209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a:t>Crisis in your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a:t>Call one of the Mobile Crisis Response Team/Community Crisis Team Lines as shown in the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a:t>To request assistance, you will be asked information regarding the crisis including;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baseline="0" dirty="0"/>
              <a:t>Nature and circumstances of the crisis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baseline="0" dirty="0"/>
              <a:t>The community contact person, 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baseline="0" dirty="0"/>
              <a:t>The local resources available at community level to be included in the planned response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a:t>The Mobile Crisis Response teams will determine the intervention and deployment in a timely manner to ensure the crisis is supported, appropriate referrals are made and after care is in place.</a:t>
            </a:r>
            <a:endParaRPr lang="en-CA"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19</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586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MW Programs fund community-based programs and services that aim to provide treatment, reduce risk factors, promote protective factors and improve health outcomes associated with the mental wellness of First Nations people and Inuit. </a:t>
            </a:r>
          </a:p>
          <a:p>
            <a:pPr marL="0" indent="0">
              <a:buNone/>
            </a:pPr>
            <a:endParaRPr lang="en-US" dirty="0"/>
          </a:p>
          <a:p>
            <a:pPr marL="0" indent="0">
              <a:buNone/>
            </a:pPr>
            <a:r>
              <a:rPr lang="en-US" dirty="0"/>
              <a:t>As guided by Indigenous</a:t>
            </a:r>
            <a:r>
              <a:rPr lang="en-US" baseline="0" dirty="0"/>
              <a:t>-led strategies, </a:t>
            </a:r>
            <a:r>
              <a:rPr lang="en-US" dirty="0"/>
              <a:t>the</a:t>
            </a:r>
            <a:r>
              <a:rPr lang="en-US" baseline="0" dirty="0"/>
              <a:t> First Nations Mental Wellness Continuum Framework, </a:t>
            </a:r>
            <a:r>
              <a:rPr lang="en-US" baseline="0" dirty="0" err="1"/>
              <a:t>Honouring</a:t>
            </a:r>
            <a:r>
              <a:rPr lang="en-US" baseline="0" dirty="0"/>
              <a:t> Our Strengths, and the National Inuit Suicide Strategy, t</a:t>
            </a:r>
            <a:r>
              <a:rPr lang="en-US" dirty="0"/>
              <a:t>he goal of the MW Programs is to provide First Nations and Inuit communities, families and individuals with culturally-relevant mental wellness services and supports</a:t>
            </a:r>
            <a:r>
              <a:rPr lang="en-US" baseline="0" dirty="0"/>
              <a:t> </a:t>
            </a:r>
            <a:r>
              <a:rPr lang="en-US" dirty="0"/>
              <a:t>guided by priorities established by First Nations and Inuit communities.</a:t>
            </a:r>
            <a:r>
              <a:rPr lang="en-US" sz="1200" b="0" i="0" kern="1200" baseline="0" dirty="0">
                <a:solidFill>
                  <a:schemeClr val="tx1"/>
                </a:solidFill>
                <a:effectLst/>
                <a:latin typeface="+mn-lt"/>
                <a:ea typeface="+mn-ea"/>
                <a:cs typeface="+mn-cs"/>
              </a:rPr>
              <a:t>  </a:t>
            </a:r>
          </a:p>
          <a:p>
            <a:pPr marL="0" indent="0">
              <a:buNone/>
            </a:pPr>
            <a:endParaRPr lang="en-US" sz="1200" b="0" i="0" kern="1200" baseline="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2</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5859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 Residential</a:t>
            </a:r>
            <a:r>
              <a:rPr lang="en-US" baseline="0" dirty="0"/>
              <a:t> Schools (IRS)</a:t>
            </a:r>
          </a:p>
          <a:p>
            <a:r>
              <a:rPr lang="en-US" baseline="0" dirty="0"/>
              <a:t>Resolution Health Support Program</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accent5"/>
                </a:solidFill>
                <a:effectLst/>
                <a:latin typeface="+mn-lt"/>
              </a:rPr>
              <a:t>IRS</a:t>
            </a:r>
            <a:r>
              <a:rPr lang="en-US" sz="1200" b="0" i="0" baseline="0" dirty="0">
                <a:solidFill>
                  <a:schemeClr val="accent5"/>
                </a:solidFill>
                <a:effectLst/>
                <a:latin typeface="+mn-lt"/>
              </a:rPr>
              <a:t> students and their families can access cultural and emotional services at the following places in the MB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chemeClr val="accent5"/>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solidFill>
                  <a:schemeClr val="accent5"/>
                </a:solidFill>
                <a:effectLst/>
                <a:latin typeface="+mn-lt"/>
              </a:rPr>
              <a:t>10 IRS CA’s – Manitoba Region Contact Information</a:t>
            </a:r>
            <a:endParaRPr lang="en-US" sz="1200" b="0" i="0" baseline="0" dirty="0">
              <a:solidFill>
                <a:schemeClr val="accent5"/>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baseline="0" dirty="0">
                <a:solidFill>
                  <a:schemeClr val="accent5"/>
                </a:solidFill>
                <a:effectLst/>
                <a:latin typeface="+mn-lt"/>
              </a:rPr>
              <a:t>Aboriginal Health &amp; Wellness Centre of Winnipeg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baseline="0" dirty="0">
                <a:solidFill>
                  <a:schemeClr val="accent5"/>
                </a:solidFill>
                <a:effectLst/>
                <a:latin typeface="+mn-lt"/>
              </a:rPr>
              <a:t>Anish Corporation (</a:t>
            </a:r>
            <a:r>
              <a:rPr lang="en-US" sz="1200" b="0" i="0" baseline="0" dirty="0" err="1">
                <a:solidFill>
                  <a:schemeClr val="accent5"/>
                </a:solidFill>
                <a:effectLst/>
                <a:latin typeface="+mn-lt"/>
              </a:rPr>
              <a:t>Headingley</a:t>
            </a:r>
            <a:r>
              <a:rPr lang="en-US" sz="1200" b="0" i="0" baseline="0" dirty="0">
                <a:solidFill>
                  <a:schemeClr val="accent5"/>
                </a:solidFill>
                <a:effectLst/>
                <a:latin typeface="+mn-lt"/>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baseline="0" dirty="0">
                <a:solidFill>
                  <a:schemeClr val="accent5"/>
                </a:solidFill>
                <a:effectLst/>
                <a:latin typeface="+mn-lt"/>
              </a:rPr>
              <a:t>Cree Nation Tribal Health (Winnipeg)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baseline="0" dirty="0">
                <a:solidFill>
                  <a:schemeClr val="accent5"/>
                </a:solidFill>
                <a:effectLst/>
                <a:latin typeface="+mn-lt"/>
              </a:rPr>
              <a:t>Cross Lake – IRS Healing Program (Cross Lake)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baseline="0" dirty="0">
                <a:solidFill>
                  <a:schemeClr val="accent5"/>
                </a:solidFill>
                <a:effectLst/>
                <a:latin typeface="+mn-lt"/>
              </a:rPr>
              <a:t>Keewatin Tribal Council (Thompson)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baseline="0" dirty="0" err="1">
                <a:solidFill>
                  <a:schemeClr val="accent5"/>
                </a:solidFill>
                <a:effectLst/>
                <a:latin typeface="+mn-lt"/>
              </a:rPr>
              <a:t>Sagkeeng</a:t>
            </a:r>
            <a:r>
              <a:rPr lang="en-US" sz="1200" b="0" i="0" baseline="0" dirty="0">
                <a:solidFill>
                  <a:schemeClr val="accent5"/>
                </a:solidFill>
                <a:effectLst/>
                <a:latin typeface="+mn-lt"/>
              </a:rPr>
              <a:t> IRS Wellness Centre (</a:t>
            </a:r>
            <a:r>
              <a:rPr lang="en-US" sz="1200" b="0" i="0" baseline="0" dirty="0" err="1">
                <a:solidFill>
                  <a:schemeClr val="accent5"/>
                </a:solidFill>
                <a:effectLst/>
                <a:latin typeface="+mn-lt"/>
              </a:rPr>
              <a:t>Sagkeeng</a:t>
            </a:r>
            <a:r>
              <a:rPr lang="en-US" sz="1200" b="0" i="0" baseline="0" dirty="0">
                <a:solidFill>
                  <a:schemeClr val="accent5"/>
                </a:solidFill>
                <a:effectLst/>
                <a:latin typeface="+mn-lt"/>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baseline="0" dirty="0">
                <a:solidFill>
                  <a:schemeClr val="accent5"/>
                </a:solidFill>
                <a:effectLst/>
                <a:latin typeface="+mn-lt"/>
              </a:rPr>
              <a:t>St. Theresa Point First Nation Healing Centre (St. Theresa Point)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baseline="0" dirty="0">
                <a:solidFill>
                  <a:schemeClr val="accent5"/>
                </a:solidFill>
                <a:effectLst/>
                <a:latin typeface="+mn-lt"/>
              </a:rPr>
              <a:t>Southeast Resource Development Council Corporation (Winnipeg)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baseline="0" dirty="0" err="1">
                <a:solidFill>
                  <a:schemeClr val="accent5"/>
                </a:solidFill>
                <a:effectLst/>
                <a:latin typeface="+mn-lt"/>
              </a:rPr>
              <a:t>Wa</a:t>
            </a:r>
            <a:r>
              <a:rPr lang="en-US" sz="1200" b="0" i="0" baseline="0" dirty="0">
                <a:solidFill>
                  <a:schemeClr val="accent5"/>
                </a:solidFill>
                <a:effectLst/>
                <a:latin typeface="+mn-lt"/>
              </a:rPr>
              <a:t>-Say Healing Centre Inc. (Winnipeg)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baseline="0" dirty="0">
                <a:solidFill>
                  <a:schemeClr val="accent5"/>
                </a:solidFill>
                <a:effectLst/>
                <a:latin typeface="+mn-lt"/>
              </a:rPr>
              <a:t>West Region Treaty 2 &amp; 4 Health Services (Dauphin and Brandon Offices).</a:t>
            </a:r>
          </a:p>
          <a:p>
            <a:endParaRPr lang="en-CA"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20</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66328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472C4"/>
                </a:solidFill>
                <a:cs typeface="Arial" panose="020B0604020202020204" pitchFamily="34" charset="0"/>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472C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472C4"/>
                </a:solidFill>
                <a:cs typeface="Arial" panose="020B0604020202020204" pitchFamily="34" charset="0"/>
              </a:rPr>
              <a:t>Please contact your</a:t>
            </a:r>
            <a:r>
              <a:rPr lang="en-US" sz="1200" baseline="0" dirty="0">
                <a:solidFill>
                  <a:srgbClr val="4472C4"/>
                </a:solidFill>
                <a:cs typeface="Arial" panose="020B0604020202020204" pitchFamily="34" charset="0"/>
              </a:rPr>
              <a:t> Tribal Council for</a:t>
            </a:r>
            <a:r>
              <a:rPr lang="en-US" sz="1200" dirty="0">
                <a:solidFill>
                  <a:srgbClr val="4472C4"/>
                </a:solidFill>
                <a:cs typeface="Arial" panose="020B0604020202020204" pitchFamily="34" charset="0"/>
              </a:rPr>
              <a:t> all information necessary for guidance and support on the NNADAP</a:t>
            </a:r>
            <a:r>
              <a:rPr lang="en-US" sz="1200" baseline="0" dirty="0">
                <a:solidFill>
                  <a:srgbClr val="4472C4"/>
                </a:solidFill>
                <a:cs typeface="Arial" panose="020B0604020202020204" pitchFamily="34" charset="0"/>
              </a:rPr>
              <a:t> community worker role.</a:t>
            </a:r>
            <a:endParaRPr lang="en-US" sz="1200" dirty="0">
              <a:solidFill>
                <a:srgbClr val="4472C4"/>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21</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260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3</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42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tab pos="5715000" algn="l"/>
              </a:tabLst>
              <a:defRPr/>
            </a:pPr>
            <a:r>
              <a:rPr kumimoji="0" lang="en-US" sz="2000" b="1" i="0" u="none" strike="noStrike" kern="1200" cap="none" spc="0" normalizeH="0" noProof="0" dirty="0">
                <a:ln>
                  <a:noFill/>
                </a:ln>
                <a:solidFill>
                  <a:srgbClr val="4472C4"/>
                </a:solidFill>
                <a:effectLst/>
                <a:uLnTx/>
                <a:uFillTx/>
                <a:cs typeface="Arial" panose="020B0604020202020204" pitchFamily="34" charset="0"/>
              </a:rPr>
              <a:t>Recipient Based Programs </a:t>
            </a:r>
            <a:r>
              <a:rPr kumimoji="0" lang="en-US" sz="2000" i="0" u="none" strike="noStrike" kern="1200" cap="none" spc="0" normalizeH="0" noProof="0" dirty="0">
                <a:ln>
                  <a:noFill/>
                </a:ln>
                <a:solidFill>
                  <a:srgbClr val="4472C4"/>
                </a:solidFill>
                <a:effectLst/>
                <a:uLnTx/>
                <a:uFillTx/>
                <a:cs typeface="Arial" panose="020B0604020202020204" pitchFamily="34" charset="0"/>
              </a:rPr>
              <a:t>through CA and SPA</a:t>
            </a:r>
            <a:r>
              <a:rPr kumimoji="0" lang="en-US" sz="2000" b="0" i="0" u="none" strike="noStrike" kern="1200" cap="none" spc="0" normalizeH="0" noProof="0" dirty="0">
                <a:ln>
                  <a:noFill/>
                </a:ln>
                <a:solidFill>
                  <a:srgbClr val="4472C4"/>
                </a:solidFill>
                <a:effectLst/>
                <a:uLnTx/>
                <a:uFillTx/>
                <a:cs typeface="Arial" panose="020B0604020202020204" pitchFamily="34" charset="0"/>
              </a:rPr>
              <a:t>:</a:t>
            </a:r>
          </a:p>
          <a:p>
            <a:pPr marL="800100" lvl="1" indent="-342900">
              <a:buFont typeface="Arial" panose="020B0604020202020204" pitchFamily="34" charset="0"/>
              <a:buChar char="•"/>
              <a:tabLst>
                <a:tab pos="5715000" algn="l"/>
              </a:tabLst>
            </a:pPr>
            <a:r>
              <a:rPr lang="en-US" sz="1600" dirty="0">
                <a:solidFill>
                  <a:srgbClr val="4472C4"/>
                </a:solidFill>
                <a:cs typeface="Arial" panose="020B0604020202020204" pitchFamily="34" charset="0"/>
              </a:rPr>
              <a:t>Indian Residential Schools</a:t>
            </a:r>
          </a:p>
          <a:p>
            <a:pPr marL="800100" lvl="1" indent="-342900">
              <a:buFont typeface="Arial" panose="020B0604020202020204" pitchFamily="34" charset="0"/>
              <a:buChar char="•"/>
              <a:tabLst>
                <a:tab pos="5715000" algn="l"/>
              </a:tabLst>
            </a:pPr>
            <a:r>
              <a:rPr lang="en-US" sz="1600" dirty="0">
                <a:solidFill>
                  <a:srgbClr val="4472C4"/>
                </a:solidFill>
                <a:cs typeface="Arial" panose="020B0604020202020204" pitchFamily="34" charset="0"/>
              </a:rPr>
              <a:t>Indian Day Schools</a:t>
            </a:r>
            <a:endParaRPr kumimoji="0" lang="en-US" sz="1600" b="0" i="0" u="none" strike="noStrike" kern="1200" cap="none" spc="0" normalizeH="0" noProof="0" dirty="0">
              <a:ln>
                <a:noFill/>
              </a:ln>
              <a:solidFill>
                <a:srgbClr val="4472C4"/>
              </a:solidFill>
              <a:effectLst/>
              <a:uLnTx/>
              <a:uFillTx/>
              <a:cs typeface="Arial" panose="020B0604020202020204" pitchFamily="34" charset="0"/>
            </a:endParaRPr>
          </a:p>
          <a:p>
            <a:pPr marL="800100" lvl="1" indent="-342900">
              <a:buFont typeface="Arial" panose="020B0604020202020204" pitchFamily="34" charset="0"/>
              <a:buChar char="•"/>
              <a:tabLst>
                <a:tab pos="5715000" algn="l"/>
              </a:tabLst>
            </a:pPr>
            <a:r>
              <a:rPr lang="en-US" sz="1600" dirty="0">
                <a:solidFill>
                  <a:srgbClr val="4472C4"/>
                </a:solidFill>
                <a:cs typeface="Arial" panose="020B0604020202020204" pitchFamily="34" charset="0"/>
              </a:rPr>
              <a:t>Missing and Murdered Indigenous Women and Girls</a:t>
            </a:r>
          </a:p>
          <a:p>
            <a:pPr marL="800100" lvl="1" indent="-342900">
              <a:buFont typeface="Arial" panose="020B0604020202020204" pitchFamily="34" charset="0"/>
              <a:buChar char="•"/>
              <a:tabLst>
                <a:tab pos="5715000" algn="l"/>
              </a:tabLst>
            </a:pPr>
            <a:r>
              <a:rPr kumimoji="0" lang="en-US" sz="1600" b="0" i="0" u="none" strike="noStrike" kern="1200" cap="none" spc="0" normalizeH="0" noProof="0" dirty="0">
                <a:ln>
                  <a:noFill/>
                </a:ln>
                <a:solidFill>
                  <a:srgbClr val="4472C4"/>
                </a:solidFill>
                <a:effectLst/>
                <a:uLnTx/>
                <a:uFillTx/>
                <a:cs typeface="Arial" panose="020B0604020202020204" pitchFamily="34" charset="0"/>
              </a:rPr>
              <a:t>Expanded Trauma Informed</a:t>
            </a:r>
            <a:endParaRPr lang="en-US" sz="2000" baseline="0" dirty="0">
              <a:solidFill>
                <a:srgbClr val="4472C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accent5"/>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5"/>
                </a:solidFill>
                <a:effectLst/>
                <a:latin typeface="+mn-lt"/>
              </a:rPr>
              <a:t>Cultural support providers</a:t>
            </a:r>
            <a:r>
              <a:rPr lang="en-US" sz="1200" b="1" i="0" baseline="0" dirty="0">
                <a:solidFill>
                  <a:schemeClr val="accent5"/>
                </a:solidFill>
                <a:effectLst/>
                <a:latin typeface="+mn-lt"/>
              </a:rPr>
              <a:t> (CSP’s) and </a:t>
            </a:r>
            <a:r>
              <a:rPr lang="en-US" sz="1200" b="1" kern="1200" dirty="0">
                <a:solidFill>
                  <a:schemeClr val="accent5"/>
                </a:solidFill>
                <a:effectLst/>
                <a:latin typeface="+mn-lt"/>
                <a:ea typeface="+mn-ea"/>
                <a:cs typeface="+mn-cs"/>
              </a:rPr>
              <a:t>Resolution</a:t>
            </a:r>
            <a:r>
              <a:rPr lang="en-US" sz="1200" b="1" kern="1200" baseline="0" dirty="0">
                <a:solidFill>
                  <a:schemeClr val="accent5"/>
                </a:solidFill>
                <a:effectLst/>
                <a:latin typeface="+mn-lt"/>
                <a:ea typeface="+mn-ea"/>
                <a:cs typeface="+mn-cs"/>
              </a:rPr>
              <a:t> Health Support Worker (RHSW’s) </a:t>
            </a:r>
            <a:r>
              <a:rPr lang="en-US" sz="1200" b="0" kern="1200" baseline="0" dirty="0">
                <a:solidFill>
                  <a:schemeClr val="accent5"/>
                </a:solidFill>
                <a:effectLst/>
                <a:latin typeface="+mn-lt"/>
                <a:ea typeface="+mn-ea"/>
                <a:cs typeface="+mn-cs"/>
              </a:rPr>
              <a:t>within the IRS RHSP provide emotional and cultural service to IRS Survivors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accent5"/>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accent5"/>
                </a:solidFill>
                <a:effectLst/>
                <a:latin typeface="+mn-lt"/>
                <a:ea typeface="+mn-ea"/>
                <a:cs typeface="+mn-cs"/>
              </a:rPr>
              <a:t>Emotional and Cultural Support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chemeClr val="accent5"/>
                </a:solidFill>
                <a:effectLst/>
                <a:latin typeface="+mn-lt"/>
                <a:cs typeface="Arial" panose="020B0604020202020204" pitchFamily="34" charset="0"/>
              </a:rPr>
              <a:t>(i.e., talking circles, pipe ceremonies, sweat lodge ceremonies, cultural camps, land-based workshops, fasting camps, </a:t>
            </a:r>
            <a:r>
              <a:rPr lang="en-US" sz="1200" b="0" i="0" baseline="0" dirty="0" err="1">
                <a:solidFill>
                  <a:schemeClr val="accent5"/>
                </a:solidFill>
                <a:effectLst/>
                <a:latin typeface="+mn-lt"/>
                <a:cs typeface="Arial" panose="020B0604020202020204" pitchFamily="34" charset="0"/>
              </a:rPr>
              <a:t>Sundances</a:t>
            </a:r>
            <a:r>
              <a:rPr lang="en-US" sz="1200" b="0" i="0" baseline="0" dirty="0">
                <a:solidFill>
                  <a:schemeClr val="accent5"/>
                </a:solidFill>
                <a:effectLst/>
                <a:latin typeface="+mn-lt"/>
                <a:cs typeface="Arial" panose="020B0604020202020204" pitchFamily="34" charset="0"/>
              </a:rPr>
              <a:t>, grieving/loss sessions, naming ceremonies, walking ceremonies, traditional language classes, drum-making, ribbon shirt/skirt making and more).</a:t>
            </a:r>
            <a:endParaRPr lang="en-US" sz="1200" b="0" i="0" baseline="0" dirty="0">
              <a:solidFill>
                <a:schemeClr val="accent5"/>
              </a:solidFill>
              <a:effectLst/>
              <a:latin typeface="+mn-lt"/>
            </a:endParaRPr>
          </a:p>
          <a:p>
            <a:pPr marL="0" indent="0">
              <a:buNone/>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solidFill>
                <a:cs typeface="Arial" panose="020B0604020202020204" pitchFamily="34" charset="0"/>
              </a:rPr>
              <a:t>Indian Day Schools (IDS)</a:t>
            </a:r>
            <a:r>
              <a:rPr lang="en-US" sz="1200" dirty="0">
                <a:solidFill>
                  <a:schemeClr val="accent5"/>
                </a:solidFill>
                <a:cs typeface="Arial" panose="020B0604020202020204" pitchFamily="34" charset="0"/>
              </a:rPr>
              <a:t> is to</a:t>
            </a:r>
            <a:r>
              <a:rPr lang="en-US" sz="1200" b="1" dirty="0">
                <a:solidFill>
                  <a:schemeClr val="accent5"/>
                </a:solidFill>
                <a:cs typeface="Arial" panose="020B0604020202020204" pitchFamily="34" charset="0"/>
              </a:rPr>
              <a:t> </a:t>
            </a:r>
            <a:r>
              <a:rPr lang="en-US" sz="1200" dirty="0">
                <a:solidFill>
                  <a:schemeClr val="accent5"/>
                </a:solidFill>
                <a:cs typeface="Arial" panose="020B0604020202020204" pitchFamily="34" charset="0"/>
              </a:rPr>
              <a:t>ensure IDS students and their families have access to ongoing culturally appropriate level of community-based emotional and cultural support services.</a:t>
            </a:r>
          </a:p>
          <a:p>
            <a:pPr marL="0" indent="0">
              <a:buNone/>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MMIWG Supports provided by MKO/Flex CA (falls under the Mental Wellness Umbrella), </a:t>
            </a:r>
            <a:r>
              <a:rPr lang="en-US" sz="1200" kern="1200" baseline="0" dirty="0">
                <a:solidFill>
                  <a:schemeClr val="tx1"/>
                </a:solidFill>
                <a:effectLst/>
                <a:latin typeface="+mn-lt"/>
                <a:ea typeface="+mn-ea"/>
                <a:cs typeface="+mn-cs"/>
              </a:rPr>
              <a:t>the funds are to be used to support access to Health and Cultural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5"/>
                </a:solidFill>
                <a:cs typeface="Arial" panose="020B0604020202020204" pitchFamily="34" charset="0"/>
              </a:rPr>
              <a:t>The MMIWG Liaison Unit’s (located at Manitoba </a:t>
            </a:r>
            <a:r>
              <a:rPr lang="en-US" sz="2000" dirty="0" err="1">
                <a:solidFill>
                  <a:schemeClr val="accent5"/>
                </a:solidFill>
                <a:cs typeface="Arial" panose="020B0604020202020204" pitchFamily="34" charset="0"/>
              </a:rPr>
              <a:t>Keewatinowi</a:t>
            </a:r>
            <a:r>
              <a:rPr lang="en-US" sz="2000" dirty="0">
                <a:solidFill>
                  <a:schemeClr val="accent5"/>
                </a:solidFill>
                <a:cs typeface="Arial" panose="020B0604020202020204" pitchFamily="34" charset="0"/>
              </a:rPr>
              <a:t> </a:t>
            </a:r>
            <a:r>
              <a:rPr lang="en-US" sz="2000" dirty="0" err="1">
                <a:solidFill>
                  <a:schemeClr val="accent5"/>
                </a:solidFill>
                <a:cs typeface="Arial" panose="020B0604020202020204" pitchFamily="34" charset="0"/>
              </a:rPr>
              <a:t>Okimakanak</a:t>
            </a:r>
            <a:r>
              <a:rPr lang="en-US" sz="2000" dirty="0">
                <a:solidFill>
                  <a:schemeClr val="accent5"/>
                </a:solidFill>
                <a:cs typeface="Arial" panose="020B0604020202020204" pitchFamily="34" charset="0"/>
              </a:rPr>
              <a:t> Inc. MKO) primary function is to support families and communities who are impacted by missing and murdered Indigenous women and girls, survivors of violence, Two Spirit and gender diverse people; and</a:t>
            </a:r>
            <a:r>
              <a:rPr lang="en-US" sz="2000" baseline="0" dirty="0">
                <a:solidFill>
                  <a:schemeClr val="accent5"/>
                </a:solidFill>
                <a:cs typeface="Arial" panose="020B0604020202020204" pitchFamily="34" charset="0"/>
              </a:rPr>
              <a:t> e</a:t>
            </a:r>
            <a:r>
              <a:rPr lang="en-US" sz="2000" dirty="0">
                <a:solidFill>
                  <a:schemeClr val="accent5"/>
                </a:solidFill>
                <a:cs typeface="Arial" panose="020B0604020202020204" pitchFamily="34" charset="0"/>
              </a:rPr>
              <a:t>nsuring survivors, families and communities have access to ongoing culturally appropriate community-based mental wellness, emotional and cultural support services. </a:t>
            </a:r>
          </a:p>
          <a:p>
            <a:pPr marL="0" indent="0">
              <a:buNone/>
            </a:pPr>
            <a:endParaRPr lang="en-US" sz="1200" b="1"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Expanded Trauma Informed </a:t>
            </a:r>
            <a:r>
              <a:rPr lang="en-US" sz="1200" kern="1200" dirty="0">
                <a:solidFill>
                  <a:schemeClr val="tx1"/>
                </a:solidFill>
                <a:effectLst/>
                <a:latin typeface="Arial" charset="0"/>
                <a:ea typeface="+mn-ea"/>
                <a:cs typeface="+mn-cs"/>
              </a:rPr>
              <a:t>this funding is to increase the number of community-based, Indigenous health and cultural support providers (i.e. salary and related costs for workers to provide emotional support and cultural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n-ea"/>
                <a:cs typeface="+mn-cs"/>
              </a:rPr>
              <a:t>Expanding the existing network of health and cultural support providers will reduce the burden on health and cultural support workers, and will improve access to culturally-grounded supports to new people.</a:t>
            </a:r>
          </a:p>
          <a:p>
            <a:pPr marL="0" indent="0">
              <a:buNone/>
            </a:pPr>
            <a:endParaRPr lang="en-US" sz="1200" b="1" i="0" kern="1200" baseline="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4</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13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a:t>
            </a:r>
            <a:r>
              <a:rPr lang="en-GB" baseline="0" dirty="0"/>
              <a:t> </a:t>
            </a:r>
            <a:r>
              <a:rPr lang="en-GB" dirty="0"/>
              <a:t>Outline</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a:t>We will provide an overview of the National Native Alcohol and Drug Abuse Program Community-Based Component and what it encompasses.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a:t>We will discuss what it is, who it is for, what is it like, type of activities, roles and responsibilities of a community based worker, intake process, Manitoba Treatment Centres, Certification Incentive Funding, Recovery, Youth Solvent Abuse Program, and Tools and Resources.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Now, let’s get started.</a:t>
            </a:r>
            <a:endParaRPr lang="en-GB" baseline="0"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5</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4105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Background:</a:t>
            </a:r>
            <a:r>
              <a:rPr lang="en-GB"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NNADAP originated in the mid-1970s as part of a national pilot project to address alcohol and drug abuse. The program was made permanent in 1982 because of the "urgent and visible nature of alcohol and drug abuse among First Nations people and Inuit". This stability enabled NNADAP to better coordinate with other programs in the promotion of community health and sober lifestyles.</a:t>
            </a: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567BB6"/>
                </a:solidFill>
                <a:latin typeface="Arial" panose="020B0604020202020204" pitchFamily="34" charset="0"/>
                <a:ea typeface="ＭＳ Ｐゴシック" charset="0"/>
                <a:cs typeface="Arial" panose="020B0604020202020204" pitchFamily="34" charset="0"/>
              </a:rPr>
              <a:t>The </a:t>
            </a:r>
            <a:r>
              <a:rPr lang="en-US" sz="1100" b="1" dirty="0">
                <a:solidFill>
                  <a:srgbClr val="567BB6"/>
                </a:solidFill>
                <a:latin typeface="Arial" panose="020B0604020202020204" pitchFamily="34" charset="0"/>
                <a:ea typeface="ＭＳ Ｐゴシック" charset="0"/>
                <a:cs typeface="Arial" panose="020B0604020202020204" pitchFamily="34" charset="0"/>
              </a:rPr>
              <a:t>National Native Alcohol and Drug Addiction Program (NNADAP) </a:t>
            </a:r>
            <a:r>
              <a:rPr lang="en-US" sz="1100" dirty="0">
                <a:solidFill>
                  <a:srgbClr val="567BB6"/>
                </a:solidFill>
                <a:latin typeface="Arial" panose="020B0604020202020204" pitchFamily="34" charset="0"/>
                <a:ea typeface="ＭＳ Ｐゴシック" charset="0"/>
                <a:cs typeface="Arial" panose="020B0604020202020204" pitchFamily="34" charset="0"/>
              </a:rPr>
              <a:t>offers services and activities that aim to support First Nations and Inuit Peoples dealing with substance abuse, as well as to reduce and prevent alcohol and drug addiction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567BB6"/>
              </a:solidFill>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567BB6"/>
                </a:solidFill>
                <a:latin typeface="Arial" panose="020B0604020202020204" pitchFamily="34" charset="0"/>
                <a:ea typeface="ＭＳ Ｐゴシック" charset="0"/>
                <a:cs typeface="Arial" panose="020B0604020202020204" pitchFamily="34" charset="0"/>
              </a:rPr>
              <a:t>NNADAP is the primary network in place to respond to First Nations and Inuit substance abuse issues.</a:t>
            </a:r>
          </a:p>
          <a:p>
            <a:pPr marL="190500" marR="0" lvl="0" indent="-190500" defTabSz="457200" rtl="0" eaLnBrk="1" fontAlgn="auto" latinLnBrk="0" hangingPunct="1">
              <a:lnSpc>
                <a:spcPct val="100000"/>
              </a:lnSpc>
              <a:spcBef>
                <a:spcPts val="0"/>
              </a:spcBef>
              <a:spcAft>
                <a:spcPts val="0"/>
              </a:spcAft>
              <a:buClrTx/>
              <a:buSzTx/>
              <a:buFontTx/>
              <a:buNone/>
              <a:tabLst>
                <a:tab pos="5715000" algn="l"/>
              </a:tabLst>
              <a:defRPr/>
            </a:pPr>
            <a:endParaRPr lang="en-US" sz="1800" b="1" dirty="0">
              <a:solidFill>
                <a:srgbClr val="567BB6"/>
              </a:solidFill>
              <a:latin typeface="Arial" panose="020B0604020202020204" pitchFamily="34" charset="0"/>
              <a:ea typeface="ＭＳ Ｐゴシック" charset="0"/>
              <a:cs typeface="Arial" panose="020B0604020202020204" pitchFamily="34" charset="0"/>
            </a:endParaRPr>
          </a:p>
          <a:p>
            <a:pPr>
              <a:tabLst>
                <a:tab pos="5715000" algn="l"/>
              </a:tabLst>
              <a:defRPr/>
            </a:pPr>
            <a:r>
              <a:rPr lang="en-US" sz="1800" b="1" dirty="0">
                <a:solidFill>
                  <a:srgbClr val="4472C4"/>
                </a:solidFill>
                <a:latin typeface="Arial" panose="020B0604020202020204" pitchFamily="34" charset="0"/>
                <a:cs typeface="Arial" panose="020B0604020202020204" pitchFamily="34" charset="0"/>
              </a:rPr>
              <a:t>    NNADAP </a:t>
            </a:r>
            <a:r>
              <a:rPr lang="en-US" sz="1800" dirty="0">
                <a:solidFill>
                  <a:srgbClr val="4472C4"/>
                </a:solidFill>
                <a:latin typeface="Arial" panose="020B0604020202020204" pitchFamily="34" charset="0"/>
                <a:cs typeface="Arial" panose="020B0604020202020204" pitchFamily="34" charset="0"/>
              </a:rPr>
              <a:t>is comprised of two components:</a:t>
            </a:r>
          </a:p>
          <a:p>
            <a:pPr marL="285750" indent="-285750">
              <a:buFontTx/>
              <a:buChar char="-"/>
              <a:tabLst>
                <a:tab pos="5715000" algn="l"/>
              </a:tabLst>
              <a:defRPr/>
            </a:pPr>
            <a:r>
              <a:rPr lang="en-US" sz="1800" b="1" dirty="0">
                <a:solidFill>
                  <a:srgbClr val="4472C4"/>
                </a:solidFill>
                <a:latin typeface="Arial" panose="020B0604020202020204" pitchFamily="34" charset="0"/>
                <a:cs typeface="Arial" panose="020B0604020202020204" pitchFamily="34" charset="0"/>
              </a:rPr>
              <a:t>Community based treatment</a:t>
            </a:r>
            <a:r>
              <a:rPr lang="en-US" sz="1800" dirty="0">
                <a:solidFill>
                  <a:srgbClr val="4472C4"/>
                </a:solidFill>
                <a:latin typeface="Arial" panose="020B0604020202020204" pitchFamily="34" charset="0"/>
                <a:cs typeface="Arial" panose="020B0604020202020204" pitchFamily="34" charset="0"/>
              </a:rPr>
              <a:t>; and </a:t>
            </a:r>
          </a:p>
          <a:p>
            <a:pPr marL="285750" indent="-285750">
              <a:buFontTx/>
              <a:buChar char="-"/>
              <a:tabLst>
                <a:tab pos="5715000" algn="l"/>
              </a:tabLst>
              <a:defRPr/>
            </a:pPr>
            <a:r>
              <a:rPr lang="en-US" sz="1800" b="1" dirty="0">
                <a:solidFill>
                  <a:srgbClr val="4472C4"/>
                </a:solidFill>
                <a:latin typeface="Arial" panose="020B0604020202020204" pitchFamily="34" charset="0"/>
                <a:cs typeface="Arial" panose="020B0604020202020204" pitchFamily="34" charset="0"/>
              </a:rPr>
              <a:t>National</a:t>
            </a:r>
            <a:r>
              <a:rPr lang="en-US" sz="1800" b="1" baseline="0" dirty="0">
                <a:solidFill>
                  <a:srgbClr val="4472C4"/>
                </a:solidFill>
                <a:latin typeface="Arial" panose="020B0604020202020204" pitchFamily="34" charset="0"/>
                <a:cs typeface="Arial" panose="020B0604020202020204" pitchFamily="34" charset="0"/>
              </a:rPr>
              <a:t> In-Person</a:t>
            </a:r>
            <a:r>
              <a:rPr lang="en-US" sz="1800" b="1" dirty="0">
                <a:solidFill>
                  <a:srgbClr val="4472C4"/>
                </a:solidFill>
                <a:latin typeface="Arial" panose="020B0604020202020204" pitchFamily="34" charset="0"/>
                <a:cs typeface="Arial" panose="020B0604020202020204" pitchFamily="34" charset="0"/>
              </a:rPr>
              <a:t> treatment</a:t>
            </a:r>
            <a:r>
              <a:rPr lang="en-US" sz="1800" b="0" baseline="0" dirty="0">
                <a:solidFill>
                  <a:srgbClr val="4472C4"/>
                </a:solidFill>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67BB6"/>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472C4"/>
                </a:solidFill>
                <a:latin typeface="Arial" panose="020B0604020202020204" pitchFamily="34" charset="0"/>
                <a:cs typeface="Arial" panose="020B0604020202020204" pitchFamily="34" charset="0"/>
              </a:rPr>
              <a:t>Community-based NNADAP is designed to assist First Nations and Inuit communities operate initiatives that aim to reduce and prevent alcohol, drug and substance abuse (i.e. Prevention, health promotion, assessment and intervention, referral, aftercare and follow-up services)</a:t>
            </a:r>
            <a:r>
              <a:rPr lang="en-US" sz="1050" dirty="0">
                <a:solidFill>
                  <a:srgbClr val="4472C4"/>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472C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6</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983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Community workers help individuals and families with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Locating an in-house treatment centre within the MB Region.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A priority spot at a detox centre (if requested by individual) can be arranged once a start date is confirmed at treatment centre.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Offering Prevention, Intervention and Aftercare activities.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7</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892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8</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097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000" dirty="0">
                <a:latin typeface="Arial" panose="020B0604020202020204" pitchFamily="34" charset="0"/>
                <a:cs typeface="Arial" panose="020B0604020202020204" pitchFamily="34" charset="0"/>
              </a:rPr>
              <a:t>Community-based NNADAP workers</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provides prevention, intervention, aftercare and follow-up services in First Nations and Inuit communities across Canada. </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000" dirty="0">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000" dirty="0">
                <a:latin typeface="Arial" panose="020B0604020202020204" pitchFamily="34" charset="0"/>
                <a:cs typeface="Arial" panose="020B0604020202020204" pitchFamily="34" charset="0"/>
              </a:rPr>
              <a:t>NNADAP workers are responsible for identifying community needs and delivering program activities</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000" dirty="0">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000" dirty="0">
                <a:latin typeface="Arial" panose="020B0604020202020204" pitchFamily="34" charset="0"/>
                <a:cs typeface="Arial" panose="020B0604020202020204" pitchFamily="34" charset="0"/>
              </a:rPr>
              <a:t>Activities fall into three key areas:</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000" baseline="0" dirty="0">
              <a:solidFill>
                <a:srgbClr val="4472C4"/>
              </a:solidFill>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000" b="1" dirty="0">
                <a:solidFill>
                  <a:schemeClr val="tx1"/>
                </a:solidFill>
                <a:latin typeface="Arial" panose="020B0604020202020204" pitchFamily="34" charset="0"/>
                <a:cs typeface="Arial" panose="020B0604020202020204" pitchFamily="34" charset="0"/>
              </a:rPr>
              <a:t>Prevention activities </a:t>
            </a:r>
            <a:r>
              <a:rPr lang="en-US" sz="1000" dirty="0">
                <a:solidFill>
                  <a:schemeClr val="tx1"/>
                </a:solidFill>
                <a:latin typeface="Arial" panose="020B0604020202020204" pitchFamily="34" charset="0"/>
                <a:cs typeface="Arial" panose="020B0604020202020204" pitchFamily="34" charset="0"/>
              </a:rPr>
              <a:t>aimed at preventing serious alcohol and other drug abuse problems, include: Public awareness campaigns, public meetings, public speaking, developing content for schools on alcohol and drug abuse, school programs, news media work, land-based activities, cultural and spiritual events,</a:t>
            </a:r>
            <a:r>
              <a:rPr lang="en-US" sz="1000" baseline="0" dirty="0">
                <a:solidFill>
                  <a:schemeClr val="tx1"/>
                </a:solidFill>
                <a:latin typeface="Arial" panose="020B0604020202020204" pitchFamily="34" charset="0"/>
                <a:cs typeface="Arial" panose="020B0604020202020204" pitchFamily="34" charset="0"/>
              </a:rPr>
              <a:t> external motivational speakers.</a:t>
            </a:r>
            <a:endParaRPr lang="en-US" sz="1000" dirty="0">
              <a:solidFill>
                <a:schemeClr val="tx1"/>
              </a:solidFill>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000" baseline="0" dirty="0">
              <a:solidFill>
                <a:srgbClr val="4472C4"/>
              </a:solidFill>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000" b="1" dirty="0">
                <a:solidFill>
                  <a:schemeClr val="tx1"/>
                </a:solidFill>
                <a:latin typeface="Arial" panose="020B0604020202020204" pitchFamily="34" charset="0"/>
                <a:ea typeface="ＭＳ Ｐゴシック" charset="0"/>
                <a:cs typeface="Arial" panose="020B0604020202020204" pitchFamily="34" charset="0"/>
              </a:rPr>
              <a:t>Intervention activities </a:t>
            </a:r>
            <a:r>
              <a:rPr lang="en-US" sz="1000" b="0" dirty="0">
                <a:solidFill>
                  <a:schemeClr val="tx1"/>
                </a:solidFill>
                <a:latin typeface="Arial" panose="020B0604020202020204" pitchFamily="34" charset="0"/>
                <a:cs typeface="Arial" panose="020B0604020202020204" pitchFamily="34" charset="0"/>
              </a:rPr>
              <a:t>aimed at dealing with existing abuse problems at the earliest possible stage, include: Recreation activities for youths, discussion groups and social programs, and local First Nations and Inuit spiritual and cultural programs.</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000" b="1" baseline="0" dirty="0">
              <a:solidFill>
                <a:srgbClr val="4472C4"/>
              </a:solidFill>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000" b="1" dirty="0">
                <a:solidFill>
                  <a:schemeClr val="tx1"/>
                </a:solidFill>
                <a:latin typeface="Arial" panose="020B0604020202020204" pitchFamily="34" charset="0"/>
                <a:cs typeface="Arial" panose="020B0604020202020204" pitchFamily="34" charset="0"/>
              </a:rPr>
              <a:t>Aftercare activities </a:t>
            </a:r>
            <a:r>
              <a:rPr lang="en-US" sz="1000" dirty="0">
                <a:solidFill>
                  <a:schemeClr val="tx1"/>
                </a:solidFill>
                <a:latin typeface="Arial" panose="020B0604020202020204" pitchFamily="34" charset="0"/>
                <a:cs typeface="Arial" panose="020B0604020202020204" pitchFamily="34" charset="0"/>
              </a:rPr>
              <a:t>aimed at preventing alcohol and drug abuse problems from reoccurring, include: Counselling, sharing circles, support groups, crisis intervention, support visits, outreach visits; treatment referrals, medical referrals, and detox referrals.</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000" dirty="0">
              <a:solidFill>
                <a:srgbClr val="567BB6"/>
              </a:solidFill>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472C4"/>
                </a:solidFill>
                <a:latin typeface="Arial" panose="020B0604020202020204" pitchFamily="34" charset="0"/>
                <a:cs typeface="Arial" panose="020B0604020202020204" pitchFamily="34" charset="0"/>
              </a:rPr>
              <a:t>Examples of activities: Land-based activities,</a:t>
            </a:r>
            <a:r>
              <a:rPr lang="en-US" sz="1000" baseline="0" dirty="0">
                <a:solidFill>
                  <a:srgbClr val="4472C4"/>
                </a:solidFill>
                <a:latin typeface="Arial" panose="020B0604020202020204" pitchFamily="34" charset="0"/>
                <a:cs typeface="Arial" panose="020B0604020202020204" pitchFamily="34" charset="0"/>
              </a:rPr>
              <a:t> cultural or spiritual ceremonies, Elder-led support groups, A.A. in-person or virtual meetings, awareness events such as information sessions on the NNADAP program, events to address the stigma of addictions, and activities that involve and welcome community members to become aware of substance abuse and addictions.</a:t>
            </a:r>
            <a:endParaRPr lang="en-US" sz="1000" dirty="0">
              <a:solidFill>
                <a:srgbClr val="4472C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latin typeface="Arial" panose="020B0604020202020204" pitchFamily="34" charset="0"/>
                <a:cs typeface="Arial" panose="020B0604020202020204" pitchFamily="34" charset="0"/>
              </a:rPr>
              <a:t>NNADAP workers can reach out to their Tribal Councils to assist with Public awareness campaigns, developing content for schools, CA holders, Jordan’s Principle for Recreational activities. </a:t>
            </a:r>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9</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25311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girouxa\Desktop\PPT_Templates\PPT_Templates\PNG_JPG_for_template\ENG\ISC_Branding_PPT_standard_10x7.5_ENG_FINAL_8.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1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D1947-4BBF-4EEF-A189-6C6C24D000A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DC92-E010-4ACC-966F-934456294347}" type="slidenum">
              <a:rPr lang="en-US" smtClean="0"/>
              <a:t>‹#›</a:t>
            </a:fld>
            <a:endParaRPr lang="en-US"/>
          </a:p>
        </p:txBody>
      </p:sp>
    </p:spTree>
    <p:extLst>
      <p:ext uri="{BB962C8B-B14F-4D97-AF65-F5344CB8AC3E}">
        <p14:creationId xmlns:p14="http://schemas.microsoft.com/office/powerpoint/2010/main" val="295450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FD1947-4BBF-4EEF-A189-6C6C24D000AB}"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3DC92-E010-4ACC-966F-934456294347}" type="slidenum">
              <a:rPr lang="en-US" smtClean="0"/>
              <a:t>‹#›</a:t>
            </a:fld>
            <a:endParaRPr lang="en-US"/>
          </a:p>
        </p:txBody>
      </p:sp>
    </p:spTree>
    <p:extLst>
      <p:ext uri="{BB962C8B-B14F-4D97-AF65-F5344CB8AC3E}">
        <p14:creationId xmlns:p14="http://schemas.microsoft.com/office/powerpoint/2010/main" val="244608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FD1947-4BBF-4EEF-A189-6C6C24D000AB}"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3DC92-E010-4ACC-966F-934456294347}" type="slidenum">
              <a:rPr lang="en-US" smtClean="0"/>
              <a:t>‹#›</a:t>
            </a:fld>
            <a:endParaRPr lang="en-US"/>
          </a:p>
        </p:txBody>
      </p:sp>
    </p:spTree>
    <p:extLst>
      <p:ext uri="{BB962C8B-B14F-4D97-AF65-F5344CB8AC3E}">
        <p14:creationId xmlns:p14="http://schemas.microsoft.com/office/powerpoint/2010/main" val="311165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D1947-4BBF-4EEF-A189-6C6C24D000AB}"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3DC92-E010-4ACC-966F-934456294347}" type="slidenum">
              <a:rPr lang="en-US" smtClean="0"/>
              <a:t>‹#›</a:t>
            </a:fld>
            <a:endParaRPr lang="en-US"/>
          </a:p>
        </p:txBody>
      </p:sp>
    </p:spTree>
    <p:extLst>
      <p:ext uri="{BB962C8B-B14F-4D97-AF65-F5344CB8AC3E}">
        <p14:creationId xmlns:p14="http://schemas.microsoft.com/office/powerpoint/2010/main" val="4211500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D1947-4BBF-4EEF-A189-6C6C24D000AB}"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3DC92-E010-4ACC-966F-934456294347}" type="slidenum">
              <a:rPr lang="en-US" smtClean="0"/>
              <a:t>‹#›</a:t>
            </a:fld>
            <a:endParaRPr lang="en-US"/>
          </a:p>
        </p:txBody>
      </p:sp>
    </p:spTree>
    <p:extLst>
      <p:ext uri="{BB962C8B-B14F-4D97-AF65-F5344CB8AC3E}">
        <p14:creationId xmlns:p14="http://schemas.microsoft.com/office/powerpoint/2010/main" val="3903048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FD1947-4BBF-4EEF-A189-6C6C24D000AB}"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3DC92-E010-4ACC-966F-934456294347}" type="slidenum">
              <a:rPr lang="en-US" smtClean="0"/>
              <a:t>‹#›</a:t>
            </a:fld>
            <a:endParaRPr lang="en-US"/>
          </a:p>
        </p:txBody>
      </p:sp>
    </p:spTree>
    <p:extLst>
      <p:ext uri="{BB962C8B-B14F-4D97-AF65-F5344CB8AC3E}">
        <p14:creationId xmlns:p14="http://schemas.microsoft.com/office/powerpoint/2010/main" val="3632902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FD1947-4BBF-4EEF-A189-6C6C24D000AB}"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3DC92-E010-4ACC-966F-934456294347}" type="slidenum">
              <a:rPr lang="en-US" smtClean="0"/>
              <a:t>‹#›</a:t>
            </a:fld>
            <a:endParaRPr lang="en-US"/>
          </a:p>
        </p:txBody>
      </p:sp>
    </p:spTree>
    <p:extLst>
      <p:ext uri="{BB962C8B-B14F-4D97-AF65-F5344CB8AC3E}">
        <p14:creationId xmlns:p14="http://schemas.microsoft.com/office/powerpoint/2010/main" val="111897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D1947-4BBF-4EEF-A189-6C6C24D000A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DC92-E010-4ACC-966F-934456294347}" type="slidenum">
              <a:rPr lang="en-US" smtClean="0"/>
              <a:t>‹#›</a:t>
            </a:fld>
            <a:endParaRPr lang="en-US"/>
          </a:p>
        </p:txBody>
      </p:sp>
    </p:spTree>
    <p:extLst>
      <p:ext uri="{BB962C8B-B14F-4D97-AF65-F5344CB8AC3E}">
        <p14:creationId xmlns:p14="http://schemas.microsoft.com/office/powerpoint/2010/main" val="3683673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D1947-4BBF-4EEF-A189-6C6C24D000A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DC92-E010-4ACC-966F-934456294347}" type="slidenum">
              <a:rPr lang="en-US" smtClean="0"/>
              <a:t>‹#›</a:t>
            </a:fld>
            <a:endParaRPr lang="en-US"/>
          </a:p>
        </p:txBody>
      </p:sp>
    </p:spTree>
    <p:extLst>
      <p:ext uri="{BB962C8B-B14F-4D97-AF65-F5344CB8AC3E}">
        <p14:creationId xmlns:p14="http://schemas.microsoft.com/office/powerpoint/2010/main" val="172369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1026" name="Picture 2" descr="C:\Users\girouxa\Desktop\PPT_Templates\PPT_Templates\PNG_JPG_for_template\ENG\ISC_Branding_PPT_standard_10x7.5_ENG_FINAL_8.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1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07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308101"/>
            <a:ext cx="38227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1308101"/>
            <a:ext cx="3822192" cy="4787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79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97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973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47307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3962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6405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350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D1947-4BBF-4EEF-A189-6C6C24D000A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DC92-E010-4ACC-966F-934456294347}" type="slidenum">
              <a:rPr lang="en-US" smtClean="0"/>
              <a:t>‹#›</a:t>
            </a:fld>
            <a:endParaRPr lang="en-US"/>
          </a:p>
        </p:txBody>
      </p:sp>
    </p:spTree>
    <p:extLst>
      <p:ext uri="{BB962C8B-B14F-4D97-AF65-F5344CB8AC3E}">
        <p14:creationId xmlns:p14="http://schemas.microsoft.com/office/powerpoint/2010/main" val="327278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D1947-4BBF-4EEF-A189-6C6C24D000A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DC92-E010-4ACC-966F-934456294347}" type="slidenum">
              <a:rPr lang="en-US" smtClean="0"/>
              <a:t>‹#›</a:t>
            </a:fld>
            <a:endParaRPr lang="en-US"/>
          </a:p>
        </p:txBody>
      </p:sp>
    </p:spTree>
    <p:extLst>
      <p:ext uri="{BB962C8B-B14F-4D97-AF65-F5344CB8AC3E}">
        <p14:creationId xmlns:p14="http://schemas.microsoft.com/office/powerpoint/2010/main" val="172586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838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1308101"/>
            <a:ext cx="78613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Click to edit master text styles</a:t>
            </a:r>
          </a:p>
          <a:p>
            <a:pPr lvl="1"/>
            <a:r>
              <a:rPr lang="en-CA" altLang="en-GB" dirty="0"/>
              <a:t>Second level</a:t>
            </a:r>
          </a:p>
          <a:p>
            <a:pPr lvl="2"/>
            <a:r>
              <a:rPr lang="en-CA" altLang="en-GB" dirty="0"/>
              <a:t>Third level</a:t>
            </a:r>
          </a:p>
          <a:p>
            <a:pPr lvl="3"/>
            <a:r>
              <a:rPr lang="en-CA" altLang="en-GB" dirty="0"/>
              <a:t>Fourth level</a:t>
            </a:r>
          </a:p>
        </p:txBody>
      </p:sp>
      <p:pic>
        <p:nvPicPr>
          <p:cNvPr id="7" name="Picture 6" descr="ISC_Branding_PPT_standard_10x7.5_ENG_int.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36878" y="6194374"/>
            <a:ext cx="1761744" cy="359664"/>
          </a:xfrm>
          <a:prstGeom prst="rect">
            <a:avLst/>
          </a:prstGeom>
        </p:spPr>
      </p:pic>
      <p:sp>
        <p:nvSpPr>
          <p:cNvPr id="9" name="TextBox 8"/>
          <p:cNvSpPr txBox="1"/>
          <p:nvPr userDrawn="1"/>
        </p:nvSpPr>
        <p:spPr>
          <a:xfrm>
            <a:off x="33967" y="6238718"/>
            <a:ext cx="861125" cy="276999"/>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extLst>
      <p:ext uri="{BB962C8B-B14F-4D97-AF65-F5344CB8AC3E}">
        <p14:creationId xmlns:p14="http://schemas.microsoft.com/office/powerpoint/2010/main" val="19907132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D1947-4BBF-4EEF-A189-6C6C24D000AB}" type="datetimeFigureOut">
              <a:rPr lang="en-US" smtClean="0"/>
              <a:t>4/11/2023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3DC92-E010-4ACC-966F-934456294347}" type="slidenum">
              <a:rPr lang="en-US" smtClean="0"/>
              <a:t>‹#›</a:t>
            </a:fld>
            <a:endParaRPr lang="en-US"/>
          </a:p>
        </p:txBody>
      </p:sp>
    </p:spTree>
    <p:extLst>
      <p:ext uri="{BB962C8B-B14F-4D97-AF65-F5344CB8AC3E}">
        <p14:creationId xmlns:p14="http://schemas.microsoft.com/office/powerpoint/2010/main" val="108185655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6.sv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28.svg"/><Relationship Id="rId15" Type="http://schemas.openxmlformats.org/officeDocument/2006/relationships/image" Target="../media/image30.svg"/><Relationship Id="rId10"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8.sv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3.gif"/></Relationships>
</file>

<file path=ppt/slides/_rels/slide16.xml.rels><?xml version="1.0" encoding="UTF-8" standalone="yes"?>
<Relationships xmlns="http://schemas.openxmlformats.org/package/2006/relationships"><Relationship Id="rId8" Type="http://schemas.openxmlformats.org/officeDocument/2006/relationships/hyperlink" Target="https://mascna.org/wp/meetings/" TargetMode="External"/><Relationship Id="rId13" Type="http://schemas.openxmlformats.org/officeDocument/2006/relationships/oleObject" Target="../embeddings/oleObject1.bin"/><Relationship Id="rId3" Type="http://schemas.openxmlformats.org/officeDocument/2006/relationships/image" Target="../media/image3.png"/><Relationship Id="rId7" Type="http://schemas.openxmlformats.org/officeDocument/2006/relationships/hyperlink" Target="https://aamanitoba.org/meetings" TargetMode="External"/><Relationship Id="rId12"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sacisc.gc.ca/eng/1576089851792/1576089910366" TargetMode="External"/><Relationship Id="rId11" Type="http://schemas.openxmlformats.org/officeDocument/2006/relationships/image" Target="../media/image34.png"/><Relationship Id="rId5" Type="http://schemas.openxmlformats.org/officeDocument/2006/relationships/hyperlink" Target="https://www.sac-isc.gc.ca/eng/1576090099314/1576090141721" TargetMode="External"/><Relationship Id="rId10" Type="http://schemas.openxmlformats.org/officeDocument/2006/relationships/hyperlink" Target="https://www.swmbh.org/wp-content/uploads/Tx_Planning_for_SUD_v3.0.pdf" TargetMode="External"/><Relationship Id="rId4" Type="http://schemas.openxmlformats.org/officeDocument/2006/relationships/hyperlink" Target="https://www.sac-isc.gc.ca/eng/1576089851792/1576089910366" TargetMode="External"/><Relationship Id="rId9" Type="http://schemas.openxmlformats.org/officeDocument/2006/relationships/hyperlink" Target="https://thunderbirdpf.org/" TargetMode="External"/><Relationship Id="rId1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sharedhealthmb.ca/services/mental-health/raam-clinic/" TargetMode="Externa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mailto:mbmentalwellness-bien-etremental@sac-isc.gc.ca"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mailto:jerry.mcdonald@sac-isc.gc.ca"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5.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gif"/><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238" y="1730272"/>
            <a:ext cx="9180522" cy="4075475"/>
          </a:xfrm>
          <a:prstGeom prst="rect">
            <a:avLst/>
          </a:prstGeom>
          <a:noFill/>
        </p:spPr>
        <p:txBody>
          <a:bodyPr wrap="square" rtlCol="0">
            <a:spAutoFit/>
          </a:bodyPr>
          <a:lstStyle/>
          <a:p>
            <a:pPr>
              <a:spcAft>
                <a:spcPct val="0"/>
              </a:spcAft>
            </a:pPr>
            <a:r>
              <a:rPr lang="en-US" altLang="en-US" sz="2800" b="1" dirty="0">
                <a:solidFill>
                  <a:srgbClr val="567BB6"/>
                </a:solidFill>
                <a:latin typeface="Arial" panose="020B0604020202020204" pitchFamily="34" charset="0"/>
                <a:cs typeface="Arial" panose="020B0604020202020204" pitchFamily="34" charset="0"/>
              </a:rPr>
              <a:t>Mental Wellness Program</a:t>
            </a:r>
          </a:p>
          <a:p>
            <a:pPr>
              <a:spcAft>
                <a:spcPct val="0"/>
              </a:spcAft>
            </a:pPr>
            <a:r>
              <a:rPr lang="en-US" altLang="en-US" sz="2800" b="1" dirty="0">
                <a:solidFill>
                  <a:srgbClr val="567BB6"/>
                </a:solidFill>
                <a:latin typeface="Arial" panose="020B0604020202020204" pitchFamily="34" charset="0"/>
                <a:cs typeface="Arial" panose="020B0604020202020204" pitchFamily="34" charset="0"/>
              </a:rPr>
              <a:t>National Native Alcohol and Drug Abuse Program (NNADAP) </a:t>
            </a:r>
          </a:p>
          <a:p>
            <a:pPr>
              <a:spcAft>
                <a:spcPct val="0"/>
              </a:spcAft>
            </a:pPr>
            <a:r>
              <a:rPr lang="en-US" altLang="en-US" sz="2800" b="1" dirty="0">
                <a:solidFill>
                  <a:srgbClr val="567BB6"/>
                </a:solidFill>
                <a:latin typeface="Arial" panose="020B0604020202020204" pitchFamily="34" charset="0"/>
                <a:cs typeface="Arial" panose="020B0604020202020204" pitchFamily="34" charset="0"/>
              </a:rPr>
              <a:t>Community-Based </a:t>
            </a:r>
          </a:p>
          <a:p>
            <a:pPr>
              <a:spcAft>
                <a:spcPct val="0"/>
              </a:spcAft>
            </a:pPr>
            <a:r>
              <a:rPr lang="en-US" altLang="en-US" sz="2800" dirty="0">
                <a:solidFill>
                  <a:srgbClr val="567BB6"/>
                </a:solidFill>
                <a:latin typeface="Arial" panose="020B0604020202020204" pitchFamily="34" charset="0"/>
                <a:cs typeface="Arial" panose="020B0604020202020204" pitchFamily="34" charset="0"/>
              </a:rPr>
              <a:t>First Nations and Inuit Health Branch</a:t>
            </a:r>
          </a:p>
          <a:p>
            <a:pPr>
              <a:spcAft>
                <a:spcPct val="0"/>
              </a:spcAft>
            </a:pPr>
            <a:r>
              <a:rPr lang="en-US" altLang="en-US" sz="2800" dirty="0">
                <a:solidFill>
                  <a:srgbClr val="567BB6"/>
                </a:solidFill>
                <a:latin typeface="Arial" panose="020B0604020202020204" pitchFamily="34" charset="0"/>
                <a:cs typeface="Arial" panose="020B0604020202020204" pitchFamily="34" charset="0"/>
              </a:rPr>
              <a:t>Manitoba Region</a:t>
            </a:r>
          </a:p>
          <a:p>
            <a:pPr>
              <a:spcAft>
                <a:spcPct val="0"/>
              </a:spcAft>
            </a:pPr>
            <a:endParaRPr lang="en-US" altLang="en-US" sz="2800" dirty="0">
              <a:solidFill>
                <a:srgbClr val="567BB6"/>
              </a:solidFill>
              <a:cs typeface="Arial" panose="020B0604020202020204" pitchFamily="34" charset="0"/>
            </a:endParaRPr>
          </a:p>
          <a:p>
            <a:pPr>
              <a:spcAft>
                <a:spcPct val="0"/>
              </a:spcAft>
            </a:pPr>
            <a:endParaRPr lang="en-US" altLang="en-US" sz="3200" dirty="0">
              <a:solidFill>
                <a:srgbClr val="567BB6"/>
              </a:solidFill>
              <a:cs typeface="Arial" panose="020B0604020202020204" pitchFamily="34" charset="0"/>
            </a:endParaRPr>
          </a:p>
          <a:p>
            <a:pPr marL="0" marR="0" lvl="0" indent="0" algn="ctr" defTabSz="914400" rtl="0" eaLnBrk="1" fontAlgn="base" latinLnBrk="0" hangingPunct="1">
              <a:lnSpc>
                <a:spcPts val="3700"/>
              </a:lnSpc>
              <a:spcBef>
                <a:spcPct val="0"/>
              </a:spcBef>
              <a:spcAft>
                <a:spcPts val="500"/>
              </a:spcAft>
              <a:buClrTx/>
              <a:buSzTx/>
              <a:buFontTx/>
              <a:buNone/>
              <a:tabLst/>
              <a:defRPr/>
            </a:pPr>
            <a:endParaRPr kumimoji="0" lang="en-US" sz="4000" b="1" i="0" u="none" strike="noStrike" kern="1200" cap="none" spc="0" normalizeH="0" baseline="0" noProof="0" dirty="0">
              <a:ln>
                <a:noFill/>
              </a:ln>
              <a:solidFill>
                <a:srgbClr val="567BB6"/>
              </a:solidFill>
              <a:effectLst/>
              <a:uLnTx/>
              <a:uFillTx/>
              <a:latin typeface="Arial"/>
              <a:ea typeface="+mn-ea"/>
              <a:cs typeface="+mn-cs"/>
            </a:endParaRPr>
          </a:p>
        </p:txBody>
      </p:sp>
    </p:spTree>
    <p:extLst>
      <p:ext uri="{BB962C8B-B14F-4D97-AF65-F5344CB8AC3E}">
        <p14:creationId xmlns:p14="http://schemas.microsoft.com/office/powerpoint/2010/main" val="251022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Roles and Responsibilities</a:t>
            </a:r>
            <a:r>
              <a:rPr lang="en-CA" sz="2800" dirty="0">
                <a:solidFill>
                  <a:srgbClr val="0070C0"/>
                </a:solidFill>
                <a:latin typeface="+mn-lt"/>
              </a:rPr>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sp>
        <p:nvSpPr>
          <p:cNvPr id="3" name="Rectangle 2"/>
          <p:cNvSpPr/>
          <p:nvPr/>
        </p:nvSpPr>
        <p:spPr bwMode="auto">
          <a:xfrm>
            <a:off x="155749" y="1408116"/>
            <a:ext cx="9144000" cy="436968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srgbClr val="000066"/>
              </a:solidFill>
              <a:effectLst/>
              <a:uLnTx/>
              <a:uFillTx/>
              <a:latin typeface="Verdana" pitchFamily="34" charset="0"/>
              <a:ea typeface="+mn-ea"/>
              <a:cs typeface="+mn-cs"/>
            </a:endParaRPr>
          </a:p>
        </p:txBody>
      </p:sp>
      <p:sp>
        <p:nvSpPr>
          <p:cNvPr id="52" name="TextBox 51"/>
          <p:cNvSpPr txBox="1"/>
          <p:nvPr/>
        </p:nvSpPr>
        <p:spPr>
          <a:xfrm>
            <a:off x="2194766" y="2480778"/>
            <a:ext cx="2134080" cy="492443"/>
          </a:xfrm>
          <a:prstGeom prst="rect">
            <a:avLst/>
          </a:prstGeom>
          <a:noFill/>
        </p:spPr>
        <p:txBody>
          <a:bodyPr wrap="square" rtlCol="0">
            <a:spAutoFit/>
          </a:bodyPr>
          <a:lstStyle/>
          <a:p>
            <a:endParaRPr lang="en-US" sz="1200" b="1" dirty="0">
              <a:solidFill>
                <a:srgbClr val="4D4D28"/>
              </a:solidFill>
            </a:endParaRPr>
          </a:p>
          <a:p>
            <a:endParaRPr lang="en-US" sz="1400" dirty="0"/>
          </a:p>
        </p:txBody>
      </p:sp>
      <p:sp>
        <p:nvSpPr>
          <p:cNvPr id="4" name="Oval 3"/>
          <p:cNvSpPr/>
          <p:nvPr/>
        </p:nvSpPr>
        <p:spPr bwMode="auto">
          <a:xfrm>
            <a:off x="3362298" y="3478359"/>
            <a:ext cx="2083324" cy="2017336"/>
          </a:xfrm>
          <a:prstGeom prst="ellipse">
            <a:avLst/>
          </a:prstGeom>
          <a:solidFill>
            <a:schemeClr val="accent5">
              <a:lumMod val="40000"/>
              <a:lumOff val="60000"/>
            </a:schemeClr>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solidFill>
                <a:schemeClr val="tx1"/>
              </a:solidFill>
              <a:effectLst/>
              <a:latin typeface="Verdana" pitchFamily="34" charset="0"/>
            </a:endParaRPr>
          </a:p>
        </p:txBody>
      </p:sp>
      <p:sp>
        <p:nvSpPr>
          <p:cNvPr id="5" name="Oval 4"/>
          <p:cNvSpPr/>
          <p:nvPr/>
        </p:nvSpPr>
        <p:spPr bwMode="auto">
          <a:xfrm>
            <a:off x="2177954" y="4562572"/>
            <a:ext cx="904973" cy="904973"/>
          </a:xfrm>
          <a:prstGeom prst="ellipse">
            <a:avLst/>
          </a:prstGeom>
          <a:solidFill>
            <a:srgbClr val="A7F30E"/>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sp>
        <p:nvSpPr>
          <p:cNvPr id="17" name="Oval 16"/>
          <p:cNvSpPr/>
          <p:nvPr/>
        </p:nvSpPr>
        <p:spPr bwMode="auto">
          <a:xfrm>
            <a:off x="2177955" y="3114902"/>
            <a:ext cx="904973" cy="904973"/>
          </a:xfrm>
          <a:prstGeom prst="ellipse">
            <a:avLst/>
          </a:prstGeom>
          <a:solidFill>
            <a:srgbClr val="37C6CF"/>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sp>
        <p:nvSpPr>
          <p:cNvPr id="18" name="Oval 17"/>
          <p:cNvSpPr/>
          <p:nvPr/>
        </p:nvSpPr>
        <p:spPr bwMode="auto">
          <a:xfrm>
            <a:off x="3199071" y="2291279"/>
            <a:ext cx="904973" cy="904973"/>
          </a:xfrm>
          <a:prstGeom prst="ellipse">
            <a:avLst/>
          </a:prstGeom>
          <a:solidFill>
            <a:srgbClr val="29DB80"/>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sp>
        <p:nvSpPr>
          <p:cNvPr id="19" name="Oval 18"/>
          <p:cNvSpPr/>
          <p:nvPr/>
        </p:nvSpPr>
        <p:spPr bwMode="auto">
          <a:xfrm>
            <a:off x="4612390" y="2291279"/>
            <a:ext cx="904973" cy="904973"/>
          </a:xfrm>
          <a:prstGeom prst="ellipse">
            <a:avLst/>
          </a:prstGeom>
          <a:solidFill>
            <a:srgbClr val="E5E5CC"/>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sp>
        <p:nvSpPr>
          <p:cNvPr id="20" name="Oval 19"/>
          <p:cNvSpPr/>
          <p:nvPr/>
        </p:nvSpPr>
        <p:spPr bwMode="auto">
          <a:xfrm>
            <a:off x="5738852" y="3128563"/>
            <a:ext cx="904973" cy="904973"/>
          </a:xfrm>
          <a:prstGeom prst="ellipse">
            <a:avLst/>
          </a:prstGeom>
          <a:solidFill>
            <a:srgbClr val="FFC000"/>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sp>
        <p:nvSpPr>
          <p:cNvPr id="21" name="Oval 20"/>
          <p:cNvSpPr/>
          <p:nvPr/>
        </p:nvSpPr>
        <p:spPr bwMode="auto">
          <a:xfrm>
            <a:off x="5816338" y="4562573"/>
            <a:ext cx="904973" cy="904973"/>
          </a:xfrm>
          <a:prstGeom prst="ellipse">
            <a:avLst/>
          </a:prstGeom>
          <a:solidFill>
            <a:schemeClr val="accent2">
              <a:lumMod val="40000"/>
              <a:lumOff val="60000"/>
            </a:schemeClr>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pic>
        <p:nvPicPr>
          <p:cNvPr id="67" name="Graphic 14" descr="Classroom outline">
            <a:extLst>
              <a:ext uri="{FF2B5EF4-FFF2-40B4-BE49-F238E27FC236}">
                <a16:creationId xmlns:a16="http://schemas.microsoft.com/office/drawing/2014/main" id="{0F0272D2-DEA0-D620-CA17-03983D0C89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1505" y="4706124"/>
            <a:ext cx="617869" cy="617869"/>
          </a:xfrm>
          <a:prstGeom prst="rect">
            <a:avLst/>
          </a:prstGeom>
        </p:spPr>
      </p:pic>
      <p:pic>
        <p:nvPicPr>
          <p:cNvPr id="68" name="Graphic 8" descr="List outline">
            <a:extLst>
              <a:ext uri="{FF2B5EF4-FFF2-40B4-BE49-F238E27FC236}">
                <a16:creationId xmlns:a16="http://schemas.microsoft.com/office/drawing/2014/main" id="{DB1B2409-E04C-F410-ECFE-5C4650D8EF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7282" y="3245820"/>
            <a:ext cx="586313" cy="586313"/>
          </a:xfrm>
          <a:prstGeom prst="rect">
            <a:avLst/>
          </a:prstGeom>
        </p:spPr>
      </p:pic>
      <p:pic>
        <p:nvPicPr>
          <p:cNvPr id="69" name="Graphic 22" descr="Information outline">
            <a:extLst>
              <a:ext uri="{FF2B5EF4-FFF2-40B4-BE49-F238E27FC236}">
                <a16:creationId xmlns:a16="http://schemas.microsoft.com/office/drawing/2014/main" id="{CD26B559-1B58-7577-8AEC-E9A0F5D5023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33463" y="2432170"/>
            <a:ext cx="636189" cy="636189"/>
          </a:xfrm>
          <a:prstGeom prst="rect">
            <a:avLst/>
          </a:prstGeom>
        </p:spPr>
      </p:pic>
      <p:pic>
        <p:nvPicPr>
          <p:cNvPr id="70" name="Graphic 10" descr="Badge Heart outline">
            <a:extLst>
              <a:ext uri="{FF2B5EF4-FFF2-40B4-BE49-F238E27FC236}">
                <a16:creationId xmlns:a16="http://schemas.microsoft.com/office/drawing/2014/main" id="{AD935297-6E28-5738-C4E7-5DCFDEDEA70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13447" y="2366183"/>
            <a:ext cx="681799" cy="681799"/>
          </a:xfrm>
          <a:prstGeom prst="rect">
            <a:avLst/>
          </a:prstGeom>
        </p:spPr>
      </p:pic>
      <p:pic>
        <p:nvPicPr>
          <p:cNvPr id="71" name="Graphic 36" descr="Agriculture outline">
            <a:extLst>
              <a:ext uri="{FF2B5EF4-FFF2-40B4-BE49-F238E27FC236}">
                <a16:creationId xmlns:a16="http://schemas.microsoft.com/office/drawing/2014/main" id="{9D50AEAB-F098-C648-EB58-159A8F9020E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00863" y="3290142"/>
            <a:ext cx="581814" cy="581814"/>
          </a:xfrm>
          <a:prstGeom prst="rect">
            <a:avLst/>
          </a:prstGeom>
        </p:spPr>
      </p:pic>
      <p:pic>
        <p:nvPicPr>
          <p:cNvPr id="72" name="Graphic 20" descr="Influencer outline">
            <a:extLst>
              <a:ext uri="{FF2B5EF4-FFF2-40B4-BE49-F238E27FC236}">
                <a16:creationId xmlns:a16="http://schemas.microsoft.com/office/drawing/2014/main" id="{C2FEABDD-8BFB-7E09-9C4B-0988415F69D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05894" y="4660643"/>
            <a:ext cx="708830" cy="708830"/>
          </a:xfrm>
          <a:prstGeom prst="rect">
            <a:avLst/>
          </a:prstGeom>
        </p:spPr>
      </p:pic>
      <p:sp>
        <p:nvSpPr>
          <p:cNvPr id="74" name="Rectangle 73"/>
          <p:cNvSpPr/>
          <p:nvPr/>
        </p:nvSpPr>
        <p:spPr bwMode="auto">
          <a:xfrm>
            <a:off x="282940" y="4706124"/>
            <a:ext cx="1745335" cy="951278"/>
          </a:xfrm>
          <a:prstGeom prst="rect">
            <a:avLst/>
          </a:prstGeom>
          <a:solidFill>
            <a:srgbClr val="FBFAF2"/>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endParaRPr kumimoji="0" lang="en-US" sz="1400" b="1" i="0" u="none" strike="noStrike" cap="none" normalizeH="0" baseline="0" dirty="0">
              <a:ln>
                <a:noFill/>
              </a:ln>
              <a:solidFill>
                <a:srgbClr val="F88526"/>
              </a:solidFill>
              <a:effectLst/>
              <a:latin typeface="+mj-lt"/>
            </a:endParaRPr>
          </a:p>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r>
              <a:rPr kumimoji="0" lang="en-US" sz="1400" b="1" i="0" u="none" strike="noStrike" cap="none" normalizeH="0" baseline="0" dirty="0">
                <a:ln>
                  <a:noFill/>
                </a:ln>
                <a:solidFill>
                  <a:srgbClr val="F88526"/>
                </a:solidFill>
                <a:effectLst/>
                <a:latin typeface="+mj-lt"/>
              </a:rPr>
              <a:t>1. Program &amp;</a:t>
            </a:r>
            <a:r>
              <a:rPr kumimoji="0" lang="en-US" sz="1400" b="1" i="0" u="none" strike="noStrike" cap="none" normalizeH="0" dirty="0">
                <a:ln>
                  <a:noFill/>
                </a:ln>
                <a:solidFill>
                  <a:srgbClr val="F88526"/>
                </a:solidFill>
                <a:effectLst/>
                <a:latin typeface="+mj-lt"/>
              </a:rPr>
              <a:t> Service Delivery</a:t>
            </a:r>
            <a:endParaRPr kumimoji="0" lang="en-US" sz="1400" b="1" i="0" u="none" strike="noStrike" cap="none" normalizeH="0" baseline="0" dirty="0">
              <a:ln>
                <a:noFill/>
              </a:ln>
              <a:solidFill>
                <a:srgbClr val="F88526"/>
              </a:solidFill>
              <a:effectLst/>
              <a:latin typeface="+mj-lt"/>
            </a:endParaRPr>
          </a:p>
        </p:txBody>
      </p:sp>
      <p:sp>
        <p:nvSpPr>
          <p:cNvPr id="75" name="Rectangle 74"/>
          <p:cNvSpPr/>
          <p:nvPr/>
        </p:nvSpPr>
        <p:spPr bwMode="auto">
          <a:xfrm>
            <a:off x="381001" y="3082258"/>
            <a:ext cx="1686210" cy="951278"/>
          </a:xfrm>
          <a:prstGeom prst="rect">
            <a:avLst/>
          </a:prstGeom>
          <a:solidFill>
            <a:srgbClr val="FBFAF2"/>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endParaRPr kumimoji="0" lang="en-US" sz="1400" b="0" i="0" u="none" strike="noStrike" cap="none" normalizeH="0" baseline="0" dirty="0">
              <a:ln>
                <a:noFill/>
              </a:ln>
              <a:solidFill>
                <a:schemeClr val="tx1"/>
              </a:solidFill>
              <a:effectLst/>
              <a:latin typeface="Verdana" pitchFamily="34" charset="0"/>
            </a:endParaRPr>
          </a:p>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r>
              <a:rPr kumimoji="0" lang="en-US" sz="1400" b="1" i="0" u="none" strike="noStrike" cap="none" normalizeH="0" baseline="0" dirty="0">
                <a:ln>
                  <a:noFill/>
                </a:ln>
                <a:solidFill>
                  <a:srgbClr val="F88526"/>
                </a:solidFill>
                <a:effectLst/>
                <a:latin typeface="+mj-lt"/>
              </a:rPr>
              <a:t>2. Case</a:t>
            </a:r>
            <a:r>
              <a:rPr kumimoji="0" lang="en-US" sz="1400" b="1" i="0" u="none" strike="noStrike" cap="none" normalizeH="0" dirty="0">
                <a:ln>
                  <a:noFill/>
                </a:ln>
                <a:solidFill>
                  <a:srgbClr val="F88526"/>
                </a:solidFill>
                <a:effectLst/>
                <a:latin typeface="+mj-lt"/>
              </a:rPr>
              <a:t> &amp; Referral Management </a:t>
            </a:r>
            <a:endParaRPr kumimoji="0" lang="en-US" sz="1400" b="1" i="0" u="none" strike="noStrike" cap="none" normalizeH="0" baseline="0" dirty="0">
              <a:ln>
                <a:noFill/>
              </a:ln>
              <a:solidFill>
                <a:srgbClr val="F88526"/>
              </a:solidFill>
              <a:effectLst/>
              <a:latin typeface="+mj-lt"/>
            </a:endParaRPr>
          </a:p>
        </p:txBody>
      </p:sp>
      <p:sp>
        <p:nvSpPr>
          <p:cNvPr id="76" name="Rectangle 75"/>
          <p:cNvSpPr/>
          <p:nvPr/>
        </p:nvSpPr>
        <p:spPr bwMode="auto">
          <a:xfrm>
            <a:off x="1525136" y="1505383"/>
            <a:ext cx="1686210" cy="951278"/>
          </a:xfrm>
          <a:prstGeom prst="rect">
            <a:avLst/>
          </a:prstGeom>
          <a:solidFill>
            <a:srgbClr val="FBFAF2"/>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endParaRPr kumimoji="0" lang="en-US" sz="1400" b="0" i="0" u="none" strike="noStrike" cap="none" normalizeH="0" baseline="0" dirty="0">
              <a:ln>
                <a:noFill/>
              </a:ln>
              <a:solidFill>
                <a:schemeClr val="tx1"/>
              </a:solidFill>
              <a:effectLst/>
              <a:latin typeface="Verdana" pitchFamily="34" charset="0"/>
            </a:endParaRPr>
          </a:p>
        </p:txBody>
      </p:sp>
      <p:sp>
        <p:nvSpPr>
          <p:cNvPr id="77" name="Rectangle 76"/>
          <p:cNvSpPr/>
          <p:nvPr/>
        </p:nvSpPr>
        <p:spPr>
          <a:xfrm>
            <a:off x="1525136" y="1731574"/>
            <a:ext cx="1686210" cy="480131"/>
          </a:xfrm>
          <a:prstGeom prst="rect">
            <a:avLst/>
          </a:prstGeom>
        </p:spPr>
        <p:txBody>
          <a:bodyPr wrap="square">
            <a:spAutoFit/>
          </a:bodyPr>
          <a:lstStyle/>
          <a:p>
            <a:pPr marL="190500" indent="-190500" algn="ctr" defTabSz="914400" fontAlgn="base">
              <a:lnSpc>
                <a:spcPct val="90000"/>
              </a:lnSpc>
              <a:spcBef>
                <a:spcPct val="0"/>
              </a:spcBef>
              <a:spcAft>
                <a:spcPct val="37000"/>
              </a:spcAft>
              <a:tabLst>
                <a:tab pos="5715000" algn="l"/>
              </a:tabLst>
            </a:pPr>
            <a:r>
              <a:rPr lang="en-US" sz="1400" b="1" dirty="0">
                <a:solidFill>
                  <a:srgbClr val="F88526"/>
                </a:solidFill>
              </a:rPr>
              <a:t>3. Awareness &amp; Promotion </a:t>
            </a:r>
          </a:p>
        </p:txBody>
      </p:sp>
      <p:sp>
        <p:nvSpPr>
          <p:cNvPr id="79" name="Rectangle 78"/>
          <p:cNvSpPr/>
          <p:nvPr/>
        </p:nvSpPr>
        <p:spPr bwMode="auto">
          <a:xfrm>
            <a:off x="7160680" y="4706689"/>
            <a:ext cx="1686210" cy="951278"/>
          </a:xfrm>
          <a:prstGeom prst="rect">
            <a:avLst/>
          </a:prstGeom>
          <a:solidFill>
            <a:srgbClr val="FBFAF2"/>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endParaRPr kumimoji="0" lang="en-US" sz="1400" b="0" i="0" u="none" strike="noStrike" cap="none" normalizeH="0" baseline="0" dirty="0">
              <a:ln>
                <a:noFill/>
              </a:ln>
              <a:solidFill>
                <a:schemeClr val="tx1"/>
              </a:solidFill>
              <a:effectLst/>
              <a:latin typeface="Verdana" pitchFamily="34" charset="0"/>
            </a:endParaRPr>
          </a:p>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r>
              <a:rPr kumimoji="0" lang="en-US" sz="1400" b="1" i="0" u="none" strike="noStrike" cap="none" normalizeH="0" baseline="0" dirty="0">
                <a:ln>
                  <a:noFill/>
                </a:ln>
                <a:solidFill>
                  <a:srgbClr val="F88526"/>
                </a:solidFill>
                <a:effectLst/>
                <a:latin typeface="+mj-lt"/>
              </a:rPr>
              <a:t>6. Network</a:t>
            </a:r>
            <a:r>
              <a:rPr kumimoji="0" lang="en-US" sz="1400" b="1" i="0" u="none" strike="noStrike" cap="none" normalizeH="0" dirty="0">
                <a:ln>
                  <a:noFill/>
                </a:ln>
                <a:solidFill>
                  <a:srgbClr val="F88526"/>
                </a:solidFill>
                <a:effectLst/>
                <a:latin typeface="+mj-lt"/>
              </a:rPr>
              <a:t> &amp; Strengthen Relationships</a:t>
            </a:r>
            <a:endParaRPr kumimoji="0" lang="en-US" sz="1400" b="1" i="0" u="none" strike="noStrike" cap="none" normalizeH="0" baseline="0" dirty="0">
              <a:ln>
                <a:noFill/>
              </a:ln>
              <a:solidFill>
                <a:srgbClr val="F88526"/>
              </a:solidFill>
              <a:effectLst/>
              <a:latin typeface="+mj-lt"/>
            </a:endParaRPr>
          </a:p>
        </p:txBody>
      </p:sp>
      <p:sp>
        <p:nvSpPr>
          <p:cNvPr id="80" name="Rectangle 79"/>
          <p:cNvSpPr/>
          <p:nvPr/>
        </p:nvSpPr>
        <p:spPr bwMode="auto">
          <a:xfrm>
            <a:off x="7147366" y="3196252"/>
            <a:ext cx="1686210" cy="823623"/>
          </a:xfrm>
          <a:prstGeom prst="rect">
            <a:avLst/>
          </a:prstGeom>
          <a:solidFill>
            <a:srgbClr val="FBFAF2"/>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endParaRPr kumimoji="0" lang="en-US" sz="1400" b="0" i="0" u="none" strike="noStrike" cap="none" normalizeH="0" baseline="0" dirty="0">
              <a:ln>
                <a:noFill/>
              </a:ln>
              <a:solidFill>
                <a:schemeClr val="tx1"/>
              </a:solidFill>
              <a:effectLst/>
              <a:latin typeface="Verdana" pitchFamily="34" charset="0"/>
            </a:endParaRPr>
          </a:p>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r>
              <a:rPr lang="en-US" sz="1400" b="1" dirty="0">
                <a:solidFill>
                  <a:srgbClr val="F88526"/>
                </a:solidFill>
                <a:latin typeface="+mj-lt"/>
              </a:rPr>
              <a:t>5. Recovery Support</a:t>
            </a:r>
            <a:endParaRPr kumimoji="0" lang="en-US" sz="1400" b="1" i="0" u="none" strike="noStrike" cap="none" normalizeH="0" baseline="0" dirty="0">
              <a:ln>
                <a:noFill/>
              </a:ln>
              <a:solidFill>
                <a:srgbClr val="F88526"/>
              </a:solidFill>
              <a:effectLst/>
              <a:latin typeface="+mj-lt"/>
            </a:endParaRPr>
          </a:p>
        </p:txBody>
      </p:sp>
      <p:sp>
        <p:nvSpPr>
          <p:cNvPr id="81" name="Rectangle 80"/>
          <p:cNvSpPr/>
          <p:nvPr/>
        </p:nvSpPr>
        <p:spPr bwMode="auto">
          <a:xfrm>
            <a:off x="5589049" y="1569154"/>
            <a:ext cx="1686210" cy="951278"/>
          </a:xfrm>
          <a:prstGeom prst="rect">
            <a:avLst/>
          </a:prstGeom>
          <a:solidFill>
            <a:srgbClr val="FBFAF2"/>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endParaRPr kumimoji="0" lang="en-US" sz="1400" b="0" i="0" u="none" strike="noStrike" cap="none" normalizeH="0" baseline="0" dirty="0">
              <a:ln>
                <a:noFill/>
              </a:ln>
              <a:solidFill>
                <a:schemeClr val="tx1"/>
              </a:solidFill>
              <a:effectLst/>
              <a:latin typeface="Verdana" pitchFamily="34" charset="0"/>
            </a:endParaRPr>
          </a:p>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r>
              <a:rPr kumimoji="0" lang="en-US" sz="1400" b="1" i="0" u="none" strike="noStrike" cap="none" normalizeH="0" baseline="0" dirty="0">
                <a:ln>
                  <a:noFill/>
                </a:ln>
                <a:solidFill>
                  <a:srgbClr val="F88526"/>
                </a:solidFill>
                <a:effectLst/>
                <a:latin typeface="+mj-lt"/>
              </a:rPr>
              <a:t>4. Guidance &amp;</a:t>
            </a:r>
            <a:r>
              <a:rPr kumimoji="0" lang="en-US" sz="1400" b="1" i="0" u="none" strike="noStrike" cap="none" normalizeH="0" dirty="0">
                <a:ln>
                  <a:noFill/>
                </a:ln>
                <a:solidFill>
                  <a:srgbClr val="F88526"/>
                </a:solidFill>
                <a:effectLst/>
                <a:latin typeface="+mj-lt"/>
              </a:rPr>
              <a:t> Support</a:t>
            </a:r>
            <a:endParaRPr kumimoji="0" lang="en-US" sz="1400" b="1" i="0" u="none" strike="noStrike" cap="none" normalizeH="0" baseline="0" dirty="0">
              <a:ln>
                <a:noFill/>
              </a:ln>
              <a:solidFill>
                <a:srgbClr val="F88526"/>
              </a:solidFill>
              <a:effectLst/>
              <a:latin typeface="+mj-lt"/>
            </a:endParaRPr>
          </a:p>
        </p:txBody>
      </p:sp>
      <p:sp>
        <p:nvSpPr>
          <p:cNvPr id="83" name="Rectangle 82"/>
          <p:cNvSpPr/>
          <p:nvPr/>
        </p:nvSpPr>
        <p:spPr>
          <a:xfrm>
            <a:off x="3471383" y="3949254"/>
            <a:ext cx="1942683" cy="1169551"/>
          </a:xfrm>
          <a:prstGeom prst="rect">
            <a:avLst/>
          </a:prstGeom>
        </p:spPr>
        <p:txBody>
          <a:bodyPr wrap="square">
            <a:spAutoFit/>
          </a:bodyPr>
          <a:lstStyle/>
          <a:p>
            <a:pPr algn="ctr"/>
            <a:r>
              <a:rPr lang="en-US" sz="1400" b="1" dirty="0">
                <a:solidFill>
                  <a:srgbClr val="F88526"/>
                </a:solidFill>
                <a:latin typeface="+mj-lt"/>
              </a:rPr>
              <a:t>Key Components of community-based NNADAP treatment workers  Responsibilities</a:t>
            </a:r>
          </a:p>
        </p:txBody>
      </p:sp>
      <p:cxnSp>
        <p:nvCxnSpPr>
          <p:cNvPr id="11" name="Straight Arrow Connector 10"/>
          <p:cNvCxnSpPr/>
          <p:nvPr/>
        </p:nvCxnSpPr>
        <p:spPr bwMode="auto">
          <a:xfrm flipV="1">
            <a:off x="2606657" y="4009694"/>
            <a:ext cx="23149" cy="554645"/>
          </a:xfrm>
          <a:prstGeom prst="straightConnector1">
            <a:avLst/>
          </a:prstGeom>
          <a:solidFill>
            <a:srgbClr val="E5E5CC"/>
          </a:solidFill>
          <a:ln w="25400" cap="flat" cmpd="sng" algn="ctr">
            <a:solidFill>
              <a:srgbClr val="000066"/>
            </a:solidFill>
            <a:prstDash val="solid"/>
            <a:round/>
            <a:headEnd type="none" w="med" len="med"/>
            <a:tailEnd type="triangle"/>
          </a:ln>
          <a:effectLst/>
        </p:spPr>
      </p:cxnSp>
      <p:cxnSp>
        <p:nvCxnSpPr>
          <p:cNvPr id="38" name="Straight Arrow Connector 37"/>
          <p:cNvCxnSpPr/>
          <p:nvPr/>
        </p:nvCxnSpPr>
        <p:spPr bwMode="auto">
          <a:xfrm flipV="1">
            <a:off x="2931722" y="2960065"/>
            <a:ext cx="330055" cy="260629"/>
          </a:xfrm>
          <a:prstGeom prst="straightConnector1">
            <a:avLst/>
          </a:prstGeom>
          <a:solidFill>
            <a:srgbClr val="E5E5CC"/>
          </a:solidFill>
          <a:ln w="25400" cap="flat" cmpd="sng" algn="ctr">
            <a:solidFill>
              <a:srgbClr val="000066"/>
            </a:solidFill>
            <a:prstDash val="solid"/>
            <a:round/>
            <a:headEnd type="none" w="med" len="med"/>
            <a:tailEnd type="triangle"/>
          </a:ln>
          <a:effectLst/>
        </p:spPr>
      </p:cxnSp>
      <p:cxnSp>
        <p:nvCxnSpPr>
          <p:cNvPr id="43" name="Straight Arrow Connector 42"/>
          <p:cNvCxnSpPr/>
          <p:nvPr/>
        </p:nvCxnSpPr>
        <p:spPr bwMode="auto">
          <a:xfrm flipV="1">
            <a:off x="4116271" y="2743765"/>
            <a:ext cx="530925" cy="34722"/>
          </a:xfrm>
          <a:prstGeom prst="straightConnector1">
            <a:avLst/>
          </a:prstGeom>
          <a:solidFill>
            <a:srgbClr val="E5E5CC"/>
          </a:solidFill>
          <a:ln w="25400" cap="flat" cmpd="sng" algn="ctr">
            <a:solidFill>
              <a:srgbClr val="000066"/>
            </a:solidFill>
            <a:prstDash val="solid"/>
            <a:round/>
            <a:headEnd type="none" w="med" len="med"/>
            <a:tailEnd type="triangle"/>
          </a:ln>
          <a:effectLst/>
        </p:spPr>
      </p:cxnSp>
      <p:cxnSp>
        <p:nvCxnSpPr>
          <p:cNvPr id="45" name="Straight Arrow Connector 44"/>
          <p:cNvCxnSpPr>
            <a:endCxn id="20" idx="1"/>
          </p:cNvCxnSpPr>
          <p:nvPr/>
        </p:nvCxnSpPr>
        <p:spPr bwMode="auto">
          <a:xfrm>
            <a:off x="5496303" y="2960065"/>
            <a:ext cx="375079" cy="301028"/>
          </a:xfrm>
          <a:prstGeom prst="straightConnector1">
            <a:avLst/>
          </a:prstGeom>
          <a:solidFill>
            <a:srgbClr val="E5E5CC"/>
          </a:solidFill>
          <a:ln w="25400" cap="flat" cmpd="sng" algn="ctr">
            <a:solidFill>
              <a:srgbClr val="000066"/>
            </a:solidFill>
            <a:prstDash val="solid"/>
            <a:round/>
            <a:headEnd type="none" w="med" len="med"/>
            <a:tailEnd type="triangle"/>
          </a:ln>
          <a:effectLst/>
        </p:spPr>
      </p:cxnSp>
      <p:cxnSp>
        <p:nvCxnSpPr>
          <p:cNvPr id="54" name="Straight Arrow Connector 53"/>
          <p:cNvCxnSpPr>
            <a:stCxn id="20" idx="4"/>
            <a:endCxn id="21" idx="0"/>
          </p:cNvCxnSpPr>
          <p:nvPr/>
        </p:nvCxnSpPr>
        <p:spPr bwMode="auto">
          <a:xfrm>
            <a:off x="6191339" y="4033536"/>
            <a:ext cx="77486" cy="529037"/>
          </a:xfrm>
          <a:prstGeom prst="straightConnector1">
            <a:avLst/>
          </a:prstGeom>
          <a:solidFill>
            <a:srgbClr val="E5E5CC"/>
          </a:solidFill>
          <a:ln w="25400" cap="flat" cmpd="sng" algn="ctr">
            <a:solidFill>
              <a:srgbClr val="000066"/>
            </a:solidFill>
            <a:prstDash val="solid"/>
            <a:round/>
            <a:headEnd type="none" w="med" len="med"/>
            <a:tailEnd type="triangle"/>
          </a:ln>
          <a:effectLst/>
        </p:spPr>
      </p:cxnSp>
    </p:spTree>
    <p:extLst>
      <p:ext uri="{BB962C8B-B14F-4D97-AF65-F5344CB8AC3E}">
        <p14:creationId xmlns:p14="http://schemas.microsoft.com/office/powerpoint/2010/main" val="301997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What is the Intake Process? </a:t>
            </a:r>
            <a:r>
              <a:rPr lang="en-CA" sz="2800" dirty="0">
                <a:solidFill>
                  <a:srgbClr val="0070C0"/>
                </a:solidFill>
                <a:latin typeface="+mn-lt"/>
              </a:rPr>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3023" y="3716181"/>
            <a:ext cx="4418867" cy="2458996"/>
          </a:xfrm>
          <a:prstGeom prst="rect">
            <a:avLst/>
          </a:prstGeom>
        </p:spPr>
      </p:pic>
      <p:sp>
        <p:nvSpPr>
          <p:cNvPr id="19" name="TextBox 18"/>
          <p:cNvSpPr txBox="1"/>
          <p:nvPr/>
        </p:nvSpPr>
        <p:spPr>
          <a:xfrm rot="21149058">
            <a:off x="4314184" y="3851092"/>
            <a:ext cx="2453719" cy="1077218"/>
          </a:xfrm>
          <a:prstGeom prst="rect">
            <a:avLst/>
          </a:prstGeom>
          <a:noFill/>
        </p:spPr>
        <p:txBody>
          <a:bodyPr wrap="square" rtlCol="0">
            <a:spAutoFit/>
          </a:bodyPr>
          <a:lstStyle/>
          <a:p>
            <a:pPr algn="ctr"/>
            <a:r>
              <a:rPr lang="en-US" sz="1600" b="1" dirty="0">
                <a:solidFill>
                  <a:srgbClr val="7030A0"/>
                </a:solidFill>
              </a:rPr>
              <a:t>What is the intake process?!?! </a:t>
            </a:r>
          </a:p>
          <a:p>
            <a:endParaRPr lang="en-US" sz="1600" b="1" dirty="0">
              <a:solidFill>
                <a:srgbClr val="7030A0"/>
              </a:solidFill>
            </a:endParaRPr>
          </a:p>
          <a:p>
            <a:pPr algn="ctr"/>
            <a:r>
              <a:rPr lang="en-US" sz="1600" b="1" dirty="0">
                <a:solidFill>
                  <a:srgbClr val="7030A0"/>
                </a:solidFill>
              </a:rPr>
              <a:t>What are the steps?</a:t>
            </a:r>
          </a:p>
        </p:txBody>
      </p:sp>
      <p:sp>
        <p:nvSpPr>
          <p:cNvPr id="31" name="Folded Corner 30"/>
          <p:cNvSpPr/>
          <p:nvPr/>
        </p:nvSpPr>
        <p:spPr bwMode="auto">
          <a:xfrm>
            <a:off x="314164" y="1615754"/>
            <a:ext cx="1755950" cy="1870067"/>
          </a:xfrm>
          <a:prstGeom prst="foldedCorner">
            <a:avLst/>
          </a:prstGeom>
          <a:solidFill>
            <a:srgbClr val="EAEAEA"/>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r>
              <a:rPr kumimoji="0" lang="en-US" sz="1800" b="0" i="0" u="none" strike="noStrike" cap="none" normalizeH="0" baseline="0" dirty="0">
                <a:ln>
                  <a:noFill/>
                </a:ln>
                <a:solidFill>
                  <a:schemeClr val="tx1"/>
                </a:solidFill>
                <a:effectLst/>
                <a:latin typeface="Verdana" pitchFamily="34" charset="0"/>
              </a:rPr>
              <a:t>	</a:t>
            </a:r>
            <a:endParaRPr kumimoji="0" lang="en-US" sz="1400" b="0" i="0" u="none" strike="noStrike" cap="none" normalizeH="0" baseline="0" dirty="0">
              <a:ln>
                <a:noFill/>
              </a:ln>
              <a:solidFill>
                <a:schemeClr val="tx1"/>
              </a:solidFill>
              <a:effectLst/>
              <a:latin typeface="Verdana" pitchFamily="34" charset="0"/>
            </a:endParaRPr>
          </a:p>
        </p:txBody>
      </p:sp>
      <p:sp>
        <p:nvSpPr>
          <p:cNvPr id="32" name="Folded Corner 31"/>
          <p:cNvSpPr/>
          <p:nvPr/>
        </p:nvSpPr>
        <p:spPr bwMode="auto">
          <a:xfrm>
            <a:off x="2487073" y="1629956"/>
            <a:ext cx="1755950" cy="1870067"/>
          </a:xfrm>
          <a:prstGeom prst="foldedCorner">
            <a:avLst/>
          </a:prstGeom>
          <a:solidFill>
            <a:srgbClr val="EAEAEA"/>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sp>
        <p:nvSpPr>
          <p:cNvPr id="33" name="Folded Corner 32"/>
          <p:cNvSpPr/>
          <p:nvPr/>
        </p:nvSpPr>
        <p:spPr bwMode="auto">
          <a:xfrm>
            <a:off x="4550484" y="1612615"/>
            <a:ext cx="1755950" cy="1870067"/>
          </a:xfrm>
          <a:prstGeom prst="foldedCorner">
            <a:avLst/>
          </a:prstGeom>
          <a:solidFill>
            <a:srgbClr val="EAEAEA"/>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sp>
        <p:nvSpPr>
          <p:cNvPr id="34" name="Folded Corner 33"/>
          <p:cNvSpPr/>
          <p:nvPr/>
        </p:nvSpPr>
        <p:spPr bwMode="auto">
          <a:xfrm>
            <a:off x="6620729" y="1595238"/>
            <a:ext cx="2000889" cy="1870067"/>
          </a:xfrm>
          <a:prstGeom prst="foldedCorner">
            <a:avLst/>
          </a:prstGeom>
          <a:solidFill>
            <a:srgbClr val="EAEAEA"/>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sp>
        <p:nvSpPr>
          <p:cNvPr id="39" name="Rectangle 38"/>
          <p:cNvSpPr/>
          <p:nvPr/>
        </p:nvSpPr>
        <p:spPr>
          <a:xfrm>
            <a:off x="306228" y="1988163"/>
            <a:ext cx="1771822" cy="1546577"/>
          </a:xfrm>
          <a:prstGeom prst="rect">
            <a:avLst/>
          </a:prstGeom>
        </p:spPr>
        <p:txBody>
          <a:bodyPr wrap="square">
            <a:spAutoFit/>
          </a:bodyPr>
          <a:lstStyle/>
          <a:p>
            <a:pPr lvl="0"/>
            <a:endParaRPr lang="en-US" sz="1050" b="1" dirty="0">
              <a:solidFill>
                <a:srgbClr val="4D4D28"/>
              </a:solidFill>
            </a:endParaRPr>
          </a:p>
          <a:p>
            <a:pPr lvl="0"/>
            <a:r>
              <a:rPr lang="en-US" sz="1050" b="1" dirty="0">
                <a:solidFill>
                  <a:srgbClr val="4D4D28"/>
                </a:solidFill>
              </a:rPr>
              <a:t>Individual contacts the NNADAP community worker to inquire about substance abuse treatment services.</a:t>
            </a:r>
          </a:p>
          <a:p>
            <a:pPr lvl="0"/>
            <a:endParaRPr lang="en-US" sz="1050" b="1" dirty="0">
              <a:solidFill>
                <a:srgbClr val="4D4D28"/>
              </a:solidFill>
            </a:endParaRPr>
          </a:p>
          <a:p>
            <a:r>
              <a:rPr lang="en-US" sz="1050" b="1" dirty="0">
                <a:solidFill>
                  <a:srgbClr val="4D4D28"/>
                </a:solidFill>
              </a:rPr>
              <a:t>*No prerequisite for referral.</a:t>
            </a:r>
          </a:p>
        </p:txBody>
      </p:sp>
      <p:sp>
        <p:nvSpPr>
          <p:cNvPr id="42" name="Oval 41"/>
          <p:cNvSpPr/>
          <p:nvPr/>
        </p:nvSpPr>
        <p:spPr bwMode="auto">
          <a:xfrm>
            <a:off x="381000" y="1702820"/>
            <a:ext cx="320290" cy="298938"/>
          </a:xfrm>
          <a:prstGeom prst="ellipse">
            <a:avLst/>
          </a:prstGeom>
          <a:solidFill>
            <a:srgbClr val="E5E5CC"/>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r>
              <a:rPr kumimoji="0" lang="en-US" sz="1400" b="1" i="0" u="none" strike="noStrike" cap="none" normalizeH="0" baseline="0" dirty="0">
                <a:ln>
                  <a:noFill/>
                </a:ln>
                <a:solidFill>
                  <a:schemeClr val="tx1"/>
                </a:solidFill>
                <a:effectLst/>
              </a:rPr>
              <a:t> 1</a:t>
            </a:r>
          </a:p>
        </p:txBody>
      </p:sp>
      <p:sp>
        <p:nvSpPr>
          <p:cNvPr id="46" name="Oval 45"/>
          <p:cNvSpPr/>
          <p:nvPr/>
        </p:nvSpPr>
        <p:spPr bwMode="auto">
          <a:xfrm>
            <a:off x="2564407" y="1699414"/>
            <a:ext cx="320290" cy="298938"/>
          </a:xfrm>
          <a:prstGeom prst="ellipse">
            <a:avLst/>
          </a:prstGeom>
          <a:solidFill>
            <a:srgbClr val="E5E5CC"/>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2</a:t>
            </a:r>
          </a:p>
        </p:txBody>
      </p:sp>
      <p:sp>
        <p:nvSpPr>
          <p:cNvPr id="47" name="Oval 46"/>
          <p:cNvSpPr/>
          <p:nvPr/>
        </p:nvSpPr>
        <p:spPr bwMode="auto">
          <a:xfrm>
            <a:off x="4654759" y="1695847"/>
            <a:ext cx="320290" cy="298938"/>
          </a:xfrm>
          <a:prstGeom prst="ellipse">
            <a:avLst/>
          </a:prstGeom>
          <a:solidFill>
            <a:srgbClr val="E5E5CC"/>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sp>
        <p:nvSpPr>
          <p:cNvPr id="49" name="Rectangle 48"/>
          <p:cNvSpPr/>
          <p:nvPr/>
        </p:nvSpPr>
        <p:spPr>
          <a:xfrm>
            <a:off x="4681500" y="1702820"/>
            <a:ext cx="284052" cy="286232"/>
          </a:xfrm>
          <a:prstGeom prst="rect">
            <a:avLst/>
          </a:prstGeom>
        </p:spPr>
        <p:txBody>
          <a:bodyPr wrap="none">
            <a:spAutoFit/>
          </a:bodyPr>
          <a:lstStyle/>
          <a:p>
            <a:pPr marL="190500" indent="-190500" defTabSz="914400" fontAlgn="base">
              <a:lnSpc>
                <a:spcPct val="90000"/>
              </a:lnSpc>
              <a:spcBef>
                <a:spcPct val="0"/>
              </a:spcBef>
              <a:spcAft>
                <a:spcPct val="37000"/>
              </a:spcAft>
              <a:tabLst>
                <a:tab pos="5715000" algn="l"/>
              </a:tabLst>
            </a:pPr>
            <a:r>
              <a:rPr lang="en-US" sz="1400" b="1" dirty="0"/>
              <a:t>3</a:t>
            </a:r>
          </a:p>
        </p:txBody>
      </p:sp>
      <p:grpSp>
        <p:nvGrpSpPr>
          <p:cNvPr id="51" name="Group 50" descr="two way calling icon">
            <a:extLst>
              <a:ext uri="{FF2B5EF4-FFF2-40B4-BE49-F238E27FC236}">
                <a16:creationId xmlns:a16="http://schemas.microsoft.com/office/drawing/2014/main" id="{1B8158AB-75E8-432B-96B4-4DA360A21EAB}"/>
              </a:ext>
            </a:extLst>
          </p:cNvPr>
          <p:cNvGrpSpPr/>
          <p:nvPr/>
        </p:nvGrpSpPr>
        <p:grpSpPr>
          <a:xfrm>
            <a:off x="778440" y="1633568"/>
            <a:ext cx="568988" cy="554587"/>
            <a:chOff x="1257300" y="8172450"/>
            <a:chExt cx="628650" cy="631825"/>
          </a:xfrm>
        </p:grpSpPr>
        <p:sp>
          <p:nvSpPr>
            <p:cNvPr id="52" name="Oval 167">
              <a:extLst>
                <a:ext uri="{FF2B5EF4-FFF2-40B4-BE49-F238E27FC236}">
                  <a16:creationId xmlns:a16="http://schemas.microsoft.com/office/drawing/2014/main" id="{30F9D75D-7C5C-43C5-B52A-BB99BEC2EDDC}"/>
                </a:ext>
              </a:extLst>
            </p:cNvPr>
            <p:cNvSpPr>
              <a:spLocks noChangeArrowheads="1"/>
            </p:cNvSpPr>
            <p:nvPr/>
          </p:nvSpPr>
          <p:spPr bwMode="auto">
            <a:xfrm>
              <a:off x="1257300" y="8172450"/>
              <a:ext cx="628650"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1">
              <a:extLst>
                <a:ext uri="{FF2B5EF4-FFF2-40B4-BE49-F238E27FC236}">
                  <a16:creationId xmlns:a16="http://schemas.microsoft.com/office/drawing/2014/main" id="{61BF7C70-6221-41ED-A3C7-1268A29BC8C6}"/>
                </a:ext>
              </a:extLst>
            </p:cNvPr>
            <p:cNvSpPr>
              <a:spLocks noEditPoints="1"/>
            </p:cNvSpPr>
            <p:nvPr/>
          </p:nvSpPr>
          <p:spPr bwMode="auto">
            <a:xfrm>
              <a:off x="1384300" y="8261350"/>
              <a:ext cx="403225" cy="454025"/>
            </a:xfrm>
            <a:custGeom>
              <a:avLst/>
              <a:gdLst>
                <a:gd name="T0" fmla="*/ 66 w 127"/>
                <a:gd name="T1" fmla="*/ 103 h 143"/>
                <a:gd name="T2" fmla="*/ 47 w 127"/>
                <a:gd name="T3" fmla="*/ 106 h 143"/>
                <a:gd name="T4" fmla="*/ 32 w 127"/>
                <a:gd name="T5" fmla="*/ 41 h 143"/>
                <a:gd name="T6" fmla="*/ 53 w 127"/>
                <a:gd name="T7" fmla="*/ 28 h 143"/>
                <a:gd name="T8" fmla="*/ 40 w 127"/>
                <a:gd name="T9" fmla="*/ 0 h 143"/>
                <a:gd name="T10" fmla="*/ 5 w 127"/>
                <a:gd name="T11" fmla="*/ 35 h 143"/>
                <a:gd name="T12" fmla="*/ 56 w 127"/>
                <a:gd name="T13" fmla="*/ 143 h 143"/>
                <a:gd name="T14" fmla="*/ 80 w 127"/>
                <a:gd name="T15" fmla="*/ 130 h 143"/>
                <a:gd name="T16" fmla="*/ 40 w 127"/>
                <a:gd name="T17" fmla="*/ 5 h 143"/>
                <a:gd name="T18" fmla="*/ 49 w 127"/>
                <a:gd name="T19" fmla="*/ 29 h 143"/>
                <a:gd name="T20" fmla="*/ 45 w 127"/>
                <a:gd name="T21" fmla="*/ 32 h 143"/>
                <a:gd name="T22" fmla="*/ 40 w 127"/>
                <a:gd name="T23" fmla="*/ 5 h 143"/>
                <a:gd name="T24" fmla="*/ 33 w 127"/>
                <a:gd name="T25" fmla="*/ 123 h 143"/>
                <a:gd name="T26" fmla="*/ 24 w 127"/>
                <a:gd name="T27" fmla="*/ 9 h 143"/>
                <a:gd name="T28" fmla="*/ 40 w 127"/>
                <a:gd name="T29" fmla="*/ 34 h 143"/>
                <a:gd name="T30" fmla="*/ 26 w 127"/>
                <a:gd name="T31" fmla="*/ 43 h 143"/>
                <a:gd name="T32" fmla="*/ 51 w 127"/>
                <a:gd name="T33" fmla="*/ 112 h 143"/>
                <a:gd name="T34" fmla="*/ 68 w 127"/>
                <a:gd name="T35" fmla="*/ 136 h 143"/>
                <a:gd name="T36" fmla="*/ 74 w 127"/>
                <a:gd name="T37" fmla="*/ 134 h 143"/>
                <a:gd name="T38" fmla="*/ 65 w 127"/>
                <a:gd name="T39" fmla="*/ 108 h 143"/>
                <a:gd name="T40" fmla="*/ 70 w 127"/>
                <a:gd name="T41" fmla="*/ 109 h 143"/>
                <a:gd name="T42" fmla="*/ 74 w 127"/>
                <a:gd name="T43" fmla="*/ 134 h 143"/>
                <a:gd name="T44" fmla="*/ 58 w 127"/>
                <a:gd name="T45" fmla="*/ 41 h 143"/>
                <a:gd name="T46" fmla="*/ 82 w 127"/>
                <a:gd name="T47" fmla="*/ 32 h 143"/>
                <a:gd name="T48" fmla="*/ 103 w 127"/>
                <a:gd name="T49" fmla="*/ 36 h 143"/>
                <a:gd name="T50" fmla="*/ 78 w 127"/>
                <a:gd name="T51" fmla="*/ 30 h 143"/>
                <a:gd name="T52" fmla="*/ 78 w 127"/>
                <a:gd name="T53" fmla="*/ 52 h 143"/>
                <a:gd name="T54" fmla="*/ 103 w 127"/>
                <a:gd name="T55" fmla="*/ 46 h 143"/>
                <a:gd name="T56" fmla="*/ 82 w 127"/>
                <a:gd name="T57" fmla="*/ 50 h 143"/>
                <a:gd name="T58" fmla="*/ 103 w 127"/>
                <a:gd name="T59" fmla="*/ 104 h 143"/>
                <a:gd name="T60" fmla="*/ 82 w 127"/>
                <a:gd name="T61" fmla="*/ 92 h 143"/>
                <a:gd name="T62" fmla="*/ 108 w 127"/>
                <a:gd name="T63" fmla="*/ 87 h 143"/>
                <a:gd name="T64" fmla="*/ 120 w 127"/>
                <a:gd name="T65" fmla="*/ 82 h 143"/>
                <a:gd name="T66" fmla="*/ 108 w 127"/>
                <a:gd name="T67" fmla="*/ 78 h 143"/>
                <a:gd name="T68" fmla="*/ 82 w 127"/>
                <a:gd name="T69" fmla="*/ 73 h 143"/>
                <a:gd name="T70" fmla="*/ 103 w 127"/>
                <a:gd name="T71" fmla="*/ 61 h 143"/>
                <a:gd name="T72" fmla="*/ 103 w 127"/>
                <a:gd name="T73" fmla="*/ 10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43">
                  <a:moveTo>
                    <a:pt x="75" y="108"/>
                  </a:moveTo>
                  <a:cubicBezTo>
                    <a:pt x="74" y="104"/>
                    <a:pt x="70" y="102"/>
                    <a:pt x="66" y="103"/>
                  </a:cubicBezTo>
                  <a:cubicBezTo>
                    <a:pt x="50" y="107"/>
                    <a:pt x="50" y="107"/>
                    <a:pt x="50" y="107"/>
                  </a:cubicBezTo>
                  <a:cubicBezTo>
                    <a:pt x="49" y="108"/>
                    <a:pt x="48" y="107"/>
                    <a:pt x="47" y="106"/>
                  </a:cubicBezTo>
                  <a:cubicBezTo>
                    <a:pt x="38" y="86"/>
                    <a:pt x="32" y="65"/>
                    <a:pt x="30" y="43"/>
                  </a:cubicBezTo>
                  <a:cubicBezTo>
                    <a:pt x="30" y="42"/>
                    <a:pt x="31" y="41"/>
                    <a:pt x="32" y="41"/>
                  </a:cubicBezTo>
                  <a:cubicBezTo>
                    <a:pt x="48" y="36"/>
                    <a:pt x="48" y="36"/>
                    <a:pt x="48" y="36"/>
                  </a:cubicBezTo>
                  <a:cubicBezTo>
                    <a:pt x="50" y="36"/>
                    <a:pt x="54" y="34"/>
                    <a:pt x="53" y="28"/>
                  </a:cubicBezTo>
                  <a:cubicBezTo>
                    <a:pt x="47" y="6"/>
                    <a:pt x="47" y="6"/>
                    <a:pt x="47" y="6"/>
                  </a:cubicBezTo>
                  <a:cubicBezTo>
                    <a:pt x="46" y="3"/>
                    <a:pt x="44" y="0"/>
                    <a:pt x="40" y="0"/>
                  </a:cubicBezTo>
                  <a:cubicBezTo>
                    <a:pt x="38" y="0"/>
                    <a:pt x="23" y="5"/>
                    <a:pt x="23" y="5"/>
                  </a:cubicBezTo>
                  <a:cubicBezTo>
                    <a:pt x="0" y="13"/>
                    <a:pt x="5" y="35"/>
                    <a:pt x="5" y="35"/>
                  </a:cubicBezTo>
                  <a:cubicBezTo>
                    <a:pt x="9" y="66"/>
                    <a:pt x="17" y="97"/>
                    <a:pt x="29" y="125"/>
                  </a:cubicBezTo>
                  <a:cubicBezTo>
                    <a:pt x="34" y="136"/>
                    <a:pt x="44" y="143"/>
                    <a:pt x="56" y="143"/>
                  </a:cubicBezTo>
                  <a:cubicBezTo>
                    <a:pt x="62" y="143"/>
                    <a:pt x="76" y="138"/>
                    <a:pt x="76" y="138"/>
                  </a:cubicBezTo>
                  <a:cubicBezTo>
                    <a:pt x="79" y="137"/>
                    <a:pt x="82" y="134"/>
                    <a:pt x="80" y="130"/>
                  </a:cubicBezTo>
                  <a:lnTo>
                    <a:pt x="75" y="108"/>
                  </a:lnTo>
                  <a:close/>
                  <a:moveTo>
                    <a:pt x="40" y="5"/>
                  </a:moveTo>
                  <a:cubicBezTo>
                    <a:pt x="42" y="5"/>
                    <a:pt x="42" y="6"/>
                    <a:pt x="43" y="7"/>
                  </a:cubicBezTo>
                  <a:cubicBezTo>
                    <a:pt x="49" y="29"/>
                    <a:pt x="49" y="29"/>
                    <a:pt x="49" y="29"/>
                  </a:cubicBezTo>
                  <a:cubicBezTo>
                    <a:pt x="49" y="30"/>
                    <a:pt x="49" y="31"/>
                    <a:pt x="47" y="32"/>
                  </a:cubicBezTo>
                  <a:cubicBezTo>
                    <a:pt x="45" y="32"/>
                    <a:pt x="45" y="32"/>
                    <a:pt x="45" y="32"/>
                  </a:cubicBezTo>
                  <a:cubicBezTo>
                    <a:pt x="38" y="6"/>
                    <a:pt x="38" y="6"/>
                    <a:pt x="38" y="6"/>
                  </a:cubicBezTo>
                  <a:cubicBezTo>
                    <a:pt x="38" y="6"/>
                    <a:pt x="40" y="5"/>
                    <a:pt x="40" y="5"/>
                  </a:cubicBezTo>
                  <a:close/>
                  <a:moveTo>
                    <a:pt x="56" y="138"/>
                  </a:moveTo>
                  <a:cubicBezTo>
                    <a:pt x="46" y="138"/>
                    <a:pt x="37" y="132"/>
                    <a:pt x="33" y="123"/>
                  </a:cubicBezTo>
                  <a:cubicBezTo>
                    <a:pt x="21" y="95"/>
                    <a:pt x="13" y="65"/>
                    <a:pt x="10" y="35"/>
                  </a:cubicBezTo>
                  <a:cubicBezTo>
                    <a:pt x="10" y="35"/>
                    <a:pt x="5" y="15"/>
                    <a:pt x="24" y="9"/>
                  </a:cubicBezTo>
                  <a:cubicBezTo>
                    <a:pt x="33" y="7"/>
                    <a:pt x="33" y="7"/>
                    <a:pt x="33" y="7"/>
                  </a:cubicBezTo>
                  <a:cubicBezTo>
                    <a:pt x="40" y="34"/>
                    <a:pt x="40" y="34"/>
                    <a:pt x="40" y="34"/>
                  </a:cubicBezTo>
                  <a:cubicBezTo>
                    <a:pt x="31" y="36"/>
                    <a:pt x="31" y="36"/>
                    <a:pt x="31" y="36"/>
                  </a:cubicBezTo>
                  <a:cubicBezTo>
                    <a:pt x="27" y="37"/>
                    <a:pt x="25" y="40"/>
                    <a:pt x="26" y="43"/>
                  </a:cubicBezTo>
                  <a:cubicBezTo>
                    <a:pt x="28" y="66"/>
                    <a:pt x="34" y="87"/>
                    <a:pt x="43" y="108"/>
                  </a:cubicBezTo>
                  <a:cubicBezTo>
                    <a:pt x="44" y="111"/>
                    <a:pt x="48" y="113"/>
                    <a:pt x="51" y="112"/>
                  </a:cubicBezTo>
                  <a:cubicBezTo>
                    <a:pt x="61" y="109"/>
                    <a:pt x="61" y="109"/>
                    <a:pt x="61" y="109"/>
                  </a:cubicBezTo>
                  <a:cubicBezTo>
                    <a:pt x="68" y="136"/>
                    <a:pt x="68" y="136"/>
                    <a:pt x="68" y="136"/>
                  </a:cubicBezTo>
                  <a:cubicBezTo>
                    <a:pt x="68" y="136"/>
                    <a:pt x="61" y="138"/>
                    <a:pt x="56" y="138"/>
                  </a:cubicBezTo>
                  <a:close/>
                  <a:moveTo>
                    <a:pt x="74" y="134"/>
                  </a:moveTo>
                  <a:cubicBezTo>
                    <a:pt x="72" y="135"/>
                    <a:pt x="72" y="135"/>
                    <a:pt x="72" y="135"/>
                  </a:cubicBezTo>
                  <a:cubicBezTo>
                    <a:pt x="65" y="108"/>
                    <a:pt x="65" y="108"/>
                    <a:pt x="65" y="108"/>
                  </a:cubicBezTo>
                  <a:cubicBezTo>
                    <a:pt x="67" y="107"/>
                    <a:pt x="67" y="107"/>
                    <a:pt x="67" y="107"/>
                  </a:cubicBezTo>
                  <a:cubicBezTo>
                    <a:pt x="68" y="107"/>
                    <a:pt x="70" y="108"/>
                    <a:pt x="70" y="109"/>
                  </a:cubicBezTo>
                  <a:cubicBezTo>
                    <a:pt x="76" y="131"/>
                    <a:pt x="76" y="131"/>
                    <a:pt x="76" y="131"/>
                  </a:cubicBezTo>
                  <a:cubicBezTo>
                    <a:pt x="76" y="132"/>
                    <a:pt x="76" y="134"/>
                    <a:pt x="74" y="134"/>
                  </a:cubicBezTo>
                  <a:close/>
                  <a:moveTo>
                    <a:pt x="82" y="62"/>
                  </a:moveTo>
                  <a:cubicBezTo>
                    <a:pt x="58" y="41"/>
                    <a:pt x="58" y="41"/>
                    <a:pt x="58" y="41"/>
                  </a:cubicBezTo>
                  <a:cubicBezTo>
                    <a:pt x="82" y="20"/>
                    <a:pt x="82" y="20"/>
                    <a:pt x="82" y="20"/>
                  </a:cubicBezTo>
                  <a:cubicBezTo>
                    <a:pt x="82" y="32"/>
                    <a:pt x="82" y="32"/>
                    <a:pt x="82" y="32"/>
                  </a:cubicBezTo>
                  <a:cubicBezTo>
                    <a:pt x="103" y="32"/>
                    <a:pt x="103" y="32"/>
                    <a:pt x="103" y="32"/>
                  </a:cubicBezTo>
                  <a:cubicBezTo>
                    <a:pt x="103" y="36"/>
                    <a:pt x="103" y="36"/>
                    <a:pt x="103" y="36"/>
                  </a:cubicBezTo>
                  <a:cubicBezTo>
                    <a:pt x="78" y="36"/>
                    <a:pt x="78" y="36"/>
                    <a:pt x="78" y="36"/>
                  </a:cubicBezTo>
                  <a:cubicBezTo>
                    <a:pt x="78" y="30"/>
                    <a:pt x="78" y="30"/>
                    <a:pt x="78" y="30"/>
                  </a:cubicBezTo>
                  <a:cubicBezTo>
                    <a:pt x="65" y="41"/>
                    <a:pt x="65" y="41"/>
                    <a:pt x="65" y="41"/>
                  </a:cubicBezTo>
                  <a:cubicBezTo>
                    <a:pt x="78" y="52"/>
                    <a:pt x="78" y="52"/>
                    <a:pt x="78" y="52"/>
                  </a:cubicBezTo>
                  <a:cubicBezTo>
                    <a:pt x="78" y="46"/>
                    <a:pt x="78" y="46"/>
                    <a:pt x="78" y="46"/>
                  </a:cubicBezTo>
                  <a:cubicBezTo>
                    <a:pt x="103" y="46"/>
                    <a:pt x="103" y="46"/>
                    <a:pt x="103" y="46"/>
                  </a:cubicBezTo>
                  <a:cubicBezTo>
                    <a:pt x="103" y="50"/>
                    <a:pt x="103" y="50"/>
                    <a:pt x="103" y="50"/>
                  </a:cubicBezTo>
                  <a:cubicBezTo>
                    <a:pt x="82" y="50"/>
                    <a:pt x="82" y="50"/>
                    <a:pt x="82" y="50"/>
                  </a:cubicBezTo>
                  <a:lnTo>
                    <a:pt x="82" y="62"/>
                  </a:lnTo>
                  <a:close/>
                  <a:moveTo>
                    <a:pt x="103" y="104"/>
                  </a:moveTo>
                  <a:cubicBezTo>
                    <a:pt x="103" y="92"/>
                    <a:pt x="103" y="92"/>
                    <a:pt x="103" y="92"/>
                  </a:cubicBezTo>
                  <a:cubicBezTo>
                    <a:pt x="82" y="92"/>
                    <a:pt x="82" y="92"/>
                    <a:pt x="82" y="92"/>
                  </a:cubicBezTo>
                  <a:cubicBezTo>
                    <a:pt x="82" y="87"/>
                    <a:pt x="82" y="87"/>
                    <a:pt x="82" y="87"/>
                  </a:cubicBezTo>
                  <a:cubicBezTo>
                    <a:pt x="108" y="87"/>
                    <a:pt x="108" y="87"/>
                    <a:pt x="108" y="87"/>
                  </a:cubicBezTo>
                  <a:cubicBezTo>
                    <a:pt x="108" y="94"/>
                    <a:pt x="108" y="94"/>
                    <a:pt x="108" y="94"/>
                  </a:cubicBezTo>
                  <a:cubicBezTo>
                    <a:pt x="120" y="82"/>
                    <a:pt x="120" y="82"/>
                    <a:pt x="120" y="82"/>
                  </a:cubicBezTo>
                  <a:cubicBezTo>
                    <a:pt x="108" y="71"/>
                    <a:pt x="108" y="71"/>
                    <a:pt x="108" y="71"/>
                  </a:cubicBezTo>
                  <a:cubicBezTo>
                    <a:pt x="108" y="78"/>
                    <a:pt x="108" y="78"/>
                    <a:pt x="108" y="78"/>
                  </a:cubicBezTo>
                  <a:cubicBezTo>
                    <a:pt x="82" y="78"/>
                    <a:pt x="82" y="78"/>
                    <a:pt x="82" y="78"/>
                  </a:cubicBezTo>
                  <a:cubicBezTo>
                    <a:pt x="82" y="73"/>
                    <a:pt x="82" y="73"/>
                    <a:pt x="82" y="73"/>
                  </a:cubicBezTo>
                  <a:cubicBezTo>
                    <a:pt x="103" y="73"/>
                    <a:pt x="103" y="73"/>
                    <a:pt x="103" y="73"/>
                  </a:cubicBezTo>
                  <a:cubicBezTo>
                    <a:pt x="103" y="61"/>
                    <a:pt x="103" y="61"/>
                    <a:pt x="103" y="61"/>
                  </a:cubicBezTo>
                  <a:cubicBezTo>
                    <a:pt x="127" y="82"/>
                    <a:pt x="127" y="82"/>
                    <a:pt x="127" y="82"/>
                  </a:cubicBezTo>
                  <a:lnTo>
                    <a:pt x="103" y="104"/>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6" name="Group 55" descr="GPS icon">
            <a:extLst>
              <a:ext uri="{FF2B5EF4-FFF2-40B4-BE49-F238E27FC236}">
                <a16:creationId xmlns:a16="http://schemas.microsoft.com/office/drawing/2014/main" id="{2E046149-97EA-4B7C-98B3-810396D94C09}"/>
              </a:ext>
            </a:extLst>
          </p:cNvPr>
          <p:cNvGrpSpPr/>
          <p:nvPr/>
        </p:nvGrpSpPr>
        <p:grpSpPr>
          <a:xfrm>
            <a:off x="2916751" y="1656149"/>
            <a:ext cx="558866" cy="527169"/>
            <a:chOff x="5778500" y="8172450"/>
            <a:chExt cx="631825" cy="631825"/>
          </a:xfrm>
        </p:grpSpPr>
        <p:sp>
          <p:nvSpPr>
            <p:cNvPr id="57" name="Oval 173">
              <a:extLst>
                <a:ext uri="{FF2B5EF4-FFF2-40B4-BE49-F238E27FC236}">
                  <a16:creationId xmlns:a16="http://schemas.microsoft.com/office/drawing/2014/main" id="{1782805B-17B8-4B5C-9A24-AD7295443EBF}"/>
                </a:ext>
              </a:extLst>
            </p:cNvPr>
            <p:cNvSpPr>
              <a:spLocks noChangeArrowheads="1"/>
            </p:cNvSpPr>
            <p:nvPr/>
          </p:nvSpPr>
          <p:spPr bwMode="auto">
            <a:xfrm>
              <a:off x="5778500" y="8172450"/>
              <a:ext cx="631825"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95">
              <a:extLst>
                <a:ext uri="{FF2B5EF4-FFF2-40B4-BE49-F238E27FC236}">
                  <a16:creationId xmlns:a16="http://schemas.microsoft.com/office/drawing/2014/main" id="{7BF67BEA-0B62-4C62-B194-E753438FCBE7}"/>
                </a:ext>
              </a:extLst>
            </p:cNvPr>
            <p:cNvSpPr>
              <a:spLocks noEditPoints="1"/>
            </p:cNvSpPr>
            <p:nvPr/>
          </p:nvSpPr>
          <p:spPr bwMode="auto">
            <a:xfrm>
              <a:off x="5934075" y="8261350"/>
              <a:ext cx="333375" cy="454025"/>
            </a:xfrm>
            <a:custGeom>
              <a:avLst/>
              <a:gdLst>
                <a:gd name="T0" fmla="*/ 52 w 105"/>
                <a:gd name="T1" fmla="*/ 21 h 143"/>
                <a:gd name="T2" fmla="*/ 21 w 105"/>
                <a:gd name="T3" fmla="*/ 53 h 143"/>
                <a:gd name="T4" fmla="*/ 52 w 105"/>
                <a:gd name="T5" fmla="*/ 85 h 143"/>
                <a:gd name="T6" fmla="*/ 84 w 105"/>
                <a:gd name="T7" fmla="*/ 53 h 143"/>
                <a:gd name="T8" fmla="*/ 52 w 105"/>
                <a:gd name="T9" fmla="*/ 21 h 143"/>
                <a:gd name="T10" fmla="*/ 37 w 105"/>
                <a:gd name="T11" fmla="*/ 75 h 143"/>
                <a:gd name="T12" fmla="*/ 52 w 105"/>
                <a:gd name="T13" fmla="*/ 60 h 143"/>
                <a:gd name="T14" fmla="*/ 68 w 105"/>
                <a:gd name="T15" fmla="*/ 75 h 143"/>
                <a:gd name="T16" fmla="*/ 52 w 105"/>
                <a:gd name="T17" fmla="*/ 80 h 143"/>
                <a:gd name="T18" fmla="*/ 37 w 105"/>
                <a:gd name="T19" fmla="*/ 75 h 143"/>
                <a:gd name="T20" fmla="*/ 46 w 105"/>
                <a:gd name="T21" fmla="*/ 48 h 143"/>
                <a:gd name="T22" fmla="*/ 52 w 105"/>
                <a:gd name="T23" fmla="*/ 41 h 143"/>
                <a:gd name="T24" fmla="*/ 59 w 105"/>
                <a:gd name="T25" fmla="*/ 48 h 143"/>
                <a:gd name="T26" fmla="*/ 52 w 105"/>
                <a:gd name="T27" fmla="*/ 55 h 143"/>
                <a:gd name="T28" fmla="*/ 46 w 105"/>
                <a:gd name="T29" fmla="*/ 48 h 143"/>
                <a:gd name="T30" fmla="*/ 73 w 105"/>
                <a:gd name="T31" fmla="*/ 71 h 143"/>
                <a:gd name="T32" fmla="*/ 60 w 105"/>
                <a:gd name="T33" fmla="*/ 57 h 143"/>
                <a:gd name="T34" fmla="*/ 64 w 105"/>
                <a:gd name="T35" fmla="*/ 48 h 143"/>
                <a:gd name="T36" fmla="*/ 52 w 105"/>
                <a:gd name="T37" fmla="*/ 37 h 143"/>
                <a:gd name="T38" fmla="*/ 41 w 105"/>
                <a:gd name="T39" fmla="*/ 48 h 143"/>
                <a:gd name="T40" fmla="*/ 45 w 105"/>
                <a:gd name="T41" fmla="*/ 57 h 143"/>
                <a:gd name="T42" fmla="*/ 32 w 105"/>
                <a:gd name="T43" fmla="*/ 71 h 143"/>
                <a:gd name="T44" fmla="*/ 25 w 105"/>
                <a:gd name="T45" fmla="*/ 53 h 143"/>
                <a:gd name="T46" fmla="*/ 52 w 105"/>
                <a:gd name="T47" fmla="*/ 25 h 143"/>
                <a:gd name="T48" fmla="*/ 80 w 105"/>
                <a:gd name="T49" fmla="*/ 53 h 143"/>
                <a:gd name="T50" fmla="*/ 73 w 105"/>
                <a:gd name="T51" fmla="*/ 71 h 143"/>
                <a:gd name="T52" fmla="*/ 52 w 105"/>
                <a:gd name="T53" fmla="*/ 0 h 143"/>
                <a:gd name="T54" fmla="*/ 0 w 105"/>
                <a:gd name="T55" fmla="*/ 53 h 143"/>
                <a:gd name="T56" fmla="*/ 51 w 105"/>
                <a:gd name="T57" fmla="*/ 141 h 143"/>
                <a:gd name="T58" fmla="*/ 52 w 105"/>
                <a:gd name="T59" fmla="*/ 143 h 143"/>
                <a:gd name="T60" fmla="*/ 54 w 105"/>
                <a:gd name="T61" fmla="*/ 141 h 143"/>
                <a:gd name="T62" fmla="*/ 105 w 105"/>
                <a:gd name="T63" fmla="*/ 53 h 143"/>
                <a:gd name="T64" fmla="*/ 52 w 105"/>
                <a:gd name="T65" fmla="*/ 0 h 143"/>
                <a:gd name="T66" fmla="*/ 52 w 105"/>
                <a:gd name="T67" fmla="*/ 136 h 143"/>
                <a:gd name="T68" fmla="*/ 5 w 105"/>
                <a:gd name="T69" fmla="*/ 53 h 143"/>
                <a:gd name="T70" fmla="*/ 52 w 105"/>
                <a:gd name="T71" fmla="*/ 5 h 143"/>
                <a:gd name="T72" fmla="*/ 100 w 105"/>
                <a:gd name="T73" fmla="*/ 53 h 143"/>
                <a:gd name="T74" fmla="*/ 52 w 105"/>
                <a:gd name="T75"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43">
                  <a:moveTo>
                    <a:pt x="52" y="21"/>
                  </a:moveTo>
                  <a:cubicBezTo>
                    <a:pt x="35" y="21"/>
                    <a:pt x="21" y="35"/>
                    <a:pt x="21" y="53"/>
                  </a:cubicBezTo>
                  <a:cubicBezTo>
                    <a:pt x="21" y="70"/>
                    <a:pt x="35" y="85"/>
                    <a:pt x="52" y="85"/>
                  </a:cubicBezTo>
                  <a:cubicBezTo>
                    <a:pt x="70" y="85"/>
                    <a:pt x="84" y="70"/>
                    <a:pt x="84" y="53"/>
                  </a:cubicBezTo>
                  <a:cubicBezTo>
                    <a:pt x="84" y="35"/>
                    <a:pt x="70" y="21"/>
                    <a:pt x="52" y="21"/>
                  </a:cubicBezTo>
                  <a:close/>
                  <a:moveTo>
                    <a:pt x="37" y="75"/>
                  </a:moveTo>
                  <a:cubicBezTo>
                    <a:pt x="37" y="66"/>
                    <a:pt x="44" y="60"/>
                    <a:pt x="52" y="60"/>
                  </a:cubicBezTo>
                  <a:cubicBezTo>
                    <a:pt x="61" y="60"/>
                    <a:pt x="68" y="66"/>
                    <a:pt x="68" y="75"/>
                  </a:cubicBezTo>
                  <a:cubicBezTo>
                    <a:pt x="64" y="78"/>
                    <a:pt x="58" y="80"/>
                    <a:pt x="52" y="80"/>
                  </a:cubicBezTo>
                  <a:cubicBezTo>
                    <a:pt x="47" y="80"/>
                    <a:pt x="41" y="78"/>
                    <a:pt x="37" y="75"/>
                  </a:cubicBezTo>
                  <a:close/>
                  <a:moveTo>
                    <a:pt x="46" y="48"/>
                  </a:moveTo>
                  <a:cubicBezTo>
                    <a:pt x="46" y="44"/>
                    <a:pt x="49" y="41"/>
                    <a:pt x="52" y="41"/>
                  </a:cubicBezTo>
                  <a:cubicBezTo>
                    <a:pt x="56" y="41"/>
                    <a:pt x="59" y="44"/>
                    <a:pt x="59" y="48"/>
                  </a:cubicBezTo>
                  <a:cubicBezTo>
                    <a:pt x="59" y="52"/>
                    <a:pt x="56" y="55"/>
                    <a:pt x="52" y="55"/>
                  </a:cubicBezTo>
                  <a:cubicBezTo>
                    <a:pt x="49" y="55"/>
                    <a:pt x="46" y="52"/>
                    <a:pt x="46" y="48"/>
                  </a:cubicBezTo>
                  <a:close/>
                  <a:moveTo>
                    <a:pt x="73" y="71"/>
                  </a:moveTo>
                  <a:cubicBezTo>
                    <a:pt x="71" y="65"/>
                    <a:pt x="66" y="59"/>
                    <a:pt x="60" y="57"/>
                  </a:cubicBezTo>
                  <a:cubicBezTo>
                    <a:pt x="62" y="54"/>
                    <a:pt x="64" y="52"/>
                    <a:pt x="64" y="48"/>
                  </a:cubicBezTo>
                  <a:cubicBezTo>
                    <a:pt x="64" y="42"/>
                    <a:pt x="59" y="37"/>
                    <a:pt x="52" y="37"/>
                  </a:cubicBezTo>
                  <a:cubicBezTo>
                    <a:pt x="46" y="37"/>
                    <a:pt x="41" y="42"/>
                    <a:pt x="41" y="48"/>
                  </a:cubicBezTo>
                  <a:cubicBezTo>
                    <a:pt x="41" y="52"/>
                    <a:pt x="42" y="54"/>
                    <a:pt x="45" y="57"/>
                  </a:cubicBezTo>
                  <a:cubicBezTo>
                    <a:pt x="39" y="59"/>
                    <a:pt x="34" y="65"/>
                    <a:pt x="32" y="71"/>
                  </a:cubicBezTo>
                  <a:cubicBezTo>
                    <a:pt x="28" y="66"/>
                    <a:pt x="25" y="60"/>
                    <a:pt x="25" y="53"/>
                  </a:cubicBezTo>
                  <a:cubicBezTo>
                    <a:pt x="25" y="38"/>
                    <a:pt x="37" y="25"/>
                    <a:pt x="52" y="25"/>
                  </a:cubicBezTo>
                  <a:cubicBezTo>
                    <a:pt x="68" y="25"/>
                    <a:pt x="80" y="38"/>
                    <a:pt x="80" y="53"/>
                  </a:cubicBezTo>
                  <a:cubicBezTo>
                    <a:pt x="80" y="60"/>
                    <a:pt x="77" y="66"/>
                    <a:pt x="73" y="71"/>
                  </a:cubicBezTo>
                  <a:close/>
                  <a:moveTo>
                    <a:pt x="52" y="0"/>
                  </a:moveTo>
                  <a:cubicBezTo>
                    <a:pt x="24" y="0"/>
                    <a:pt x="0" y="24"/>
                    <a:pt x="0" y="53"/>
                  </a:cubicBezTo>
                  <a:cubicBezTo>
                    <a:pt x="0" y="85"/>
                    <a:pt x="49" y="139"/>
                    <a:pt x="51" y="141"/>
                  </a:cubicBezTo>
                  <a:cubicBezTo>
                    <a:pt x="52" y="143"/>
                    <a:pt x="52" y="143"/>
                    <a:pt x="52" y="143"/>
                  </a:cubicBezTo>
                  <a:cubicBezTo>
                    <a:pt x="54" y="141"/>
                    <a:pt x="54" y="141"/>
                    <a:pt x="54" y="141"/>
                  </a:cubicBezTo>
                  <a:cubicBezTo>
                    <a:pt x="56" y="139"/>
                    <a:pt x="105" y="85"/>
                    <a:pt x="105" y="53"/>
                  </a:cubicBezTo>
                  <a:cubicBezTo>
                    <a:pt x="105" y="24"/>
                    <a:pt x="81" y="0"/>
                    <a:pt x="52" y="0"/>
                  </a:cubicBezTo>
                  <a:close/>
                  <a:moveTo>
                    <a:pt x="52" y="136"/>
                  </a:moveTo>
                  <a:cubicBezTo>
                    <a:pt x="44" y="126"/>
                    <a:pt x="5" y="80"/>
                    <a:pt x="5" y="53"/>
                  </a:cubicBezTo>
                  <a:cubicBezTo>
                    <a:pt x="5" y="26"/>
                    <a:pt x="26" y="5"/>
                    <a:pt x="52" y="5"/>
                  </a:cubicBezTo>
                  <a:cubicBezTo>
                    <a:pt x="79" y="5"/>
                    <a:pt x="100" y="26"/>
                    <a:pt x="100" y="53"/>
                  </a:cubicBezTo>
                  <a:cubicBezTo>
                    <a:pt x="100" y="80"/>
                    <a:pt x="61" y="126"/>
                    <a:pt x="52" y="136"/>
                  </a:cubicBez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9" name="Rectangle 58"/>
          <p:cNvSpPr/>
          <p:nvPr/>
        </p:nvSpPr>
        <p:spPr>
          <a:xfrm>
            <a:off x="2515123" y="1989052"/>
            <a:ext cx="1796617" cy="1546577"/>
          </a:xfrm>
          <a:prstGeom prst="rect">
            <a:avLst/>
          </a:prstGeom>
        </p:spPr>
        <p:txBody>
          <a:bodyPr wrap="square">
            <a:spAutoFit/>
          </a:bodyPr>
          <a:lstStyle/>
          <a:p>
            <a:pPr lvl="0"/>
            <a:endParaRPr lang="en-US" sz="1050" b="1" dirty="0">
              <a:solidFill>
                <a:srgbClr val="4D4D28"/>
              </a:solidFill>
            </a:endParaRPr>
          </a:p>
          <a:p>
            <a:pPr lvl="0"/>
            <a:r>
              <a:rPr lang="en-US" sz="1050" b="1" dirty="0">
                <a:solidFill>
                  <a:srgbClr val="4D4D28"/>
                </a:solidFill>
              </a:rPr>
              <a:t>NNADAP community worker will complete intake assessment and start referral process by seeking out FNIHB Treatment Centre(s) for availability.</a:t>
            </a:r>
          </a:p>
          <a:p>
            <a:pPr lvl="0"/>
            <a:r>
              <a:rPr lang="en-US" sz="1050" b="1" dirty="0">
                <a:solidFill>
                  <a:srgbClr val="4D4D28"/>
                </a:solidFill>
              </a:rPr>
              <a:t>*If no bed availability</a:t>
            </a:r>
          </a:p>
        </p:txBody>
      </p:sp>
      <p:grpSp>
        <p:nvGrpSpPr>
          <p:cNvPr id="63" name="Group 62" descr="pencil and paper icon">
            <a:extLst>
              <a:ext uri="{FF2B5EF4-FFF2-40B4-BE49-F238E27FC236}">
                <a16:creationId xmlns:a16="http://schemas.microsoft.com/office/drawing/2014/main" id="{CD02CDDB-16A0-4015-AE88-EA5958854E17}"/>
              </a:ext>
            </a:extLst>
          </p:cNvPr>
          <p:cNvGrpSpPr/>
          <p:nvPr/>
        </p:nvGrpSpPr>
        <p:grpSpPr>
          <a:xfrm>
            <a:off x="5047702" y="1639195"/>
            <a:ext cx="617738" cy="527283"/>
            <a:chOff x="2765425" y="8172450"/>
            <a:chExt cx="628650" cy="631825"/>
          </a:xfrm>
        </p:grpSpPr>
        <p:sp>
          <p:nvSpPr>
            <p:cNvPr id="64" name="Oval 169">
              <a:extLst>
                <a:ext uri="{FF2B5EF4-FFF2-40B4-BE49-F238E27FC236}">
                  <a16:creationId xmlns:a16="http://schemas.microsoft.com/office/drawing/2014/main" id="{BB0E7498-C5A0-46BC-9AEA-01973B690F72}"/>
                </a:ext>
              </a:extLst>
            </p:cNvPr>
            <p:cNvSpPr>
              <a:spLocks noChangeArrowheads="1"/>
            </p:cNvSpPr>
            <p:nvPr/>
          </p:nvSpPr>
          <p:spPr bwMode="auto">
            <a:xfrm>
              <a:off x="2765425" y="8172450"/>
              <a:ext cx="628650"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92">
              <a:extLst>
                <a:ext uri="{FF2B5EF4-FFF2-40B4-BE49-F238E27FC236}">
                  <a16:creationId xmlns:a16="http://schemas.microsoft.com/office/drawing/2014/main" id="{BD6C034F-BEB0-4F21-93A9-851988BCBCED}"/>
                </a:ext>
              </a:extLst>
            </p:cNvPr>
            <p:cNvSpPr>
              <a:spLocks noEditPoints="1"/>
            </p:cNvSpPr>
            <p:nvPr/>
          </p:nvSpPr>
          <p:spPr bwMode="auto">
            <a:xfrm>
              <a:off x="2905125" y="8248650"/>
              <a:ext cx="457200" cy="454025"/>
            </a:xfrm>
            <a:custGeom>
              <a:avLst/>
              <a:gdLst>
                <a:gd name="T0" fmla="*/ 115 w 144"/>
                <a:gd name="T1" fmla="*/ 38 h 143"/>
                <a:gd name="T2" fmla="*/ 110 w 144"/>
                <a:gd name="T3" fmla="*/ 0 h 143"/>
                <a:gd name="T4" fmla="*/ 0 w 144"/>
                <a:gd name="T5" fmla="*/ 143 h 143"/>
                <a:gd name="T6" fmla="*/ 110 w 144"/>
                <a:gd name="T7" fmla="*/ 87 h 143"/>
                <a:gd name="T8" fmla="*/ 137 w 144"/>
                <a:gd name="T9" fmla="*/ 38 h 143"/>
                <a:gd name="T10" fmla="*/ 5 w 144"/>
                <a:gd name="T11" fmla="*/ 138 h 143"/>
                <a:gd name="T12" fmla="*/ 106 w 144"/>
                <a:gd name="T13" fmla="*/ 5 h 143"/>
                <a:gd name="T14" fmla="*/ 97 w 144"/>
                <a:gd name="T15" fmla="*/ 55 h 143"/>
                <a:gd name="T16" fmla="*/ 64 w 144"/>
                <a:gd name="T17" fmla="*/ 60 h 143"/>
                <a:gd name="T18" fmla="*/ 74 w 144"/>
                <a:gd name="T19" fmla="*/ 78 h 143"/>
                <a:gd name="T20" fmla="*/ 14 w 144"/>
                <a:gd name="T21" fmla="*/ 83 h 143"/>
                <a:gd name="T22" fmla="*/ 51 w 144"/>
                <a:gd name="T23" fmla="*/ 101 h 143"/>
                <a:gd name="T24" fmla="*/ 14 w 144"/>
                <a:gd name="T25" fmla="*/ 106 h 143"/>
                <a:gd name="T26" fmla="*/ 46 w 144"/>
                <a:gd name="T27" fmla="*/ 129 h 143"/>
                <a:gd name="T28" fmla="*/ 106 w 144"/>
                <a:gd name="T29" fmla="*/ 92 h 143"/>
                <a:gd name="T30" fmla="*/ 52 w 144"/>
                <a:gd name="T31" fmla="*/ 111 h 143"/>
                <a:gd name="T32" fmla="*/ 51 w 144"/>
                <a:gd name="T33" fmla="*/ 124 h 143"/>
                <a:gd name="T34" fmla="*/ 69 w 144"/>
                <a:gd name="T35" fmla="*/ 122 h 143"/>
                <a:gd name="T36" fmla="*/ 116 w 144"/>
                <a:gd name="T37" fmla="*/ 42 h 143"/>
                <a:gd name="T38" fmla="*/ 69 w 144"/>
                <a:gd name="T39" fmla="*/ 122 h 143"/>
                <a:gd name="T40" fmla="*/ 120 w 144"/>
                <a:gd name="T41" fmla="*/ 39 h 143"/>
                <a:gd name="T42" fmla="*/ 136 w 144"/>
                <a:gd name="T43" fmla="*/ 55 h 143"/>
                <a:gd name="T44" fmla="*/ 120 w 144"/>
                <a:gd name="T45" fmla="*/ 52 h 143"/>
                <a:gd name="T46" fmla="*/ 66 w 144"/>
                <a:gd name="T47" fmla="*/ 112 h 143"/>
                <a:gd name="T48" fmla="*/ 55 w 144"/>
                <a:gd name="T49" fmla="*/ 14 h 143"/>
                <a:gd name="T50" fmla="*/ 14 w 144"/>
                <a:gd name="T51" fmla="*/ 60 h 143"/>
                <a:gd name="T52" fmla="*/ 55 w 144"/>
                <a:gd name="T53" fmla="*/ 14 h 143"/>
                <a:gd name="T54" fmla="*/ 18 w 144"/>
                <a:gd name="T55" fmla="*/ 55 h 143"/>
                <a:gd name="T56" fmla="*/ 50 w 144"/>
                <a:gd name="T57" fmla="*/ 19 h 143"/>
                <a:gd name="T58" fmla="*/ 34 w 144"/>
                <a:gd name="T59" fmla="*/ 44 h 143"/>
                <a:gd name="T60" fmla="*/ 48 w 144"/>
                <a:gd name="T61" fmla="*/ 53 h 143"/>
                <a:gd name="T62" fmla="*/ 44 w 144"/>
                <a:gd name="T63" fmla="*/ 33 h 143"/>
                <a:gd name="T64" fmla="*/ 25 w 144"/>
                <a:gd name="T65" fmla="*/ 33 h 143"/>
                <a:gd name="T66" fmla="*/ 21 w 144"/>
                <a:gd name="T67" fmla="*/ 53 h 143"/>
                <a:gd name="T68" fmla="*/ 34 w 144"/>
                <a:gd name="T69" fmla="*/ 44 h 143"/>
                <a:gd name="T70" fmla="*/ 39 w 144"/>
                <a:gd name="T71" fmla="*/ 33 h 143"/>
                <a:gd name="T72" fmla="*/ 30 w 144"/>
                <a:gd name="T73" fmla="*/ 33 h 143"/>
                <a:gd name="T74" fmla="*/ 64 w 144"/>
                <a:gd name="T75" fmla="*/ 14 h 143"/>
                <a:gd name="T76" fmla="*/ 97 w 144"/>
                <a:gd name="T77" fmla="*/ 19 h 143"/>
                <a:gd name="T78" fmla="*/ 64 w 144"/>
                <a:gd name="T79" fmla="*/ 14 h 143"/>
                <a:gd name="T80" fmla="*/ 97 w 144"/>
                <a:gd name="T81" fmla="*/ 35 h 143"/>
                <a:gd name="T82" fmla="*/ 64 w 144"/>
                <a:gd name="T83" fmla="*/ 39 h 143"/>
                <a:gd name="T84" fmla="*/ 14 w 144"/>
                <a:gd name="T85" fmla="*/ 124 h 143"/>
                <a:gd name="T86" fmla="*/ 18 w 144"/>
                <a:gd name="T87" fmla="*/ 129 h 143"/>
                <a:gd name="T88" fmla="*/ 14 w 144"/>
                <a:gd name="T89" fmla="*/ 124 h 143"/>
                <a:gd name="T90" fmla="*/ 28 w 144"/>
                <a:gd name="T91" fmla="*/ 124 h 143"/>
                <a:gd name="T92" fmla="*/ 23 w 144"/>
                <a:gd name="T93" fmla="*/ 129 h 143"/>
                <a:gd name="T94" fmla="*/ 32 w 144"/>
                <a:gd name="T95" fmla="*/ 124 h 143"/>
                <a:gd name="T96" fmla="*/ 37 w 144"/>
                <a:gd name="T97" fmla="*/ 129 h 143"/>
                <a:gd name="T98" fmla="*/ 32 w 144"/>
                <a:gd name="T99" fmla="*/ 1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43">
                  <a:moveTo>
                    <a:pt x="137" y="38"/>
                  </a:moveTo>
                  <a:cubicBezTo>
                    <a:pt x="129" y="29"/>
                    <a:pt x="118" y="35"/>
                    <a:pt x="115" y="38"/>
                  </a:cubicBezTo>
                  <a:cubicBezTo>
                    <a:pt x="110" y="42"/>
                    <a:pt x="110" y="42"/>
                    <a:pt x="110" y="42"/>
                  </a:cubicBezTo>
                  <a:cubicBezTo>
                    <a:pt x="110" y="0"/>
                    <a:pt x="110" y="0"/>
                    <a:pt x="110" y="0"/>
                  </a:cubicBezTo>
                  <a:cubicBezTo>
                    <a:pt x="0" y="0"/>
                    <a:pt x="0" y="0"/>
                    <a:pt x="0" y="0"/>
                  </a:cubicBezTo>
                  <a:cubicBezTo>
                    <a:pt x="0" y="143"/>
                    <a:pt x="0" y="143"/>
                    <a:pt x="0" y="143"/>
                  </a:cubicBezTo>
                  <a:cubicBezTo>
                    <a:pt x="110" y="143"/>
                    <a:pt x="110" y="143"/>
                    <a:pt x="110" y="143"/>
                  </a:cubicBezTo>
                  <a:cubicBezTo>
                    <a:pt x="110" y="87"/>
                    <a:pt x="110" y="87"/>
                    <a:pt x="110" y="87"/>
                  </a:cubicBezTo>
                  <a:cubicBezTo>
                    <a:pt x="137" y="60"/>
                    <a:pt x="137" y="60"/>
                    <a:pt x="137" y="60"/>
                  </a:cubicBezTo>
                  <a:cubicBezTo>
                    <a:pt x="144" y="54"/>
                    <a:pt x="144" y="44"/>
                    <a:pt x="137" y="38"/>
                  </a:cubicBezTo>
                  <a:close/>
                  <a:moveTo>
                    <a:pt x="106" y="138"/>
                  </a:moveTo>
                  <a:cubicBezTo>
                    <a:pt x="5" y="138"/>
                    <a:pt x="5" y="138"/>
                    <a:pt x="5" y="138"/>
                  </a:cubicBezTo>
                  <a:cubicBezTo>
                    <a:pt x="5" y="5"/>
                    <a:pt x="5" y="5"/>
                    <a:pt x="5" y="5"/>
                  </a:cubicBezTo>
                  <a:cubicBezTo>
                    <a:pt x="106" y="5"/>
                    <a:pt x="106" y="5"/>
                    <a:pt x="106" y="5"/>
                  </a:cubicBezTo>
                  <a:cubicBezTo>
                    <a:pt x="106" y="47"/>
                    <a:pt x="106" y="47"/>
                    <a:pt x="106" y="47"/>
                  </a:cubicBezTo>
                  <a:cubicBezTo>
                    <a:pt x="97" y="55"/>
                    <a:pt x="97" y="55"/>
                    <a:pt x="97" y="55"/>
                  </a:cubicBezTo>
                  <a:cubicBezTo>
                    <a:pt x="64" y="55"/>
                    <a:pt x="64" y="55"/>
                    <a:pt x="64" y="55"/>
                  </a:cubicBezTo>
                  <a:cubicBezTo>
                    <a:pt x="64" y="60"/>
                    <a:pt x="64" y="60"/>
                    <a:pt x="64" y="60"/>
                  </a:cubicBezTo>
                  <a:cubicBezTo>
                    <a:pt x="92" y="60"/>
                    <a:pt x="92" y="60"/>
                    <a:pt x="92" y="60"/>
                  </a:cubicBezTo>
                  <a:cubicBezTo>
                    <a:pt x="74" y="78"/>
                    <a:pt x="74" y="78"/>
                    <a:pt x="74" y="78"/>
                  </a:cubicBezTo>
                  <a:cubicBezTo>
                    <a:pt x="14" y="78"/>
                    <a:pt x="14" y="78"/>
                    <a:pt x="14" y="78"/>
                  </a:cubicBezTo>
                  <a:cubicBezTo>
                    <a:pt x="14" y="83"/>
                    <a:pt x="14" y="83"/>
                    <a:pt x="14" y="83"/>
                  </a:cubicBezTo>
                  <a:cubicBezTo>
                    <a:pt x="69" y="83"/>
                    <a:pt x="69" y="83"/>
                    <a:pt x="69" y="83"/>
                  </a:cubicBezTo>
                  <a:cubicBezTo>
                    <a:pt x="51" y="101"/>
                    <a:pt x="51" y="101"/>
                    <a:pt x="51" y="101"/>
                  </a:cubicBezTo>
                  <a:cubicBezTo>
                    <a:pt x="14" y="101"/>
                    <a:pt x="14" y="101"/>
                    <a:pt x="14" y="101"/>
                  </a:cubicBezTo>
                  <a:cubicBezTo>
                    <a:pt x="14" y="106"/>
                    <a:pt x="14" y="106"/>
                    <a:pt x="14" y="106"/>
                  </a:cubicBezTo>
                  <a:cubicBezTo>
                    <a:pt x="47" y="106"/>
                    <a:pt x="47" y="106"/>
                    <a:pt x="47" y="106"/>
                  </a:cubicBezTo>
                  <a:cubicBezTo>
                    <a:pt x="46" y="129"/>
                    <a:pt x="46" y="129"/>
                    <a:pt x="46" y="129"/>
                  </a:cubicBezTo>
                  <a:cubicBezTo>
                    <a:pt x="70" y="127"/>
                    <a:pt x="70" y="127"/>
                    <a:pt x="70" y="127"/>
                  </a:cubicBezTo>
                  <a:cubicBezTo>
                    <a:pt x="106" y="92"/>
                    <a:pt x="106" y="92"/>
                    <a:pt x="106" y="92"/>
                  </a:cubicBezTo>
                  <a:cubicBezTo>
                    <a:pt x="106" y="138"/>
                    <a:pt x="106" y="138"/>
                    <a:pt x="106" y="138"/>
                  </a:cubicBezTo>
                  <a:close/>
                  <a:moveTo>
                    <a:pt x="52" y="111"/>
                  </a:moveTo>
                  <a:cubicBezTo>
                    <a:pt x="64" y="123"/>
                    <a:pt x="64" y="123"/>
                    <a:pt x="64" y="123"/>
                  </a:cubicBezTo>
                  <a:cubicBezTo>
                    <a:pt x="51" y="124"/>
                    <a:pt x="51" y="124"/>
                    <a:pt x="51" y="124"/>
                  </a:cubicBezTo>
                  <a:lnTo>
                    <a:pt x="52" y="111"/>
                  </a:lnTo>
                  <a:close/>
                  <a:moveTo>
                    <a:pt x="69" y="122"/>
                  </a:moveTo>
                  <a:cubicBezTo>
                    <a:pt x="53" y="106"/>
                    <a:pt x="53" y="106"/>
                    <a:pt x="53" y="106"/>
                  </a:cubicBezTo>
                  <a:cubicBezTo>
                    <a:pt x="116" y="42"/>
                    <a:pt x="116" y="42"/>
                    <a:pt x="116" y="42"/>
                  </a:cubicBezTo>
                  <a:cubicBezTo>
                    <a:pt x="133" y="59"/>
                    <a:pt x="133" y="59"/>
                    <a:pt x="133" y="59"/>
                  </a:cubicBezTo>
                  <a:lnTo>
                    <a:pt x="69" y="122"/>
                  </a:lnTo>
                  <a:close/>
                  <a:moveTo>
                    <a:pt x="136" y="55"/>
                  </a:moveTo>
                  <a:cubicBezTo>
                    <a:pt x="120" y="39"/>
                    <a:pt x="120" y="39"/>
                    <a:pt x="120" y="39"/>
                  </a:cubicBezTo>
                  <a:cubicBezTo>
                    <a:pt x="122" y="38"/>
                    <a:pt x="128" y="35"/>
                    <a:pt x="134" y="41"/>
                  </a:cubicBezTo>
                  <a:cubicBezTo>
                    <a:pt x="138" y="45"/>
                    <a:pt x="139" y="51"/>
                    <a:pt x="136" y="55"/>
                  </a:cubicBezTo>
                  <a:close/>
                  <a:moveTo>
                    <a:pt x="63" y="109"/>
                  </a:moveTo>
                  <a:cubicBezTo>
                    <a:pt x="120" y="52"/>
                    <a:pt x="120" y="52"/>
                    <a:pt x="120" y="52"/>
                  </a:cubicBezTo>
                  <a:cubicBezTo>
                    <a:pt x="123" y="55"/>
                    <a:pt x="123" y="55"/>
                    <a:pt x="123" y="55"/>
                  </a:cubicBezTo>
                  <a:cubicBezTo>
                    <a:pt x="66" y="112"/>
                    <a:pt x="66" y="112"/>
                    <a:pt x="66" y="112"/>
                  </a:cubicBezTo>
                  <a:lnTo>
                    <a:pt x="63" y="109"/>
                  </a:lnTo>
                  <a:close/>
                  <a:moveTo>
                    <a:pt x="55" y="14"/>
                  </a:moveTo>
                  <a:cubicBezTo>
                    <a:pt x="14" y="14"/>
                    <a:pt x="14" y="14"/>
                    <a:pt x="14" y="14"/>
                  </a:cubicBezTo>
                  <a:cubicBezTo>
                    <a:pt x="14" y="60"/>
                    <a:pt x="14" y="60"/>
                    <a:pt x="14" y="60"/>
                  </a:cubicBezTo>
                  <a:cubicBezTo>
                    <a:pt x="55" y="60"/>
                    <a:pt x="55" y="60"/>
                    <a:pt x="55" y="60"/>
                  </a:cubicBezTo>
                  <a:cubicBezTo>
                    <a:pt x="55" y="14"/>
                    <a:pt x="55" y="14"/>
                    <a:pt x="55" y="14"/>
                  </a:cubicBezTo>
                  <a:close/>
                  <a:moveTo>
                    <a:pt x="50" y="55"/>
                  </a:moveTo>
                  <a:cubicBezTo>
                    <a:pt x="18" y="55"/>
                    <a:pt x="18" y="55"/>
                    <a:pt x="18" y="55"/>
                  </a:cubicBezTo>
                  <a:cubicBezTo>
                    <a:pt x="18" y="19"/>
                    <a:pt x="18" y="19"/>
                    <a:pt x="18" y="19"/>
                  </a:cubicBezTo>
                  <a:cubicBezTo>
                    <a:pt x="50" y="19"/>
                    <a:pt x="50" y="19"/>
                    <a:pt x="50" y="19"/>
                  </a:cubicBezTo>
                  <a:cubicBezTo>
                    <a:pt x="50" y="55"/>
                    <a:pt x="50" y="55"/>
                    <a:pt x="50" y="55"/>
                  </a:cubicBezTo>
                  <a:close/>
                  <a:moveTo>
                    <a:pt x="34" y="44"/>
                  </a:moveTo>
                  <a:cubicBezTo>
                    <a:pt x="39" y="44"/>
                    <a:pt x="44" y="48"/>
                    <a:pt x="44" y="53"/>
                  </a:cubicBezTo>
                  <a:cubicBezTo>
                    <a:pt x="48" y="53"/>
                    <a:pt x="48" y="53"/>
                    <a:pt x="48" y="53"/>
                  </a:cubicBezTo>
                  <a:cubicBezTo>
                    <a:pt x="48" y="47"/>
                    <a:pt x="44" y="42"/>
                    <a:pt x="39" y="40"/>
                  </a:cubicBezTo>
                  <a:cubicBezTo>
                    <a:pt x="42" y="39"/>
                    <a:pt x="44" y="36"/>
                    <a:pt x="44" y="33"/>
                  </a:cubicBezTo>
                  <a:cubicBezTo>
                    <a:pt x="44" y="27"/>
                    <a:pt x="39" y="23"/>
                    <a:pt x="34" y="23"/>
                  </a:cubicBezTo>
                  <a:cubicBezTo>
                    <a:pt x="29" y="23"/>
                    <a:pt x="25" y="27"/>
                    <a:pt x="25" y="33"/>
                  </a:cubicBezTo>
                  <a:cubicBezTo>
                    <a:pt x="25" y="36"/>
                    <a:pt x="27" y="39"/>
                    <a:pt x="29" y="40"/>
                  </a:cubicBezTo>
                  <a:cubicBezTo>
                    <a:pt x="24" y="42"/>
                    <a:pt x="21" y="47"/>
                    <a:pt x="21" y="53"/>
                  </a:cubicBezTo>
                  <a:cubicBezTo>
                    <a:pt x="25" y="53"/>
                    <a:pt x="25" y="53"/>
                    <a:pt x="25" y="53"/>
                  </a:cubicBezTo>
                  <a:cubicBezTo>
                    <a:pt x="25" y="48"/>
                    <a:pt x="29" y="44"/>
                    <a:pt x="34" y="44"/>
                  </a:cubicBezTo>
                  <a:close/>
                  <a:moveTo>
                    <a:pt x="34" y="28"/>
                  </a:moveTo>
                  <a:cubicBezTo>
                    <a:pt x="37" y="28"/>
                    <a:pt x="39" y="30"/>
                    <a:pt x="39" y="33"/>
                  </a:cubicBezTo>
                  <a:cubicBezTo>
                    <a:pt x="39" y="35"/>
                    <a:pt x="37" y="37"/>
                    <a:pt x="34" y="37"/>
                  </a:cubicBezTo>
                  <a:cubicBezTo>
                    <a:pt x="32" y="37"/>
                    <a:pt x="30" y="35"/>
                    <a:pt x="30" y="33"/>
                  </a:cubicBezTo>
                  <a:cubicBezTo>
                    <a:pt x="30" y="30"/>
                    <a:pt x="32" y="28"/>
                    <a:pt x="34" y="28"/>
                  </a:cubicBezTo>
                  <a:close/>
                  <a:moveTo>
                    <a:pt x="64" y="14"/>
                  </a:moveTo>
                  <a:cubicBezTo>
                    <a:pt x="97" y="14"/>
                    <a:pt x="97" y="14"/>
                    <a:pt x="97" y="14"/>
                  </a:cubicBezTo>
                  <a:cubicBezTo>
                    <a:pt x="97" y="19"/>
                    <a:pt x="97" y="19"/>
                    <a:pt x="97" y="19"/>
                  </a:cubicBezTo>
                  <a:cubicBezTo>
                    <a:pt x="64" y="19"/>
                    <a:pt x="64" y="19"/>
                    <a:pt x="64" y="19"/>
                  </a:cubicBezTo>
                  <a:lnTo>
                    <a:pt x="64" y="14"/>
                  </a:lnTo>
                  <a:close/>
                  <a:moveTo>
                    <a:pt x="64" y="35"/>
                  </a:moveTo>
                  <a:cubicBezTo>
                    <a:pt x="97" y="35"/>
                    <a:pt x="97" y="35"/>
                    <a:pt x="97" y="35"/>
                  </a:cubicBezTo>
                  <a:cubicBezTo>
                    <a:pt x="97" y="39"/>
                    <a:pt x="97" y="39"/>
                    <a:pt x="97" y="39"/>
                  </a:cubicBezTo>
                  <a:cubicBezTo>
                    <a:pt x="64" y="39"/>
                    <a:pt x="64" y="39"/>
                    <a:pt x="64" y="39"/>
                  </a:cubicBezTo>
                  <a:lnTo>
                    <a:pt x="64" y="35"/>
                  </a:lnTo>
                  <a:close/>
                  <a:moveTo>
                    <a:pt x="14" y="124"/>
                  </a:moveTo>
                  <a:cubicBezTo>
                    <a:pt x="18" y="124"/>
                    <a:pt x="18" y="124"/>
                    <a:pt x="18" y="124"/>
                  </a:cubicBezTo>
                  <a:cubicBezTo>
                    <a:pt x="18" y="129"/>
                    <a:pt x="18" y="129"/>
                    <a:pt x="18" y="129"/>
                  </a:cubicBezTo>
                  <a:cubicBezTo>
                    <a:pt x="14" y="129"/>
                    <a:pt x="14" y="129"/>
                    <a:pt x="14" y="129"/>
                  </a:cubicBezTo>
                  <a:lnTo>
                    <a:pt x="14" y="124"/>
                  </a:lnTo>
                  <a:close/>
                  <a:moveTo>
                    <a:pt x="23" y="124"/>
                  </a:moveTo>
                  <a:cubicBezTo>
                    <a:pt x="28" y="124"/>
                    <a:pt x="28" y="124"/>
                    <a:pt x="28" y="124"/>
                  </a:cubicBezTo>
                  <a:cubicBezTo>
                    <a:pt x="28" y="129"/>
                    <a:pt x="28" y="129"/>
                    <a:pt x="28" y="129"/>
                  </a:cubicBezTo>
                  <a:cubicBezTo>
                    <a:pt x="23" y="129"/>
                    <a:pt x="23" y="129"/>
                    <a:pt x="23" y="129"/>
                  </a:cubicBezTo>
                  <a:lnTo>
                    <a:pt x="23" y="124"/>
                  </a:lnTo>
                  <a:close/>
                  <a:moveTo>
                    <a:pt x="32" y="124"/>
                  </a:moveTo>
                  <a:cubicBezTo>
                    <a:pt x="37" y="124"/>
                    <a:pt x="37" y="124"/>
                    <a:pt x="37" y="124"/>
                  </a:cubicBezTo>
                  <a:cubicBezTo>
                    <a:pt x="37" y="129"/>
                    <a:pt x="37" y="129"/>
                    <a:pt x="37" y="129"/>
                  </a:cubicBezTo>
                  <a:cubicBezTo>
                    <a:pt x="32" y="129"/>
                    <a:pt x="32" y="129"/>
                    <a:pt x="32" y="129"/>
                  </a:cubicBezTo>
                  <a:lnTo>
                    <a:pt x="32" y="124"/>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7" name="Rectangle 66"/>
          <p:cNvSpPr/>
          <p:nvPr/>
        </p:nvSpPr>
        <p:spPr>
          <a:xfrm>
            <a:off x="4635879" y="2002613"/>
            <a:ext cx="1613695" cy="1546577"/>
          </a:xfrm>
          <a:prstGeom prst="rect">
            <a:avLst/>
          </a:prstGeom>
        </p:spPr>
        <p:txBody>
          <a:bodyPr wrap="square">
            <a:spAutoFit/>
          </a:bodyPr>
          <a:lstStyle/>
          <a:p>
            <a:pPr lvl="0"/>
            <a:endParaRPr lang="en-US" sz="1050" b="1" dirty="0">
              <a:solidFill>
                <a:srgbClr val="4D4D28"/>
              </a:solidFill>
            </a:endParaRPr>
          </a:p>
          <a:p>
            <a:r>
              <a:rPr lang="en-US" sz="1050" b="1" dirty="0">
                <a:solidFill>
                  <a:srgbClr val="4D4D28"/>
                </a:solidFill>
              </a:rPr>
              <a:t>Treatment application package sent out by the NNADAP community worker to the requested Manitoba Region Treatment Centre(s).</a:t>
            </a:r>
          </a:p>
          <a:p>
            <a:pPr lvl="0"/>
            <a:r>
              <a:rPr lang="en-US" sz="1050" b="1" dirty="0">
                <a:solidFill>
                  <a:srgbClr val="4D4D28"/>
                </a:solidFill>
              </a:rPr>
              <a:t> </a:t>
            </a:r>
          </a:p>
        </p:txBody>
      </p:sp>
      <p:sp>
        <p:nvSpPr>
          <p:cNvPr id="69" name="TextBox 68"/>
          <p:cNvSpPr txBox="1"/>
          <p:nvPr/>
        </p:nvSpPr>
        <p:spPr>
          <a:xfrm>
            <a:off x="585263" y="1185681"/>
            <a:ext cx="7930441" cy="369332"/>
          </a:xfrm>
          <a:prstGeom prst="rect">
            <a:avLst/>
          </a:prstGeom>
          <a:noFill/>
        </p:spPr>
        <p:txBody>
          <a:bodyPr wrap="none" rtlCol="0">
            <a:spAutoFit/>
          </a:bodyPr>
          <a:lstStyle/>
          <a:p>
            <a:r>
              <a:rPr lang="en-US" b="1" dirty="0">
                <a:solidFill>
                  <a:srgbClr val="567BB6"/>
                </a:solidFill>
                <a:latin typeface="Arial" panose="020B0604020202020204" pitchFamily="34" charset="0"/>
                <a:cs typeface="Arial" panose="020B0604020202020204" pitchFamily="34" charset="0"/>
              </a:rPr>
              <a:t>4-Step Process for Intake to Treatment </a:t>
            </a:r>
            <a:r>
              <a:rPr lang="en-US" b="1" dirty="0" err="1">
                <a:solidFill>
                  <a:srgbClr val="567BB6"/>
                </a:solidFill>
                <a:latin typeface="Arial" panose="020B0604020202020204" pitchFamily="34" charset="0"/>
                <a:cs typeface="Arial" panose="020B0604020202020204" pitchFamily="34" charset="0"/>
              </a:rPr>
              <a:t>Centres</a:t>
            </a:r>
            <a:r>
              <a:rPr lang="en-US" b="1" dirty="0">
                <a:solidFill>
                  <a:srgbClr val="567BB6"/>
                </a:solidFill>
                <a:latin typeface="Arial" panose="020B0604020202020204" pitchFamily="34" charset="0"/>
                <a:cs typeface="Arial" panose="020B0604020202020204" pitchFamily="34" charset="0"/>
              </a:rPr>
              <a:t> in the Manitoba Region</a:t>
            </a:r>
            <a:endParaRPr lang="en-US" b="1" dirty="0"/>
          </a:p>
        </p:txBody>
      </p:sp>
      <p:sp>
        <p:nvSpPr>
          <p:cNvPr id="72" name="Folded Corner 71"/>
          <p:cNvSpPr/>
          <p:nvPr/>
        </p:nvSpPr>
        <p:spPr bwMode="auto">
          <a:xfrm>
            <a:off x="298458" y="3824177"/>
            <a:ext cx="3542054" cy="2307206"/>
          </a:xfrm>
          <a:prstGeom prst="foldedCorner">
            <a:avLst/>
          </a:prstGeom>
          <a:solidFill>
            <a:srgbClr val="EAEAEA"/>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sp>
        <p:nvSpPr>
          <p:cNvPr id="78" name="Rectangle 77"/>
          <p:cNvSpPr/>
          <p:nvPr/>
        </p:nvSpPr>
        <p:spPr>
          <a:xfrm>
            <a:off x="6792110" y="2224736"/>
            <a:ext cx="1738061" cy="1061829"/>
          </a:xfrm>
          <a:prstGeom prst="rect">
            <a:avLst/>
          </a:prstGeom>
        </p:spPr>
        <p:txBody>
          <a:bodyPr wrap="square">
            <a:spAutoFit/>
          </a:bodyPr>
          <a:lstStyle/>
          <a:p>
            <a:pPr lvl="0"/>
            <a:r>
              <a:rPr lang="en-US" sz="1050" b="1" dirty="0">
                <a:solidFill>
                  <a:srgbClr val="4D4D28"/>
                </a:solidFill>
              </a:rPr>
              <a:t>Once approval is confirmed, a request for travel will be sent to the NIHB Medical Transportation Referral Unit for authorization. </a:t>
            </a:r>
          </a:p>
        </p:txBody>
      </p:sp>
      <p:sp>
        <p:nvSpPr>
          <p:cNvPr id="83" name="Oval 82"/>
          <p:cNvSpPr/>
          <p:nvPr/>
        </p:nvSpPr>
        <p:spPr bwMode="auto">
          <a:xfrm>
            <a:off x="6655180" y="1695855"/>
            <a:ext cx="320290" cy="298938"/>
          </a:xfrm>
          <a:prstGeom prst="ellipse">
            <a:avLst/>
          </a:prstGeom>
          <a:solidFill>
            <a:srgbClr val="E5E5CC"/>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4</a:t>
            </a:r>
          </a:p>
        </p:txBody>
      </p:sp>
      <p:grpSp>
        <p:nvGrpSpPr>
          <p:cNvPr id="84" name="Group 83" descr="traveler and suitcase icon">
            <a:extLst>
              <a:ext uri="{FF2B5EF4-FFF2-40B4-BE49-F238E27FC236}">
                <a16:creationId xmlns:a16="http://schemas.microsoft.com/office/drawing/2014/main" id="{EF67F0FA-FE96-4FB7-BC67-21E68A7D4920}"/>
              </a:ext>
            </a:extLst>
          </p:cNvPr>
          <p:cNvGrpSpPr/>
          <p:nvPr/>
        </p:nvGrpSpPr>
        <p:grpSpPr>
          <a:xfrm>
            <a:off x="7025741" y="1629956"/>
            <a:ext cx="506218" cy="496961"/>
            <a:chOff x="2765425" y="7426325"/>
            <a:chExt cx="628650" cy="628650"/>
          </a:xfrm>
        </p:grpSpPr>
        <p:sp>
          <p:nvSpPr>
            <p:cNvPr id="85" name="Oval 177">
              <a:extLst>
                <a:ext uri="{FF2B5EF4-FFF2-40B4-BE49-F238E27FC236}">
                  <a16:creationId xmlns:a16="http://schemas.microsoft.com/office/drawing/2014/main" id="{4C70216E-6D9C-4ACB-B752-66B780FABE69}"/>
                </a:ext>
              </a:extLst>
            </p:cNvPr>
            <p:cNvSpPr>
              <a:spLocks noChangeArrowheads="1"/>
            </p:cNvSpPr>
            <p:nvPr/>
          </p:nvSpPr>
          <p:spPr bwMode="auto">
            <a:xfrm>
              <a:off x="2765425" y="7426325"/>
              <a:ext cx="628650" cy="6286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86">
              <a:extLst>
                <a:ext uri="{FF2B5EF4-FFF2-40B4-BE49-F238E27FC236}">
                  <a16:creationId xmlns:a16="http://schemas.microsoft.com/office/drawing/2014/main" id="{757132A3-7D71-40EA-B7BE-AF4C6C9760D9}"/>
                </a:ext>
              </a:extLst>
            </p:cNvPr>
            <p:cNvSpPr>
              <a:spLocks noEditPoints="1"/>
            </p:cNvSpPr>
            <p:nvPr/>
          </p:nvSpPr>
          <p:spPr bwMode="auto">
            <a:xfrm>
              <a:off x="2841625" y="7483475"/>
              <a:ext cx="450850" cy="454025"/>
            </a:xfrm>
            <a:custGeom>
              <a:avLst/>
              <a:gdLst>
                <a:gd name="T0" fmla="*/ 133 w 142"/>
                <a:gd name="T1" fmla="*/ 21 h 143"/>
                <a:gd name="T2" fmla="*/ 92 w 142"/>
                <a:gd name="T3" fmla="*/ 21 h 143"/>
                <a:gd name="T4" fmla="*/ 112 w 142"/>
                <a:gd name="T5" fmla="*/ 5 h 143"/>
                <a:gd name="T6" fmla="*/ 112 w 142"/>
                <a:gd name="T7" fmla="*/ 37 h 143"/>
                <a:gd name="T8" fmla="*/ 112 w 142"/>
                <a:gd name="T9" fmla="*/ 5 h 143"/>
                <a:gd name="T10" fmla="*/ 133 w 142"/>
                <a:gd name="T11" fmla="*/ 36 h 143"/>
                <a:gd name="T12" fmla="*/ 112 w 142"/>
                <a:gd name="T13" fmla="*/ 46 h 143"/>
                <a:gd name="T14" fmla="*/ 92 w 142"/>
                <a:gd name="T15" fmla="*/ 36 h 143"/>
                <a:gd name="T16" fmla="*/ 82 w 142"/>
                <a:gd name="T17" fmla="*/ 51 h 143"/>
                <a:gd name="T18" fmla="*/ 92 w 142"/>
                <a:gd name="T19" fmla="*/ 99 h 143"/>
                <a:gd name="T20" fmla="*/ 133 w 142"/>
                <a:gd name="T21" fmla="*/ 143 h 143"/>
                <a:gd name="T22" fmla="*/ 142 w 142"/>
                <a:gd name="T23" fmla="*/ 99 h 143"/>
                <a:gd name="T24" fmla="*/ 134 w 142"/>
                <a:gd name="T25" fmla="*/ 37 h 143"/>
                <a:gd name="T26" fmla="*/ 128 w 142"/>
                <a:gd name="T27" fmla="*/ 94 h 143"/>
                <a:gd name="T28" fmla="*/ 115 w 142"/>
                <a:gd name="T29" fmla="*/ 138 h 143"/>
                <a:gd name="T30" fmla="*/ 110 w 142"/>
                <a:gd name="T31" fmla="*/ 106 h 143"/>
                <a:gd name="T32" fmla="*/ 96 w 142"/>
                <a:gd name="T33" fmla="*/ 138 h 143"/>
                <a:gd name="T34" fmla="*/ 87 w 142"/>
                <a:gd name="T35" fmla="*/ 94 h 143"/>
                <a:gd name="T36" fmla="*/ 91 w 142"/>
                <a:gd name="T37" fmla="*/ 42 h 143"/>
                <a:gd name="T38" fmla="*/ 133 w 142"/>
                <a:gd name="T39" fmla="*/ 42 h 143"/>
                <a:gd name="T40" fmla="*/ 138 w 142"/>
                <a:gd name="T41" fmla="*/ 94 h 143"/>
                <a:gd name="T42" fmla="*/ 55 w 142"/>
                <a:gd name="T43" fmla="*/ 90 h 143"/>
                <a:gd name="T44" fmla="*/ 50 w 142"/>
                <a:gd name="T45" fmla="*/ 78 h 143"/>
                <a:gd name="T46" fmla="*/ 23 w 142"/>
                <a:gd name="T47" fmla="*/ 83 h 143"/>
                <a:gd name="T48" fmla="*/ 11 w 142"/>
                <a:gd name="T49" fmla="*/ 90 h 143"/>
                <a:gd name="T50" fmla="*/ 0 w 142"/>
                <a:gd name="T51" fmla="*/ 131 h 143"/>
                <a:gd name="T52" fmla="*/ 66 w 142"/>
                <a:gd name="T53" fmla="*/ 143 h 143"/>
                <a:gd name="T54" fmla="*/ 78 w 142"/>
                <a:gd name="T55" fmla="*/ 101 h 143"/>
                <a:gd name="T56" fmla="*/ 27 w 142"/>
                <a:gd name="T57" fmla="*/ 83 h 143"/>
                <a:gd name="T58" fmla="*/ 50 w 142"/>
                <a:gd name="T59" fmla="*/ 90 h 143"/>
                <a:gd name="T60" fmla="*/ 27 w 142"/>
                <a:gd name="T61" fmla="*/ 83 h 143"/>
                <a:gd name="T62" fmla="*/ 11 w 142"/>
                <a:gd name="T63" fmla="*/ 138 h 143"/>
                <a:gd name="T64" fmla="*/ 4 w 142"/>
                <a:gd name="T65" fmla="*/ 101 h 143"/>
                <a:gd name="T66" fmla="*/ 16 w 142"/>
                <a:gd name="T67" fmla="*/ 94 h 143"/>
                <a:gd name="T68" fmla="*/ 11 w 142"/>
                <a:gd name="T69" fmla="*/ 104 h 143"/>
                <a:gd name="T70" fmla="*/ 16 w 142"/>
                <a:gd name="T71" fmla="*/ 117 h 143"/>
                <a:gd name="T72" fmla="*/ 16 w 142"/>
                <a:gd name="T73" fmla="*/ 108 h 143"/>
                <a:gd name="T74" fmla="*/ 21 w 142"/>
                <a:gd name="T75" fmla="*/ 113 h 143"/>
                <a:gd name="T76" fmla="*/ 16 w 142"/>
                <a:gd name="T77" fmla="*/ 108 h 143"/>
                <a:gd name="T78" fmla="*/ 21 w 142"/>
                <a:gd name="T79" fmla="*/ 138 h 143"/>
                <a:gd name="T80" fmla="*/ 25 w 142"/>
                <a:gd name="T81" fmla="*/ 117 h 143"/>
                <a:gd name="T82" fmla="*/ 21 w 142"/>
                <a:gd name="T83" fmla="*/ 104 h 143"/>
                <a:gd name="T84" fmla="*/ 57 w 142"/>
                <a:gd name="T85" fmla="*/ 94 h 143"/>
                <a:gd name="T86" fmla="*/ 53 w 142"/>
                <a:gd name="T87" fmla="*/ 104 h 143"/>
                <a:gd name="T88" fmla="*/ 57 w 142"/>
                <a:gd name="T89" fmla="*/ 117 h 143"/>
                <a:gd name="T90" fmla="*/ 57 w 142"/>
                <a:gd name="T91" fmla="*/ 108 h 143"/>
                <a:gd name="T92" fmla="*/ 62 w 142"/>
                <a:gd name="T93" fmla="*/ 113 h 143"/>
                <a:gd name="T94" fmla="*/ 57 w 142"/>
                <a:gd name="T95" fmla="*/ 108 h 143"/>
                <a:gd name="T96" fmla="*/ 66 w 142"/>
                <a:gd name="T97" fmla="*/ 138 h 143"/>
                <a:gd name="T98" fmla="*/ 62 w 142"/>
                <a:gd name="T99" fmla="*/ 117 h 143"/>
                <a:gd name="T100" fmla="*/ 66 w 142"/>
                <a:gd name="T101" fmla="*/ 104 h 143"/>
                <a:gd name="T102" fmla="*/ 62 w 142"/>
                <a:gd name="T103" fmla="*/ 94 h 143"/>
                <a:gd name="T104" fmla="*/ 73 w 142"/>
                <a:gd name="T105"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143">
                  <a:moveTo>
                    <a:pt x="112" y="42"/>
                  </a:moveTo>
                  <a:cubicBezTo>
                    <a:pt x="124" y="42"/>
                    <a:pt x="133" y="32"/>
                    <a:pt x="133" y="21"/>
                  </a:cubicBezTo>
                  <a:cubicBezTo>
                    <a:pt x="133" y="10"/>
                    <a:pt x="124" y="0"/>
                    <a:pt x="112" y="0"/>
                  </a:cubicBezTo>
                  <a:cubicBezTo>
                    <a:pt x="101" y="0"/>
                    <a:pt x="92" y="10"/>
                    <a:pt x="92" y="21"/>
                  </a:cubicBezTo>
                  <a:cubicBezTo>
                    <a:pt x="92" y="32"/>
                    <a:pt x="101" y="42"/>
                    <a:pt x="112" y="42"/>
                  </a:cubicBezTo>
                  <a:close/>
                  <a:moveTo>
                    <a:pt x="112" y="5"/>
                  </a:moveTo>
                  <a:cubicBezTo>
                    <a:pt x="121" y="5"/>
                    <a:pt x="128" y="12"/>
                    <a:pt x="128" y="21"/>
                  </a:cubicBezTo>
                  <a:cubicBezTo>
                    <a:pt x="128" y="30"/>
                    <a:pt x="121" y="37"/>
                    <a:pt x="112" y="37"/>
                  </a:cubicBezTo>
                  <a:cubicBezTo>
                    <a:pt x="103" y="37"/>
                    <a:pt x="96" y="30"/>
                    <a:pt x="96" y="21"/>
                  </a:cubicBezTo>
                  <a:cubicBezTo>
                    <a:pt x="96" y="12"/>
                    <a:pt x="103" y="5"/>
                    <a:pt x="112" y="5"/>
                  </a:cubicBezTo>
                  <a:close/>
                  <a:moveTo>
                    <a:pt x="134" y="37"/>
                  </a:moveTo>
                  <a:cubicBezTo>
                    <a:pt x="133" y="36"/>
                    <a:pt x="133" y="36"/>
                    <a:pt x="133" y="36"/>
                  </a:cubicBezTo>
                  <a:cubicBezTo>
                    <a:pt x="131" y="37"/>
                    <a:pt x="131" y="37"/>
                    <a:pt x="131" y="37"/>
                  </a:cubicBezTo>
                  <a:cubicBezTo>
                    <a:pt x="127" y="43"/>
                    <a:pt x="120" y="46"/>
                    <a:pt x="112" y="46"/>
                  </a:cubicBezTo>
                  <a:cubicBezTo>
                    <a:pt x="105" y="46"/>
                    <a:pt x="98" y="43"/>
                    <a:pt x="93" y="37"/>
                  </a:cubicBezTo>
                  <a:cubicBezTo>
                    <a:pt x="92" y="36"/>
                    <a:pt x="92" y="36"/>
                    <a:pt x="92" y="36"/>
                  </a:cubicBezTo>
                  <a:cubicBezTo>
                    <a:pt x="90" y="37"/>
                    <a:pt x="90" y="37"/>
                    <a:pt x="90" y="37"/>
                  </a:cubicBezTo>
                  <a:cubicBezTo>
                    <a:pt x="86" y="40"/>
                    <a:pt x="82" y="45"/>
                    <a:pt x="82" y="51"/>
                  </a:cubicBezTo>
                  <a:cubicBezTo>
                    <a:pt x="82" y="99"/>
                    <a:pt x="82" y="99"/>
                    <a:pt x="82" y="99"/>
                  </a:cubicBezTo>
                  <a:cubicBezTo>
                    <a:pt x="92" y="99"/>
                    <a:pt x="92" y="99"/>
                    <a:pt x="92" y="99"/>
                  </a:cubicBezTo>
                  <a:cubicBezTo>
                    <a:pt x="92" y="143"/>
                    <a:pt x="92" y="143"/>
                    <a:pt x="92" y="143"/>
                  </a:cubicBezTo>
                  <a:cubicBezTo>
                    <a:pt x="133" y="143"/>
                    <a:pt x="133" y="143"/>
                    <a:pt x="133" y="143"/>
                  </a:cubicBezTo>
                  <a:cubicBezTo>
                    <a:pt x="133" y="99"/>
                    <a:pt x="133" y="99"/>
                    <a:pt x="133" y="99"/>
                  </a:cubicBezTo>
                  <a:cubicBezTo>
                    <a:pt x="142" y="99"/>
                    <a:pt x="142" y="99"/>
                    <a:pt x="142" y="99"/>
                  </a:cubicBezTo>
                  <a:cubicBezTo>
                    <a:pt x="142" y="51"/>
                    <a:pt x="142" y="51"/>
                    <a:pt x="142" y="51"/>
                  </a:cubicBezTo>
                  <a:cubicBezTo>
                    <a:pt x="142" y="45"/>
                    <a:pt x="139" y="40"/>
                    <a:pt x="134" y="37"/>
                  </a:cubicBezTo>
                  <a:close/>
                  <a:moveTo>
                    <a:pt x="138" y="94"/>
                  </a:moveTo>
                  <a:cubicBezTo>
                    <a:pt x="128" y="94"/>
                    <a:pt x="128" y="94"/>
                    <a:pt x="128" y="94"/>
                  </a:cubicBezTo>
                  <a:cubicBezTo>
                    <a:pt x="128" y="138"/>
                    <a:pt x="128" y="138"/>
                    <a:pt x="128" y="138"/>
                  </a:cubicBezTo>
                  <a:cubicBezTo>
                    <a:pt x="115" y="138"/>
                    <a:pt x="115" y="138"/>
                    <a:pt x="115" y="138"/>
                  </a:cubicBezTo>
                  <a:cubicBezTo>
                    <a:pt x="115" y="106"/>
                    <a:pt x="115" y="106"/>
                    <a:pt x="115" y="106"/>
                  </a:cubicBezTo>
                  <a:cubicBezTo>
                    <a:pt x="110" y="106"/>
                    <a:pt x="110" y="106"/>
                    <a:pt x="110" y="106"/>
                  </a:cubicBezTo>
                  <a:cubicBezTo>
                    <a:pt x="110" y="138"/>
                    <a:pt x="110" y="138"/>
                    <a:pt x="110" y="138"/>
                  </a:cubicBezTo>
                  <a:cubicBezTo>
                    <a:pt x="96" y="138"/>
                    <a:pt x="96" y="138"/>
                    <a:pt x="96" y="138"/>
                  </a:cubicBezTo>
                  <a:cubicBezTo>
                    <a:pt x="96" y="94"/>
                    <a:pt x="96" y="94"/>
                    <a:pt x="96" y="94"/>
                  </a:cubicBezTo>
                  <a:cubicBezTo>
                    <a:pt x="87" y="94"/>
                    <a:pt x="87" y="94"/>
                    <a:pt x="87" y="94"/>
                  </a:cubicBezTo>
                  <a:cubicBezTo>
                    <a:pt x="87" y="51"/>
                    <a:pt x="87" y="51"/>
                    <a:pt x="87" y="51"/>
                  </a:cubicBezTo>
                  <a:cubicBezTo>
                    <a:pt x="87" y="47"/>
                    <a:pt x="89" y="44"/>
                    <a:pt x="91" y="42"/>
                  </a:cubicBezTo>
                  <a:cubicBezTo>
                    <a:pt x="97" y="48"/>
                    <a:pt x="104" y="51"/>
                    <a:pt x="112" y="51"/>
                  </a:cubicBezTo>
                  <a:cubicBezTo>
                    <a:pt x="120" y="51"/>
                    <a:pt x="128" y="48"/>
                    <a:pt x="133" y="42"/>
                  </a:cubicBezTo>
                  <a:cubicBezTo>
                    <a:pt x="136" y="44"/>
                    <a:pt x="138" y="47"/>
                    <a:pt x="138" y="51"/>
                  </a:cubicBezTo>
                  <a:cubicBezTo>
                    <a:pt x="138" y="94"/>
                    <a:pt x="138" y="94"/>
                    <a:pt x="138" y="94"/>
                  </a:cubicBezTo>
                  <a:close/>
                  <a:moveTo>
                    <a:pt x="66" y="90"/>
                  </a:moveTo>
                  <a:cubicBezTo>
                    <a:pt x="55" y="90"/>
                    <a:pt x="55" y="90"/>
                    <a:pt x="55" y="90"/>
                  </a:cubicBezTo>
                  <a:cubicBezTo>
                    <a:pt x="55" y="83"/>
                    <a:pt x="55" y="83"/>
                    <a:pt x="55" y="83"/>
                  </a:cubicBezTo>
                  <a:cubicBezTo>
                    <a:pt x="55" y="80"/>
                    <a:pt x="53" y="78"/>
                    <a:pt x="50" y="78"/>
                  </a:cubicBezTo>
                  <a:cubicBezTo>
                    <a:pt x="27" y="78"/>
                    <a:pt x="27" y="78"/>
                    <a:pt x="27" y="78"/>
                  </a:cubicBezTo>
                  <a:cubicBezTo>
                    <a:pt x="25" y="78"/>
                    <a:pt x="23" y="80"/>
                    <a:pt x="23" y="83"/>
                  </a:cubicBezTo>
                  <a:cubicBezTo>
                    <a:pt x="23" y="90"/>
                    <a:pt x="23" y="90"/>
                    <a:pt x="23" y="90"/>
                  </a:cubicBezTo>
                  <a:cubicBezTo>
                    <a:pt x="11" y="90"/>
                    <a:pt x="11" y="90"/>
                    <a:pt x="11" y="90"/>
                  </a:cubicBezTo>
                  <a:cubicBezTo>
                    <a:pt x="5" y="90"/>
                    <a:pt x="0" y="95"/>
                    <a:pt x="0" y="101"/>
                  </a:cubicBezTo>
                  <a:cubicBezTo>
                    <a:pt x="0" y="131"/>
                    <a:pt x="0" y="131"/>
                    <a:pt x="0" y="131"/>
                  </a:cubicBezTo>
                  <a:cubicBezTo>
                    <a:pt x="0" y="137"/>
                    <a:pt x="5" y="143"/>
                    <a:pt x="11" y="143"/>
                  </a:cubicBezTo>
                  <a:cubicBezTo>
                    <a:pt x="66" y="143"/>
                    <a:pt x="66" y="143"/>
                    <a:pt x="66" y="143"/>
                  </a:cubicBezTo>
                  <a:cubicBezTo>
                    <a:pt x="73" y="143"/>
                    <a:pt x="78" y="137"/>
                    <a:pt x="78" y="131"/>
                  </a:cubicBezTo>
                  <a:cubicBezTo>
                    <a:pt x="78" y="101"/>
                    <a:pt x="78" y="101"/>
                    <a:pt x="78" y="101"/>
                  </a:cubicBezTo>
                  <a:cubicBezTo>
                    <a:pt x="78" y="95"/>
                    <a:pt x="73" y="90"/>
                    <a:pt x="66" y="90"/>
                  </a:cubicBezTo>
                  <a:close/>
                  <a:moveTo>
                    <a:pt x="27" y="83"/>
                  </a:moveTo>
                  <a:cubicBezTo>
                    <a:pt x="50" y="83"/>
                    <a:pt x="50" y="83"/>
                    <a:pt x="50" y="83"/>
                  </a:cubicBezTo>
                  <a:cubicBezTo>
                    <a:pt x="50" y="90"/>
                    <a:pt x="50" y="90"/>
                    <a:pt x="50" y="90"/>
                  </a:cubicBezTo>
                  <a:cubicBezTo>
                    <a:pt x="27" y="90"/>
                    <a:pt x="27" y="90"/>
                    <a:pt x="27" y="90"/>
                  </a:cubicBezTo>
                  <a:lnTo>
                    <a:pt x="27" y="83"/>
                  </a:lnTo>
                  <a:close/>
                  <a:moveTo>
                    <a:pt x="16" y="138"/>
                  </a:moveTo>
                  <a:cubicBezTo>
                    <a:pt x="11" y="138"/>
                    <a:pt x="11" y="138"/>
                    <a:pt x="11" y="138"/>
                  </a:cubicBezTo>
                  <a:cubicBezTo>
                    <a:pt x="8" y="138"/>
                    <a:pt x="4" y="135"/>
                    <a:pt x="4" y="131"/>
                  </a:cubicBezTo>
                  <a:cubicBezTo>
                    <a:pt x="4" y="101"/>
                    <a:pt x="4" y="101"/>
                    <a:pt x="4" y="101"/>
                  </a:cubicBezTo>
                  <a:cubicBezTo>
                    <a:pt x="4" y="97"/>
                    <a:pt x="8" y="94"/>
                    <a:pt x="11" y="94"/>
                  </a:cubicBezTo>
                  <a:cubicBezTo>
                    <a:pt x="16" y="94"/>
                    <a:pt x="16" y="94"/>
                    <a:pt x="16" y="94"/>
                  </a:cubicBezTo>
                  <a:cubicBezTo>
                    <a:pt x="16" y="104"/>
                    <a:pt x="16" y="104"/>
                    <a:pt x="16" y="104"/>
                  </a:cubicBezTo>
                  <a:cubicBezTo>
                    <a:pt x="11" y="104"/>
                    <a:pt x="11" y="104"/>
                    <a:pt x="11" y="104"/>
                  </a:cubicBezTo>
                  <a:cubicBezTo>
                    <a:pt x="11" y="117"/>
                    <a:pt x="11" y="117"/>
                    <a:pt x="11" y="117"/>
                  </a:cubicBezTo>
                  <a:cubicBezTo>
                    <a:pt x="16" y="117"/>
                    <a:pt x="16" y="117"/>
                    <a:pt x="16" y="117"/>
                  </a:cubicBezTo>
                  <a:lnTo>
                    <a:pt x="16" y="138"/>
                  </a:lnTo>
                  <a:close/>
                  <a:moveTo>
                    <a:pt x="16" y="108"/>
                  </a:moveTo>
                  <a:cubicBezTo>
                    <a:pt x="21" y="108"/>
                    <a:pt x="21" y="108"/>
                    <a:pt x="21" y="108"/>
                  </a:cubicBezTo>
                  <a:cubicBezTo>
                    <a:pt x="21" y="113"/>
                    <a:pt x="21" y="113"/>
                    <a:pt x="21" y="113"/>
                  </a:cubicBezTo>
                  <a:cubicBezTo>
                    <a:pt x="16" y="113"/>
                    <a:pt x="16" y="113"/>
                    <a:pt x="16" y="113"/>
                  </a:cubicBezTo>
                  <a:lnTo>
                    <a:pt x="16" y="108"/>
                  </a:lnTo>
                  <a:close/>
                  <a:moveTo>
                    <a:pt x="57" y="138"/>
                  </a:moveTo>
                  <a:cubicBezTo>
                    <a:pt x="21" y="138"/>
                    <a:pt x="21" y="138"/>
                    <a:pt x="21" y="138"/>
                  </a:cubicBezTo>
                  <a:cubicBezTo>
                    <a:pt x="21" y="117"/>
                    <a:pt x="21" y="117"/>
                    <a:pt x="21" y="117"/>
                  </a:cubicBezTo>
                  <a:cubicBezTo>
                    <a:pt x="25" y="117"/>
                    <a:pt x="25" y="117"/>
                    <a:pt x="25" y="117"/>
                  </a:cubicBezTo>
                  <a:cubicBezTo>
                    <a:pt x="25" y="104"/>
                    <a:pt x="25" y="104"/>
                    <a:pt x="25" y="104"/>
                  </a:cubicBezTo>
                  <a:cubicBezTo>
                    <a:pt x="21" y="104"/>
                    <a:pt x="21" y="104"/>
                    <a:pt x="21" y="104"/>
                  </a:cubicBezTo>
                  <a:cubicBezTo>
                    <a:pt x="21" y="94"/>
                    <a:pt x="21" y="94"/>
                    <a:pt x="21" y="94"/>
                  </a:cubicBezTo>
                  <a:cubicBezTo>
                    <a:pt x="57" y="94"/>
                    <a:pt x="57" y="94"/>
                    <a:pt x="57" y="94"/>
                  </a:cubicBezTo>
                  <a:cubicBezTo>
                    <a:pt x="57" y="104"/>
                    <a:pt x="57" y="104"/>
                    <a:pt x="57" y="104"/>
                  </a:cubicBezTo>
                  <a:cubicBezTo>
                    <a:pt x="53" y="104"/>
                    <a:pt x="53" y="104"/>
                    <a:pt x="53" y="104"/>
                  </a:cubicBezTo>
                  <a:cubicBezTo>
                    <a:pt x="53" y="117"/>
                    <a:pt x="53" y="117"/>
                    <a:pt x="53" y="117"/>
                  </a:cubicBezTo>
                  <a:cubicBezTo>
                    <a:pt x="57" y="117"/>
                    <a:pt x="57" y="117"/>
                    <a:pt x="57" y="117"/>
                  </a:cubicBezTo>
                  <a:lnTo>
                    <a:pt x="57" y="138"/>
                  </a:lnTo>
                  <a:close/>
                  <a:moveTo>
                    <a:pt x="57" y="108"/>
                  </a:moveTo>
                  <a:cubicBezTo>
                    <a:pt x="62" y="108"/>
                    <a:pt x="62" y="108"/>
                    <a:pt x="62" y="108"/>
                  </a:cubicBezTo>
                  <a:cubicBezTo>
                    <a:pt x="62" y="113"/>
                    <a:pt x="62" y="113"/>
                    <a:pt x="62" y="113"/>
                  </a:cubicBezTo>
                  <a:cubicBezTo>
                    <a:pt x="57" y="113"/>
                    <a:pt x="57" y="113"/>
                    <a:pt x="57" y="113"/>
                  </a:cubicBezTo>
                  <a:lnTo>
                    <a:pt x="57" y="108"/>
                  </a:lnTo>
                  <a:close/>
                  <a:moveTo>
                    <a:pt x="73" y="131"/>
                  </a:moveTo>
                  <a:cubicBezTo>
                    <a:pt x="73" y="135"/>
                    <a:pt x="70" y="138"/>
                    <a:pt x="66" y="138"/>
                  </a:cubicBezTo>
                  <a:cubicBezTo>
                    <a:pt x="62" y="138"/>
                    <a:pt x="62" y="138"/>
                    <a:pt x="62" y="138"/>
                  </a:cubicBezTo>
                  <a:cubicBezTo>
                    <a:pt x="62" y="117"/>
                    <a:pt x="62" y="117"/>
                    <a:pt x="62" y="117"/>
                  </a:cubicBezTo>
                  <a:cubicBezTo>
                    <a:pt x="66" y="117"/>
                    <a:pt x="66" y="117"/>
                    <a:pt x="66" y="117"/>
                  </a:cubicBezTo>
                  <a:cubicBezTo>
                    <a:pt x="66" y="104"/>
                    <a:pt x="66" y="104"/>
                    <a:pt x="66" y="104"/>
                  </a:cubicBezTo>
                  <a:cubicBezTo>
                    <a:pt x="62" y="104"/>
                    <a:pt x="62" y="104"/>
                    <a:pt x="62" y="104"/>
                  </a:cubicBezTo>
                  <a:cubicBezTo>
                    <a:pt x="62" y="94"/>
                    <a:pt x="62" y="94"/>
                    <a:pt x="62" y="94"/>
                  </a:cubicBezTo>
                  <a:cubicBezTo>
                    <a:pt x="66" y="94"/>
                    <a:pt x="66" y="94"/>
                    <a:pt x="66" y="94"/>
                  </a:cubicBezTo>
                  <a:cubicBezTo>
                    <a:pt x="70" y="94"/>
                    <a:pt x="73" y="97"/>
                    <a:pt x="73" y="101"/>
                  </a:cubicBezTo>
                  <a:lnTo>
                    <a:pt x="73" y="131"/>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7" name="Rectangle 86"/>
          <p:cNvSpPr/>
          <p:nvPr/>
        </p:nvSpPr>
        <p:spPr>
          <a:xfrm>
            <a:off x="274511" y="3697032"/>
            <a:ext cx="3441833" cy="2562240"/>
          </a:xfrm>
          <a:prstGeom prst="rect">
            <a:avLst/>
          </a:prstGeom>
        </p:spPr>
        <p:txBody>
          <a:bodyPr wrap="square">
            <a:spAutoFit/>
          </a:bodyPr>
          <a:lstStyle/>
          <a:p>
            <a:pPr lvl="0"/>
            <a:endParaRPr lang="en-US" sz="1000" dirty="0">
              <a:solidFill>
                <a:srgbClr val="4D4D28"/>
              </a:solidFill>
            </a:endParaRPr>
          </a:p>
          <a:p>
            <a:r>
              <a:rPr lang="en-US" sz="1000" b="1" dirty="0">
                <a:solidFill>
                  <a:srgbClr val="4D4D28"/>
                </a:solidFill>
              </a:rPr>
              <a:t>*Out of Province Treatment *</a:t>
            </a:r>
          </a:p>
          <a:p>
            <a:endParaRPr lang="en-US" sz="1000" b="1" dirty="0">
              <a:solidFill>
                <a:srgbClr val="4D4D28"/>
              </a:solidFill>
            </a:endParaRPr>
          </a:p>
          <a:p>
            <a:r>
              <a:rPr lang="en-US" sz="1000" b="1" dirty="0">
                <a:solidFill>
                  <a:srgbClr val="4D4D28"/>
                </a:solidFill>
              </a:rPr>
              <a:t>If no bed availability in the Manitoba Region, individuals may go out of province for treatment.</a:t>
            </a:r>
          </a:p>
          <a:p>
            <a:r>
              <a:rPr lang="en-US" sz="1000" b="1" dirty="0">
                <a:solidFill>
                  <a:srgbClr val="4D4D28"/>
                </a:solidFill>
              </a:rPr>
              <a:t> </a:t>
            </a:r>
          </a:p>
          <a:p>
            <a:r>
              <a:rPr lang="en-US" sz="1000" b="1" dirty="0">
                <a:solidFill>
                  <a:srgbClr val="4D4D28"/>
                </a:solidFill>
              </a:rPr>
              <a:t>Contact the neighboring treatment </a:t>
            </a:r>
            <a:r>
              <a:rPr lang="en-US" sz="1000" b="1" dirty="0" err="1">
                <a:solidFill>
                  <a:srgbClr val="4D4D28"/>
                </a:solidFill>
              </a:rPr>
              <a:t>centres</a:t>
            </a:r>
            <a:r>
              <a:rPr lang="en-US" sz="1000" b="1" dirty="0">
                <a:solidFill>
                  <a:srgbClr val="4D4D28"/>
                </a:solidFill>
              </a:rPr>
              <a:t> (SK, ON, AB) to obtain intake assessment and treatment forms.</a:t>
            </a:r>
          </a:p>
          <a:p>
            <a:endParaRPr lang="en-US" sz="1000" b="1" dirty="0">
              <a:solidFill>
                <a:srgbClr val="4D4D28"/>
              </a:solidFill>
            </a:endParaRPr>
          </a:p>
          <a:p>
            <a:r>
              <a:rPr lang="en-US" sz="1000" b="1" dirty="0">
                <a:solidFill>
                  <a:srgbClr val="4D4D28"/>
                </a:solidFill>
              </a:rPr>
              <a:t>Once approval confirmed, a request can be sent to the NIHB Medical Transportation Referral Unit for travel arrangements and authorization. Individual must have valid photo identification (i.e. treaty card, driver’s license, or passport) otherwise travel will not be arranged for out of province.</a:t>
            </a:r>
          </a:p>
          <a:p>
            <a:endParaRPr lang="en-US" sz="1050" b="1" dirty="0">
              <a:solidFill>
                <a:srgbClr val="4D4D28"/>
              </a:solidFill>
            </a:endParaRPr>
          </a:p>
        </p:txBody>
      </p:sp>
      <p:sp>
        <p:nvSpPr>
          <p:cNvPr id="92" name="Down Arrow 91"/>
          <p:cNvSpPr/>
          <p:nvPr/>
        </p:nvSpPr>
        <p:spPr bwMode="auto">
          <a:xfrm>
            <a:off x="3214255" y="3500023"/>
            <a:ext cx="181096" cy="324154"/>
          </a:xfrm>
          <a:prstGeom prst="down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accent6"/>
              </a:solidFill>
              <a:effectLst/>
              <a:latin typeface="Verdana" pitchFamily="34" charset="0"/>
            </a:endParaRPr>
          </a:p>
        </p:txBody>
      </p:sp>
      <p:sp>
        <p:nvSpPr>
          <p:cNvPr id="93" name="Down Arrow 92"/>
          <p:cNvSpPr/>
          <p:nvPr/>
        </p:nvSpPr>
        <p:spPr bwMode="auto">
          <a:xfrm rot="16200000">
            <a:off x="2156432" y="1877802"/>
            <a:ext cx="263018" cy="543797"/>
          </a:xfrm>
          <a:prstGeom prst="down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accent6"/>
              </a:solidFill>
              <a:effectLst/>
              <a:latin typeface="Verdana" pitchFamily="34" charset="0"/>
            </a:endParaRPr>
          </a:p>
        </p:txBody>
      </p:sp>
      <p:sp>
        <p:nvSpPr>
          <p:cNvPr id="94" name="Down Arrow 93"/>
          <p:cNvSpPr/>
          <p:nvPr/>
        </p:nvSpPr>
        <p:spPr bwMode="auto">
          <a:xfrm rot="16200000">
            <a:off x="4248639" y="1903438"/>
            <a:ext cx="263018" cy="543797"/>
          </a:xfrm>
          <a:prstGeom prst="down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accent6"/>
              </a:solidFill>
              <a:effectLst/>
              <a:latin typeface="Verdana" pitchFamily="34" charset="0"/>
            </a:endParaRPr>
          </a:p>
        </p:txBody>
      </p:sp>
      <p:sp>
        <p:nvSpPr>
          <p:cNvPr id="95" name="Down Arrow 94"/>
          <p:cNvSpPr/>
          <p:nvPr/>
        </p:nvSpPr>
        <p:spPr bwMode="auto">
          <a:xfrm rot="16200000">
            <a:off x="6332073" y="1903437"/>
            <a:ext cx="263018" cy="543797"/>
          </a:xfrm>
          <a:prstGeom prst="down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accent6"/>
              </a:solidFill>
              <a:effectLst/>
              <a:latin typeface="Verdana" pitchFamily="34" charset="0"/>
            </a:endParaRPr>
          </a:p>
        </p:txBody>
      </p:sp>
    </p:spTree>
    <p:extLst>
      <p:ext uri="{BB962C8B-B14F-4D97-AF65-F5344CB8AC3E}">
        <p14:creationId xmlns:p14="http://schemas.microsoft.com/office/powerpoint/2010/main" val="362073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132000" y="4893757"/>
            <a:ext cx="2768568" cy="577081"/>
          </a:xfrm>
          <a:prstGeom prst="rect">
            <a:avLst/>
          </a:prstGeom>
          <a:solidFill>
            <a:srgbClr val="FBFAF2"/>
          </a:solid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1050" b="1" kern="0" dirty="0" err="1">
                <a:solidFill>
                  <a:prstClr val="black"/>
                </a:solidFill>
                <a:latin typeface="+mj-lt"/>
              </a:rPr>
              <a:t>Whiskyjack</a:t>
            </a:r>
            <a:r>
              <a:rPr lang="en-US" sz="1050" b="1" kern="0" dirty="0">
                <a:solidFill>
                  <a:prstClr val="black"/>
                </a:solidFill>
                <a:latin typeface="+mj-lt"/>
              </a:rPr>
              <a:t> Treatment Centre</a:t>
            </a:r>
          </a:p>
          <a:p>
            <a:pPr marR="0" lvl="0" defTabSz="914400" eaLnBrk="1" fontAlgn="auto" latinLnBrk="0" hangingPunct="1">
              <a:lnSpc>
                <a:spcPct val="100000"/>
              </a:lnSpc>
              <a:spcBef>
                <a:spcPts val="0"/>
              </a:spcBef>
              <a:spcAft>
                <a:spcPts val="0"/>
              </a:spcAft>
              <a:buClrTx/>
              <a:buSzTx/>
              <a:tabLst/>
              <a:defRPr/>
            </a:pPr>
            <a:r>
              <a:rPr lang="en-US" sz="1050" kern="0" dirty="0">
                <a:solidFill>
                  <a:prstClr val="black"/>
                </a:solidFill>
                <a:latin typeface="+mj-lt"/>
              </a:rPr>
              <a:t>Norway House Cree Nation</a:t>
            </a:r>
          </a:p>
          <a:p>
            <a:pPr marR="0" lvl="0" defTabSz="914400" eaLnBrk="1" fontAlgn="auto" latinLnBrk="0" hangingPunct="1">
              <a:lnSpc>
                <a:spcPct val="100000"/>
              </a:lnSpc>
              <a:spcBef>
                <a:spcPts val="0"/>
              </a:spcBef>
              <a:spcAft>
                <a:spcPts val="0"/>
              </a:spcAft>
              <a:buClrTx/>
              <a:buSzTx/>
              <a:tabLst/>
              <a:defRPr/>
            </a:pPr>
            <a:r>
              <a:rPr kumimoji="0" lang="en-US" sz="1050" i="0" u="none" strike="noStrike" kern="0" cap="none" spc="0" normalizeH="0" noProof="0" dirty="0">
                <a:ln>
                  <a:noFill/>
                </a:ln>
                <a:solidFill>
                  <a:prstClr val="black"/>
                </a:solidFill>
                <a:effectLst/>
                <a:uLnTx/>
                <a:uFillTx/>
                <a:latin typeface="+mj-lt"/>
              </a:rPr>
              <a:t>204-359-8995</a:t>
            </a:r>
          </a:p>
        </p:txBody>
      </p:sp>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Manitoba Region Treatment </a:t>
            </a:r>
            <a:r>
              <a:rPr lang="en-US" sz="2800" dirty="0" err="1">
                <a:solidFill>
                  <a:srgbClr val="567BB6"/>
                </a:solidFill>
                <a:latin typeface="Arial" panose="020B0604020202020204" pitchFamily="34" charset="0"/>
                <a:cs typeface="Arial" panose="020B0604020202020204" pitchFamily="34" charset="0"/>
              </a:rPr>
              <a:t>Centres</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sp>
        <p:nvSpPr>
          <p:cNvPr id="3" name="Rectangle 2"/>
          <p:cNvSpPr/>
          <p:nvPr/>
        </p:nvSpPr>
        <p:spPr bwMode="auto">
          <a:xfrm>
            <a:off x="155749" y="1408116"/>
            <a:ext cx="9144000" cy="436968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lvl="0" indent="-190500" defTabSz="914400" fontAlgn="base">
              <a:lnSpc>
                <a:spcPct val="90000"/>
              </a:lnSpc>
              <a:spcBef>
                <a:spcPct val="0"/>
              </a:spcBef>
              <a:spcAft>
                <a:spcPct val="37000"/>
              </a:spcAft>
              <a:tabLst>
                <a:tab pos="5715000" algn="l"/>
              </a:tabLst>
            </a:pPr>
            <a:endParaRPr kumimoji="0" lang="en-US" sz="1800" b="0" i="0" u="none" strike="noStrike" kern="1200" cap="none" spc="0" normalizeH="0" baseline="0" noProof="0" dirty="0">
              <a:ln>
                <a:noFill/>
              </a:ln>
              <a:solidFill>
                <a:srgbClr val="000066"/>
              </a:solidFill>
              <a:effectLst/>
              <a:uLnTx/>
              <a:uFillTx/>
              <a:latin typeface="Verdana" pitchFamily="34" charset="0"/>
              <a:ea typeface="+mn-ea"/>
              <a:cs typeface="+mn-cs"/>
            </a:endParaRPr>
          </a:p>
        </p:txBody>
      </p:sp>
      <p:sp>
        <p:nvSpPr>
          <p:cNvPr id="89" name="Rectangle 88">
            <a:extLst>
              <a:ext uri="{FF2B5EF4-FFF2-40B4-BE49-F238E27FC236}">
                <a16:creationId xmlns:a16="http://schemas.microsoft.com/office/drawing/2014/main" id="{EAB98058-1E5B-46BE-AB97-E3B13F9AA98E}"/>
              </a:ext>
            </a:extLst>
          </p:cNvPr>
          <p:cNvSpPr/>
          <p:nvPr/>
        </p:nvSpPr>
        <p:spPr>
          <a:xfrm>
            <a:off x="329843" y="1926150"/>
            <a:ext cx="2182985" cy="409826"/>
          </a:xfrm>
          <a:prstGeom prst="rect">
            <a:avLst/>
          </a:prstGeom>
          <a:solidFill>
            <a:srgbClr val="FBFAF2"/>
          </a:solidFill>
          <a:ln w="12700" cap="flat" cmpd="sng" algn="ctr">
            <a:noFill/>
            <a:prstDash val="solid"/>
            <a:miter lim="800000"/>
          </a:ln>
          <a:effectLst>
            <a:outerShdw blurRad="25400" dist="38100" dir="2400000" algn="ctr" rotWithShape="0">
              <a:srgbClr val="000000">
                <a:alpha val="1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Cambria" panose="02040503050406030204" pitchFamily="18" charset="0"/>
                <a:cs typeface="+mn-cs"/>
              </a:rPr>
              <a:t>Manitoba Region (5) </a:t>
            </a:r>
          </a:p>
        </p:txBody>
      </p:sp>
      <p:sp>
        <p:nvSpPr>
          <p:cNvPr id="11" name="Rectangle 10"/>
          <p:cNvSpPr/>
          <p:nvPr/>
        </p:nvSpPr>
        <p:spPr>
          <a:xfrm>
            <a:off x="1052277" y="1281172"/>
            <a:ext cx="7719971"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88526"/>
                </a:solidFill>
                <a:effectLst/>
                <a:uLnTx/>
                <a:uFillTx/>
              </a:rPr>
              <a:t>NNADAP supports</a:t>
            </a:r>
            <a:r>
              <a:rPr kumimoji="0" lang="en-US" sz="1600" b="1" i="0" u="none" strike="noStrike" kern="0" cap="none" spc="0" normalizeH="0" noProof="0" dirty="0">
                <a:ln>
                  <a:noFill/>
                </a:ln>
                <a:solidFill>
                  <a:srgbClr val="F88526"/>
                </a:solidFill>
                <a:effectLst/>
                <a:uLnTx/>
                <a:uFillTx/>
              </a:rPr>
              <a:t> </a:t>
            </a:r>
            <a:r>
              <a:rPr kumimoji="0" lang="en-US" sz="1600" b="1" i="0" u="none" strike="noStrike" kern="0" cap="none" spc="0" normalizeH="0" baseline="0" noProof="0" dirty="0">
                <a:ln>
                  <a:noFill/>
                </a:ln>
                <a:solidFill>
                  <a:srgbClr val="F88526"/>
                </a:solidFill>
                <a:effectLst/>
                <a:uLnTx/>
                <a:uFillTx/>
              </a:rPr>
              <a:t>a national network of 52 </a:t>
            </a:r>
            <a:r>
              <a:rPr lang="en-US" sz="1600" b="1" kern="0" dirty="0">
                <a:solidFill>
                  <a:srgbClr val="F88526"/>
                </a:solidFill>
              </a:rPr>
              <a:t>in-house </a:t>
            </a:r>
            <a:r>
              <a:rPr kumimoji="0" lang="en-US" sz="1600" b="1" i="0" u="none" strike="noStrike" kern="0" cap="none" spc="0" normalizeH="0" baseline="0" noProof="0" dirty="0">
                <a:ln>
                  <a:noFill/>
                </a:ln>
                <a:solidFill>
                  <a:srgbClr val="F88526"/>
                </a:solidFill>
                <a:effectLst/>
                <a:uLnTx/>
                <a:uFillTx/>
              </a:rPr>
              <a:t>treatment </a:t>
            </a:r>
            <a:r>
              <a:rPr kumimoji="0" lang="en-US" sz="1600" b="1" i="0" u="none" strike="noStrike" kern="0" cap="none" spc="0" normalizeH="0" baseline="0" noProof="0" dirty="0" err="1">
                <a:ln>
                  <a:noFill/>
                </a:ln>
                <a:solidFill>
                  <a:srgbClr val="F88526"/>
                </a:solidFill>
                <a:effectLst/>
                <a:uLnTx/>
                <a:uFillTx/>
              </a:rPr>
              <a:t>centres</a:t>
            </a:r>
            <a:r>
              <a:rPr kumimoji="0" lang="en-US" sz="1600" b="1" i="0" u="none" strike="noStrike" kern="0" cap="none" spc="0" normalizeH="0" baseline="0" noProof="0" dirty="0">
                <a:ln>
                  <a:noFill/>
                </a:ln>
                <a:solidFill>
                  <a:srgbClr val="F88526"/>
                </a:solidFill>
                <a:effectLst/>
                <a:uLnTx/>
                <a:uFillTx/>
              </a:rPr>
              <a:t> with    over 700 beds</a:t>
            </a:r>
            <a:r>
              <a:rPr kumimoji="0" lang="en-US" sz="1600" b="1" i="0" u="none" strike="noStrike" kern="0" cap="none" spc="0" normalizeH="0" noProof="0" dirty="0">
                <a:ln>
                  <a:noFill/>
                </a:ln>
                <a:solidFill>
                  <a:srgbClr val="F88526"/>
                </a:solidFill>
                <a:effectLst/>
                <a:uLnTx/>
                <a:uFillTx/>
              </a:rPr>
              <a:t> across Canada.</a:t>
            </a:r>
            <a:endParaRPr kumimoji="0" lang="en-US" sz="1600" b="1" i="0" u="none" strike="noStrike" kern="0" cap="none" spc="0" normalizeH="0" baseline="0" noProof="0" dirty="0">
              <a:ln>
                <a:noFill/>
              </a:ln>
              <a:solidFill>
                <a:srgbClr val="F88526"/>
              </a:solidFill>
              <a:effectLst/>
              <a:uLnTx/>
              <a:uFillTx/>
            </a:endParaRPr>
          </a:p>
        </p:txBody>
      </p:sp>
      <p:sp>
        <p:nvSpPr>
          <p:cNvPr id="97" name="Rectangle 96"/>
          <p:cNvSpPr/>
          <p:nvPr/>
        </p:nvSpPr>
        <p:spPr>
          <a:xfrm>
            <a:off x="132000" y="4316676"/>
            <a:ext cx="2612819" cy="577081"/>
          </a:xfrm>
          <a:prstGeom prst="rect">
            <a:avLst/>
          </a:prstGeom>
          <a:solidFill>
            <a:srgbClr val="FBFAF2"/>
          </a:solid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1050" b="1" kern="0" dirty="0" err="1">
                <a:solidFill>
                  <a:prstClr val="black"/>
                </a:solidFill>
                <a:latin typeface="+mj-lt"/>
              </a:rPr>
              <a:t>Peguis</a:t>
            </a:r>
            <a:r>
              <a:rPr lang="en-US" sz="1050" b="1" kern="0" dirty="0">
                <a:solidFill>
                  <a:prstClr val="black"/>
                </a:solidFill>
                <a:latin typeface="+mj-lt"/>
              </a:rPr>
              <a:t> Al-Care </a:t>
            </a:r>
            <a:r>
              <a:rPr lang="en-US" sz="1050" b="1" kern="0" dirty="0" err="1">
                <a:solidFill>
                  <a:prstClr val="black"/>
                </a:solidFill>
                <a:latin typeface="+mj-lt"/>
              </a:rPr>
              <a:t>Treament</a:t>
            </a:r>
            <a:r>
              <a:rPr lang="en-US" sz="1050" b="1" kern="0" dirty="0">
                <a:solidFill>
                  <a:prstClr val="black"/>
                </a:solidFill>
                <a:latin typeface="+mj-lt"/>
              </a:rPr>
              <a:t> Centre</a:t>
            </a:r>
          </a:p>
          <a:p>
            <a:pPr marR="0" lvl="0" defTabSz="914400" eaLnBrk="1" fontAlgn="auto" latinLnBrk="0" hangingPunct="1">
              <a:lnSpc>
                <a:spcPct val="100000"/>
              </a:lnSpc>
              <a:spcBef>
                <a:spcPts val="0"/>
              </a:spcBef>
              <a:spcAft>
                <a:spcPts val="0"/>
              </a:spcAft>
              <a:buClrTx/>
              <a:buSzTx/>
              <a:tabLst/>
              <a:defRPr/>
            </a:pPr>
            <a:r>
              <a:rPr lang="en-US" sz="1050" kern="0" dirty="0" err="1">
                <a:solidFill>
                  <a:prstClr val="black"/>
                </a:solidFill>
                <a:latin typeface="+mj-lt"/>
              </a:rPr>
              <a:t>Peguis</a:t>
            </a:r>
            <a:r>
              <a:rPr lang="en-US" sz="1050" kern="0" dirty="0">
                <a:solidFill>
                  <a:prstClr val="black"/>
                </a:solidFill>
                <a:latin typeface="+mj-lt"/>
              </a:rPr>
              <a:t> First Nation</a:t>
            </a:r>
          </a:p>
          <a:p>
            <a:pPr marR="0" lvl="0" defTabSz="914400" eaLnBrk="1" fontAlgn="auto" latinLnBrk="0" hangingPunct="1">
              <a:lnSpc>
                <a:spcPct val="100000"/>
              </a:lnSpc>
              <a:spcBef>
                <a:spcPts val="0"/>
              </a:spcBef>
              <a:spcAft>
                <a:spcPts val="0"/>
              </a:spcAft>
              <a:buClrTx/>
              <a:buSzTx/>
              <a:tabLst/>
              <a:defRPr/>
            </a:pPr>
            <a:r>
              <a:rPr kumimoji="0" lang="en-US" sz="1050" i="0" u="none" strike="noStrike" kern="0" cap="none" spc="0" normalizeH="0" noProof="0" dirty="0">
                <a:ln>
                  <a:noFill/>
                </a:ln>
                <a:solidFill>
                  <a:prstClr val="black"/>
                </a:solidFill>
                <a:effectLst/>
                <a:uLnTx/>
                <a:uFillTx/>
                <a:latin typeface="+mj-lt"/>
              </a:rPr>
              <a:t>204-645-8995</a:t>
            </a:r>
          </a:p>
        </p:txBody>
      </p:sp>
      <p:sp>
        <p:nvSpPr>
          <p:cNvPr id="100" name="Rectangle 99"/>
          <p:cNvSpPr/>
          <p:nvPr/>
        </p:nvSpPr>
        <p:spPr>
          <a:xfrm>
            <a:off x="131999" y="3764015"/>
            <a:ext cx="2874839" cy="577081"/>
          </a:xfrm>
          <a:prstGeom prst="rect">
            <a:avLst/>
          </a:prstGeom>
          <a:solidFill>
            <a:srgbClr val="FBFAF2"/>
          </a:solid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1050" b="1" kern="0" dirty="0">
                <a:solidFill>
                  <a:prstClr val="black"/>
                </a:solidFill>
                <a:latin typeface="+mj-lt"/>
              </a:rPr>
              <a:t>Nelson House Medicine Lodge</a:t>
            </a:r>
          </a:p>
          <a:p>
            <a:pPr marR="0" lvl="0" defTabSz="914400" eaLnBrk="1" fontAlgn="auto" latinLnBrk="0" hangingPunct="1">
              <a:lnSpc>
                <a:spcPct val="100000"/>
              </a:lnSpc>
              <a:spcBef>
                <a:spcPts val="0"/>
              </a:spcBef>
              <a:spcAft>
                <a:spcPts val="0"/>
              </a:spcAft>
              <a:buClrTx/>
              <a:buSzTx/>
              <a:tabLst/>
              <a:defRPr/>
            </a:pPr>
            <a:r>
              <a:rPr lang="en-US" sz="1050" kern="0" dirty="0" err="1">
                <a:solidFill>
                  <a:prstClr val="black"/>
                </a:solidFill>
                <a:latin typeface="+mj-lt"/>
              </a:rPr>
              <a:t>Nisichawayasihk</a:t>
            </a:r>
            <a:r>
              <a:rPr lang="en-US" sz="1050" kern="0" dirty="0">
                <a:solidFill>
                  <a:prstClr val="black"/>
                </a:solidFill>
                <a:latin typeface="+mj-lt"/>
              </a:rPr>
              <a:t> Cree Nation</a:t>
            </a:r>
          </a:p>
          <a:p>
            <a:pPr marR="0" lvl="0" defTabSz="914400" eaLnBrk="1" fontAlgn="auto" latinLnBrk="0" hangingPunct="1">
              <a:lnSpc>
                <a:spcPct val="100000"/>
              </a:lnSpc>
              <a:spcBef>
                <a:spcPts val="0"/>
              </a:spcBef>
              <a:spcAft>
                <a:spcPts val="0"/>
              </a:spcAft>
              <a:buClrTx/>
              <a:buSzTx/>
              <a:tabLst/>
              <a:defRPr/>
            </a:pPr>
            <a:r>
              <a:rPr kumimoji="0" lang="en-US" sz="1050" i="0" u="none" strike="noStrike" kern="0" cap="none" spc="0" normalizeH="0" noProof="0" dirty="0">
                <a:ln>
                  <a:noFill/>
                </a:ln>
                <a:solidFill>
                  <a:prstClr val="black"/>
                </a:solidFill>
                <a:effectLst/>
                <a:uLnTx/>
                <a:uFillTx/>
                <a:latin typeface="+mj-lt"/>
              </a:rPr>
              <a:t>204-484-2256</a:t>
            </a:r>
          </a:p>
        </p:txBody>
      </p:sp>
      <p:sp>
        <p:nvSpPr>
          <p:cNvPr id="101" name="Rectangle 100"/>
          <p:cNvSpPr/>
          <p:nvPr/>
        </p:nvSpPr>
        <p:spPr>
          <a:xfrm>
            <a:off x="132001" y="3228847"/>
            <a:ext cx="2885374" cy="577081"/>
          </a:xfrm>
          <a:prstGeom prst="rect">
            <a:avLst/>
          </a:prstGeom>
          <a:solidFill>
            <a:srgbClr val="FBFAF2"/>
          </a:solid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1050" b="1" kern="0" dirty="0">
                <a:solidFill>
                  <a:prstClr val="black"/>
                </a:solidFill>
                <a:latin typeface="+mj-lt"/>
              </a:rPr>
              <a:t>Native Addictions Council of Manitoba</a:t>
            </a:r>
          </a:p>
          <a:p>
            <a:pPr marR="0" lvl="0" defTabSz="914400" eaLnBrk="1" fontAlgn="auto" latinLnBrk="0" hangingPunct="1">
              <a:lnSpc>
                <a:spcPct val="100000"/>
              </a:lnSpc>
              <a:spcBef>
                <a:spcPts val="0"/>
              </a:spcBef>
              <a:spcAft>
                <a:spcPts val="0"/>
              </a:spcAft>
              <a:buClrTx/>
              <a:buSzTx/>
              <a:tabLst/>
              <a:defRPr/>
            </a:pPr>
            <a:r>
              <a:rPr lang="en-US" sz="1050" kern="0" dirty="0">
                <a:solidFill>
                  <a:prstClr val="black"/>
                </a:solidFill>
                <a:latin typeface="+mj-lt"/>
              </a:rPr>
              <a:t>Winnipeg</a:t>
            </a:r>
          </a:p>
          <a:p>
            <a:pPr marR="0" lvl="0" defTabSz="914400" eaLnBrk="1" fontAlgn="auto" latinLnBrk="0" hangingPunct="1">
              <a:lnSpc>
                <a:spcPct val="100000"/>
              </a:lnSpc>
              <a:spcBef>
                <a:spcPts val="0"/>
              </a:spcBef>
              <a:spcAft>
                <a:spcPts val="0"/>
              </a:spcAft>
              <a:buClrTx/>
              <a:buSzTx/>
              <a:tabLst/>
              <a:defRPr/>
            </a:pPr>
            <a:r>
              <a:rPr kumimoji="0" lang="en-US" sz="1050" i="0" u="none" strike="noStrike" kern="0" cap="none" spc="0" normalizeH="0" noProof="0" dirty="0">
                <a:ln>
                  <a:noFill/>
                </a:ln>
                <a:solidFill>
                  <a:prstClr val="black"/>
                </a:solidFill>
                <a:effectLst/>
                <a:uLnTx/>
                <a:uFillTx/>
                <a:latin typeface="+mj-lt"/>
              </a:rPr>
              <a:t>204-586-8395</a:t>
            </a:r>
          </a:p>
        </p:txBody>
      </p:sp>
      <p:pic>
        <p:nvPicPr>
          <p:cNvPr id="4" name="Picture 3"/>
          <p:cNvPicPr>
            <a:picLocks noChangeAspect="1"/>
          </p:cNvPicPr>
          <p:nvPr/>
        </p:nvPicPr>
        <p:blipFill>
          <a:blip r:embed="rId4"/>
          <a:stretch>
            <a:fillRect/>
          </a:stretch>
        </p:blipFill>
        <p:spPr>
          <a:xfrm>
            <a:off x="2686921" y="1795689"/>
            <a:ext cx="6264640" cy="4258444"/>
          </a:xfrm>
          <a:prstGeom prst="rect">
            <a:avLst/>
          </a:prstGeom>
        </p:spPr>
      </p:pic>
      <p:sp>
        <p:nvSpPr>
          <p:cNvPr id="87" name="Rectangle 86"/>
          <p:cNvSpPr/>
          <p:nvPr/>
        </p:nvSpPr>
        <p:spPr>
          <a:xfrm>
            <a:off x="132000" y="2490183"/>
            <a:ext cx="2554922" cy="738664"/>
          </a:xfrm>
          <a:prstGeom prst="rect">
            <a:avLst/>
          </a:prstGeom>
          <a:solidFill>
            <a:srgbClr val="FBFAF2"/>
          </a:solid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1050" b="1" kern="0" dirty="0" err="1">
                <a:solidFill>
                  <a:prstClr val="black"/>
                </a:solidFill>
                <a:latin typeface="+mj-lt"/>
              </a:rPr>
              <a:t>Mikaaming</a:t>
            </a:r>
            <a:r>
              <a:rPr lang="en-US" sz="1050" b="1" kern="0" dirty="0">
                <a:solidFill>
                  <a:prstClr val="black"/>
                </a:solidFill>
                <a:latin typeface="+mj-lt"/>
              </a:rPr>
              <a:t> Mino </a:t>
            </a:r>
            <a:r>
              <a:rPr lang="en-US" sz="1050" b="1" kern="0" dirty="0" err="1">
                <a:solidFill>
                  <a:prstClr val="black"/>
                </a:solidFill>
                <a:latin typeface="+mj-lt"/>
              </a:rPr>
              <a:t>Pimatiziwin</a:t>
            </a:r>
            <a:r>
              <a:rPr lang="en-US" sz="1050" b="1" kern="0" dirty="0">
                <a:solidFill>
                  <a:prstClr val="black"/>
                </a:solidFill>
                <a:latin typeface="+mj-lt"/>
              </a:rPr>
              <a:t> Healing Lodge</a:t>
            </a:r>
          </a:p>
          <a:p>
            <a:pPr marR="0" lvl="0" defTabSz="914400" eaLnBrk="1" fontAlgn="auto" latinLnBrk="0" hangingPunct="1">
              <a:lnSpc>
                <a:spcPct val="100000"/>
              </a:lnSpc>
              <a:spcBef>
                <a:spcPts val="0"/>
              </a:spcBef>
              <a:spcAft>
                <a:spcPts val="0"/>
              </a:spcAft>
              <a:buClrTx/>
              <a:buSzTx/>
              <a:tabLst/>
              <a:defRPr/>
            </a:pPr>
            <a:r>
              <a:rPr lang="en-US" sz="1050" kern="0" dirty="0" err="1">
                <a:solidFill>
                  <a:prstClr val="black"/>
                </a:solidFill>
                <a:latin typeface="+mj-lt"/>
              </a:rPr>
              <a:t>Sagkeeng</a:t>
            </a:r>
            <a:r>
              <a:rPr lang="en-US" sz="1050" kern="0" dirty="0">
                <a:solidFill>
                  <a:prstClr val="black"/>
                </a:solidFill>
                <a:latin typeface="+mj-lt"/>
              </a:rPr>
              <a:t> First Nation</a:t>
            </a:r>
          </a:p>
          <a:p>
            <a:pPr marR="0" lvl="0" defTabSz="914400" eaLnBrk="1" fontAlgn="auto" latinLnBrk="0" hangingPunct="1">
              <a:lnSpc>
                <a:spcPct val="100000"/>
              </a:lnSpc>
              <a:spcBef>
                <a:spcPts val="0"/>
              </a:spcBef>
              <a:spcAft>
                <a:spcPts val="0"/>
              </a:spcAft>
              <a:buClrTx/>
              <a:buSzTx/>
              <a:tabLst/>
              <a:defRPr/>
            </a:pPr>
            <a:r>
              <a:rPr lang="en-US" sz="1050" kern="0" dirty="0">
                <a:solidFill>
                  <a:prstClr val="black"/>
                </a:solidFill>
                <a:latin typeface="+mj-lt"/>
              </a:rPr>
              <a:t>1-866-329-0736</a:t>
            </a:r>
            <a:endParaRPr kumimoji="0" lang="en-US" sz="1050" i="0" u="none" strike="noStrike" kern="0" cap="none" spc="0" normalizeH="0" noProof="0" dirty="0">
              <a:ln>
                <a:noFill/>
              </a:ln>
              <a:solidFill>
                <a:prstClr val="black"/>
              </a:solidFill>
              <a:effectLst/>
              <a:uLnTx/>
              <a:uFillTx/>
              <a:latin typeface="+mj-lt"/>
            </a:endParaRPr>
          </a:p>
        </p:txBody>
      </p:sp>
    </p:spTree>
    <p:extLst>
      <p:ext uri="{BB962C8B-B14F-4D97-AF65-F5344CB8AC3E}">
        <p14:creationId xmlns:p14="http://schemas.microsoft.com/office/powerpoint/2010/main" val="1445500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National Youth Solvent Abuse Program</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a:t>
            </a:r>
            <a:r>
              <a:rPr kumimoji="0" lang="en-US" sz="1100" b="1" i="0" u="none" strike="noStrike" kern="1200" cap="none" spc="0" normalizeH="0" noProof="0" dirty="0">
                <a:ln>
                  <a:noFill/>
                </a:ln>
                <a:solidFill>
                  <a:srgbClr val="CD8D47"/>
                </a:solidFill>
                <a:effectLst/>
                <a:uLnTx/>
                <a:uFillTx/>
                <a:latin typeface="Arial"/>
                <a:ea typeface="+mn-ea"/>
                <a:cs typeface="+mn-cs"/>
              </a:rPr>
              <a:t> Alcohol and Drug Abuse Program</a:t>
            </a:r>
            <a:endParaRPr kumimoji="0" lang="en-US" sz="1100" b="1" i="0" u="none" strike="noStrike" kern="1200" cap="none" spc="0" normalizeH="0" baseline="0" noProof="0" dirty="0">
              <a:ln>
                <a:noFill/>
              </a:ln>
              <a:solidFill>
                <a:srgbClr val="CD8D47"/>
              </a:solidFill>
              <a:effectLst/>
              <a:uLnTx/>
              <a:uFillTx/>
              <a:latin typeface="Arial"/>
              <a:ea typeface="+mn-ea"/>
              <a:cs typeface="+mn-cs"/>
            </a:endParaRPr>
          </a:p>
        </p:txBody>
      </p:sp>
      <p:sp>
        <p:nvSpPr>
          <p:cNvPr id="3" name="Rectangle 2"/>
          <p:cNvSpPr/>
          <p:nvPr/>
        </p:nvSpPr>
        <p:spPr bwMode="auto">
          <a:xfrm>
            <a:off x="321202" y="1306049"/>
            <a:ext cx="9144000" cy="436968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1" i="0" u="none" strike="noStrike" kern="1200" cap="none" spc="0" normalizeH="0" baseline="0" noProof="0" dirty="0">
              <a:ln>
                <a:noFill/>
              </a:ln>
              <a:solidFill>
                <a:srgbClr val="727EA5"/>
              </a:solidFill>
              <a:effectLst/>
              <a:uLnTx/>
              <a:uFillTx/>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3893187084"/>
              </p:ext>
            </p:extLst>
          </p:nvPr>
        </p:nvGraphicFramePr>
        <p:xfrm>
          <a:off x="0" y="1644573"/>
          <a:ext cx="9144000" cy="4340887"/>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562372429"/>
                    </a:ext>
                  </a:extLst>
                </a:gridCol>
              </a:tblGrid>
              <a:tr h="4340887">
                <a:tc>
                  <a:txBody>
                    <a:bodyPr/>
                    <a:lstStyle/>
                    <a:p>
                      <a:endParaRPr lang="en-US" sz="1800" b="1" kern="1200" dirty="0">
                        <a:solidFill>
                          <a:schemeClr val="accent5"/>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40685913"/>
                  </a:ext>
                </a:extLst>
              </a:tr>
            </a:tbl>
          </a:graphicData>
        </a:graphic>
      </p:graphicFrame>
      <p:sp>
        <p:nvSpPr>
          <p:cNvPr id="10" name="TextBox 9"/>
          <p:cNvSpPr txBox="1"/>
          <p:nvPr/>
        </p:nvSpPr>
        <p:spPr>
          <a:xfrm>
            <a:off x="1" y="1577592"/>
            <a:ext cx="9143999" cy="1370515"/>
          </a:xfrm>
          <a:prstGeom prst="rect">
            <a:avLst/>
          </a:prstGeom>
          <a:solidFill>
            <a:srgbClr val="EAEAEA"/>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66"/>
              </a:solidFill>
              <a:effectLst/>
              <a:uLnTx/>
              <a:uFillTx/>
              <a:latin typeface="Arial"/>
              <a:ea typeface="+mn-ea"/>
              <a:cs typeface="+mn-cs"/>
            </a:endParaRPr>
          </a:p>
        </p:txBody>
      </p:sp>
      <p:sp>
        <p:nvSpPr>
          <p:cNvPr id="15" name="TextBox 14"/>
          <p:cNvSpPr txBox="1"/>
          <p:nvPr/>
        </p:nvSpPr>
        <p:spPr>
          <a:xfrm>
            <a:off x="3763517" y="1644573"/>
            <a:ext cx="4780119" cy="1200329"/>
          </a:xfrm>
          <a:prstGeom prst="rect">
            <a:avLst/>
          </a:prstGeom>
          <a:noFill/>
        </p:spPr>
        <p:txBody>
          <a:bodyPr wrap="square" rtlCol="0">
            <a:spAutoFit/>
          </a:bodyPr>
          <a:lstStyle/>
          <a:p>
            <a:pPr defTabSz="914400">
              <a:defRPr/>
            </a:pPr>
            <a:r>
              <a:rPr lang="en-CA" b="1" dirty="0">
                <a:solidFill>
                  <a:srgbClr val="565633"/>
                </a:solidFill>
                <a:latin typeface="+mj-lt"/>
                <a:cs typeface="Arial" panose="020B0604020202020204" pitchFamily="34" charset="0"/>
              </a:rPr>
              <a:t>A national in-patient treatment program that compliments community-level activities aimed at preventing youth solvent abuse. </a:t>
            </a:r>
            <a:endParaRPr kumimoji="0" lang="en-US" sz="1800" b="1" i="0" u="none" strike="noStrike" kern="1200" cap="none" spc="0" normalizeH="0" baseline="0" noProof="0" dirty="0">
              <a:ln>
                <a:noFill/>
              </a:ln>
              <a:solidFill>
                <a:srgbClr val="565633"/>
              </a:solidFill>
              <a:effectLst/>
              <a:uLnTx/>
              <a:uFillTx/>
              <a:latin typeface="Arial" panose="020B0604020202020204" pitchFamily="34" charset="0"/>
              <a:cs typeface="Arial" panose="020B0604020202020204" pitchFamily="34" charset="0"/>
            </a:endParaRPr>
          </a:p>
        </p:txBody>
      </p:sp>
      <p:sp>
        <p:nvSpPr>
          <p:cNvPr id="38" name="TextBox 37"/>
          <p:cNvSpPr txBox="1"/>
          <p:nvPr/>
        </p:nvSpPr>
        <p:spPr>
          <a:xfrm>
            <a:off x="151925" y="3055638"/>
            <a:ext cx="8077675" cy="1200329"/>
          </a:xfrm>
          <a:prstGeom prst="rect">
            <a:avLst/>
          </a:prstGeom>
          <a:noFill/>
        </p:spPr>
        <p:txBody>
          <a:bodyPr wrap="square" rtlCol="0">
            <a:spAutoFit/>
          </a:bodyPr>
          <a:lstStyle/>
          <a:p>
            <a:r>
              <a:rPr lang="en-CA" b="1" dirty="0">
                <a:solidFill>
                  <a:srgbClr val="F88526"/>
                </a:solidFill>
                <a:cs typeface="Arial" panose="020B0604020202020204" pitchFamily="34" charset="0"/>
              </a:rPr>
              <a:t>Provides culturally appropriate treatment, specialized treatment and recovery programs for First Nations and Inuit youth (nationally aged 10-25 years, may vary by region) experiencing solvent abuse.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endParaRPr>
          </a:p>
        </p:txBody>
      </p:sp>
      <p:grpSp>
        <p:nvGrpSpPr>
          <p:cNvPr id="44" name="Group 43" descr="GPS icon">
            <a:extLst>
              <a:ext uri="{FF2B5EF4-FFF2-40B4-BE49-F238E27FC236}">
                <a16:creationId xmlns:a16="http://schemas.microsoft.com/office/drawing/2014/main" id="{2E046149-97EA-4B7C-98B3-810396D94C09}"/>
              </a:ext>
            </a:extLst>
          </p:cNvPr>
          <p:cNvGrpSpPr/>
          <p:nvPr/>
        </p:nvGrpSpPr>
        <p:grpSpPr>
          <a:xfrm>
            <a:off x="409573" y="4094748"/>
            <a:ext cx="631825" cy="631825"/>
            <a:chOff x="5778500" y="8172450"/>
            <a:chExt cx="631825" cy="631825"/>
          </a:xfrm>
        </p:grpSpPr>
        <p:sp>
          <p:nvSpPr>
            <p:cNvPr id="45" name="Oval 173">
              <a:extLst>
                <a:ext uri="{FF2B5EF4-FFF2-40B4-BE49-F238E27FC236}">
                  <a16:creationId xmlns:a16="http://schemas.microsoft.com/office/drawing/2014/main" id="{1782805B-17B8-4B5C-9A24-AD7295443EBF}"/>
                </a:ext>
              </a:extLst>
            </p:cNvPr>
            <p:cNvSpPr>
              <a:spLocks noChangeArrowheads="1"/>
            </p:cNvSpPr>
            <p:nvPr/>
          </p:nvSpPr>
          <p:spPr bwMode="auto">
            <a:xfrm>
              <a:off x="5778500" y="8172450"/>
              <a:ext cx="631825"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66"/>
                </a:solidFill>
                <a:effectLst/>
                <a:uLnTx/>
                <a:uFillTx/>
                <a:latin typeface="Arial"/>
                <a:ea typeface="+mn-ea"/>
                <a:cs typeface="+mn-cs"/>
              </a:endParaRPr>
            </a:p>
          </p:txBody>
        </p:sp>
        <p:sp>
          <p:nvSpPr>
            <p:cNvPr id="46" name="Freeform 195">
              <a:extLst>
                <a:ext uri="{FF2B5EF4-FFF2-40B4-BE49-F238E27FC236}">
                  <a16:creationId xmlns:a16="http://schemas.microsoft.com/office/drawing/2014/main" id="{7BF67BEA-0B62-4C62-B194-E753438FCBE7}"/>
                </a:ext>
              </a:extLst>
            </p:cNvPr>
            <p:cNvSpPr>
              <a:spLocks noEditPoints="1"/>
            </p:cNvSpPr>
            <p:nvPr/>
          </p:nvSpPr>
          <p:spPr bwMode="auto">
            <a:xfrm>
              <a:off x="5934075" y="8261350"/>
              <a:ext cx="333375" cy="454025"/>
            </a:xfrm>
            <a:custGeom>
              <a:avLst/>
              <a:gdLst>
                <a:gd name="T0" fmla="*/ 52 w 105"/>
                <a:gd name="T1" fmla="*/ 21 h 143"/>
                <a:gd name="T2" fmla="*/ 21 w 105"/>
                <a:gd name="T3" fmla="*/ 53 h 143"/>
                <a:gd name="T4" fmla="*/ 52 w 105"/>
                <a:gd name="T5" fmla="*/ 85 h 143"/>
                <a:gd name="T6" fmla="*/ 84 w 105"/>
                <a:gd name="T7" fmla="*/ 53 h 143"/>
                <a:gd name="T8" fmla="*/ 52 w 105"/>
                <a:gd name="T9" fmla="*/ 21 h 143"/>
                <a:gd name="T10" fmla="*/ 37 w 105"/>
                <a:gd name="T11" fmla="*/ 75 h 143"/>
                <a:gd name="T12" fmla="*/ 52 w 105"/>
                <a:gd name="T13" fmla="*/ 60 h 143"/>
                <a:gd name="T14" fmla="*/ 68 w 105"/>
                <a:gd name="T15" fmla="*/ 75 h 143"/>
                <a:gd name="T16" fmla="*/ 52 w 105"/>
                <a:gd name="T17" fmla="*/ 80 h 143"/>
                <a:gd name="T18" fmla="*/ 37 w 105"/>
                <a:gd name="T19" fmla="*/ 75 h 143"/>
                <a:gd name="T20" fmla="*/ 46 w 105"/>
                <a:gd name="T21" fmla="*/ 48 h 143"/>
                <a:gd name="T22" fmla="*/ 52 w 105"/>
                <a:gd name="T23" fmla="*/ 41 h 143"/>
                <a:gd name="T24" fmla="*/ 59 w 105"/>
                <a:gd name="T25" fmla="*/ 48 h 143"/>
                <a:gd name="T26" fmla="*/ 52 w 105"/>
                <a:gd name="T27" fmla="*/ 55 h 143"/>
                <a:gd name="T28" fmla="*/ 46 w 105"/>
                <a:gd name="T29" fmla="*/ 48 h 143"/>
                <a:gd name="T30" fmla="*/ 73 w 105"/>
                <a:gd name="T31" fmla="*/ 71 h 143"/>
                <a:gd name="T32" fmla="*/ 60 w 105"/>
                <a:gd name="T33" fmla="*/ 57 h 143"/>
                <a:gd name="T34" fmla="*/ 64 w 105"/>
                <a:gd name="T35" fmla="*/ 48 h 143"/>
                <a:gd name="T36" fmla="*/ 52 w 105"/>
                <a:gd name="T37" fmla="*/ 37 h 143"/>
                <a:gd name="T38" fmla="*/ 41 w 105"/>
                <a:gd name="T39" fmla="*/ 48 h 143"/>
                <a:gd name="T40" fmla="*/ 45 w 105"/>
                <a:gd name="T41" fmla="*/ 57 h 143"/>
                <a:gd name="T42" fmla="*/ 32 w 105"/>
                <a:gd name="T43" fmla="*/ 71 h 143"/>
                <a:gd name="T44" fmla="*/ 25 w 105"/>
                <a:gd name="T45" fmla="*/ 53 h 143"/>
                <a:gd name="T46" fmla="*/ 52 w 105"/>
                <a:gd name="T47" fmla="*/ 25 h 143"/>
                <a:gd name="T48" fmla="*/ 80 w 105"/>
                <a:gd name="T49" fmla="*/ 53 h 143"/>
                <a:gd name="T50" fmla="*/ 73 w 105"/>
                <a:gd name="T51" fmla="*/ 71 h 143"/>
                <a:gd name="T52" fmla="*/ 52 w 105"/>
                <a:gd name="T53" fmla="*/ 0 h 143"/>
                <a:gd name="T54" fmla="*/ 0 w 105"/>
                <a:gd name="T55" fmla="*/ 53 h 143"/>
                <a:gd name="T56" fmla="*/ 51 w 105"/>
                <a:gd name="T57" fmla="*/ 141 h 143"/>
                <a:gd name="T58" fmla="*/ 52 w 105"/>
                <a:gd name="T59" fmla="*/ 143 h 143"/>
                <a:gd name="T60" fmla="*/ 54 w 105"/>
                <a:gd name="T61" fmla="*/ 141 h 143"/>
                <a:gd name="T62" fmla="*/ 105 w 105"/>
                <a:gd name="T63" fmla="*/ 53 h 143"/>
                <a:gd name="T64" fmla="*/ 52 w 105"/>
                <a:gd name="T65" fmla="*/ 0 h 143"/>
                <a:gd name="T66" fmla="*/ 52 w 105"/>
                <a:gd name="T67" fmla="*/ 136 h 143"/>
                <a:gd name="T68" fmla="*/ 5 w 105"/>
                <a:gd name="T69" fmla="*/ 53 h 143"/>
                <a:gd name="T70" fmla="*/ 52 w 105"/>
                <a:gd name="T71" fmla="*/ 5 h 143"/>
                <a:gd name="T72" fmla="*/ 100 w 105"/>
                <a:gd name="T73" fmla="*/ 53 h 143"/>
                <a:gd name="T74" fmla="*/ 52 w 105"/>
                <a:gd name="T75"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43">
                  <a:moveTo>
                    <a:pt x="52" y="21"/>
                  </a:moveTo>
                  <a:cubicBezTo>
                    <a:pt x="35" y="21"/>
                    <a:pt x="21" y="35"/>
                    <a:pt x="21" y="53"/>
                  </a:cubicBezTo>
                  <a:cubicBezTo>
                    <a:pt x="21" y="70"/>
                    <a:pt x="35" y="85"/>
                    <a:pt x="52" y="85"/>
                  </a:cubicBezTo>
                  <a:cubicBezTo>
                    <a:pt x="70" y="85"/>
                    <a:pt x="84" y="70"/>
                    <a:pt x="84" y="53"/>
                  </a:cubicBezTo>
                  <a:cubicBezTo>
                    <a:pt x="84" y="35"/>
                    <a:pt x="70" y="21"/>
                    <a:pt x="52" y="21"/>
                  </a:cubicBezTo>
                  <a:close/>
                  <a:moveTo>
                    <a:pt x="37" y="75"/>
                  </a:moveTo>
                  <a:cubicBezTo>
                    <a:pt x="37" y="66"/>
                    <a:pt x="44" y="60"/>
                    <a:pt x="52" y="60"/>
                  </a:cubicBezTo>
                  <a:cubicBezTo>
                    <a:pt x="61" y="60"/>
                    <a:pt x="68" y="66"/>
                    <a:pt x="68" y="75"/>
                  </a:cubicBezTo>
                  <a:cubicBezTo>
                    <a:pt x="64" y="78"/>
                    <a:pt x="58" y="80"/>
                    <a:pt x="52" y="80"/>
                  </a:cubicBezTo>
                  <a:cubicBezTo>
                    <a:pt x="47" y="80"/>
                    <a:pt x="41" y="78"/>
                    <a:pt x="37" y="75"/>
                  </a:cubicBezTo>
                  <a:close/>
                  <a:moveTo>
                    <a:pt x="46" y="48"/>
                  </a:moveTo>
                  <a:cubicBezTo>
                    <a:pt x="46" y="44"/>
                    <a:pt x="49" y="41"/>
                    <a:pt x="52" y="41"/>
                  </a:cubicBezTo>
                  <a:cubicBezTo>
                    <a:pt x="56" y="41"/>
                    <a:pt x="59" y="44"/>
                    <a:pt x="59" y="48"/>
                  </a:cubicBezTo>
                  <a:cubicBezTo>
                    <a:pt x="59" y="52"/>
                    <a:pt x="56" y="55"/>
                    <a:pt x="52" y="55"/>
                  </a:cubicBezTo>
                  <a:cubicBezTo>
                    <a:pt x="49" y="55"/>
                    <a:pt x="46" y="52"/>
                    <a:pt x="46" y="48"/>
                  </a:cubicBezTo>
                  <a:close/>
                  <a:moveTo>
                    <a:pt x="73" y="71"/>
                  </a:moveTo>
                  <a:cubicBezTo>
                    <a:pt x="71" y="65"/>
                    <a:pt x="66" y="59"/>
                    <a:pt x="60" y="57"/>
                  </a:cubicBezTo>
                  <a:cubicBezTo>
                    <a:pt x="62" y="54"/>
                    <a:pt x="64" y="52"/>
                    <a:pt x="64" y="48"/>
                  </a:cubicBezTo>
                  <a:cubicBezTo>
                    <a:pt x="64" y="42"/>
                    <a:pt x="59" y="37"/>
                    <a:pt x="52" y="37"/>
                  </a:cubicBezTo>
                  <a:cubicBezTo>
                    <a:pt x="46" y="37"/>
                    <a:pt x="41" y="42"/>
                    <a:pt x="41" y="48"/>
                  </a:cubicBezTo>
                  <a:cubicBezTo>
                    <a:pt x="41" y="52"/>
                    <a:pt x="42" y="54"/>
                    <a:pt x="45" y="57"/>
                  </a:cubicBezTo>
                  <a:cubicBezTo>
                    <a:pt x="39" y="59"/>
                    <a:pt x="34" y="65"/>
                    <a:pt x="32" y="71"/>
                  </a:cubicBezTo>
                  <a:cubicBezTo>
                    <a:pt x="28" y="66"/>
                    <a:pt x="25" y="60"/>
                    <a:pt x="25" y="53"/>
                  </a:cubicBezTo>
                  <a:cubicBezTo>
                    <a:pt x="25" y="38"/>
                    <a:pt x="37" y="25"/>
                    <a:pt x="52" y="25"/>
                  </a:cubicBezTo>
                  <a:cubicBezTo>
                    <a:pt x="68" y="25"/>
                    <a:pt x="80" y="38"/>
                    <a:pt x="80" y="53"/>
                  </a:cubicBezTo>
                  <a:cubicBezTo>
                    <a:pt x="80" y="60"/>
                    <a:pt x="77" y="66"/>
                    <a:pt x="73" y="71"/>
                  </a:cubicBezTo>
                  <a:close/>
                  <a:moveTo>
                    <a:pt x="52" y="0"/>
                  </a:moveTo>
                  <a:cubicBezTo>
                    <a:pt x="24" y="0"/>
                    <a:pt x="0" y="24"/>
                    <a:pt x="0" y="53"/>
                  </a:cubicBezTo>
                  <a:cubicBezTo>
                    <a:pt x="0" y="85"/>
                    <a:pt x="49" y="139"/>
                    <a:pt x="51" y="141"/>
                  </a:cubicBezTo>
                  <a:cubicBezTo>
                    <a:pt x="52" y="143"/>
                    <a:pt x="52" y="143"/>
                    <a:pt x="52" y="143"/>
                  </a:cubicBezTo>
                  <a:cubicBezTo>
                    <a:pt x="54" y="141"/>
                    <a:pt x="54" y="141"/>
                    <a:pt x="54" y="141"/>
                  </a:cubicBezTo>
                  <a:cubicBezTo>
                    <a:pt x="56" y="139"/>
                    <a:pt x="105" y="85"/>
                    <a:pt x="105" y="53"/>
                  </a:cubicBezTo>
                  <a:cubicBezTo>
                    <a:pt x="105" y="24"/>
                    <a:pt x="81" y="0"/>
                    <a:pt x="52" y="0"/>
                  </a:cubicBezTo>
                  <a:close/>
                  <a:moveTo>
                    <a:pt x="52" y="136"/>
                  </a:moveTo>
                  <a:cubicBezTo>
                    <a:pt x="44" y="126"/>
                    <a:pt x="5" y="80"/>
                    <a:pt x="5" y="53"/>
                  </a:cubicBezTo>
                  <a:cubicBezTo>
                    <a:pt x="5" y="26"/>
                    <a:pt x="26" y="5"/>
                    <a:pt x="52" y="5"/>
                  </a:cubicBezTo>
                  <a:cubicBezTo>
                    <a:pt x="79" y="5"/>
                    <a:pt x="100" y="26"/>
                    <a:pt x="100" y="53"/>
                  </a:cubicBezTo>
                  <a:cubicBezTo>
                    <a:pt x="100" y="80"/>
                    <a:pt x="61" y="126"/>
                    <a:pt x="52" y="136"/>
                  </a:cubicBez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66"/>
                </a:solidFill>
                <a:effectLst/>
                <a:uLnTx/>
                <a:uFillTx/>
                <a:latin typeface="Arial"/>
                <a:ea typeface="+mn-ea"/>
                <a:cs typeface="+mn-cs"/>
              </a:endParaRPr>
            </a:p>
          </p:txBody>
        </p:sp>
      </p:grpSp>
      <p:grpSp>
        <p:nvGrpSpPr>
          <p:cNvPr id="47" name="Group 46" descr="person at top of org chart icon">
            <a:extLst>
              <a:ext uri="{FF2B5EF4-FFF2-40B4-BE49-F238E27FC236}">
                <a16:creationId xmlns:a16="http://schemas.microsoft.com/office/drawing/2014/main" id="{8E65A944-B954-4E23-9404-DC4D9EA1495B}"/>
              </a:ext>
            </a:extLst>
          </p:cNvPr>
          <p:cNvGrpSpPr/>
          <p:nvPr/>
        </p:nvGrpSpPr>
        <p:grpSpPr>
          <a:xfrm>
            <a:off x="387349" y="5066867"/>
            <a:ext cx="631825" cy="631825"/>
            <a:chOff x="2009775" y="8172450"/>
            <a:chExt cx="631825" cy="631825"/>
          </a:xfrm>
        </p:grpSpPr>
        <p:sp>
          <p:nvSpPr>
            <p:cNvPr id="48" name="Oval 168">
              <a:extLst>
                <a:ext uri="{FF2B5EF4-FFF2-40B4-BE49-F238E27FC236}">
                  <a16:creationId xmlns:a16="http://schemas.microsoft.com/office/drawing/2014/main" id="{44530E69-1EFD-48CE-8378-981931529195}"/>
                </a:ext>
              </a:extLst>
            </p:cNvPr>
            <p:cNvSpPr>
              <a:spLocks noChangeArrowheads="1"/>
            </p:cNvSpPr>
            <p:nvPr/>
          </p:nvSpPr>
          <p:spPr bwMode="auto">
            <a:xfrm>
              <a:off x="2009775" y="8172450"/>
              <a:ext cx="631825"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66"/>
                </a:solidFill>
                <a:effectLst/>
                <a:uLnTx/>
                <a:uFillTx/>
                <a:latin typeface="Arial"/>
                <a:ea typeface="+mn-ea"/>
                <a:cs typeface="+mn-cs"/>
              </a:endParaRPr>
            </a:p>
          </p:txBody>
        </p:sp>
        <p:sp>
          <p:nvSpPr>
            <p:cNvPr id="49" name="Freeform 196">
              <a:extLst>
                <a:ext uri="{FF2B5EF4-FFF2-40B4-BE49-F238E27FC236}">
                  <a16:creationId xmlns:a16="http://schemas.microsoft.com/office/drawing/2014/main" id="{85CAEF22-EA29-49B9-B9A2-A8816F1C9F8F}"/>
                </a:ext>
              </a:extLst>
            </p:cNvPr>
            <p:cNvSpPr>
              <a:spLocks noEditPoints="1"/>
            </p:cNvSpPr>
            <p:nvPr/>
          </p:nvSpPr>
          <p:spPr bwMode="auto">
            <a:xfrm>
              <a:off x="2120900" y="8248650"/>
              <a:ext cx="454025" cy="454025"/>
            </a:xfrm>
            <a:custGeom>
              <a:avLst/>
              <a:gdLst>
                <a:gd name="T0" fmla="*/ 51 w 143"/>
                <a:gd name="T1" fmla="*/ 21 h 143"/>
                <a:gd name="T2" fmla="*/ 10 w 143"/>
                <a:gd name="T3" fmla="*/ 21 h 143"/>
                <a:gd name="T4" fmla="*/ 30 w 143"/>
                <a:gd name="T5" fmla="*/ 5 h 143"/>
                <a:gd name="T6" fmla="*/ 30 w 143"/>
                <a:gd name="T7" fmla="*/ 37 h 143"/>
                <a:gd name="T8" fmla="*/ 30 w 143"/>
                <a:gd name="T9" fmla="*/ 5 h 143"/>
                <a:gd name="T10" fmla="*/ 30 w 143"/>
                <a:gd name="T11" fmla="*/ 46 h 143"/>
                <a:gd name="T12" fmla="*/ 0 w 143"/>
                <a:gd name="T13" fmla="*/ 58 h 143"/>
                <a:gd name="T14" fmla="*/ 10 w 143"/>
                <a:gd name="T15" fmla="*/ 101 h 143"/>
                <a:gd name="T16" fmla="*/ 51 w 143"/>
                <a:gd name="T17" fmla="*/ 143 h 143"/>
                <a:gd name="T18" fmla="*/ 60 w 143"/>
                <a:gd name="T19" fmla="*/ 101 h 143"/>
                <a:gd name="T20" fmla="*/ 48 w 143"/>
                <a:gd name="T21" fmla="*/ 39 h 143"/>
                <a:gd name="T22" fmla="*/ 46 w 143"/>
                <a:gd name="T23" fmla="*/ 97 h 143"/>
                <a:gd name="T24" fmla="*/ 33 w 143"/>
                <a:gd name="T25" fmla="*/ 138 h 143"/>
                <a:gd name="T26" fmla="*/ 28 w 143"/>
                <a:gd name="T27" fmla="*/ 106 h 143"/>
                <a:gd name="T28" fmla="*/ 14 w 143"/>
                <a:gd name="T29" fmla="*/ 138 h 143"/>
                <a:gd name="T30" fmla="*/ 5 w 143"/>
                <a:gd name="T31" fmla="*/ 97 h 143"/>
                <a:gd name="T32" fmla="*/ 12 w 143"/>
                <a:gd name="T33" fmla="*/ 45 h 143"/>
                <a:gd name="T34" fmla="*/ 49 w 143"/>
                <a:gd name="T35" fmla="*/ 45 h 143"/>
                <a:gd name="T36" fmla="*/ 56 w 143"/>
                <a:gd name="T37" fmla="*/ 97 h 143"/>
                <a:gd name="T38" fmla="*/ 111 w 143"/>
                <a:gd name="T39" fmla="*/ 72 h 143"/>
                <a:gd name="T40" fmla="*/ 143 w 143"/>
                <a:gd name="T41" fmla="*/ 72 h 143"/>
                <a:gd name="T42" fmla="*/ 127 w 143"/>
                <a:gd name="T43" fmla="*/ 83 h 143"/>
                <a:gd name="T44" fmla="*/ 127 w 143"/>
                <a:gd name="T45" fmla="*/ 60 h 143"/>
                <a:gd name="T46" fmla="*/ 127 w 143"/>
                <a:gd name="T47" fmla="*/ 83 h 143"/>
                <a:gd name="T48" fmla="*/ 111 w 143"/>
                <a:gd name="T49" fmla="*/ 117 h 143"/>
                <a:gd name="T50" fmla="*/ 143 w 143"/>
                <a:gd name="T51" fmla="*/ 117 h 143"/>
                <a:gd name="T52" fmla="*/ 127 w 143"/>
                <a:gd name="T53" fmla="*/ 129 h 143"/>
                <a:gd name="T54" fmla="*/ 127 w 143"/>
                <a:gd name="T55" fmla="*/ 106 h 143"/>
                <a:gd name="T56" fmla="*/ 127 w 143"/>
                <a:gd name="T57" fmla="*/ 129 h 143"/>
                <a:gd name="T58" fmla="*/ 143 w 143"/>
                <a:gd name="T59" fmla="*/ 26 h 143"/>
                <a:gd name="T60" fmla="*/ 111 w 143"/>
                <a:gd name="T61" fmla="*/ 26 h 143"/>
                <a:gd name="T62" fmla="*/ 127 w 143"/>
                <a:gd name="T63" fmla="*/ 14 h 143"/>
                <a:gd name="T64" fmla="*/ 127 w 143"/>
                <a:gd name="T65" fmla="*/ 37 h 143"/>
                <a:gd name="T66" fmla="*/ 127 w 143"/>
                <a:gd name="T67" fmla="*/ 14 h 143"/>
                <a:gd name="T68" fmla="*/ 108 w 143"/>
                <a:gd name="T69" fmla="*/ 23 h 143"/>
                <a:gd name="T70" fmla="*/ 85 w 143"/>
                <a:gd name="T71" fmla="*/ 28 h 143"/>
                <a:gd name="T72" fmla="*/ 108 w 143"/>
                <a:gd name="T73" fmla="*/ 69 h 143"/>
                <a:gd name="T74" fmla="*/ 85 w 143"/>
                <a:gd name="T75" fmla="*/ 74 h 143"/>
                <a:gd name="T76" fmla="*/ 108 w 143"/>
                <a:gd name="T77" fmla="*/ 115 h 143"/>
                <a:gd name="T78" fmla="*/ 81 w 143"/>
                <a:gd name="T79" fmla="*/ 120 h 143"/>
                <a:gd name="T80" fmla="*/ 62 w 143"/>
                <a:gd name="T81" fmla="*/ 74 h 143"/>
                <a:gd name="T82" fmla="*/ 81 w 143"/>
                <a:gd name="T83"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43">
                  <a:moveTo>
                    <a:pt x="30" y="42"/>
                  </a:moveTo>
                  <a:cubicBezTo>
                    <a:pt x="42" y="42"/>
                    <a:pt x="51" y="32"/>
                    <a:pt x="51" y="21"/>
                  </a:cubicBezTo>
                  <a:cubicBezTo>
                    <a:pt x="51" y="10"/>
                    <a:pt x="42" y="0"/>
                    <a:pt x="30" y="0"/>
                  </a:cubicBezTo>
                  <a:cubicBezTo>
                    <a:pt x="19" y="0"/>
                    <a:pt x="10" y="10"/>
                    <a:pt x="10" y="21"/>
                  </a:cubicBezTo>
                  <a:cubicBezTo>
                    <a:pt x="10" y="32"/>
                    <a:pt x="19" y="42"/>
                    <a:pt x="30" y="42"/>
                  </a:cubicBezTo>
                  <a:close/>
                  <a:moveTo>
                    <a:pt x="30" y="5"/>
                  </a:moveTo>
                  <a:cubicBezTo>
                    <a:pt x="39" y="5"/>
                    <a:pt x="46" y="12"/>
                    <a:pt x="46" y="21"/>
                  </a:cubicBezTo>
                  <a:cubicBezTo>
                    <a:pt x="46" y="30"/>
                    <a:pt x="39" y="37"/>
                    <a:pt x="30" y="37"/>
                  </a:cubicBezTo>
                  <a:cubicBezTo>
                    <a:pt x="21" y="37"/>
                    <a:pt x="14" y="30"/>
                    <a:pt x="14" y="21"/>
                  </a:cubicBezTo>
                  <a:cubicBezTo>
                    <a:pt x="14" y="12"/>
                    <a:pt x="21" y="5"/>
                    <a:pt x="30" y="5"/>
                  </a:cubicBezTo>
                  <a:close/>
                  <a:moveTo>
                    <a:pt x="48" y="39"/>
                  </a:moveTo>
                  <a:cubicBezTo>
                    <a:pt x="48" y="39"/>
                    <a:pt x="42" y="46"/>
                    <a:pt x="30" y="46"/>
                  </a:cubicBezTo>
                  <a:cubicBezTo>
                    <a:pt x="18" y="46"/>
                    <a:pt x="12" y="39"/>
                    <a:pt x="12" y="39"/>
                  </a:cubicBezTo>
                  <a:cubicBezTo>
                    <a:pt x="12" y="39"/>
                    <a:pt x="0" y="45"/>
                    <a:pt x="0" y="58"/>
                  </a:cubicBezTo>
                  <a:cubicBezTo>
                    <a:pt x="0" y="101"/>
                    <a:pt x="0" y="101"/>
                    <a:pt x="0" y="101"/>
                  </a:cubicBezTo>
                  <a:cubicBezTo>
                    <a:pt x="10" y="101"/>
                    <a:pt x="10" y="101"/>
                    <a:pt x="10" y="101"/>
                  </a:cubicBezTo>
                  <a:cubicBezTo>
                    <a:pt x="10" y="143"/>
                    <a:pt x="10" y="143"/>
                    <a:pt x="10" y="143"/>
                  </a:cubicBezTo>
                  <a:cubicBezTo>
                    <a:pt x="51" y="143"/>
                    <a:pt x="51" y="143"/>
                    <a:pt x="51" y="143"/>
                  </a:cubicBezTo>
                  <a:cubicBezTo>
                    <a:pt x="51" y="101"/>
                    <a:pt x="51" y="101"/>
                    <a:pt x="51" y="101"/>
                  </a:cubicBezTo>
                  <a:cubicBezTo>
                    <a:pt x="60" y="101"/>
                    <a:pt x="60" y="101"/>
                    <a:pt x="60" y="101"/>
                  </a:cubicBezTo>
                  <a:cubicBezTo>
                    <a:pt x="60" y="58"/>
                    <a:pt x="60" y="58"/>
                    <a:pt x="60" y="58"/>
                  </a:cubicBezTo>
                  <a:cubicBezTo>
                    <a:pt x="60" y="45"/>
                    <a:pt x="48" y="39"/>
                    <a:pt x="48" y="39"/>
                  </a:cubicBezTo>
                  <a:close/>
                  <a:moveTo>
                    <a:pt x="56" y="97"/>
                  </a:moveTo>
                  <a:cubicBezTo>
                    <a:pt x="46" y="97"/>
                    <a:pt x="46" y="97"/>
                    <a:pt x="46" y="97"/>
                  </a:cubicBezTo>
                  <a:cubicBezTo>
                    <a:pt x="46" y="138"/>
                    <a:pt x="46" y="138"/>
                    <a:pt x="46" y="138"/>
                  </a:cubicBezTo>
                  <a:cubicBezTo>
                    <a:pt x="33" y="138"/>
                    <a:pt x="33" y="138"/>
                    <a:pt x="33" y="138"/>
                  </a:cubicBezTo>
                  <a:cubicBezTo>
                    <a:pt x="33" y="106"/>
                    <a:pt x="33" y="106"/>
                    <a:pt x="33" y="106"/>
                  </a:cubicBezTo>
                  <a:cubicBezTo>
                    <a:pt x="28" y="106"/>
                    <a:pt x="28" y="106"/>
                    <a:pt x="28" y="106"/>
                  </a:cubicBezTo>
                  <a:cubicBezTo>
                    <a:pt x="28" y="138"/>
                    <a:pt x="28" y="138"/>
                    <a:pt x="28" y="138"/>
                  </a:cubicBezTo>
                  <a:cubicBezTo>
                    <a:pt x="14" y="138"/>
                    <a:pt x="14" y="138"/>
                    <a:pt x="14" y="138"/>
                  </a:cubicBezTo>
                  <a:cubicBezTo>
                    <a:pt x="14" y="97"/>
                    <a:pt x="14" y="97"/>
                    <a:pt x="14" y="97"/>
                  </a:cubicBezTo>
                  <a:cubicBezTo>
                    <a:pt x="5" y="97"/>
                    <a:pt x="5" y="97"/>
                    <a:pt x="5" y="97"/>
                  </a:cubicBezTo>
                  <a:cubicBezTo>
                    <a:pt x="5" y="58"/>
                    <a:pt x="5" y="58"/>
                    <a:pt x="5" y="58"/>
                  </a:cubicBezTo>
                  <a:cubicBezTo>
                    <a:pt x="5" y="52"/>
                    <a:pt x="8" y="48"/>
                    <a:pt x="12" y="45"/>
                  </a:cubicBezTo>
                  <a:cubicBezTo>
                    <a:pt x="17" y="49"/>
                    <a:pt x="24" y="51"/>
                    <a:pt x="30" y="51"/>
                  </a:cubicBezTo>
                  <a:cubicBezTo>
                    <a:pt x="37" y="51"/>
                    <a:pt x="43" y="49"/>
                    <a:pt x="49" y="45"/>
                  </a:cubicBezTo>
                  <a:cubicBezTo>
                    <a:pt x="53" y="48"/>
                    <a:pt x="56" y="52"/>
                    <a:pt x="56" y="58"/>
                  </a:cubicBezTo>
                  <a:cubicBezTo>
                    <a:pt x="56" y="97"/>
                    <a:pt x="56" y="97"/>
                    <a:pt x="56" y="97"/>
                  </a:cubicBezTo>
                  <a:close/>
                  <a:moveTo>
                    <a:pt x="127" y="55"/>
                  </a:moveTo>
                  <a:cubicBezTo>
                    <a:pt x="118" y="55"/>
                    <a:pt x="111" y="63"/>
                    <a:pt x="111" y="72"/>
                  </a:cubicBezTo>
                  <a:cubicBezTo>
                    <a:pt x="111" y="80"/>
                    <a:pt x="118" y="88"/>
                    <a:pt x="127" y="88"/>
                  </a:cubicBezTo>
                  <a:cubicBezTo>
                    <a:pt x="135" y="88"/>
                    <a:pt x="143" y="80"/>
                    <a:pt x="143" y="72"/>
                  </a:cubicBezTo>
                  <a:cubicBezTo>
                    <a:pt x="143" y="63"/>
                    <a:pt x="136" y="55"/>
                    <a:pt x="127" y="55"/>
                  </a:cubicBezTo>
                  <a:close/>
                  <a:moveTo>
                    <a:pt x="127" y="83"/>
                  </a:moveTo>
                  <a:cubicBezTo>
                    <a:pt x="120" y="83"/>
                    <a:pt x="115" y="78"/>
                    <a:pt x="115" y="72"/>
                  </a:cubicBezTo>
                  <a:cubicBezTo>
                    <a:pt x="115" y="65"/>
                    <a:pt x="120" y="60"/>
                    <a:pt x="127" y="60"/>
                  </a:cubicBezTo>
                  <a:cubicBezTo>
                    <a:pt x="133" y="60"/>
                    <a:pt x="138" y="65"/>
                    <a:pt x="138" y="72"/>
                  </a:cubicBezTo>
                  <a:cubicBezTo>
                    <a:pt x="138" y="78"/>
                    <a:pt x="133" y="83"/>
                    <a:pt x="127" y="83"/>
                  </a:cubicBezTo>
                  <a:close/>
                  <a:moveTo>
                    <a:pt x="127" y="101"/>
                  </a:moveTo>
                  <a:cubicBezTo>
                    <a:pt x="118" y="101"/>
                    <a:pt x="111" y="109"/>
                    <a:pt x="111" y="117"/>
                  </a:cubicBezTo>
                  <a:cubicBezTo>
                    <a:pt x="111" y="126"/>
                    <a:pt x="118" y="134"/>
                    <a:pt x="127" y="134"/>
                  </a:cubicBezTo>
                  <a:cubicBezTo>
                    <a:pt x="135" y="134"/>
                    <a:pt x="143" y="126"/>
                    <a:pt x="143" y="117"/>
                  </a:cubicBezTo>
                  <a:cubicBezTo>
                    <a:pt x="143" y="109"/>
                    <a:pt x="136" y="101"/>
                    <a:pt x="127" y="101"/>
                  </a:cubicBezTo>
                  <a:close/>
                  <a:moveTo>
                    <a:pt x="127" y="129"/>
                  </a:moveTo>
                  <a:cubicBezTo>
                    <a:pt x="120" y="129"/>
                    <a:pt x="115" y="124"/>
                    <a:pt x="115" y="117"/>
                  </a:cubicBezTo>
                  <a:cubicBezTo>
                    <a:pt x="115" y="111"/>
                    <a:pt x="120" y="106"/>
                    <a:pt x="127" y="106"/>
                  </a:cubicBezTo>
                  <a:cubicBezTo>
                    <a:pt x="133" y="106"/>
                    <a:pt x="138" y="111"/>
                    <a:pt x="138" y="117"/>
                  </a:cubicBezTo>
                  <a:cubicBezTo>
                    <a:pt x="138" y="124"/>
                    <a:pt x="133" y="129"/>
                    <a:pt x="127" y="129"/>
                  </a:cubicBezTo>
                  <a:close/>
                  <a:moveTo>
                    <a:pt x="127" y="42"/>
                  </a:moveTo>
                  <a:cubicBezTo>
                    <a:pt x="135" y="42"/>
                    <a:pt x="143" y="35"/>
                    <a:pt x="143" y="26"/>
                  </a:cubicBezTo>
                  <a:cubicBezTo>
                    <a:pt x="143" y="17"/>
                    <a:pt x="136" y="10"/>
                    <a:pt x="127" y="10"/>
                  </a:cubicBezTo>
                  <a:cubicBezTo>
                    <a:pt x="118" y="10"/>
                    <a:pt x="111" y="17"/>
                    <a:pt x="111" y="26"/>
                  </a:cubicBezTo>
                  <a:cubicBezTo>
                    <a:pt x="111" y="35"/>
                    <a:pt x="118" y="42"/>
                    <a:pt x="127" y="42"/>
                  </a:cubicBezTo>
                  <a:close/>
                  <a:moveTo>
                    <a:pt x="127" y="14"/>
                  </a:moveTo>
                  <a:cubicBezTo>
                    <a:pt x="133" y="14"/>
                    <a:pt x="138" y="19"/>
                    <a:pt x="138" y="26"/>
                  </a:cubicBezTo>
                  <a:cubicBezTo>
                    <a:pt x="138" y="32"/>
                    <a:pt x="133" y="37"/>
                    <a:pt x="127" y="37"/>
                  </a:cubicBezTo>
                  <a:cubicBezTo>
                    <a:pt x="120" y="37"/>
                    <a:pt x="115" y="32"/>
                    <a:pt x="115" y="26"/>
                  </a:cubicBezTo>
                  <a:cubicBezTo>
                    <a:pt x="115" y="19"/>
                    <a:pt x="120" y="14"/>
                    <a:pt x="127" y="14"/>
                  </a:cubicBezTo>
                  <a:close/>
                  <a:moveTo>
                    <a:pt x="81" y="23"/>
                  </a:moveTo>
                  <a:cubicBezTo>
                    <a:pt x="108" y="23"/>
                    <a:pt x="108" y="23"/>
                    <a:pt x="108" y="23"/>
                  </a:cubicBezTo>
                  <a:cubicBezTo>
                    <a:pt x="108" y="28"/>
                    <a:pt x="108" y="28"/>
                    <a:pt x="108" y="28"/>
                  </a:cubicBezTo>
                  <a:cubicBezTo>
                    <a:pt x="85" y="28"/>
                    <a:pt x="85" y="28"/>
                    <a:pt x="85" y="28"/>
                  </a:cubicBezTo>
                  <a:cubicBezTo>
                    <a:pt x="85" y="69"/>
                    <a:pt x="85" y="69"/>
                    <a:pt x="85" y="69"/>
                  </a:cubicBezTo>
                  <a:cubicBezTo>
                    <a:pt x="108" y="69"/>
                    <a:pt x="108" y="69"/>
                    <a:pt x="108" y="69"/>
                  </a:cubicBezTo>
                  <a:cubicBezTo>
                    <a:pt x="108" y="74"/>
                    <a:pt x="108" y="74"/>
                    <a:pt x="108" y="74"/>
                  </a:cubicBezTo>
                  <a:cubicBezTo>
                    <a:pt x="85" y="74"/>
                    <a:pt x="85" y="74"/>
                    <a:pt x="85" y="74"/>
                  </a:cubicBezTo>
                  <a:cubicBezTo>
                    <a:pt x="85" y="115"/>
                    <a:pt x="85" y="115"/>
                    <a:pt x="85" y="115"/>
                  </a:cubicBezTo>
                  <a:cubicBezTo>
                    <a:pt x="108" y="115"/>
                    <a:pt x="108" y="115"/>
                    <a:pt x="108" y="115"/>
                  </a:cubicBezTo>
                  <a:cubicBezTo>
                    <a:pt x="108" y="120"/>
                    <a:pt x="108" y="120"/>
                    <a:pt x="108" y="120"/>
                  </a:cubicBezTo>
                  <a:cubicBezTo>
                    <a:pt x="81" y="120"/>
                    <a:pt x="81" y="120"/>
                    <a:pt x="81" y="120"/>
                  </a:cubicBezTo>
                  <a:cubicBezTo>
                    <a:pt x="81" y="74"/>
                    <a:pt x="81" y="74"/>
                    <a:pt x="81" y="74"/>
                  </a:cubicBezTo>
                  <a:cubicBezTo>
                    <a:pt x="62" y="74"/>
                    <a:pt x="62" y="74"/>
                    <a:pt x="62" y="74"/>
                  </a:cubicBezTo>
                  <a:cubicBezTo>
                    <a:pt x="62" y="69"/>
                    <a:pt x="62" y="69"/>
                    <a:pt x="62" y="69"/>
                  </a:cubicBezTo>
                  <a:cubicBezTo>
                    <a:pt x="81" y="69"/>
                    <a:pt x="81" y="69"/>
                    <a:pt x="81" y="69"/>
                  </a:cubicBezTo>
                  <a:lnTo>
                    <a:pt x="81" y="23"/>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66"/>
                </a:solidFill>
                <a:effectLst/>
                <a:uLnTx/>
                <a:uFillTx/>
                <a:latin typeface="Arial"/>
                <a:ea typeface="+mn-ea"/>
                <a:cs typeface="+mn-cs"/>
              </a:endParaRPr>
            </a:p>
          </p:txBody>
        </p:sp>
      </p:grpSp>
      <p:sp>
        <p:nvSpPr>
          <p:cNvPr id="50" name="TextBox 49"/>
          <p:cNvSpPr txBox="1"/>
          <p:nvPr/>
        </p:nvSpPr>
        <p:spPr>
          <a:xfrm>
            <a:off x="1225898" y="5092989"/>
            <a:ext cx="64088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Offering</a:t>
            </a:r>
            <a:r>
              <a:rPr kumimoji="0" lang="en-US" sz="1800" b="1" i="0" u="none" strike="noStrike" kern="1200" cap="none" spc="0" normalizeH="0" noProof="0" dirty="0">
                <a:ln>
                  <a:noFill/>
                </a:ln>
                <a:solidFill>
                  <a:srgbClr val="ED7D31"/>
                </a:solidFill>
                <a:effectLst/>
                <a:uLnTx/>
                <a:uFillTx/>
                <a:latin typeface="Arial" panose="020B0604020202020204" pitchFamily="34" charset="0"/>
                <a:ea typeface="+mn-ea"/>
                <a:cs typeface="Arial" panose="020B0604020202020204" pitchFamily="34" charset="0"/>
              </a:rPr>
              <a:t> a care approach that includes pre-treatment, treatment and post-treatment care.</a:t>
            </a:r>
            <a:endPar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endParaRPr>
          </a:p>
        </p:txBody>
      </p:sp>
      <p:sp>
        <p:nvSpPr>
          <p:cNvPr id="51" name="TextBox 50"/>
          <p:cNvSpPr txBox="1"/>
          <p:nvPr/>
        </p:nvSpPr>
        <p:spPr>
          <a:xfrm>
            <a:off x="1193323" y="4235305"/>
            <a:ext cx="710242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Youth-focused</a:t>
            </a:r>
            <a:r>
              <a:rPr kumimoji="0" lang="en-US" sz="1800" b="1" i="0" u="none" strike="noStrike" kern="1200" cap="none" spc="0" normalizeH="0" noProof="0" dirty="0">
                <a:ln>
                  <a:noFill/>
                </a:ln>
                <a:solidFill>
                  <a:srgbClr val="ED7D31"/>
                </a:solidFill>
                <a:effectLst/>
                <a:uLnTx/>
                <a:uFillTx/>
                <a:latin typeface="Arial" panose="020B0604020202020204" pitchFamily="34" charset="0"/>
                <a:ea typeface="+mn-ea"/>
                <a:cs typeface="Arial" panose="020B0604020202020204" pitchFamily="34" charset="0"/>
              </a:rPr>
              <a:t> treatment </a:t>
            </a:r>
            <a:r>
              <a:rPr kumimoji="0" lang="en-US" sz="1800" b="1" i="0" u="none" strike="noStrike" kern="1200" cap="none" spc="0" normalizeH="0" noProof="0" dirty="0" err="1">
                <a:ln>
                  <a:noFill/>
                </a:ln>
                <a:solidFill>
                  <a:srgbClr val="ED7D31"/>
                </a:solidFill>
                <a:effectLst/>
                <a:uLnTx/>
                <a:uFillTx/>
                <a:latin typeface="Arial" panose="020B0604020202020204" pitchFamily="34" charset="0"/>
                <a:ea typeface="+mn-ea"/>
                <a:cs typeface="Arial" panose="020B0604020202020204" pitchFamily="34" charset="0"/>
              </a:rPr>
              <a:t>centres</a:t>
            </a:r>
            <a:r>
              <a:rPr kumimoji="0" lang="en-US" sz="1800" b="1" i="0" u="none" strike="noStrike" kern="1200" cap="none" spc="0" normalizeH="0" noProof="0" dirty="0">
                <a:ln>
                  <a:noFill/>
                </a:ln>
                <a:solidFill>
                  <a:srgbClr val="ED7D31"/>
                </a:solidFill>
                <a:effectLst/>
                <a:uLnTx/>
                <a:uFillTx/>
                <a:latin typeface="Arial" panose="020B0604020202020204" pitchFamily="34" charset="0"/>
                <a:ea typeface="+mn-ea"/>
                <a:cs typeface="Arial" panose="020B0604020202020204" pitchFamily="34" charset="0"/>
              </a:rPr>
              <a:t> in all regions of Canada.</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solidFill>
                  <a:srgbClr val="ED7D31"/>
                </a:solidFill>
                <a:latin typeface="Arial" panose="020B0604020202020204" pitchFamily="34" charset="0"/>
                <a:cs typeface="Arial" panose="020B0604020202020204" pitchFamily="34" charset="0"/>
              </a:rPr>
              <a:t>	</a:t>
            </a:r>
            <a:r>
              <a:rPr lang="en-US" sz="1200" b="1" dirty="0" err="1">
                <a:solidFill>
                  <a:srgbClr val="F88526"/>
                </a:solidFill>
                <a:latin typeface="Arial" panose="020B0604020202020204" pitchFamily="34" charset="0"/>
                <a:cs typeface="Arial" panose="020B0604020202020204" pitchFamily="34" charset="0"/>
              </a:rPr>
              <a:t>Whiskyjack</a:t>
            </a:r>
            <a:r>
              <a:rPr lang="en-US" sz="1200" b="1" dirty="0">
                <a:solidFill>
                  <a:srgbClr val="F88526"/>
                </a:solidFill>
                <a:latin typeface="Arial" panose="020B0604020202020204" pitchFamily="34" charset="0"/>
                <a:cs typeface="Arial" panose="020B0604020202020204" pitchFamily="34" charset="0"/>
              </a:rPr>
              <a:t> Treatment Centre, Norway House Cree Nation (youth aged 12-17 years)</a:t>
            </a:r>
            <a:endParaRPr kumimoji="0" lang="en-US" sz="1600" b="1" i="0" u="none" strike="noStrike" kern="1200" cap="none" spc="0" normalizeH="0" noProof="0" dirty="0">
              <a:ln>
                <a:noFill/>
              </a:ln>
              <a:solidFill>
                <a:srgbClr val="F88526"/>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ED7D31"/>
                </a:solidFill>
                <a:latin typeface="Arial" panose="020B0604020202020204" pitchFamily="34" charset="0"/>
                <a:cs typeface="Arial" panose="020B0604020202020204" pitchFamily="34" charset="0"/>
              </a:rPr>
              <a:t>	</a:t>
            </a:r>
            <a:endParaRPr kumimoji="0" lang="en-US" sz="1800" b="1" i="0" u="none" strike="noStrike" kern="1200" cap="none" spc="0" normalizeH="0" noProof="0" dirty="0">
              <a:ln>
                <a:noFill/>
              </a:ln>
              <a:solidFill>
                <a:srgbClr val="ED7D3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a:solidFill>
                <a:srgbClr val="ED7D31"/>
              </a:solidFill>
              <a:latin typeface="Arial" panose="020B0604020202020204" pitchFamily="34" charset="0"/>
              <a:cs typeface="Arial" panose="020B0604020202020204" pitchFamily="34" charset="0"/>
            </a:endParaRPr>
          </a:p>
        </p:txBody>
      </p:sp>
      <p:sp>
        <p:nvSpPr>
          <p:cNvPr id="18" name="TextBox 17"/>
          <p:cNvSpPr txBox="1"/>
          <p:nvPr/>
        </p:nvSpPr>
        <p:spPr>
          <a:xfrm>
            <a:off x="0" y="1587488"/>
            <a:ext cx="3574473" cy="1321910"/>
          </a:xfrm>
          <a:prstGeom prst="rect">
            <a:avLst/>
          </a:prstGeom>
          <a:solidFill>
            <a:srgbClr val="EAEAEA"/>
          </a:solidFill>
        </p:spPr>
        <p:txBody>
          <a:bodyPr wrap="square" rtlCol="0">
            <a:spAutoFit/>
          </a:bodyPr>
          <a:lstStyle/>
          <a:p>
            <a:endParaRPr lang="en-US" dirty="0"/>
          </a:p>
        </p:txBody>
      </p:sp>
      <p:sp>
        <p:nvSpPr>
          <p:cNvPr id="19" name="TextBox 18"/>
          <p:cNvSpPr txBox="1"/>
          <p:nvPr/>
        </p:nvSpPr>
        <p:spPr>
          <a:xfrm>
            <a:off x="151925" y="1756964"/>
            <a:ext cx="2780145" cy="1200329"/>
          </a:xfrm>
          <a:prstGeom prst="rect">
            <a:avLst/>
          </a:prstGeom>
          <a:noFill/>
        </p:spPr>
        <p:txBody>
          <a:bodyPr wrap="square" rtlCol="0">
            <a:spAutoFit/>
          </a:bodyPr>
          <a:lstStyle/>
          <a:p>
            <a:r>
              <a:rPr lang="en-CA" b="1" dirty="0">
                <a:solidFill>
                  <a:srgbClr val="F88526"/>
                </a:solidFill>
                <a:cs typeface="Arial" panose="020B0604020202020204" pitchFamily="34" charset="0"/>
              </a:rPr>
              <a:t>What is the National Youth Solvent Abuse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421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Recovery </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a:t>
            </a:r>
            <a:r>
              <a:rPr kumimoji="0" lang="en-US" sz="1100" b="1" i="0" u="none" strike="noStrike" kern="1200" cap="none" spc="0" normalizeH="0" noProof="0" dirty="0">
                <a:ln>
                  <a:noFill/>
                </a:ln>
                <a:solidFill>
                  <a:srgbClr val="CD8D47"/>
                </a:solidFill>
                <a:effectLst/>
                <a:uLnTx/>
                <a:uFillTx/>
                <a:latin typeface="Arial"/>
                <a:ea typeface="+mn-ea"/>
                <a:cs typeface="+mn-cs"/>
              </a:rPr>
              <a:t> Alcohol and Drug Abuse Program</a:t>
            </a:r>
            <a:endParaRPr kumimoji="0" lang="en-US" sz="1100" b="1" i="0" u="none" strike="noStrike" kern="1200" cap="none" spc="0" normalizeH="0" baseline="0" noProof="0" dirty="0">
              <a:ln>
                <a:noFill/>
              </a:ln>
              <a:solidFill>
                <a:srgbClr val="CD8D47"/>
              </a:solidFill>
              <a:effectLst/>
              <a:uLnTx/>
              <a:uFillTx/>
              <a:latin typeface="Arial"/>
              <a:ea typeface="+mn-ea"/>
              <a:cs typeface="+mn-cs"/>
            </a:endParaRPr>
          </a:p>
        </p:txBody>
      </p:sp>
      <p:sp>
        <p:nvSpPr>
          <p:cNvPr id="3" name="Rectangle 2"/>
          <p:cNvSpPr/>
          <p:nvPr/>
        </p:nvSpPr>
        <p:spPr bwMode="auto">
          <a:xfrm>
            <a:off x="321202" y="1306049"/>
            <a:ext cx="9144000" cy="436968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1" i="0" u="none" strike="noStrike" kern="1200" cap="none" spc="0" normalizeH="0" baseline="0" noProof="0" dirty="0">
              <a:ln>
                <a:noFill/>
              </a:ln>
              <a:solidFill>
                <a:srgbClr val="727EA5"/>
              </a:solidFill>
              <a:effectLst/>
              <a:uLnTx/>
              <a:uFillTx/>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1532795066"/>
              </p:ext>
            </p:extLst>
          </p:nvPr>
        </p:nvGraphicFramePr>
        <p:xfrm>
          <a:off x="0" y="1644573"/>
          <a:ext cx="9144000" cy="4340887"/>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562372429"/>
                    </a:ext>
                  </a:extLst>
                </a:gridCol>
              </a:tblGrid>
              <a:tr h="4340887">
                <a:tc>
                  <a:txBody>
                    <a:bodyPr/>
                    <a:lstStyle/>
                    <a:p>
                      <a:endParaRPr lang="en-US" sz="1800" b="1" kern="1200" dirty="0">
                        <a:solidFill>
                          <a:schemeClr val="accent5"/>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40685913"/>
                  </a:ext>
                </a:extLst>
              </a:tr>
            </a:tbl>
          </a:graphicData>
        </a:graphic>
      </p:graphicFrame>
      <p:sp>
        <p:nvSpPr>
          <p:cNvPr id="10" name="TextBox 9"/>
          <p:cNvSpPr txBox="1"/>
          <p:nvPr/>
        </p:nvSpPr>
        <p:spPr>
          <a:xfrm>
            <a:off x="1" y="1577592"/>
            <a:ext cx="9143999" cy="1370515"/>
          </a:xfrm>
          <a:prstGeom prst="rect">
            <a:avLst/>
          </a:prstGeom>
          <a:solidFill>
            <a:srgbClr val="EAEAEA"/>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66"/>
              </a:solidFill>
              <a:effectLst/>
              <a:uLnTx/>
              <a:uFillTx/>
              <a:latin typeface="Arial"/>
              <a:ea typeface="+mn-ea"/>
              <a:cs typeface="+mn-cs"/>
            </a:endParaRPr>
          </a:p>
        </p:txBody>
      </p:sp>
      <p:sp>
        <p:nvSpPr>
          <p:cNvPr id="38" name="TextBox 37"/>
          <p:cNvSpPr txBox="1"/>
          <p:nvPr/>
        </p:nvSpPr>
        <p:spPr>
          <a:xfrm>
            <a:off x="81014" y="3065026"/>
            <a:ext cx="8077675" cy="923330"/>
          </a:xfrm>
          <a:prstGeom prst="rect">
            <a:avLst/>
          </a:prstGeom>
          <a:noFill/>
        </p:spPr>
        <p:txBody>
          <a:bodyPr wrap="square" rtlCol="0">
            <a:spAutoFit/>
          </a:bodyPr>
          <a:lstStyle/>
          <a:p>
            <a:r>
              <a:rPr lang="en-CA" b="1" dirty="0">
                <a:solidFill>
                  <a:srgbClr val="F88526"/>
                </a:solidFill>
                <a:cs typeface="Arial" panose="020B0604020202020204" pitchFamily="34" charset="0"/>
              </a:rPr>
              <a:t>Provide aftercare activities to help recovering individuals and families with triggers, stress, cravings and urges that they may face when treatment is over:</a:t>
            </a:r>
            <a:endPar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endParaRPr>
          </a:p>
        </p:txBody>
      </p:sp>
      <p:sp>
        <p:nvSpPr>
          <p:cNvPr id="51" name="TextBox 50"/>
          <p:cNvSpPr txBox="1"/>
          <p:nvPr/>
        </p:nvSpPr>
        <p:spPr>
          <a:xfrm>
            <a:off x="81013" y="3988356"/>
            <a:ext cx="7102424" cy="20005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ED7D31"/>
                </a:solidFill>
                <a:latin typeface="Arial" panose="020B0604020202020204" pitchFamily="34" charset="0"/>
                <a:cs typeface="Arial" panose="020B0604020202020204" pitchFamily="34" charset="0"/>
              </a:rPr>
              <a:t>Community recovery plans vary and may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ED7D31"/>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400" b="1" dirty="0">
                <a:solidFill>
                  <a:srgbClr val="ED7D31"/>
                </a:solidFill>
                <a:latin typeface="Arial" panose="020B0604020202020204" pitchFamily="34" charset="0"/>
                <a:cs typeface="Arial" panose="020B0604020202020204" pitchFamily="34" charset="0"/>
              </a:rPr>
              <a:t>A.A. or Narcotics Anonymous In-person or virtual online meetings</a:t>
            </a:r>
          </a:p>
          <a:p>
            <a:pPr marL="742950" lvl="1" indent="-285750">
              <a:buFont typeface="Wingdings" panose="05000000000000000000" pitchFamily="2" charset="2"/>
              <a:buChar char="Ø"/>
              <a:defRPr/>
            </a:pPr>
            <a:r>
              <a:rPr lang="en-US" sz="1400" b="1" dirty="0">
                <a:solidFill>
                  <a:srgbClr val="ED7D31"/>
                </a:solidFill>
                <a:latin typeface="Arial" panose="020B0604020202020204" pitchFamily="34" charset="0"/>
                <a:cs typeface="Arial" panose="020B0604020202020204" pitchFamily="34" charset="0"/>
              </a:rPr>
              <a:t>Recovery support groups (i.e., sober support network)</a:t>
            </a:r>
          </a:p>
          <a:p>
            <a:pPr marL="742950" lvl="1" indent="-285750">
              <a:buFont typeface="Wingdings" panose="05000000000000000000" pitchFamily="2" charset="2"/>
              <a:buChar char="Ø"/>
              <a:defRPr/>
            </a:pPr>
            <a:r>
              <a:rPr lang="en-US" sz="1400" b="1" dirty="0">
                <a:solidFill>
                  <a:srgbClr val="ED7D31"/>
                </a:solidFill>
                <a:latin typeface="Arial" panose="020B0604020202020204" pitchFamily="34" charset="0"/>
                <a:cs typeface="Arial" panose="020B0604020202020204" pitchFamily="34" charset="0"/>
              </a:rPr>
              <a:t>Cultural or spiritual activities on the land</a:t>
            </a:r>
          </a:p>
          <a:p>
            <a:pPr marL="742950" lvl="1" indent="-285750">
              <a:buFont typeface="Wingdings" panose="05000000000000000000" pitchFamily="2" charset="2"/>
              <a:buChar char="Ø"/>
              <a:defRPr/>
            </a:pPr>
            <a:r>
              <a:rPr lang="en-US" sz="1400" b="1" dirty="0">
                <a:solidFill>
                  <a:srgbClr val="ED7D31"/>
                </a:solidFill>
                <a:latin typeface="Arial" panose="020B0604020202020204" pitchFamily="34" charset="0"/>
                <a:cs typeface="Arial" panose="020B0604020202020204" pitchFamily="34" charset="0"/>
              </a:rPr>
              <a:t>Post-treatment counselling </a:t>
            </a:r>
          </a:p>
          <a:p>
            <a:pPr marL="742950" lvl="1" indent="-285750">
              <a:buFont typeface="Wingdings" panose="05000000000000000000" pitchFamily="2" charset="2"/>
              <a:buChar char="Ø"/>
              <a:defRPr/>
            </a:pPr>
            <a:r>
              <a:rPr lang="en-US" sz="1400" b="1" dirty="0">
                <a:solidFill>
                  <a:srgbClr val="ED7D31"/>
                </a:solidFill>
                <a:latin typeface="Arial" panose="020B0604020202020204" pitchFamily="34" charset="0"/>
                <a:cs typeface="Arial" panose="020B0604020202020204" pitchFamily="34" charset="0"/>
              </a:rPr>
              <a:t>Home-visits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a:solidFill>
                <a:srgbClr val="ED7D31"/>
              </a:solidFill>
              <a:latin typeface="Arial" panose="020B0604020202020204" pitchFamily="34" charset="0"/>
              <a:cs typeface="Arial" panose="020B0604020202020204" pitchFamily="34" charset="0"/>
            </a:endParaRPr>
          </a:p>
        </p:txBody>
      </p:sp>
      <p:sp>
        <p:nvSpPr>
          <p:cNvPr id="18" name="TextBox 17"/>
          <p:cNvSpPr txBox="1"/>
          <p:nvPr/>
        </p:nvSpPr>
        <p:spPr>
          <a:xfrm>
            <a:off x="0" y="1587488"/>
            <a:ext cx="3574473" cy="1321910"/>
          </a:xfrm>
          <a:prstGeom prst="rect">
            <a:avLst/>
          </a:prstGeom>
          <a:solidFill>
            <a:srgbClr val="EAEAEA"/>
          </a:solidFill>
        </p:spPr>
        <p:txBody>
          <a:bodyPr wrap="square" rtlCol="0">
            <a:spAutoFit/>
          </a:bodyPr>
          <a:lstStyle/>
          <a:p>
            <a:endParaRPr lang="en-US" dirty="0"/>
          </a:p>
        </p:txBody>
      </p:sp>
      <p:sp>
        <p:nvSpPr>
          <p:cNvPr id="21" name="TextBox 20"/>
          <p:cNvSpPr txBox="1"/>
          <p:nvPr/>
        </p:nvSpPr>
        <p:spPr>
          <a:xfrm>
            <a:off x="3735072" y="1172198"/>
            <a:ext cx="5486714" cy="1754326"/>
          </a:xfrm>
          <a:prstGeom prst="rect">
            <a:avLst/>
          </a:prstGeom>
          <a:noFill/>
        </p:spPr>
        <p:txBody>
          <a:bodyPr wrap="square" rtlCol="0">
            <a:spAutoFit/>
          </a:bodyPr>
          <a:lstStyle/>
          <a:p>
            <a:pPr defTabSz="914400">
              <a:defRPr/>
            </a:pPr>
            <a:endParaRPr lang="en-US" b="1" dirty="0">
              <a:solidFill>
                <a:srgbClr val="565633"/>
              </a:solidFill>
              <a:latin typeface="Arial" panose="020B0604020202020204" pitchFamily="34" charset="0"/>
              <a:cs typeface="Arial" panose="020B0604020202020204" pitchFamily="34" charset="0"/>
            </a:endParaRPr>
          </a:p>
          <a:p>
            <a:pPr defTabSz="914400">
              <a:defRPr/>
            </a:pPr>
            <a:endParaRPr lang="en-US" b="1" dirty="0">
              <a:solidFill>
                <a:srgbClr val="565633"/>
              </a:solidFill>
              <a:latin typeface="Arial" panose="020B0604020202020204" pitchFamily="34" charset="0"/>
              <a:cs typeface="Arial" panose="020B0604020202020204" pitchFamily="34" charset="0"/>
            </a:endParaRPr>
          </a:p>
          <a:p>
            <a:pPr defTabSz="914400">
              <a:defRPr/>
            </a:pPr>
            <a:r>
              <a:rPr lang="en-US" b="1" dirty="0">
                <a:solidFill>
                  <a:srgbClr val="565633"/>
                </a:solidFill>
                <a:latin typeface="Arial" panose="020B0604020202020204" pitchFamily="34" charset="0"/>
                <a:cs typeface="Arial" panose="020B0604020202020204" pitchFamily="34" charset="0"/>
              </a:rPr>
              <a:t>NNADAP worker supports individuals and families in their early recovery to prevent relapse and help them in their journey toward healthy living and wellness.</a:t>
            </a:r>
          </a:p>
        </p:txBody>
      </p:sp>
      <p:sp>
        <p:nvSpPr>
          <p:cNvPr id="4" name="Rectangle 3"/>
          <p:cNvSpPr/>
          <p:nvPr/>
        </p:nvSpPr>
        <p:spPr>
          <a:xfrm>
            <a:off x="81014" y="1771542"/>
            <a:ext cx="3332857" cy="923330"/>
          </a:xfrm>
          <a:prstGeom prst="rect">
            <a:avLst/>
          </a:prstGeom>
        </p:spPr>
        <p:txBody>
          <a:bodyPr wrap="square">
            <a:spAutoFit/>
          </a:bodyPr>
          <a:lstStyle/>
          <a:p>
            <a:pPr defTabSz="914400">
              <a:defRPr/>
            </a:pPr>
            <a:r>
              <a:rPr lang="en-US" b="1" dirty="0">
                <a:solidFill>
                  <a:srgbClr val="565633"/>
                </a:solidFill>
                <a:latin typeface="Arial" panose="020B0604020202020204" pitchFamily="34" charset="0"/>
                <a:cs typeface="Arial" panose="020B0604020202020204" pitchFamily="34" charset="0"/>
              </a:rPr>
              <a:t>Addiction recovery is a long-term process that continues after treatment is over. </a:t>
            </a:r>
          </a:p>
        </p:txBody>
      </p:sp>
      <p:sp>
        <p:nvSpPr>
          <p:cNvPr id="15" name="TextBox 14"/>
          <p:cNvSpPr txBox="1"/>
          <p:nvPr/>
        </p:nvSpPr>
        <p:spPr>
          <a:xfrm>
            <a:off x="2457388" y="5947278"/>
            <a:ext cx="6917063" cy="369332"/>
          </a:xfrm>
          <a:prstGeom prst="rect">
            <a:avLst/>
          </a:prstGeom>
          <a:noFill/>
        </p:spPr>
        <p:txBody>
          <a:bodyPr wrap="square" rtlCol="0">
            <a:spAutoFit/>
          </a:bodyPr>
          <a:lstStyle/>
          <a:p>
            <a:r>
              <a:rPr lang="en-US" b="1" dirty="0">
                <a:solidFill>
                  <a:srgbClr val="ED7D31"/>
                </a:solidFill>
                <a:latin typeface="Arial" panose="020B0604020202020204" pitchFamily="34" charset="0"/>
                <a:cs typeface="Arial" panose="020B0604020202020204" pitchFamily="34" charset="0"/>
              </a:rPr>
              <a:t>Community Acknowledgement, Love, Acceptance and Joy</a:t>
            </a:r>
          </a:p>
        </p:txBody>
      </p:sp>
      <p:sp>
        <p:nvSpPr>
          <p:cNvPr id="5" name="Rectangle 4"/>
          <p:cNvSpPr/>
          <p:nvPr/>
        </p:nvSpPr>
        <p:spPr>
          <a:xfrm>
            <a:off x="2009671" y="1167978"/>
            <a:ext cx="6610454" cy="369332"/>
          </a:xfrm>
          <a:prstGeom prst="rect">
            <a:avLst/>
          </a:prstGeom>
        </p:spPr>
        <p:txBody>
          <a:bodyPr wrap="square">
            <a:spAutoFit/>
          </a:bodyPr>
          <a:lstStyle/>
          <a:p>
            <a:pPr defTabSz="914400">
              <a:defRPr/>
            </a:pPr>
            <a:r>
              <a:rPr lang="en-US" b="1" dirty="0">
                <a:solidFill>
                  <a:srgbClr val="565633"/>
                </a:solidFill>
                <a:latin typeface="Arial" panose="020B0604020202020204" pitchFamily="34" charset="0"/>
                <a:cs typeface="Arial" panose="020B0604020202020204" pitchFamily="34" charset="0"/>
              </a:rPr>
              <a:t>What is expected after treatment is over?</a:t>
            </a:r>
          </a:p>
        </p:txBody>
      </p:sp>
    </p:spTree>
    <p:extLst>
      <p:ext uri="{BB962C8B-B14F-4D97-AF65-F5344CB8AC3E}">
        <p14:creationId xmlns:p14="http://schemas.microsoft.com/office/powerpoint/2010/main" val="102703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CA" sz="2800" kern="1200" dirty="0">
                <a:solidFill>
                  <a:srgbClr val="637CAF"/>
                </a:solidFill>
                <a:latin typeface="Calibri" panose="020F0502020204030204"/>
                <a:ea typeface="ＭＳ Ｐゴシック" charset="0"/>
                <a:cs typeface="Arial" panose="020B0604020202020204" pitchFamily="34" charset="0"/>
              </a:rPr>
              <a:t>Yearly Certification Incentive Funding </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11" y="3421669"/>
            <a:ext cx="2232282" cy="1730483"/>
          </a:xfrm>
          <a:prstGeom prst="rect">
            <a:avLst/>
          </a:prstGeom>
        </p:spPr>
      </p:pic>
      <p:sp>
        <p:nvSpPr>
          <p:cNvPr id="41" name="Oval Callout 40"/>
          <p:cNvSpPr/>
          <p:nvPr/>
        </p:nvSpPr>
        <p:spPr>
          <a:xfrm>
            <a:off x="919078" y="1598401"/>
            <a:ext cx="2181186" cy="1898099"/>
          </a:xfrm>
          <a:prstGeom prst="wedgeEllipseCallou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72C4"/>
                </a:solidFill>
                <a:effectLst/>
                <a:uLnTx/>
                <a:uFillTx/>
                <a:ea typeface="+mn-ea"/>
                <a:cs typeface="+mn-cs"/>
              </a:rPr>
              <a:t>I hear there is a yearly certification incentive?!?! Tell me more!</a:t>
            </a:r>
          </a:p>
        </p:txBody>
      </p:sp>
      <p:sp>
        <p:nvSpPr>
          <p:cNvPr id="42" name="Rectangle 41"/>
          <p:cNvSpPr/>
          <p:nvPr/>
        </p:nvSpPr>
        <p:spPr>
          <a:xfrm>
            <a:off x="3358603" y="1315751"/>
            <a:ext cx="5162399" cy="484196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b="1" dirty="0">
                <a:solidFill>
                  <a:srgbClr val="4D4D28"/>
                </a:solidFill>
                <a:latin typeface="+mj-lt"/>
              </a:rPr>
              <a:t>Recruitment and Retention Incentive Funding Investments:</a:t>
            </a:r>
          </a:p>
          <a:p>
            <a:pPr lvl="0">
              <a:defRPr/>
            </a:pPr>
            <a:endParaRPr lang="en-US" sz="1600" b="1" dirty="0">
              <a:solidFill>
                <a:srgbClr val="4D4D28"/>
              </a:solidFill>
              <a:latin typeface="+mj-lt"/>
            </a:endParaRPr>
          </a:p>
          <a:p>
            <a:pPr marL="285750" lvl="0" indent="-285750">
              <a:buFont typeface="Wingdings" panose="05000000000000000000" pitchFamily="2" charset="2"/>
              <a:buChar char="§"/>
              <a:defRPr/>
            </a:pPr>
            <a:r>
              <a:rPr lang="en-US" sz="1600" dirty="0">
                <a:solidFill>
                  <a:srgbClr val="4D4D28"/>
                </a:solidFill>
                <a:latin typeface="+mj-lt"/>
              </a:rPr>
              <a:t>This investment fund is to enhance current recruitment and retention activities for all accredited and certified addictions workers in Manitoba First Nation communities. </a:t>
            </a:r>
          </a:p>
          <a:p>
            <a:pPr marL="285750" lvl="0" indent="-285750">
              <a:buFont typeface="Wingdings" panose="05000000000000000000" pitchFamily="2" charset="2"/>
              <a:buChar char="§"/>
              <a:defRPr/>
            </a:pPr>
            <a:endParaRPr lang="en-US" sz="1600" b="1" dirty="0">
              <a:solidFill>
                <a:srgbClr val="4D4D28"/>
              </a:solidFill>
              <a:latin typeface="+mj-lt"/>
            </a:endParaRPr>
          </a:p>
          <a:p>
            <a:pPr marL="285750" lvl="0" indent="-285750">
              <a:buFont typeface="Wingdings" panose="05000000000000000000" pitchFamily="2" charset="2"/>
              <a:buChar char="§"/>
              <a:defRPr/>
            </a:pPr>
            <a:r>
              <a:rPr lang="en-US" sz="1600" b="1" dirty="0">
                <a:solidFill>
                  <a:srgbClr val="4D4D28"/>
                </a:solidFill>
                <a:latin typeface="+mj-lt"/>
              </a:rPr>
              <a:t>Recipients are eligible to receive certification from a certifying body </a:t>
            </a:r>
            <a:r>
              <a:rPr lang="en-US" sz="1400" dirty="0">
                <a:solidFill>
                  <a:srgbClr val="4D4D28"/>
                </a:solidFill>
                <a:latin typeface="+mj-lt"/>
              </a:rPr>
              <a:t>(i.e., Canadian Council of Professional Certification, Canadian Addiction Counsellors Certification Federation, and Indigenous Certification Board of Canada).</a:t>
            </a:r>
          </a:p>
          <a:p>
            <a:pPr marL="285750" lvl="0" indent="-285750">
              <a:buFont typeface="Wingdings" panose="05000000000000000000" pitchFamily="2" charset="2"/>
              <a:buChar char="§"/>
              <a:defRPr/>
            </a:pPr>
            <a:endParaRPr lang="en-US" sz="1400" dirty="0">
              <a:solidFill>
                <a:srgbClr val="4D4D28"/>
              </a:solidFill>
              <a:latin typeface="+mj-lt"/>
            </a:endParaRPr>
          </a:p>
          <a:p>
            <a:pPr marL="285750" lvl="0" indent="-285750">
              <a:buFont typeface="Wingdings" panose="05000000000000000000" pitchFamily="2" charset="2"/>
              <a:buChar char="§"/>
              <a:defRPr/>
            </a:pPr>
            <a:r>
              <a:rPr lang="en-GB" sz="1400" dirty="0">
                <a:solidFill>
                  <a:srgbClr val="4D4D28"/>
                </a:solidFill>
                <a:latin typeface="+mj-lt"/>
              </a:rPr>
              <a:t>This funding will provide monetary incentives for eligible certified workers </a:t>
            </a:r>
            <a:r>
              <a:rPr lang="en-GB" sz="1400" b="1" dirty="0">
                <a:solidFill>
                  <a:srgbClr val="4D4D28"/>
                </a:solidFill>
                <a:latin typeface="+mj-lt"/>
              </a:rPr>
              <a:t>($4,000 per certified worker/per year </a:t>
            </a:r>
            <a:r>
              <a:rPr lang="en-GB" sz="1400" b="1" u="sng" dirty="0">
                <a:solidFill>
                  <a:srgbClr val="4D4D28"/>
                </a:solidFill>
                <a:latin typeface="+mj-lt"/>
              </a:rPr>
              <a:t>paid directly </a:t>
            </a:r>
            <a:r>
              <a:rPr lang="en-GB" sz="1400" b="1" dirty="0">
                <a:solidFill>
                  <a:srgbClr val="4D4D28"/>
                </a:solidFill>
                <a:latin typeface="+mj-lt"/>
              </a:rPr>
              <a:t>to worker). </a:t>
            </a:r>
            <a:endParaRPr lang="en-US" sz="1400" b="1" dirty="0">
              <a:solidFill>
                <a:srgbClr val="4D4D28"/>
              </a:solidFill>
              <a:latin typeface="+mj-lt"/>
            </a:endParaRPr>
          </a:p>
          <a:p>
            <a:pPr lvl="0" algn="ctr">
              <a:spcAft>
                <a:spcPts val="500"/>
              </a:spcAft>
            </a:pPr>
            <a:endParaRPr lang="en-GB" sz="1200" dirty="0">
              <a:solidFill>
                <a:srgbClr val="4D4D2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628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CA" sz="2800" kern="1200" dirty="0">
                <a:solidFill>
                  <a:srgbClr val="637CAF"/>
                </a:solidFill>
                <a:latin typeface="Calibri" panose="020F0502020204030204"/>
                <a:ea typeface="ＭＳ Ｐゴシック" charset="0"/>
                <a:cs typeface="Arial" panose="020B0604020202020204" pitchFamily="34" charset="0"/>
              </a:rPr>
              <a:t>Tools and Resources </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sp>
        <p:nvSpPr>
          <p:cNvPr id="5" name="Rectangle 4"/>
          <p:cNvSpPr/>
          <p:nvPr/>
        </p:nvSpPr>
        <p:spPr>
          <a:xfrm>
            <a:off x="1110435" y="1797122"/>
            <a:ext cx="6677129" cy="4555093"/>
          </a:xfrm>
          <a:prstGeom prst="rect">
            <a:avLst/>
          </a:prstGeom>
        </p:spPr>
        <p:txBody>
          <a:bodyPr wrap="square">
            <a:spAutoFit/>
          </a:bodyPr>
          <a:lstStyle/>
          <a:p>
            <a:r>
              <a:rPr lang="en-US" sz="1200" b="1" dirty="0">
                <a:solidFill>
                  <a:srgbClr val="F88526"/>
                </a:solidFill>
              </a:rPr>
              <a:t>National Native Alcohol and Drug Abuse Program</a:t>
            </a:r>
          </a:p>
          <a:p>
            <a:r>
              <a:rPr lang="en-US" sz="1200" dirty="0">
                <a:hlinkClick r:id="rId4"/>
              </a:rPr>
              <a:t>https://www.sac-isc.gc.ca/eng/1576089851792/1576089910366</a:t>
            </a:r>
            <a:endParaRPr lang="en-US" sz="1200" dirty="0"/>
          </a:p>
          <a:p>
            <a:endParaRPr lang="en-US" sz="1400" b="1" dirty="0">
              <a:solidFill>
                <a:srgbClr val="F88526"/>
              </a:solidFill>
            </a:endParaRPr>
          </a:p>
          <a:p>
            <a:r>
              <a:rPr lang="en-US" sz="1200" b="1" dirty="0">
                <a:solidFill>
                  <a:srgbClr val="F88526"/>
                </a:solidFill>
              </a:rPr>
              <a:t>National Youth Solvent Abuse Program</a:t>
            </a:r>
          </a:p>
          <a:p>
            <a:r>
              <a:rPr lang="en-US" sz="1200" dirty="0">
                <a:hlinkClick r:id="rId5"/>
              </a:rPr>
              <a:t>https://www.sac-isc.gc.ca/eng/1576090099314/1576090141721</a:t>
            </a:r>
            <a:endParaRPr lang="en-US" sz="1200" dirty="0"/>
          </a:p>
          <a:p>
            <a:endParaRPr lang="en-US" sz="1400" b="1" dirty="0">
              <a:solidFill>
                <a:srgbClr val="F88526"/>
              </a:solidFill>
            </a:endParaRPr>
          </a:p>
          <a:p>
            <a:r>
              <a:rPr lang="en-US" sz="1200" b="1" dirty="0">
                <a:solidFill>
                  <a:srgbClr val="F88526"/>
                </a:solidFill>
              </a:rPr>
              <a:t>National Non-Insured Health Benefits Treatment </a:t>
            </a:r>
            <a:r>
              <a:rPr lang="en-US" sz="1200" b="1" dirty="0" err="1">
                <a:solidFill>
                  <a:srgbClr val="F88526"/>
                </a:solidFill>
              </a:rPr>
              <a:t>Centres</a:t>
            </a:r>
            <a:r>
              <a:rPr lang="en-US" sz="1200" b="1" dirty="0">
                <a:solidFill>
                  <a:srgbClr val="F88526"/>
                </a:solidFill>
              </a:rPr>
              <a:t> List:</a:t>
            </a:r>
          </a:p>
          <a:p>
            <a:r>
              <a:rPr lang="en-US" sz="1400" dirty="0">
                <a:solidFill>
                  <a:srgbClr val="0563C2"/>
                </a:solidFill>
                <a:latin typeface="Calibri" panose="020F0502020204030204" pitchFamily="34" charset="0"/>
                <a:hlinkClick r:id="rId6"/>
              </a:rPr>
              <a:t>https://www.sacisc.gc.ca/eng/1576089851792/1576089910366</a:t>
            </a:r>
            <a:endParaRPr lang="en-US" sz="1400" dirty="0">
              <a:solidFill>
                <a:srgbClr val="0563C2"/>
              </a:solidFill>
              <a:latin typeface="Calibri" panose="020F0502020204030204" pitchFamily="34" charset="0"/>
            </a:endParaRPr>
          </a:p>
          <a:p>
            <a:endParaRPr lang="en-US" sz="1600" b="1" dirty="0">
              <a:solidFill>
                <a:srgbClr val="0563C2"/>
              </a:solidFill>
              <a:latin typeface="Calibri" panose="020F0502020204030204" pitchFamily="34" charset="0"/>
            </a:endParaRPr>
          </a:p>
          <a:p>
            <a:r>
              <a:rPr lang="en-CA" sz="1600" b="1" dirty="0">
                <a:solidFill>
                  <a:srgbClr val="637CAF"/>
                </a:solidFill>
                <a:latin typeface="Calibri" panose="020F0502020204030204"/>
                <a:ea typeface="ＭＳ Ｐゴシック" charset="0"/>
                <a:cs typeface="Arial" panose="020B0604020202020204" pitchFamily="34" charset="0"/>
              </a:rPr>
              <a:t>Other Resources:</a:t>
            </a:r>
            <a:endParaRPr lang="en-CA" sz="1600" b="1" dirty="0">
              <a:solidFill>
                <a:srgbClr val="F88526"/>
              </a:solidFill>
              <a:latin typeface="Calibri" panose="020F0502020204030204"/>
              <a:ea typeface="ＭＳ Ｐゴシック" charset="0"/>
              <a:cs typeface="Arial" panose="020B0604020202020204" pitchFamily="34" charset="0"/>
            </a:endParaRPr>
          </a:p>
          <a:p>
            <a:r>
              <a:rPr lang="en-CA" sz="1200" b="1" dirty="0">
                <a:solidFill>
                  <a:srgbClr val="F88526"/>
                </a:solidFill>
                <a:latin typeface="+mj-lt"/>
                <a:ea typeface="ＭＳ Ｐゴシック" charset="0"/>
                <a:cs typeface="Arial" panose="020B0604020202020204" pitchFamily="34" charset="0"/>
              </a:rPr>
              <a:t>Alcoholics Anonymous in Manitoba – Online Meetings</a:t>
            </a:r>
          </a:p>
          <a:p>
            <a:r>
              <a:rPr lang="en-US" sz="1400" dirty="0">
                <a:hlinkClick r:id="rId7"/>
              </a:rPr>
              <a:t>https://aamanitoba.org/meetings</a:t>
            </a:r>
            <a:endParaRPr lang="en-US" sz="1400" dirty="0"/>
          </a:p>
          <a:p>
            <a:endParaRPr lang="en-CA" sz="1400" b="1" dirty="0">
              <a:solidFill>
                <a:srgbClr val="637CAF"/>
              </a:solidFill>
              <a:latin typeface="Calibri" panose="020F0502020204030204"/>
              <a:ea typeface="ＭＳ Ｐゴシック" charset="0"/>
              <a:cs typeface="Arial" panose="020B0604020202020204" pitchFamily="34" charset="0"/>
            </a:endParaRPr>
          </a:p>
          <a:p>
            <a:r>
              <a:rPr lang="en-US" sz="1200" b="1" dirty="0">
                <a:solidFill>
                  <a:srgbClr val="F88526"/>
                </a:solidFill>
              </a:rPr>
              <a:t>Narcotics Anonymous in Manitoba – Online Meetings</a:t>
            </a:r>
          </a:p>
          <a:p>
            <a:r>
              <a:rPr lang="en-US" sz="1200" dirty="0">
                <a:hlinkClick r:id="rId8"/>
              </a:rPr>
              <a:t>https://mascna.org/wp/meetings/</a:t>
            </a:r>
            <a:endParaRPr lang="en-US" sz="1200" dirty="0"/>
          </a:p>
          <a:p>
            <a:endParaRPr lang="en-CA" sz="1200" b="1" dirty="0">
              <a:solidFill>
                <a:srgbClr val="637CAF"/>
              </a:solidFill>
              <a:latin typeface="Calibri" panose="020F0502020204030204"/>
              <a:ea typeface="ＭＳ Ｐゴシック" charset="0"/>
              <a:cs typeface="Arial" panose="020B0604020202020204" pitchFamily="34" charset="0"/>
            </a:endParaRPr>
          </a:p>
          <a:p>
            <a:r>
              <a:rPr lang="en-US" sz="1200" b="1" dirty="0">
                <a:solidFill>
                  <a:srgbClr val="F88526"/>
                </a:solidFill>
              </a:rPr>
              <a:t>Thunderbird Partnership Foundation (free courses and toolkits)</a:t>
            </a:r>
          </a:p>
          <a:p>
            <a:r>
              <a:rPr lang="en-US" sz="1400" dirty="0">
                <a:hlinkClick r:id="rId9"/>
              </a:rPr>
              <a:t>https://thunderbirdpf.org/</a:t>
            </a:r>
            <a:endParaRPr lang="en-US" sz="1400" dirty="0"/>
          </a:p>
          <a:p>
            <a:endParaRPr lang="en-US" sz="1400" b="1" dirty="0">
              <a:solidFill>
                <a:srgbClr val="F88526"/>
              </a:solidFill>
            </a:endParaRPr>
          </a:p>
          <a:p>
            <a:r>
              <a:rPr lang="en-US" sz="1200" b="1" dirty="0">
                <a:solidFill>
                  <a:srgbClr val="F88526"/>
                </a:solidFill>
              </a:rPr>
              <a:t>Guide on Treatment Planning for Substance Abuse &amp; Sample Treatment Plans</a:t>
            </a:r>
          </a:p>
          <a:p>
            <a:r>
              <a:rPr lang="en-US" sz="1200" dirty="0">
                <a:hlinkClick r:id="rId10"/>
              </a:rPr>
              <a:t>https://www.swmbh.org/wp-content/uploads/Tx_Planning_for_SUD_v3.0.pdf</a:t>
            </a:r>
            <a:endParaRPr lang="en-US" sz="1200" dirty="0"/>
          </a:p>
          <a:p>
            <a:endParaRPr lang="en-US" sz="1400" dirty="0"/>
          </a:p>
        </p:txBody>
      </p:sp>
      <p:pic>
        <p:nvPicPr>
          <p:cNvPr id="6" name="Picture 5"/>
          <p:cNvPicPr>
            <a:picLocks noChangeAspect="1"/>
          </p:cNvPicPr>
          <p:nvPr/>
        </p:nvPicPr>
        <p:blipFill>
          <a:blip r:embed="rId11"/>
          <a:stretch>
            <a:fillRect/>
          </a:stretch>
        </p:blipFill>
        <p:spPr>
          <a:xfrm>
            <a:off x="1187683" y="1285409"/>
            <a:ext cx="3050538" cy="429188"/>
          </a:xfrm>
          <a:prstGeom prst="rect">
            <a:avLst/>
          </a:prstGeom>
        </p:spPr>
      </p:pic>
      <p:pic>
        <p:nvPicPr>
          <p:cNvPr id="12" name="Picture 11"/>
          <p:cNvPicPr>
            <a:picLocks noChangeAspect="1"/>
          </p:cNvPicPr>
          <p:nvPr/>
        </p:nvPicPr>
        <p:blipFill>
          <a:blip r:embed="rId12"/>
          <a:stretch>
            <a:fillRect/>
          </a:stretch>
        </p:blipFill>
        <p:spPr>
          <a:xfrm>
            <a:off x="7250545" y="184078"/>
            <a:ext cx="1703687" cy="1856703"/>
          </a:xfrm>
          <a:prstGeom prst="rect">
            <a:avLst/>
          </a:prstGeom>
        </p:spPr>
      </p:pic>
      <p:graphicFrame>
        <p:nvGraphicFramePr>
          <p:cNvPr id="13" name="Object 12"/>
          <p:cNvGraphicFramePr>
            <a:graphicFrameLocks noChangeAspect="1"/>
          </p:cNvGraphicFramePr>
          <p:nvPr>
            <p:extLst>
              <p:ext uri="{D42A27DB-BD31-4B8C-83A1-F6EECF244321}">
                <p14:modId xmlns:p14="http://schemas.microsoft.com/office/powerpoint/2010/main" val="1000203172"/>
              </p:ext>
            </p:extLst>
          </p:nvPr>
        </p:nvGraphicFramePr>
        <p:xfrm>
          <a:off x="7137134" y="2138111"/>
          <a:ext cx="1930507" cy="2212204"/>
        </p:xfrm>
        <a:graphic>
          <a:graphicData uri="http://schemas.openxmlformats.org/presentationml/2006/ole">
            <mc:AlternateContent xmlns:mc="http://schemas.openxmlformats.org/markup-compatibility/2006">
              <mc:Choice xmlns:v="urn:schemas-microsoft-com:vml" Requires="v">
                <p:oleObj name="Acrobat Document" r:id="rId13" imgW="4663440" imgH="6034898" progId="AcroExch.Document.DC">
                  <p:embed/>
                </p:oleObj>
              </mc:Choice>
              <mc:Fallback>
                <p:oleObj name="Acrobat Document" r:id="rId13" imgW="4663440" imgH="6034898" progId="AcroExch.Document.DC">
                  <p:embed/>
                  <p:pic>
                    <p:nvPicPr>
                      <p:cNvPr id="11" name="Object 10"/>
                      <p:cNvPicPr/>
                      <p:nvPr/>
                    </p:nvPicPr>
                    <p:blipFill>
                      <a:blip r:embed="rId14"/>
                      <a:stretch>
                        <a:fillRect/>
                      </a:stretch>
                    </p:blipFill>
                    <p:spPr>
                      <a:xfrm>
                        <a:off x="7137134" y="2138111"/>
                        <a:ext cx="1930507" cy="2212204"/>
                      </a:xfrm>
                      <a:prstGeom prst="rect">
                        <a:avLst/>
                      </a:prstGeom>
                    </p:spPr>
                  </p:pic>
                </p:oleObj>
              </mc:Fallback>
            </mc:AlternateContent>
          </a:graphicData>
        </a:graphic>
      </p:graphicFrame>
    </p:spTree>
    <p:extLst>
      <p:ext uri="{BB962C8B-B14F-4D97-AF65-F5344CB8AC3E}">
        <p14:creationId xmlns:p14="http://schemas.microsoft.com/office/powerpoint/2010/main" val="535590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CA" sz="2800" kern="1200" dirty="0">
                <a:solidFill>
                  <a:srgbClr val="637CAF"/>
                </a:solidFill>
                <a:latin typeface="Calibri" panose="020F0502020204030204"/>
                <a:ea typeface="ＭＳ Ｐゴシック" charset="0"/>
                <a:cs typeface="Arial" panose="020B0604020202020204" pitchFamily="34" charset="0"/>
              </a:rPr>
              <a:t>Tools and Resources </a:t>
            </a:r>
            <a:r>
              <a:rPr lang="en-CA" sz="2800" kern="1200" dirty="0" err="1">
                <a:solidFill>
                  <a:srgbClr val="637CAF"/>
                </a:solidFill>
                <a:latin typeface="Calibri" panose="020F0502020204030204"/>
                <a:ea typeface="ＭＳ Ｐゴシック" charset="0"/>
                <a:cs typeface="Arial" panose="020B0604020202020204" pitchFamily="34" charset="0"/>
              </a:rPr>
              <a:t>con’t</a:t>
            </a:r>
            <a:r>
              <a:rPr lang="en-CA" sz="2800" kern="1200" dirty="0">
                <a:solidFill>
                  <a:srgbClr val="637CAF"/>
                </a:solidFill>
                <a:latin typeface="Calibri" panose="020F0502020204030204"/>
                <a:ea typeface="ＭＳ Ｐゴシック" charset="0"/>
                <a:cs typeface="Arial" panose="020B0604020202020204" pitchFamily="34" charset="0"/>
              </a:rPr>
              <a:t> </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sp>
        <p:nvSpPr>
          <p:cNvPr id="3" name="Rectangle 2"/>
          <p:cNvSpPr/>
          <p:nvPr/>
        </p:nvSpPr>
        <p:spPr>
          <a:xfrm>
            <a:off x="1367751" y="1277522"/>
            <a:ext cx="5875097" cy="1846659"/>
          </a:xfrm>
          <a:prstGeom prst="rect">
            <a:avLst/>
          </a:prstGeom>
        </p:spPr>
        <p:txBody>
          <a:bodyPr wrap="square">
            <a:spAutoFit/>
          </a:bodyPr>
          <a:lstStyle/>
          <a:p>
            <a:pPr lvl="0">
              <a:tabLst>
                <a:tab pos="5715000" algn="l"/>
              </a:tabLst>
              <a:defRPr/>
            </a:pPr>
            <a:r>
              <a:rPr lang="en-US" b="1" dirty="0">
                <a:solidFill>
                  <a:srgbClr val="567BB6"/>
                </a:solidFill>
                <a:latin typeface="Calibri" panose="020F0502020204030204"/>
                <a:ea typeface="ＭＳ Ｐゴシック" charset="0"/>
                <a:cs typeface="Arial" panose="020B0604020202020204" pitchFamily="34" charset="0"/>
              </a:rPr>
              <a:t>Rapid Access to Addictions Medicine (RAAM) Clinics:</a:t>
            </a:r>
          </a:p>
          <a:p>
            <a:pPr marL="285750" lvl="0" indent="-285750">
              <a:buFont typeface="Wingdings" panose="05000000000000000000" pitchFamily="2" charset="2"/>
              <a:buChar char="§"/>
              <a:tabLst>
                <a:tab pos="5715000" algn="l"/>
              </a:tabLst>
            </a:pPr>
            <a:r>
              <a:rPr lang="en-US" sz="1600" dirty="0">
                <a:solidFill>
                  <a:srgbClr val="4472C4"/>
                </a:solidFill>
              </a:rPr>
              <a:t>Walk-In Clinic(s) that individuals (ages 18+) can visit to get help for substance use and addictions without an appointment. </a:t>
            </a:r>
          </a:p>
          <a:p>
            <a:pPr marL="285750" lvl="0" indent="-285750">
              <a:buFont typeface="Wingdings" panose="05000000000000000000" pitchFamily="2" charset="2"/>
              <a:buChar char="§"/>
              <a:tabLst>
                <a:tab pos="5715000" algn="l"/>
              </a:tabLst>
            </a:pPr>
            <a:r>
              <a:rPr lang="en-US" sz="1600" dirty="0">
                <a:solidFill>
                  <a:srgbClr val="4472C4"/>
                </a:solidFill>
              </a:rPr>
              <a:t>Services are provided on a </a:t>
            </a:r>
            <a:r>
              <a:rPr lang="en-US" sz="1600" u="sng" dirty="0">
                <a:solidFill>
                  <a:srgbClr val="4472C4"/>
                </a:solidFill>
              </a:rPr>
              <a:t>first come, first served basis, with some prioritization based on urgency</a:t>
            </a:r>
            <a:r>
              <a:rPr lang="en-US" sz="1600" dirty="0">
                <a:solidFill>
                  <a:srgbClr val="4472C4"/>
                </a:solidFill>
              </a:rPr>
              <a:t>. Individuals must show up during clinic hours.</a:t>
            </a:r>
            <a:endParaRPr lang="en-US" dirty="0">
              <a:solidFill>
                <a:srgbClr val="4472C4"/>
              </a:solidFill>
            </a:endParaRPr>
          </a:p>
        </p:txBody>
      </p:sp>
      <p:pic>
        <p:nvPicPr>
          <p:cNvPr id="11" name="Picture 10"/>
          <p:cNvPicPr>
            <a:picLocks noChangeAspect="1"/>
          </p:cNvPicPr>
          <p:nvPr/>
        </p:nvPicPr>
        <p:blipFill>
          <a:blip r:embed="rId4"/>
          <a:stretch>
            <a:fillRect/>
          </a:stretch>
        </p:blipFill>
        <p:spPr>
          <a:xfrm>
            <a:off x="2316050" y="3124181"/>
            <a:ext cx="4197925" cy="2735887"/>
          </a:xfrm>
          <a:prstGeom prst="rect">
            <a:avLst/>
          </a:prstGeom>
        </p:spPr>
      </p:pic>
      <p:sp>
        <p:nvSpPr>
          <p:cNvPr id="4" name="Rectangle 3"/>
          <p:cNvSpPr/>
          <p:nvPr/>
        </p:nvSpPr>
        <p:spPr>
          <a:xfrm>
            <a:off x="2083745" y="5911086"/>
            <a:ext cx="5666509" cy="523220"/>
          </a:xfrm>
          <a:prstGeom prst="rect">
            <a:avLst/>
          </a:prstGeom>
        </p:spPr>
        <p:txBody>
          <a:bodyPr wrap="square">
            <a:spAutoFit/>
          </a:bodyPr>
          <a:lstStyle/>
          <a:p>
            <a:r>
              <a:rPr lang="en-US" sz="1400" dirty="0">
                <a:hlinkClick r:id="rId5"/>
              </a:rPr>
              <a:t>https://sharedhealthmb.ca/services/mental-health/raam-clinic/</a:t>
            </a:r>
            <a:endParaRPr lang="en-US" sz="1400" dirty="0"/>
          </a:p>
          <a:p>
            <a:endParaRPr lang="en-US" sz="1400" dirty="0"/>
          </a:p>
        </p:txBody>
      </p:sp>
    </p:spTree>
    <p:extLst>
      <p:ext uri="{BB962C8B-B14F-4D97-AF65-F5344CB8AC3E}">
        <p14:creationId xmlns:p14="http://schemas.microsoft.com/office/powerpoint/2010/main" val="255644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Community </a:t>
            </a:r>
            <a:r>
              <a:rPr lang="en-US" sz="2800" dirty="0">
                <a:solidFill>
                  <a:srgbClr val="567BB6"/>
                </a:solidFill>
                <a:latin typeface="Arial" panose="020B0604020202020204" pitchFamily="34" charset="0"/>
                <a:cs typeface="Arial" panose="020B0604020202020204" pitchFamily="34" charset="0"/>
              </a:rPr>
              <a:t>Resources – Crisis Lines</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1898277"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Mental Wellness Program</a:t>
            </a:r>
          </a:p>
        </p:txBody>
      </p:sp>
      <p:sp>
        <p:nvSpPr>
          <p:cNvPr id="7" name="Rectangle 6"/>
          <p:cNvSpPr/>
          <p:nvPr/>
        </p:nvSpPr>
        <p:spPr>
          <a:xfrm>
            <a:off x="1115736" y="1143000"/>
            <a:ext cx="7556975" cy="1169551"/>
          </a:xfrm>
          <a:prstGeom prst="rect">
            <a:avLst/>
          </a:prstGeom>
        </p:spPr>
        <p:txBody>
          <a:bodyPr wrap="square">
            <a:spAutoFit/>
          </a:bodyPr>
          <a:lstStyle/>
          <a:p>
            <a:r>
              <a:rPr lang="en-US" b="1" dirty="0">
                <a:solidFill>
                  <a:srgbClr val="4472C4"/>
                </a:solidFill>
                <a:latin typeface="Calibri" panose="020F0502020204030204"/>
              </a:rPr>
              <a:t>In response to a crisis, there are a variety of community telephone crisis help line supports and resources available for First Nations and Inuit clients:</a:t>
            </a:r>
            <a:endParaRPr lang="en-US" sz="1600" dirty="0">
              <a:solidFill>
                <a:srgbClr val="5B9BD5">
                  <a:lumMod val="75000"/>
                </a:srgbClr>
              </a:solidFill>
              <a:latin typeface="Calibri" panose="020F0502020204030204"/>
            </a:endParaRPr>
          </a:p>
          <a:p>
            <a:endParaRPr lang="en-US" sz="1600" b="1" dirty="0">
              <a:solidFill>
                <a:prstClr val="black"/>
              </a:solidFill>
              <a:latin typeface="Calibri" panose="020F0502020204030204"/>
            </a:endParaRPr>
          </a:p>
          <a:p>
            <a:pPr marL="285750" indent="-285750">
              <a:buFont typeface="Wingdings" panose="05000000000000000000" pitchFamily="2" charset="2"/>
              <a:buChar char="§"/>
            </a:pPr>
            <a:endParaRPr lang="en-US" dirty="0">
              <a:solidFill>
                <a:srgbClr val="5B9BD5">
                  <a:lumMod val="75000"/>
                </a:srgbClr>
              </a:solidFill>
              <a:latin typeface="Calibri" panose="020F0502020204030204"/>
            </a:endParaRPr>
          </a:p>
        </p:txBody>
      </p:sp>
      <p:pic>
        <p:nvPicPr>
          <p:cNvPr id="5" name="Picture 4"/>
          <p:cNvPicPr>
            <a:picLocks noChangeAspect="1"/>
          </p:cNvPicPr>
          <p:nvPr/>
        </p:nvPicPr>
        <p:blipFill>
          <a:blip r:embed="rId4"/>
          <a:stretch>
            <a:fillRect/>
          </a:stretch>
        </p:blipFill>
        <p:spPr>
          <a:xfrm>
            <a:off x="1357178" y="1854028"/>
            <a:ext cx="6671086" cy="4213942"/>
          </a:xfrm>
          <a:prstGeom prst="rect">
            <a:avLst/>
          </a:prstGeom>
        </p:spPr>
      </p:pic>
    </p:spTree>
    <p:extLst>
      <p:ext uri="{BB962C8B-B14F-4D97-AF65-F5344CB8AC3E}">
        <p14:creationId xmlns:p14="http://schemas.microsoft.com/office/powerpoint/2010/main" val="15357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687" y="507314"/>
            <a:ext cx="8542470" cy="277877"/>
          </a:xfrm>
        </p:spPr>
        <p:txBody>
          <a:bodyPr/>
          <a:lstStyle/>
          <a:p>
            <a:r>
              <a:rPr lang="en-CA" sz="2800" dirty="0">
                <a:solidFill>
                  <a:srgbClr val="0070C0"/>
                </a:solidFill>
                <a:latin typeface="+mn-lt"/>
              </a:rPr>
              <a:t>	</a:t>
            </a:r>
            <a:r>
              <a:rPr lang="en-CA" sz="2000" dirty="0">
                <a:solidFill>
                  <a:srgbClr val="0070C0"/>
                </a:solidFill>
                <a:latin typeface="+mn-lt"/>
              </a:rPr>
              <a:t>Crisis Response – Mobile and Community Crisis Teams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1898277"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Mental Wellness Program</a:t>
            </a:r>
          </a:p>
        </p:txBody>
      </p:sp>
      <p:sp>
        <p:nvSpPr>
          <p:cNvPr id="6" name="Rectangle 5"/>
          <p:cNvSpPr/>
          <p:nvPr/>
        </p:nvSpPr>
        <p:spPr>
          <a:xfrm>
            <a:off x="1367114" y="850944"/>
            <a:ext cx="6033052" cy="2123658"/>
          </a:xfrm>
          <a:prstGeom prst="rect">
            <a:avLst/>
          </a:prstGeom>
        </p:spPr>
        <p:txBody>
          <a:bodyPr wrap="square">
            <a:spAutoFit/>
          </a:bodyPr>
          <a:lstStyle/>
          <a:p>
            <a:pPr lvl="0"/>
            <a:r>
              <a:rPr lang="en-US" sz="2000" b="1" dirty="0">
                <a:solidFill>
                  <a:srgbClr val="4472C4"/>
                </a:solidFill>
                <a:latin typeface="Calibri" panose="020F0502020204030204"/>
                <a:cs typeface="Arial" panose="020B0604020202020204" pitchFamily="34" charset="0"/>
              </a:rPr>
              <a:t>Mobile Crisis Response teams provide crisis response, intervention and case coordination services in a holistic, culturally sensitive and safe manner.</a:t>
            </a:r>
            <a:endParaRPr lang="en-US" sz="1600" b="1" dirty="0">
              <a:solidFill>
                <a:srgbClr val="4472C4"/>
              </a:solidFill>
              <a:latin typeface="Calibri" panose="020F0502020204030204"/>
            </a:endParaRPr>
          </a:p>
          <a:p>
            <a:pPr marL="742950" lvl="1" indent="-285750">
              <a:buFont typeface="Wingdings" panose="05000000000000000000" pitchFamily="2" charset="2"/>
              <a:buChar char="§"/>
            </a:pPr>
            <a:r>
              <a:rPr lang="en-CA" sz="1200" dirty="0">
                <a:solidFill>
                  <a:srgbClr val="4472C4"/>
                </a:solidFill>
                <a:latin typeface="Calibri" panose="020F0502020204030204"/>
              </a:rPr>
              <a:t>SERVICES INCLUDE (but not limited to): Critical incident stress debriefing, sharing circles, one-on-one counselling, mental wellness therapy, referrals, grief and loss support, post-suicide response, comfort – traditional and clinical support services, continuity of care, prevention training and capacity building with local wellness teams, individual client assessments such as suicide assessment &amp; safety plan, self-esteem and depression scale and mental wellness status.</a:t>
            </a:r>
          </a:p>
        </p:txBody>
      </p:sp>
      <p:pic>
        <p:nvPicPr>
          <p:cNvPr id="4" name="Picture 3">
            <a:extLst>
              <a:ext uri="{FF2B5EF4-FFF2-40B4-BE49-F238E27FC236}">
                <a16:creationId xmlns:a16="http://schemas.microsoft.com/office/drawing/2014/main" id="{69435C42-AB74-EE73-16FF-A93A6800C889}"/>
              </a:ext>
            </a:extLst>
          </p:cNvPr>
          <p:cNvPicPr>
            <a:picLocks noChangeAspect="1"/>
          </p:cNvPicPr>
          <p:nvPr/>
        </p:nvPicPr>
        <p:blipFill>
          <a:blip r:embed="rId4"/>
          <a:stretch>
            <a:fillRect/>
          </a:stretch>
        </p:blipFill>
        <p:spPr>
          <a:xfrm>
            <a:off x="784399" y="2960472"/>
            <a:ext cx="7959551" cy="3526154"/>
          </a:xfrm>
          <a:prstGeom prst="rect">
            <a:avLst/>
          </a:prstGeom>
        </p:spPr>
      </p:pic>
    </p:spTree>
    <p:extLst>
      <p:ext uri="{BB962C8B-B14F-4D97-AF65-F5344CB8AC3E}">
        <p14:creationId xmlns:p14="http://schemas.microsoft.com/office/powerpoint/2010/main" val="354018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CA" dirty="0">
                <a:solidFill>
                  <a:srgbClr val="0070C0"/>
                </a:solidFill>
                <a:latin typeface="+mn-lt"/>
              </a:rPr>
              <a:t>Manitoba Region – FNIHB Mental Wellness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1898277"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Mental Wellness Program</a:t>
            </a:r>
          </a:p>
        </p:txBody>
      </p:sp>
      <p:graphicFrame>
        <p:nvGraphicFramePr>
          <p:cNvPr id="6" name="Table 5"/>
          <p:cNvGraphicFramePr>
            <a:graphicFrameLocks noGrp="1"/>
          </p:cNvGraphicFramePr>
          <p:nvPr/>
        </p:nvGraphicFramePr>
        <p:xfrm>
          <a:off x="0" y="1577591"/>
          <a:ext cx="9144000" cy="4340887"/>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562372429"/>
                    </a:ext>
                  </a:extLst>
                </a:gridCol>
              </a:tblGrid>
              <a:tr h="4340887">
                <a:tc>
                  <a:txBody>
                    <a:bodyPr/>
                    <a:lstStyle/>
                    <a:p>
                      <a:endParaRPr lang="en-US" sz="1800" b="1" kern="1200" dirty="0">
                        <a:solidFill>
                          <a:schemeClr val="accent5"/>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40685913"/>
                  </a:ext>
                </a:extLst>
              </a:tr>
            </a:tbl>
          </a:graphicData>
        </a:graphic>
      </p:graphicFrame>
      <p:pic>
        <p:nvPicPr>
          <p:cNvPr id="7" name="Picture 6"/>
          <p:cNvPicPr>
            <a:picLocks noChangeAspect="1"/>
          </p:cNvPicPr>
          <p:nvPr/>
        </p:nvPicPr>
        <p:blipFill>
          <a:blip r:embed="rId4"/>
          <a:stretch>
            <a:fillRect/>
          </a:stretch>
        </p:blipFill>
        <p:spPr>
          <a:xfrm>
            <a:off x="84840" y="1604488"/>
            <a:ext cx="1753584" cy="2457358"/>
          </a:xfrm>
          <a:prstGeom prst="rect">
            <a:avLst/>
          </a:prstGeom>
        </p:spPr>
      </p:pic>
      <p:grpSp>
        <p:nvGrpSpPr>
          <p:cNvPr id="8" name="Group 7"/>
          <p:cNvGrpSpPr/>
          <p:nvPr/>
        </p:nvGrpSpPr>
        <p:grpSpPr>
          <a:xfrm>
            <a:off x="7150883" y="1623618"/>
            <a:ext cx="1993117" cy="2212709"/>
            <a:chOff x="9855200" y="349359"/>
            <a:chExt cx="2133600" cy="2337664"/>
          </a:xfrm>
        </p:grpSpPr>
        <p:sp>
          <p:nvSpPr>
            <p:cNvPr id="11" name="TextBox 10"/>
            <p:cNvSpPr txBox="1"/>
            <p:nvPr/>
          </p:nvSpPr>
          <p:spPr>
            <a:xfrm>
              <a:off x="9956800" y="349359"/>
              <a:ext cx="2032000" cy="420756"/>
            </a:xfrm>
            <a:prstGeom prst="rect">
              <a:avLst/>
            </a:prstGeom>
            <a:noFill/>
          </p:spPr>
          <p:txBody>
            <a:bodyPr wrap="square" rtlCol="0">
              <a:spAutoFit/>
            </a:bodyPr>
            <a:lstStyle/>
            <a:p>
              <a:pPr algn="ctr"/>
              <a:r>
                <a:rPr lang="en-CA" sz="1067" b="1" dirty="0">
                  <a:solidFill>
                    <a:srgbClr val="000099"/>
                  </a:solidFill>
                  <a:latin typeface="Calibri" panose="020F0502020204030204"/>
                </a:rPr>
                <a:t>National Inuit Suicide Prevention Strategy</a:t>
              </a:r>
            </a:p>
          </p:txBody>
        </p:sp>
        <p:pic>
          <p:nvPicPr>
            <p:cNvPr id="1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60000" y="777381"/>
              <a:ext cx="1828800" cy="16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9855200" y="2471579"/>
              <a:ext cx="1930400" cy="215444"/>
            </a:xfrm>
            <a:prstGeom prst="rect">
              <a:avLst/>
            </a:prstGeom>
          </p:spPr>
          <p:txBody>
            <a:bodyPr wrap="square">
              <a:spAutoFit/>
            </a:bodyPr>
            <a:lstStyle/>
            <a:p>
              <a:pPr algn="ctr"/>
              <a:r>
                <a:rPr lang="en-CA" sz="800" dirty="0">
                  <a:solidFill>
                    <a:prstClr val="black"/>
                  </a:solidFill>
                  <a:latin typeface="Calibri" panose="020F0502020204030204"/>
                </a:rPr>
                <a:t>Launched in 2016</a:t>
              </a:r>
            </a:p>
          </p:txBody>
        </p:sp>
      </p:grpSp>
      <p:sp>
        <p:nvSpPr>
          <p:cNvPr id="15" name="Rectangle 14"/>
          <p:cNvSpPr/>
          <p:nvPr/>
        </p:nvSpPr>
        <p:spPr>
          <a:xfrm>
            <a:off x="1954938" y="1846722"/>
            <a:ext cx="5502797" cy="1938992"/>
          </a:xfrm>
          <a:prstGeom prst="rect">
            <a:avLst/>
          </a:prstGeom>
        </p:spPr>
        <p:txBody>
          <a:bodyPr wrap="square">
            <a:spAutoFit/>
          </a:bodyPr>
          <a:lstStyle/>
          <a:p>
            <a:pPr algn="ctr" defTabSz="914400">
              <a:spcAft>
                <a:spcPts val="400"/>
              </a:spcAft>
              <a:defRPr/>
            </a:pPr>
            <a:r>
              <a:rPr lang="en-CA" sz="2000" kern="0" dirty="0">
                <a:solidFill>
                  <a:srgbClr val="4472C4"/>
                </a:solidFill>
                <a:latin typeface="Calibri" panose="020F0502020204030204"/>
                <a:cs typeface="Arial" panose="020B0604020202020204" pitchFamily="34" charset="0"/>
              </a:rPr>
              <a:t>Manitoba FNIHB Mental Wellness funds a range of culturally-relevant mental wellness services that are guided by Indigenous-led strategies - the</a:t>
            </a:r>
            <a:r>
              <a:rPr lang="en-US" sz="2000" kern="0" dirty="0">
                <a:solidFill>
                  <a:srgbClr val="4472C4"/>
                </a:solidFill>
                <a:latin typeface="Calibri" panose="020F0502020204030204"/>
                <a:cs typeface="Arial" panose="020B0604020202020204" pitchFamily="34" charset="0"/>
              </a:rPr>
              <a:t> </a:t>
            </a:r>
            <a:r>
              <a:rPr lang="en-US" sz="2000" i="1" kern="0" dirty="0">
                <a:solidFill>
                  <a:srgbClr val="4472C4"/>
                </a:solidFill>
                <a:latin typeface="Calibri" panose="020F0502020204030204"/>
                <a:cs typeface="Arial" panose="020B0604020202020204" pitchFamily="34" charset="0"/>
              </a:rPr>
              <a:t>First Nations Mental Wellness Continuum Framework, </a:t>
            </a:r>
            <a:r>
              <a:rPr lang="en-US" sz="2000" i="1" kern="0" dirty="0" err="1">
                <a:solidFill>
                  <a:srgbClr val="4472C4"/>
                </a:solidFill>
                <a:latin typeface="Calibri" panose="020F0502020204030204"/>
                <a:cs typeface="Arial" panose="020B0604020202020204" pitchFamily="34" charset="0"/>
              </a:rPr>
              <a:t>Honouring</a:t>
            </a:r>
            <a:r>
              <a:rPr lang="en-US" sz="2000" i="1" kern="0" dirty="0">
                <a:solidFill>
                  <a:srgbClr val="4472C4"/>
                </a:solidFill>
                <a:latin typeface="Calibri" panose="020F0502020204030204"/>
                <a:cs typeface="Arial" panose="020B0604020202020204" pitchFamily="34" charset="0"/>
              </a:rPr>
              <a:t> Our Strengths</a:t>
            </a:r>
            <a:r>
              <a:rPr lang="en-US" sz="2000" kern="0" dirty="0">
                <a:solidFill>
                  <a:srgbClr val="4472C4"/>
                </a:solidFill>
                <a:latin typeface="Calibri" panose="020F0502020204030204"/>
                <a:cs typeface="Arial" panose="020B0604020202020204" pitchFamily="34" charset="0"/>
              </a:rPr>
              <a:t> and the </a:t>
            </a:r>
            <a:r>
              <a:rPr lang="en-US" sz="2000" i="1" kern="0" dirty="0">
                <a:solidFill>
                  <a:srgbClr val="4472C4"/>
                </a:solidFill>
                <a:latin typeface="Calibri" panose="020F0502020204030204"/>
                <a:cs typeface="Arial" panose="020B0604020202020204" pitchFamily="34" charset="0"/>
              </a:rPr>
              <a:t>National Inuit Suicide Prevention Strategy</a:t>
            </a:r>
            <a:r>
              <a:rPr lang="en-US" i="1" kern="0" dirty="0">
                <a:solidFill>
                  <a:srgbClr val="4472C4"/>
                </a:solidFill>
                <a:latin typeface="Calibri" panose="020F0502020204030204"/>
                <a:cs typeface="Arial" panose="020B0604020202020204" pitchFamily="34" charset="0"/>
              </a:rPr>
              <a:t>.</a:t>
            </a:r>
          </a:p>
        </p:txBody>
      </p:sp>
      <p:sp>
        <p:nvSpPr>
          <p:cNvPr id="16" name="Rectangle 15"/>
          <p:cNvSpPr/>
          <p:nvPr/>
        </p:nvSpPr>
        <p:spPr>
          <a:xfrm>
            <a:off x="1051242" y="3384308"/>
            <a:ext cx="7677799" cy="2308324"/>
          </a:xfrm>
          <a:prstGeom prst="rect">
            <a:avLst/>
          </a:prstGeom>
        </p:spPr>
        <p:txBody>
          <a:bodyPr wrap="square">
            <a:spAutoFit/>
          </a:bodyPr>
          <a:lstStyle/>
          <a:p>
            <a:pPr marL="190500" indent="-190500" algn="ctr">
              <a:tabLst>
                <a:tab pos="5715000" algn="l"/>
              </a:tabLst>
            </a:pPr>
            <a:endParaRPr lang="en-US" sz="3200" dirty="0">
              <a:solidFill>
                <a:srgbClr val="4472C4"/>
              </a:solidFill>
              <a:latin typeface="Calibri" panose="020F0502020204030204"/>
            </a:endParaRPr>
          </a:p>
          <a:p>
            <a:pPr marL="190500" indent="-190500" algn="ctr">
              <a:tabLst>
                <a:tab pos="5715000" algn="l"/>
              </a:tabLst>
            </a:pPr>
            <a:r>
              <a:rPr lang="en-US" sz="3200" dirty="0">
                <a:solidFill>
                  <a:srgbClr val="4472C4"/>
                </a:solidFill>
                <a:latin typeface="Calibri" panose="020F0502020204030204"/>
              </a:rPr>
              <a:t>	</a:t>
            </a:r>
          </a:p>
          <a:p>
            <a:pPr>
              <a:tabLst>
                <a:tab pos="5715000" algn="l"/>
              </a:tabLst>
            </a:pPr>
            <a:r>
              <a:rPr lang="en-US" sz="2000" dirty="0">
                <a:solidFill>
                  <a:srgbClr val="4472C4"/>
                </a:solidFill>
                <a:latin typeface="Calibri" panose="020F0502020204030204"/>
                <a:cs typeface="Arial" panose="020B0604020202020204" pitchFamily="34" charset="0"/>
              </a:rPr>
              <a:t>The </a:t>
            </a:r>
            <a:r>
              <a:rPr lang="en-US" sz="2000" b="1" dirty="0">
                <a:solidFill>
                  <a:srgbClr val="4472C4"/>
                </a:solidFill>
                <a:latin typeface="Calibri" panose="020F0502020204030204"/>
                <a:cs typeface="Arial" panose="020B0604020202020204" pitchFamily="34" charset="0"/>
              </a:rPr>
              <a:t>Mental Wellness </a:t>
            </a:r>
            <a:r>
              <a:rPr lang="en-US" sz="2000" dirty="0">
                <a:solidFill>
                  <a:srgbClr val="4472C4"/>
                </a:solidFill>
                <a:latin typeface="Calibri" panose="020F0502020204030204"/>
                <a:cs typeface="Arial" panose="020B0604020202020204" pitchFamily="34" charset="0"/>
              </a:rPr>
              <a:t>component funds and supports community-based programming and services that aim to reduce risk factors, promote protective factors, and improve health outcomes associated with the mental wellness of First Nations and Inuit. </a:t>
            </a:r>
          </a:p>
        </p:txBody>
      </p:sp>
      <p:sp>
        <p:nvSpPr>
          <p:cNvPr id="17" name="TextBox 16"/>
          <p:cNvSpPr txBox="1"/>
          <p:nvPr/>
        </p:nvSpPr>
        <p:spPr>
          <a:xfrm>
            <a:off x="1135290" y="5879832"/>
            <a:ext cx="6873420" cy="307777"/>
          </a:xfrm>
          <a:prstGeom prst="rect">
            <a:avLst/>
          </a:prstGeom>
          <a:noFill/>
        </p:spPr>
        <p:txBody>
          <a:bodyPr wrap="none" rtlCol="0">
            <a:spAutoFit/>
          </a:bodyPr>
          <a:lstStyle/>
          <a:p>
            <a:r>
              <a:rPr lang="en-US" sz="1400" b="1" dirty="0">
                <a:solidFill>
                  <a:srgbClr val="4472C4"/>
                </a:solidFill>
                <a:latin typeface="Calibri" panose="020F0502020204030204"/>
                <a:cs typeface="Arial" panose="020B0604020202020204" pitchFamily="34" charset="0"/>
              </a:rPr>
              <a:t>Note: </a:t>
            </a:r>
            <a:r>
              <a:rPr lang="en-US" sz="1400" dirty="0">
                <a:solidFill>
                  <a:srgbClr val="4472C4"/>
                </a:solidFill>
                <a:latin typeface="Calibri" panose="020F0502020204030204"/>
                <a:cs typeface="Arial" panose="020B0604020202020204" pitchFamily="34" charset="0"/>
              </a:rPr>
              <a:t>Mental Health Counselling Benefits/NIHB is not part of the Mental Wellness Program.</a:t>
            </a:r>
          </a:p>
        </p:txBody>
      </p:sp>
    </p:spTree>
    <p:extLst>
      <p:ext uri="{BB962C8B-B14F-4D97-AF65-F5344CB8AC3E}">
        <p14:creationId xmlns:p14="http://schemas.microsoft.com/office/powerpoint/2010/main" val="276257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Resources – IRS/IDS/TI</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1898277"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Mental Wellness Program</a:t>
            </a:r>
          </a:p>
        </p:txBody>
      </p:sp>
      <p:pic>
        <p:nvPicPr>
          <p:cNvPr id="3" name="Picture 2"/>
          <p:cNvPicPr>
            <a:picLocks noChangeAspect="1"/>
          </p:cNvPicPr>
          <p:nvPr/>
        </p:nvPicPr>
        <p:blipFill>
          <a:blip r:embed="rId4"/>
          <a:stretch>
            <a:fillRect/>
          </a:stretch>
        </p:blipFill>
        <p:spPr>
          <a:xfrm>
            <a:off x="3130825" y="1229211"/>
            <a:ext cx="5366293" cy="5101252"/>
          </a:xfrm>
          <a:prstGeom prst="rect">
            <a:avLst/>
          </a:prstGeom>
        </p:spPr>
      </p:pic>
      <p:pic>
        <p:nvPicPr>
          <p:cNvPr id="4" name="Picture 3"/>
          <p:cNvPicPr>
            <a:picLocks noChangeAspect="1"/>
          </p:cNvPicPr>
          <p:nvPr/>
        </p:nvPicPr>
        <p:blipFill>
          <a:blip r:embed="rId5"/>
          <a:stretch>
            <a:fillRect/>
          </a:stretch>
        </p:blipFill>
        <p:spPr>
          <a:xfrm>
            <a:off x="308143" y="1691509"/>
            <a:ext cx="2365453" cy="2956816"/>
          </a:xfrm>
          <a:prstGeom prst="rect">
            <a:avLst/>
          </a:prstGeom>
        </p:spPr>
      </p:pic>
    </p:spTree>
    <p:extLst>
      <p:ext uri="{BB962C8B-B14F-4D97-AF65-F5344CB8AC3E}">
        <p14:creationId xmlns:p14="http://schemas.microsoft.com/office/powerpoint/2010/main" val="3872750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Calibri" panose="020F0502020204030204"/>
                <a:ea typeface="ＭＳ Ｐゴシック" charset="0"/>
                <a:cs typeface="Arial" panose="020B0604020202020204" pitchFamily="34" charset="0"/>
              </a:rPr>
              <a:t>Thank you! Meegwetch </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sp>
        <p:nvSpPr>
          <p:cNvPr id="3" name="Rectangle 2"/>
          <p:cNvSpPr/>
          <p:nvPr/>
        </p:nvSpPr>
        <p:spPr bwMode="auto">
          <a:xfrm>
            <a:off x="155749" y="1408116"/>
            <a:ext cx="9144000" cy="436968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srgbClr val="000066"/>
              </a:solidFill>
              <a:effectLst/>
              <a:uLnTx/>
              <a:uFillTx/>
              <a:latin typeface="Verdana" pitchFamily="34" charset="0"/>
              <a:ea typeface="+mn-ea"/>
              <a:cs typeface="+mn-cs"/>
            </a:endParaRPr>
          </a:p>
        </p:txBody>
      </p:sp>
      <p:sp>
        <p:nvSpPr>
          <p:cNvPr id="4" name="Rectangle 3"/>
          <p:cNvSpPr/>
          <p:nvPr/>
        </p:nvSpPr>
        <p:spPr>
          <a:xfrm>
            <a:off x="1078115" y="1638578"/>
            <a:ext cx="7770321" cy="3908762"/>
          </a:xfrm>
          <a:prstGeom prst="rect">
            <a:avLst/>
          </a:prstGeom>
        </p:spPr>
        <p:txBody>
          <a:bodyPr wrap="square">
            <a:spAutoFit/>
          </a:bodyPr>
          <a:lstStyle/>
          <a:p>
            <a:pPr marL="190500" lvl="0" indent="-190500" algn="ctr">
              <a:tabLst>
                <a:tab pos="5715000" algn="l"/>
              </a:tabLst>
              <a:defRPr/>
            </a:pPr>
            <a:r>
              <a:rPr lang="en-US" sz="2400" b="1" dirty="0">
                <a:solidFill>
                  <a:srgbClr val="567BB6"/>
                </a:solidFill>
                <a:latin typeface="Calibri" panose="020F0502020204030204"/>
                <a:ea typeface="ＭＳ Ｐゴシック" charset="0"/>
                <a:cs typeface="Arial" panose="020B0604020202020204" pitchFamily="34" charset="0"/>
              </a:rPr>
              <a:t>Please contact your Tribal Council for guidance and support.</a:t>
            </a:r>
          </a:p>
          <a:p>
            <a:pPr marL="190500" lvl="0" indent="-190500" algn="ctr">
              <a:tabLst>
                <a:tab pos="5715000" algn="l"/>
              </a:tabLst>
              <a:defRPr/>
            </a:pPr>
            <a:endParaRPr lang="en-US" sz="2400" b="1" dirty="0">
              <a:solidFill>
                <a:srgbClr val="567BB6"/>
              </a:solidFill>
              <a:latin typeface="Calibri" panose="020F0502020204030204"/>
              <a:ea typeface="ＭＳ Ｐゴシック" charset="0"/>
              <a:cs typeface="Arial" panose="020B0604020202020204" pitchFamily="34" charset="0"/>
            </a:endParaRPr>
          </a:p>
          <a:p>
            <a:pPr marL="190500" lvl="0" indent="-190500" algn="ctr">
              <a:tabLst>
                <a:tab pos="5715000" algn="l"/>
              </a:tabLst>
              <a:defRPr/>
            </a:pPr>
            <a:r>
              <a:rPr lang="en-US" sz="2400" b="1" dirty="0">
                <a:solidFill>
                  <a:srgbClr val="567BB6"/>
                </a:solidFill>
                <a:latin typeface="Calibri" panose="020F0502020204030204"/>
                <a:ea typeface="ＭＳ Ｐゴシック" charset="0"/>
                <a:cs typeface="Arial" panose="020B0604020202020204" pitchFamily="34" charset="0"/>
              </a:rPr>
              <a:t>For all other questions contact:</a:t>
            </a:r>
          </a:p>
          <a:p>
            <a:pPr marL="190500" lvl="0" indent="-190500" algn="ctr">
              <a:tabLst>
                <a:tab pos="5715000" algn="l"/>
              </a:tabLst>
              <a:defRPr/>
            </a:pPr>
            <a:r>
              <a:rPr lang="en-US" sz="2400" b="1" dirty="0">
                <a:solidFill>
                  <a:srgbClr val="567BB6"/>
                </a:solidFill>
                <a:latin typeface="Calibri" panose="020F0502020204030204"/>
                <a:ea typeface="ＭＳ Ｐゴシック" charset="0"/>
                <a:cs typeface="Arial" panose="020B0604020202020204" pitchFamily="34" charset="0"/>
              </a:rPr>
              <a:t>  FNIHB Manitoba Region - Mental Wellness Team at: </a:t>
            </a:r>
            <a:r>
              <a:rPr lang="en-US" u="sng" dirty="0">
                <a:solidFill>
                  <a:prstClr val="black"/>
                </a:solidFill>
                <a:latin typeface="Calibri" panose="020F0502020204030204"/>
                <a:cs typeface="Arial" panose="020B0604020202020204" pitchFamily="34" charset="0"/>
                <a:hlinkClick r:id="rId4"/>
              </a:rPr>
              <a:t>mbmentalwellness-bien-etremental@sac-isc.gc.ca</a:t>
            </a:r>
            <a:endParaRPr lang="en-US" sz="2000" u="sng" dirty="0">
              <a:solidFill>
                <a:prstClr val="black"/>
              </a:solidFill>
              <a:latin typeface="Calibri" panose="020F0502020204030204"/>
              <a:cs typeface="Arial" panose="020B0604020202020204" pitchFamily="34" charset="0"/>
            </a:endParaRPr>
          </a:p>
          <a:p>
            <a:pPr marL="190500" lvl="0" indent="-190500" algn="ctr">
              <a:tabLst>
                <a:tab pos="5715000" algn="l"/>
              </a:tabLst>
              <a:defRPr/>
            </a:pPr>
            <a:endParaRPr lang="en-US" sz="2000" b="1" u="sng" dirty="0">
              <a:solidFill>
                <a:srgbClr val="567BB6"/>
              </a:solidFill>
              <a:latin typeface="Calibri" panose="020F0502020204030204"/>
              <a:ea typeface="ＭＳ Ｐゴシック" charset="0"/>
              <a:cs typeface="Arial" panose="020B0604020202020204" pitchFamily="34" charset="0"/>
            </a:endParaRPr>
          </a:p>
          <a:p>
            <a:pPr marL="190500" lvl="0" indent="-190500" algn="ctr">
              <a:tabLst>
                <a:tab pos="5715000" algn="l"/>
              </a:tabLst>
              <a:defRPr/>
            </a:pPr>
            <a:r>
              <a:rPr lang="en-US" sz="2000" b="1" dirty="0">
                <a:solidFill>
                  <a:srgbClr val="567BB6"/>
                </a:solidFill>
                <a:latin typeface="Calibri" panose="020F0502020204030204"/>
                <a:ea typeface="ＭＳ Ｐゴシック" charset="0"/>
                <a:cs typeface="Arial" panose="020B0604020202020204" pitchFamily="34" charset="0"/>
              </a:rPr>
              <a:t>OR</a:t>
            </a:r>
          </a:p>
          <a:p>
            <a:pPr marL="190500" lvl="0" indent="-190500" algn="ctr">
              <a:tabLst>
                <a:tab pos="5715000" algn="l"/>
              </a:tabLst>
              <a:defRPr/>
            </a:pPr>
            <a:endParaRPr lang="en-US" b="1" u="sng" dirty="0">
              <a:solidFill>
                <a:srgbClr val="567BB6"/>
              </a:solidFill>
              <a:latin typeface="Calibri" panose="020F0502020204030204"/>
              <a:ea typeface="ＭＳ Ｐゴシック" charset="0"/>
              <a:cs typeface="Arial" panose="020B0604020202020204" pitchFamily="34" charset="0"/>
            </a:endParaRPr>
          </a:p>
          <a:p>
            <a:pPr marL="190500" lvl="0" indent="-190500" algn="ctr">
              <a:tabLst>
                <a:tab pos="5715000" algn="l"/>
              </a:tabLst>
              <a:defRPr/>
            </a:pPr>
            <a:r>
              <a:rPr lang="en-US" sz="2000" b="1" dirty="0">
                <a:solidFill>
                  <a:srgbClr val="567BB6"/>
                </a:solidFill>
                <a:latin typeface="Calibri" panose="020F0502020204030204"/>
                <a:ea typeface="ＭＳ Ｐゴシック" charset="0"/>
                <a:cs typeface="Arial" panose="020B0604020202020204" pitchFamily="34" charset="0"/>
              </a:rPr>
              <a:t>Carrie Thibert, Mental Wellness Clerk, </a:t>
            </a:r>
          </a:p>
          <a:p>
            <a:pPr marL="190500" lvl="0" indent="-190500" algn="ctr">
              <a:tabLst>
                <a:tab pos="5715000" algn="l"/>
              </a:tabLst>
              <a:defRPr/>
            </a:pPr>
            <a:r>
              <a:rPr lang="en-US" sz="2000" b="1" dirty="0">
                <a:solidFill>
                  <a:srgbClr val="567BB6"/>
                </a:solidFill>
                <a:latin typeface="Calibri" panose="020F0502020204030204"/>
                <a:ea typeface="ＭＳ Ｐゴシック" charset="0"/>
                <a:cs typeface="Arial" panose="020B0604020202020204" pitchFamily="34" charset="0"/>
              </a:rPr>
              <a:t>FNIHB Manitoba Region, Mental Wellness Program </a:t>
            </a:r>
          </a:p>
          <a:p>
            <a:pPr marL="190500" lvl="0" indent="-190500" algn="ctr">
              <a:tabLst>
                <a:tab pos="5715000" algn="l"/>
              </a:tabLst>
              <a:defRPr/>
            </a:pPr>
            <a:r>
              <a:rPr lang="en-US" sz="2000" b="1" u="sng" dirty="0">
                <a:solidFill>
                  <a:srgbClr val="567BB6"/>
                </a:solidFill>
                <a:latin typeface="Calibri" panose="020F0502020204030204"/>
                <a:ea typeface="ＭＳ Ｐゴシック" charset="0"/>
                <a:cs typeface="Arial" panose="020B0604020202020204" pitchFamily="34" charset="0"/>
              </a:rPr>
              <a:t>431-279-3983</a:t>
            </a:r>
          </a:p>
          <a:p>
            <a:pPr marL="190500" lvl="0" indent="-190500" algn="ctr">
              <a:tabLst>
                <a:tab pos="5715000" algn="l"/>
              </a:tabLst>
              <a:defRPr/>
            </a:pPr>
            <a:r>
              <a:rPr lang="en-US" sz="1600" dirty="0">
                <a:solidFill>
                  <a:srgbClr val="567BB6"/>
                </a:solidFill>
                <a:latin typeface="Calibri" panose="020F0502020204030204"/>
                <a:ea typeface="ＭＳ Ｐゴシック" charset="0"/>
                <a:cs typeface="Arial" panose="020B0604020202020204" pitchFamily="34" charset="0"/>
              </a:rPr>
              <a:t>*Carrie will direct your inquiry to the appropriate MW team member*</a:t>
            </a:r>
          </a:p>
        </p:txBody>
      </p:sp>
    </p:spTree>
    <p:extLst>
      <p:ext uri="{BB962C8B-B14F-4D97-AF65-F5344CB8AC3E}">
        <p14:creationId xmlns:p14="http://schemas.microsoft.com/office/powerpoint/2010/main" val="105643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Mental Wellness Program Alignment</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1898277"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Mental Wellness Program</a:t>
            </a:r>
          </a:p>
        </p:txBody>
      </p:sp>
      <p:graphicFrame>
        <p:nvGraphicFramePr>
          <p:cNvPr id="6" name="Diagram 5">
            <a:extLst>
              <a:ext uri="{FF2B5EF4-FFF2-40B4-BE49-F238E27FC236}">
                <a16:creationId xmlns:a16="http://schemas.microsoft.com/office/drawing/2014/main" id="{9BCD310F-1B91-B100-1141-C6F117D9C63B}"/>
              </a:ext>
            </a:extLst>
          </p:cNvPr>
          <p:cNvGraphicFramePr/>
          <p:nvPr/>
        </p:nvGraphicFramePr>
        <p:xfrm>
          <a:off x="3748922" y="1408116"/>
          <a:ext cx="5685484" cy="4809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0" y="1441945"/>
            <a:ext cx="4572000" cy="4888518"/>
          </a:xfrm>
          <a:prstGeom prst="rect">
            <a:avLst/>
          </a:prstGeom>
        </p:spPr>
        <p:txBody>
          <a:bodyPr>
            <a:spAutoFit/>
          </a:bodyPr>
          <a:lstStyle/>
          <a:p>
            <a:pPr marL="228600" lvl="0" indent="-228600" defTabSz="914400">
              <a:lnSpc>
                <a:spcPct val="90000"/>
              </a:lnSpc>
              <a:spcBef>
                <a:spcPts val="1000"/>
              </a:spcBef>
              <a:buFont typeface="Wingdings" panose="05000000000000000000" pitchFamily="2" charset="2"/>
              <a:buChar char="§"/>
            </a:pPr>
            <a:r>
              <a:rPr lang="en-CA" altLang="en-US" sz="2000" dirty="0">
                <a:solidFill>
                  <a:srgbClr val="4472C4"/>
                </a:solidFill>
                <a:latin typeface="Calibri" panose="020F0502020204030204"/>
                <a:cs typeface="Arial" panose="020B0604020202020204" pitchFamily="34" charset="0"/>
              </a:rPr>
              <a:t>Beginning in the 2020-2021 fiscal year the Mental Wellness community based programs were aligned under one Mental Wellness Program.</a:t>
            </a:r>
          </a:p>
          <a:p>
            <a:pPr marL="228600" lvl="0" indent="-228600" defTabSz="914400">
              <a:lnSpc>
                <a:spcPct val="90000"/>
              </a:lnSpc>
              <a:spcBef>
                <a:spcPts val="1000"/>
              </a:spcBef>
              <a:buFont typeface="Wingdings" panose="05000000000000000000" pitchFamily="2" charset="2"/>
              <a:buChar char="§"/>
            </a:pPr>
            <a:endParaRPr lang="en-CA" sz="2000" dirty="0">
              <a:solidFill>
                <a:srgbClr val="4472C4"/>
              </a:solidFill>
              <a:latin typeface="Calibri" panose="020F0502020204030204"/>
              <a:cs typeface="Arial" panose="020B0604020202020204" pitchFamily="34" charset="0"/>
            </a:endParaRPr>
          </a:p>
          <a:p>
            <a:pPr marL="228600" indent="-228600" defTabSz="914400">
              <a:lnSpc>
                <a:spcPct val="90000"/>
              </a:lnSpc>
              <a:spcBef>
                <a:spcPts val="1000"/>
              </a:spcBef>
              <a:buFont typeface="Wingdings" panose="05000000000000000000" pitchFamily="2" charset="2"/>
              <a:buChar char="§"/>
            </a:pPr>
            <a:r>
              <a:rPr lang="en-CA" sz="2000" dirty="0">
                <a:solidFill>
                  <a:srgbClr val="4472C4"/>
                </a:solidFill>
                <a:latin typeface="Calibri" panose="020F0502020204030204"/>
                <a:cs typeface="Arial" panose="020B0604020202020204" pitchFamily="34" charset="0"/>
              </a:rPr>
              <a:t>There are no stand alone programs, all are under one code and program (</a:t>
            </a:r>
            <a:r>
              <a:rPr lang="en-CA" dirty="0">
                <a:solidFill>
                  <a:srgbClr val="4472C4"/>
                </a:solidFill>
                <a:latin typeface="Calibri" panose="020F0502020204030204"/>
                <a:cs typeface="Arial" panose="020B0604020202020204" pitchFamily="34" charset="0"/>
              </a:rPr>
              <a:t>Mental Wellness Program Q21G</a:t>
            </a:r>
            <a:r>
              <a:rPr lang="en-CA" sz="2000" dirty="0">
                <a:solidFill>
                  <a:srgbClr val="4472C4"/>
                </a:solidFill>
                <a:latin typeface="Calibri" panose="020F0502020204030204"/>
                <a:cs typeface="Arial" panose="020B0604020202020204" pitchFamily="34" charset="0"/>
              </a:rPr>
              <a:t>)</a:t>
            </a:r>
          </a:p>
          <a:p>
            <a:pPr marL="228600" indent="-228600" defTabSz="914400">
              <a:lnSpc>
                <a:spcPct val="90000"/>
              </a:lnSpc>
              <a:spcBef>
                <a:spcPts val="1000"/>
              </a:spcBef>
              <a:buFont typeface="Wingdings" panose="05000000000000000000" pitchFamily="2" charset="2"/>
              <a:buChar char="§"/>
            </a:pPr>
            <a:endParaRPr lang="en-CA" sz="2000" dirty="0">
              <a:solidFill>
                <a:srgbClr val="4472C4"/>
              </a:solidFill>
              <a:latin typeface="Calibri" panose="020F0502020204030204"/>
              <a:cs typeface="Arial" panose="020B0604020202020204" pitchFamily="34" charset="0"/>
            </a:endParaRPr>
          </a:p>
          <a:p>
            <a:pPr marL="228600" indent="-228600" defTabSz="914400">
              <a:lnSpc>
                <a:spcPct val="90000"/>
              </a:lnSpc>
              <a:spcBef>
                <a:spcPts val="1000"/>
              </a:spcBef>
              <a:buFont typeface="Wingdings" panose="05000000000000000000" pitchFamily="2" charset="2"/>
              <a:buChar char="§"/>
            </a:pPr>
            <a:r>
              <a:rPr lang="en-CA" sz="2000" dirty="0">
                <a:solidFill>
                  <a:srgbClr val="4472C4"/>
                </a:solidFill>
                <a:latin typeface="Calibri" panose="020F0502020204030204"/>
                <a:cs typeface="Arial" panose="020B0604020202020204" pitchFamily="34" charset="0"/>
              </a:rPr>
              <a:t>The goal is to provide communities with flexibility to develop their programming and use their funding in a way that best meets their mental wellness needs and priorities.</a:t>
            </a:r>
          </a:p>
          <a:p>
            <a:pPr marL="228600" lvl="0" indent="-228600" defTabSz="914400">
              <a:lnSpc>
                <a:spcPct val="90000"/>
              </a:lnSpc>
              <a:spcBef>
                <a:spcPts val="1000"/>
              </a:spcBef>
              <a:buFont typeface="Wingdings" panose="05000000000000000000" pitchFamily="2" charset="2"/>
              <a:buChar char="§"/>
            </a:pPr>
            <a:endParaRPr lang="en-CA" sz="2000" dirty="0">
              <a:solidFill>
                <a:srgbClr val="4472C4"/>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43364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CA" dirty="0">
                <a:solidFill>
                  <a:srgbClr val="0070C0"/>
                </a:solidFill>
                <a:latin typeface="+mn-lt"/>
              </a:rPr>
              <a:t>Manitoba Region – Recipient Based Programs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1898277"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Mental Wellness Program</a:t>
            </a:r>
          </a:p>
        </p:txBody>
      </p:sp>
      <p:sp>
        <p:nvSpPr>
          <p:cNvPr id="7" name="Rectangle 6"/>
          <p:cNvSpPr/>
          <p:nvPr/>
        </p:nvSpPr>
        <p:spPr>
          <a:xfrm>
            <a:off x="240883" y="739227"/>
            <a:ext cx="3667065" cy="4832092"/>
          </a:xfrm>
          <a:prstGeom prst="rect">
            <a:avLst/>
          </a:prstGeom>
        </p:spPr>
        <p:txBody>
          <a:bodyPr wrap="square">
            <a:spAutoFit/>
          </a:bodyPr>
          <a:lstStyle/>
          <a:p>
            <a:pPr marL="190500" marR="0" lvl="0" indent="-190500" algn="ctr" defTabSz="457200" rtl="0" eaLnBrk="1" fontAlgn="auto" latinLnBrk="0" hangingPunct="1">
              <a:lnSpc>
                <a:spcPct val="100000"/>
              </a:lnSpc>
              <a:spcBef>
                <a:spcPts val="0"/>
              </a:spcBef>
              <a:spcAft>
                <a:spcPts val="0"/>
              </a:spcAft>
              <a:buClrTx/>
              <a:buSzTx/>
              <a:buFontTx/>
              <a:buNone/>
              <a:tabLst>
                <a:tab pos="5715000" algn="l"/>
              </a:tabLst>
              <a:defRPr/>
            </a:pPr>
            <a:endParaRPr kumimoji="0" lang="en-US" sz="3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190500" marR="0" lvl="0" indent="-190500" algn="ctr" defTabSz="457200" rtl="0" eaLnBrk="1" fontAlgn="auto" latinLnBrk="0" hangingPunct="1">
              <a:lnSpc>
                <a:spcPct val="100000"/>
              </a:lnSpc>
              <a:spcBef>
                <a:spcPts val="0"/>
              </a:spcBef>
              <a:spcAft>
                <a:spcPts val="0"/>
              </a:spcAft>
              <a:buClrTx/>
              <a:buSzTx/>
              <a:buFontTx/>
              <a:buNone/>
              <a:tabLst>
                <a:tab pos="5715000" algn="l"/>
              </a:tabLst>
              <a:defRPr/>
            </a:pPr>
            <a:r>
              <a:rPr kumimoji="0" lang="en-US" sz="3600" b="0" i="0" u="none" strike="noStrike" kern="1200" cap="none" spc="0" normalizeH="0" baseline="0" noProof="0" dirty="0">
                <a:ln>
                  <a:noFill/>
                </a:ln>
                <a:solidFill>
                  <a:srgbClr val="4472C4"/>
                </a:solidFill>
                <a:effectLst/>
                <a:uLnTx/>
                <a:uFillTx/>
              </a:rPr>
              <a:t>	</a:t>
            </a:r>
          </a:p>
          <a:p>
            <a:pPr marL="342900" indent="-342900">
              <a:buFont typeface="Wingdings" panose="05000000000000000000" pitchFamily="2" charset="2"/>
              <a:buChar char="§"/>
              <a:tabLst>
                <a:tab pos="5715000" algn="l"/>
              </a:tabLst>
              <a:defRPr/>
            </a:pPr>
            <a:r>
              <a:rPr kumimoji="0" lang="en-US" sz="2000" b="0" i="0" u="none" strike="noStrike" kern="1200" cap="none" spc="0" normalizeH="0" baseline="0" noProof="0" dirty="0">
                <a:ln>
                  <a:noFill/>
                </a:ln>
                <a:solidFill>
                  <a:srgbClr val="4472C4"/>
                </a:solidFill>
                <a:effectLst/>
                <a:uLnTx/>
                <a:uFillTx/>
                <a:cs typeface="Arial" panose="020B0604020202020204" pitchFamily="34" charset="0"/>
              </a:rPr>
              <a:t>The </a:t>
            </a:r>
            <a:r>
              <a:rPr kumimoji="0" lang="en-US" sz="2000" b="1" i="0" u="none" strike="noStrike" kern="1200" cap="none" spc="0" normalizeH="0" baseline="0" noProof="0" dirty="0">
                <a:ln>
                  <a:noFill/>
                </a:ln>
                <a:solidFill>
                  <a:srgbClr val="4472C4"/>
                </a:solidFill>
                <a:effectLst/>
                <a:uLnTx/>
                <a:uFillTx/>
                <a:cs typeface="Arial" panose="020B0604020202020204" pitchFamily="34" charset="0"/>
              </a:rPr>
              <a:t>Mental Wellness </a:t>
            </a:r>
            <a:r>
              <a:rPr kumimoji="0" lang="en-US" sz="2000" i="0" u="none" strike="noStrike" kern="1200" cap="none" spc="0" normalizeH="0" baseline="0" noProof="0" dirty="0">
                <a:ln>
                  <a:noFill/>
                </a:ln>
                <a:solidFill>
                  <a:srgbClr val="4472C4"/>
                </a:solidFill>
                <a:effectLst/>
                <a:uLnTx/>
                <a:uFillTx/>
                <a:cs typeface="Arial" panose="020B0604020202020204" pitchFamily="34" charset="0"/>
              </a:rPr>
              <a:t>Program funds</a:t>
            </a:r>
            <a:r>
              <a:rPr kumimoji="0" lang="en-US" sz="2000" i="0" u="none" strike="noStrike" kern="1200" cap="none" spc="0" normalizeH="0" noProof="0" dirty="0">
                <a:ln>
                  <a:noFill/>
                </a:ln>
                <a:solidFill>
                  <a:srgbClr val="4472C4"/>
                </a:solidFill>
                <a:effectLst/>
                <a:uLnTx/>
                <a:uFillTx/>
                <a:cs typeface="Arial" panose="020B0604020202020204" pitchFamily="34" charset="0"/>
              </a:rPr>
              <a:t> </a:t>
            </a:r>
            <a:r>
              <a:rPr lang="en-US" sz="2000" dirty="0">
                <a:solidFill>
                  <a:srgbClr val="4472C4"/>
                </a:solidFill>
                <a:cs typeface="Arial" panose="020B0604020202020204" pitchFamily="34" charset="0"/>
              </a:rPr>
              <a:t>recipient</a:t>
            </a:r>
            <a:r>
              <a:rPr kumimoji="0" lang="en-US" sz="2000" b="0" i="0" u="none" strike="noStrike" kern="1200" cap="none" spc="0" normalizeH="0" baseline="0" noProof="0" dirty="0">
                <a:ln>
                  <a:noFill/>
                </a:ln>
                <a:solidFill>
                  <a:srgbClr val="4472C4"/>
                </a:solidFill>
                <a:effectLst/>
                <a:uLnTx/>
                <a:uFillTx/>
                <a:cs typeface="Arial" panose="020B0604020202020204" pitchFamily="34" charset="0"/>
              </a:rPr>
              <a:t>-based programming</a:t>
            </a:r>
            <a:r>
              <a:rPr kumimoji="0" lang="en-US" sz="2000" b="0" i="0" u="none" strike="noStrike" kern="1200" cap="none" spc="0" normalizeH="0" noProof="0" dirty="0">
                <a:ln>
                  <a:noFill/>
                </a:ln>
                <a:solidFill>
                  <a:srgbClr val="4472C4"/>
                </a:solidFill>
                <a:effectLst/>
                <a:uLnTx/>
                <a:uFillTx/>
                <a:cs typeface="Arial" panose="020B0604020202020204" pitchFamily="34" charset="0"/>
              </a:rPr>
              <a:t> through Contribution Agreements (CA) and Specific Project Allotments (SPA) which </a:t>
            </a:r>
            <a:r>
              <a:rPr lang="en-US" sz="2000" dirty="0">
                <a:solidFill>
                  <a:srgbClr val="4472C4"/>
                </a:solidFill>
                <a:cs typeface="Arial" panose="020B0604020202020204" pitchFamily="34" charset="0"/>
              </a:rPr>
              <a:t>provides community-based </a:t>
            </a:r>
            <a:r>
              <a:rPr lang="en-US" sz="2000" b="1" dirty="0">
                <a:solidFill>
                  <a:srgbClr val="4472C4"/>
                </a:solidFill>
                <a:cs typeface="Arial" panose="020B0604020202020204" pitchFamily="34" charset="0"/>
              </a:rPr>
              <a:t>emotional</a:t>
            </a:r>
            <a:r>
              <a:rPr lang="en-US" sz="2000" dirty="0">
                <a:solidFill>
                  <a:srgbClr val="4472C4"/>
                </a:solidFill>
                <a:cs typeface="Arial" panose="020B0604020202020204" pitchFamily="34" charset="0"/>
              </a:rPr>
              <a:t> and </a:t>
            </a:r>
            <a:r>
              <a:rPr lang="en-US" sz="2000" b="1" dirty="0">
                <a:solidFill>
                  <a:srgbClr val="4472C4"/>
                </a:solidFill>
                <a:cs typeface="Arial" panose="020B0604020202020204" pitchFamily="34" charset="0"/>
              </a:rPr>
              <a:t>cultural support services</a:t>
            </a:r>
            <a:r>
              <a:rPr lang="en-US" sz="2000" dirty="0">
                <a:solidFill>
                  <a:srgbClr val="4472C4"/>
                </a:solidFill>
                <a:cs typeface="Arial" panose="020B0604020202020204" pitchFamily="34" charset="0"/>
              </a:rPr>
              <a:t> to </a:t>
            </a:r>
            <a:r>
              <a:rPr kumimoji="0" lang="en-US" sz="2000" b="0" i="0" u="none" strike="noStrike" kern="1200" cap="none" spc="0" normalizeH="0" noProof="0" dirty="0">
                <a:ln>
                  <a:noFill/>
                </a:ln>
                <a:solidFill>
                  <a:srgbClr val="4472C4"/>
                </a:solidFill>
                <a:effectLst/>
                <a:uLnTx/>
                <a:uFillTx/>
                <a:cs typeface="Arial" panose="020B0604020202020204" pitchFamily="34" charset="0"/>
              </a:rPr>
              <a:t>IRS/IDS survivors, families and communities.</a:t>
            </a:r>
            <a:endParaRPr lang="en-US" dirty="0">
              <a:solidFill>
                <a:srgbClr val="4472C4"/>
              </a:solidFill>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tab pos="5715000" algn="l"/>
              </a:tabLst>
              <a:defRPr/>
            </a:pPr>
            <a:endParaRPr kumimoji="0" lang="en-US" sz="20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graphicFrame>
        <p:nvGraphicFramePr>
          <p:cNvPr id="8" name="Diagram 7">
            <a:extLst>
              <a:ext uri="{FF2B5EF4-FFF2-40B4-BE49-F238E27FC236}">
                <a16:creationId xmlns:a16="http://schemas.microsoft.com/office/drawing/2014/main" id="{9BCD310F-1B91-B100-1141-C6F117D9C63B}"/>
              </a:ext>
            </a:extLst>
          </p:cNvPr>
          <p:cNvGraphicFramePr/>
          <p:nvPr>
            <p:extLst>
              <p:ext uri="{D42A27DB-BD31-4B8C-83A1-F6EECF244321}">
                <p14:modId xmlns:p14="http://schemas.microsoft.com/office/powerpoint/2010/main" val="1697713099"/>
              </p:ext>
            </p:extLst>
          </p:nvPr>
        </p:nvGraphicFramePr>
        <p:xfrm>
          <a:off x="3517753" y="1222305"/>
          <a:ext cx="5781001" cy="48320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5732651" y="4477457"/>
            <a:ext cx="1549399" cy="338554"/>
          </a:xfrm>
          <a:prstGeom prst="rect">
            <a:avLst/>
          </a:prstGeom>
          <a:noFill/>
        </p:spPr>
        <p:txBody>
          <a:bodyPr wrap="none" rtlCol="0">
            <a:spAutoFit/>
          </a:bodyPr>
          <a:lstStyle/>
          <a:p>
            <a:r>
              <a:rPr lang="en-US" sz="1600" dirty="0">
                <a:solidFill>
                  <a:prstClr val="black"/>
                </a:solidFill>
                <a:latin typeface="Calibri" panose="020F0502020204030204"/>
              </a:rPr>
              <a:t>Cultural Support</a:t>
            </a:r>
          </a:p>
        </p:txBody>
      </p:sp>
      <p:sp>
        <p:nvSpPr>
          <p:cNvPr id="12" name="TextBox 11"/>
          <p:cNvSpPr txBox="1"/>
          <p:nvPr/>
        </p:nvSpPr>
        <p:spPr>
          <a:xfrm>
            <a:off x="5534456" y="2446222"/>
            <a:ext cx="1747594" cy="338554"/>
          </a:xfrm>
          <a:prstGeom prst="rect">
            <a:avLst/>
          </a:prstGeom>
          <a:noFill/>
        </p:spPr>
        <p:txBody>
          <a:bodyPr wrap="none" rtlCol="0">
            <a:spAutoFit/>
          </a:bodyPr>
          <a:lstStyle/>
          <a:p>
            <a:r>
              <a:rPr lang="en-US" sz="1600" dirty="0">
                <a:solidFill>
                  <a:prstClr val="black"/>
                </a:solidFill>
                <a:latin typeface="Calibri" panose="020F0502020204030204"/>
              </a:rPr>
              <a:t>Emotional Support</a:t>
            </a:r>
          </a:p>
        </p:txBody>
      </p:sp>
      <p:sp>
        <p:nvSpPr>
          <p:cNvPr id="3" name="TextBox 2">
            <a:extLst>
              <a:ext uri="{FF2B5EF4-FFF2-40B4-BE49-F238E27FC236}">
                <a16:creationId xmlns:a16="http://schemas.microsoft.com/office/drawing/2014/main" id="{A8ACABDE-7F73-0425-344B-C8BD8E07F6C4}"/>
              </a:ext>
            </a:extLst>
          </p:cNvPr>
          <p:cNvSpPr txBox="1"/>
          <p:nvPr/>
        </p:nvSpPr>
        <p:spPr>
          <a:xfrm>
            <a:off x="582041" y="5938048"/>
            <a:ext cx="8561959" cy="523220"/>
          </a:xfrm>
          <a:prstGeom prst="rect">
            <a:avLst/>
          </a:prstGeom>
          <a:noFill/>
        </p:spPr>
        <p:txBody>
          <a:bodyPr wrap="none" rtlCol="0">
            <a:spAutoFit/>
          </a:bodyPr>
          <a:lstStyle/>
          <a:p>
            <a:r>
              <a:rPr lang="en-US" sz="1400" b="1" dirty="0">
                <a:solidFill>
                  <a:srgbClr val="4472C4"/>
                </a:solidFill>
                <a:latin typeface="Calibri" panose="020F0502020204030204"/>
                <a:cs typeface="Arial" panose="020B0604020202020204" pitchFamily="34" charset="0"/>
              </a:rPr>
              <a:t>Note: Please contact Jerry McDonald for matters related to IRS/IDS/MMIWG/ETI at </a:t>
            </a:r>
            <a:r>
              <a:rPr lang="en-US" sz="1400" b="1" dirty="0">
                <a:solidFill>
                  <a:srgbClr val="4472C4"/>
                </a:solidFill>
                <a:latin typeface="Calibri" panose="020F0502020204030204"/>
                <a:cs typeface="Arial" panose="020B0604020202020204" pitchFamily="34" charset="0"/>
                <a:hlinkClick r:id="rId9"/>
              </a:rPr>
              <a:t>jerry.mcdonald@sac-isc.gc.ca</a:t>
            </a:r>
            <a:endParaRPr lang="en-US" sz="1400" b="1" dirty="0">
              <a:solidFill>
                <a:srgbClr val="4472C4"/>
              </a:solidFill>
              <a:latin typeface="Calibri" panose="020F0502020204030204"/>
              <a:cs typeface="Arial" panose="020B0604020202020204" pitchFamily="34" charset="0"/>
            </a:endParaRPr>
          </a:p>
          <a:p>
            <a:endParaRPr lang="en-US" sz="1400" dirty="0">
              <a:solidFill>
                <a:srgbClr val="4472C4"/>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01118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Outline</a:t>
            </a:r>
            <a:r>
              <a:rPr lang="en-CA" sz="2800" dirty="0">
                <a:solidFill>
                  <a:srgbClr val="0070C0"/>
                </a:solidFill>
                <a:latin typeface="+mn-lt"/>
              </a:rPr>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sp>
        <p:nvSpPr>
          <p:cNvPr id="11" name="Rectangle 10">
            <a:extLst>
              <a:ext uri="{FF2B5EF4-FFF2-40B4-BE49-F238E27FC236}">
                <a16:creationId xmlns:a16="http://schemas.microsoft.com/office/drawing/2014/main" id="{E060E78D-D080-42EB-AFDF-16DA408C6784}"/>
              </a:ext>
            </a:extLst>
          </p:cNvPr>
          <p:cNvSpPr/>
          <p:nvPr/>
        </p:nvSpPr>
        <p:spPr>
          <a:xfrm>
            <a:off x="2678938" y="1431942"/>
            <a:ext cx="2350206" cy="703566"/>
          </a:xfrm>
          <a:prstGeom prst="rect">
            <a:avLst/>
          </a:prstGeom>
          <a:solidFill>
            <a:srgbClr val="727EA5"/>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6B60E3B-C97E-4CAA-9273-D80C003A9EF4}"/>
              </a:ext>
            </a:extLst>
          </p:cNvPr>
          <p:cNvSpPr/>
          <p:nvPr/>
        </p:nvSpPr>
        <p:spPr>
          <a:xfrm flipH="1">
            <a:off x="4822829" y="1278614"/>
            <a:ext cx="911140" cy="911140"/>
          </a:xfrm>
          <a:prstGeom prst="ellipse">
            <a:avLst/>
          </a:prstGeom>
          <a:solidFill>
            <a:srgbClr val="EAEAEA"/>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88526"/>
              </a:solidFill>
              <a:effectLst/>
              <a:uLnTx/>
              <a:uFillTx/>
              <a:ea typeface="+mn-ea"/>
              <a:cs typeface="+mn-cs"/>
            </a:endParaRPr>
          </a:p>
        </p:txBody>
      </p:sp>
      <p:sp>
        <p:nvSpPr>
          <p:cNvPr id="15" name="Rectangle 14"/>
          <p:cNvSpPr/>
          <p:nvPr/>
        </p:nvSpPr>
        <p:spPr>
          <a:xfrm>
            <a:off x="2517625" y="1421716"/>
            <a:ext cx="1898277" cy="738664"/>
          </a:xfrm>
          <a:prstGeom prst="rect">
            <a:avLst/>
          </a:prstGeom>
        </p:spPr>
        <p:txBody>
          <a:bodyPr wrap="none">
            <a:spAutoFit/>
          </a:bodyPr>
          <a:lstStyle/>
          <a:p>
            <a:pPr lvl="0" algn="ctr"/>
            <a:r>
              <a:rPr lang="en-IN" sz="1400" b="1" dirty="0">
                <a:solidFill>
                  <a:prstClr val="white"/>
                </a:solidFill>
                <a:ea typeface="Cambria" panose="02040503050406030204" pitchFamily="18" charset="0"/>
              </a:rPr>
              <a:t>1.  What is it? </a:t>
            </a:r>
          </a:p>
          <a:p>
            <a:pPr lvl="1" algn="ctr"/>
            <a:r>
              <a:rPr lang="en-IN" sz="1400" b="1" dirty="0">
                <a:solidFill>
                  <a:prstClr val="white"/>
                </a:solidFill>
                <a:ea typeface="Cambria" panose="02040503050406030204" pitchFamily="18" charset="0"/>
              </a:rPr>
              <a:t>Who is it for?</a:t>
            </a:r>
          </a:p>
          <a:p>
            <a:pPr lvl="1" algn="ctr"/>
            <a:r>
              <a:rPr lang="en-IN" sz="1400" b="1" dirty="0">
                <a:solidFill>
                  <a:prstClr val="white"/>
                </a:solidFill>
                <a:ea typeface="Cambria" panose="02040503050406030204" pitchFamily="18" charset="0"/>
              </a:rPr>
              <a:t>What is it like?</a:t>
            </a:r>
          </a:p>
        </p:txBody>
      </p:sp>
      <p:sp>
        <p:nvSpPr>
          <p:cNvPr id="18" name="Rectangle 17">
            <a:extLst>
              <a:ext uri="{FF2B5EF4-FFF2-40B4-BE49-F238E27FC236}">
                <a16:creationId xmlns:a16="http://schemas.microsoft.com/office/drawing/2014/main" id="{E060E78D-D080-42EB-AFDF-16DA408C6784}"/>
              </a:ext>
            </a:extLst>
          </p:cNvPr>
          <p:cNvSpPr/>
          <p:nvPr/>
        </p:nvSpPr>
        <p:spPr>
          <a:xfrm>
            <a:off x="2635532" y="2486833"/>
            <a:ext cx="2437017" cy="703566"/>
          </a:xfrm>
          <a:prstGeom prst="rect">
            <a:avLst/>
          </a:prstGeom>
          <a:solidFill>
            <a:srgbClr val="727EA5"/>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 name="Rectangle 21"/>
          <p:cNvSpPr/>
          <p:nvPr/>
        </p:nvSpPr>
        <p:spPr>
          <a:xfrm>
            <a:off x="2753090" y="2652470"/>
            <a:ext cx="1965346" cy="307777"/>
          </a:xfrm>
          <a:prstGeom prst="rect">
            <a:avLst/>
          </a:prstGeom>
        </p:spPr>
        <p:txBody>
          <a:bodyPr wrap="none">
            <a:spAutoFit/>
          </a:bodyPr>
          <a:lstStyle/>
          <a:p>
            <a:pPr lvl="0" algn="ctr"/>
            <a:r>
              <a:rPr lang="en-IN" sz="1400" b="1" dirty="0">
                <a:solidFill>
                  <a:prstClr val="white"/>
                </a:solidFill>
                <a:ea typeface="Cambria" panose="02040503050406030204" pitchFamily="18" charset="0"/>
              </a:rPr>
              <a:t>2. Treatment &amp; Detox</a:t>
            </a:r>
          </a:p>
        </p:txBody>
      </p:sp>
      <p:sp>
        <p:nvSpPr>
          <p:cNvPr id="26" name="Rectangle 25"/>
          <p:cNvSpPr/>
          <p:nvPr/>
        </p:nvSpPr>
        <p:spPr>
          <a:xfrm>
            <a:off x="2632448" y="4201158"/>
            <a:ext cx="2271777" cy="307777"/>
          </a:xfrm>
          <a:prstGeom prst="rect">
            <a:avLst/>
          </a:prstGeom>
        </p:spPr>
        <p:txBody>
          <a:bodyPr wrap="none">
            <a:spAutoFit/>
          </a:bodyPr>
          <a:lstStyle/>
          <a:p>
            <a:pPr lvl="0" algn="ctr"/>
            <a:r>
              <a:rPr lang="en-IN" sz="1400" b="1" dirty="0">
                <a:solidFill>
                  <a:prstClr val="white"/>
                </a:solidFill>
                <a:latin typeface="Arial" panose="020B0604020202020204" pitchFamily="34" charset="0"/>
                <a:ea typeface="Cambria" panose="02040503050406030204" pitchFamily="18" charset="0"/>
                <a:cs typeface="Arial" panose="020B0604020202020204" pitchFamily="34" charset="0"/>
              </a:rPr>
              <a:t>Roles &amp; Responsibilities</a:t>
            </a:r>
          </a:p>
        </p:txBody>
      </p:sp>
      <p:sp>
        <p:nvSpPr>
          <p:cNvPr id="29" name="Rectangle 28">
            <a:extLst>
              <a:ext uri="{FF2B5EF4-FFF2-40B4-BE49-F238E27FC236}">
                <a16:creationId xmlns:a16="http://schemas.microsoft.com/office/drawing/2014/main" id="{E060E78D-D080-42EB-AFDF-16DA408C6784}"/>
              </a:ext>
            </a:extLst>
          </p:cNvPr>
          <p:cNvSpPr/>
          <p:nvPr/>
        </p:nvSpPr>
        <p:spPr>
          <a:xfrm>
            <a:off x="2622514" y="4608319"/>
            <a:ext cx="2606772" cy="654150"/>
          </a:xfrm>
          <a:prstGeom prst="rect">
            <a:avLst/>
          </a:prstGeom>
          <a:solidFill>
            <a:srgbClr val="727EA5"/>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36B60E3B-C97E-4CAA-9273-D80C003A9EF4}"/>
              </a:ext>
            </a:extLst>
          </p:cNvPr>
          <p:cNvSpPr/>
          <p:nvPr/>
        </p:nvSpPr>
        <p:spPr>
          <a:xfrm flipH="1">
            <a:off x="4884757" y="4417049"/>
            <a:ext cx="911140" cy="911140"/>
          </a:xfrm>
          <a:prstGeom prst="ellipse">
            <a:avLst/>
          </a:prstGeom>
          <a:solidFill>
            <a:srgbClr val="EAEAEA"/>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1" name="Rectangle 30"/>
          <p:cNvSpPr/>
          <p:nvPr/>
        </p:nvSpPr>
        <p:spPr>
          <a:xfrm>
            <a:off x="2715782" y="4680856"/>
            <a:ext cx="1893829" cy="523220"/>
          </a:xfrm>
          <a:prstGeom prst="rect">
            <a:avLst/>
          </a:prstGeom>
        </p:spPr>
        <p:txBody>
          <a:bodyPr wrap="square">
            <a:spAutoFit/>
          </a:bodyPr>
          <a:lstStyle/>
          <a:p>
            <a:pPr lvl="0"/>
            <a:r>
              <a:rPr lang="en-IN" sz="1400" b="1" dirty="0">
                <a:solidFill>
                  <a:prstClr val="white"/>
                </a:solidFill>
                <a:ea typeface="Cambria" panose="02040503050406030204" pitchFamily="18" charset="0"/>
              </a:rPr>
              <a:t>4. 	   Roles &amp; </a:t>
            </a:r>
          </a:p>
          <a:p>
            <a:pPr lvl="0" algn="ctr"/>
            <a:r>
              <a:rPr lang="en-IN" sz="1400" b="1" dirty="0">
                <a:solidFill>
                  <a:prstClr val="white"/>
                </a:solidFill>
                <a:ea typeface="Cambria" panose="02040503050406030204" pitchFamily="18" charset="0"/>
              </a:rPr>
              <a:t>       Responsibilities</a:t>
            </a:r>
          </a:p>
        </p:txBody>
      </p:sp>
      <p:sp>
        <p:nvSpPr>
          <p:cNvPr id="34" name="Rectangle 33">
            <a:extLst>
              <a:ext uri="{FF2B5EF4-FFF2-40B4-BE49-F238E27FC236}">
                <a16:creationId xmlns:a16="http://schemas.microsoft.com/office/drawing/2014/main" id="{E060E78D-D080-42EB-AFDF-16DA408C6784}"/>
              </a:ext>
            </a:extLst>
          </p:cNvPr>
          <p:cNvSpPr/>
          <p:nvPr/>
        </p:nvSpPr>
        <p:spPr>
          <a:xfrm>
            <a:off x="5935411" y="1426697"/>
            <a:ext cx="2332951" cy="703566"/>
          </a:xfrm>
          <a:prstGeom prst="rect">
            <a:avLst/>
          </a:prstGeom>
          <a:solidFill>
            <a:srgbClr val="727EA5"/>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36B60E3B-C97E-4CAA-9273-D80C003A9EF4}"/>
              </a:ext>
            </a:extLst>
          </p:cNvPr>
          <p:cNvSpPr/>
          <p:nvPr/>
        </p:nvSpPr>
        <p:spPr>
          <a:xfrm flipH="1">
            <a:off x="8099726" y="1302477"/>
            <a:ext cx="911140" cy="911140"/>
          </a:xfrm>
          <a:prstGeom prst="ellipse">
            <a:avLst/>
          </a:prstGeom>
          <a:solidFill>
            <a:srgbClr val="EAEAEA"/>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6" name="Rectangle 35"/>
          <p:cNvSpPr/>
          <p:nvPr/>
        </p:nvSpPr>
        <p:spPr>
          <a:xfrm>
            <a:off x="6013299" y="1484724"/>
            <a:ext cx="1959805" cy="523220"/>
          </a:xfrm>
          <a:prstGeom prst="rect">
            <a:avLst/>
          </a:prstGeom>
        </p:spPr>
        <p:txBody>
          <a:bodyPr wrap="square">
            <a:spAutoFit/>
          </a:bodyPr>
          <a:lstStyle/>
          <a:p>
            <a:pPr lvl="0"/>
            <a:r>
              <a:rPr lang="en-IN" sz="1400" b="1" dirty="0">
                <a:solidFill>
                  <a:prstClr val="white"/>
                </a:solidFill>
                <a:ea typeface="Cambria" panose="02040503050406030204" pitchFamily="18" charset="0"/>
              </a:rPr>
              <a:t>6. 	Manitoba Treatment Centres</a:t>
            </a:r>
          </a:p>
        </p:txBody>
      </p:sp>
      <p:sp>
        <p:nvSpPr>
          <p:cNvPr id="39" name="Rectangle 38">
            <a:extLst>
              <a:ext uri="{FF2B5EF4-FFF2-40B4-BE49-F238E27FC236}">
                <a16:creationId xmlns:a16="http://schemas.microsoft.com/office/drawing/2014/main" id="{E060E78D-D080-42EB-AFDF-16DA408C6784}"/>
              </a:ext>
            </a:extLst>
          </p:cNvPr>
          <p:cNvSpPr/>
          <p:nvPr/>
        </p:nvSpPr>
        <p:spPr>
          <a:xfrm>
            <a:off x="5935411" y="2487910"/>
            <a:ext cx="2464972" cy="700225"/>
          </a:xfrm>
          <a:prstGeom prst="rect">
            <a:avLst/>
          </a:prstGeom>
          <a:solidFill>
            <a:srgbClr val="727EA5"/>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36B60E3B-C97E-4CAA-9273-D80C003A9EF4}"/>
              </a:ext>
            </a:extLst>
          </p:cNvPr>
          <p:cNvSpPr/>
          <p:nvPr/>
        </p:nvSpPr>
        <p:spPr>
          <a:xfrm flipH="1">
            <a:off x="8164321" y="2336052"/>
            <a:ext cx="900466" cy="934014"/>
          </a:xfrm>
          <a:prstGeom prst="ellipse">
            <a:avLst/>
          </a:prstGeom>
          <a:solidFill>
            <a:srgbClr val="EAEAEA"/>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1" name="Rectangle 40"/>
          <p:cNvSpPr/>
          <p:nvPr/>
        </p:nvSpPr>
        <p:spPr>
          <a:xfrm>
            <a:off x="5806238" y="2576312"/>
            <a:ext cx="2565486" cy="523220"/>
          </a:xfrm>
          <a:prstGeom prst="rect">
            <a:avLst/>
          </a:prstGeom>
        </p:spPr>
        <p:txBody>
          <a:bodyPr wrap="square">
            <a:spAutoFit/>
          </a:bodyPr>
          <a:lstStyle/>
          <a:p>
            <a:pPr lvl="0" algn="ctr"/>
            <a:r>
              <a:rPr lang="en-IN" sz="1400" b="1" dirty="0">
                <a:solidFill>
                  <a:prstClr val="white"/>
                </a:solidFill>
                <a:latin typeface="+mj-lt"/>
                <a:ea typeface="Cambria" panose="02040503050406030204" pitchFamily="18" charset="0"/>
              </a:rPr>
              <a:t>7. National Youth Solvent Abuse Program</a:t>
            </a:r>
          </a:p>
        </p:txBody>
      </p:sp>
      <p:sp>
        <p:nvSpPr>
          <p:cNvPr id="49" name="Rectangle 48">
            <a:extLst>
              <a:ext uri="{FF2B5EF4-FFF2-40B4-BE49-F238E27FC236}">
                <a16:creationId xmlns:a16="http://schemas.microsoft.com/office/drawing/2014/main" id="{E060E78D-D080-42EB-AFDF-16DA408C6784}"/>
              </a:ext>
            </a:extLst>
          </p:cNvPr>
          <p:cNvSpPr/>
          <p:nvPr/>
        </p:nvSpPr>
        <p:spPr>
          <a:xfrm>
            <a:off x="5960002" y="4455730"/>
            <a:ext cx="2248315" cy="703566"/>
          </a:xfrm>
          <a:prstGeom prst="rect">
            <a:avLst/>
          </a:prstGeom>
          <a:solidFill>
            <a:srgbClr val="727EA5"/>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6B60E3B-C97E-4CAA-9273-D80C003A9EF4}"/>
              </a:ext>
            </a:extLst>
          </p:cNvPr>
          <p:cNvSpPr/>
          <p:nvPr/>
        </p:nvSpPr>
        <p:spPr>
          <a:xfrm flipH="1">
            <a:off x="8059904" y="4351312"/>
            <a:ext cx="911140" cy="911140"/>
          </a:xfrm>
          <a:prstGeom prst="ellipse">
            <a:avLst/>
          </a:prstGeom>
          <a:solidFill>
            <a:srgbClr val="EAEAEA"/>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1" name="Rectangle 50"/>
          <p:cNvSpPr/>
          <p:nvPr/>
        </p:nvSpPr>
        <p:spPr>
          <a:xfrm>
            <a:off x="6058094" y="4653624"/>
            <a:ext cx="1990738" cy="307777"/>
          </a:xfrm>
          <a:prstGeom prst="rect">
            <a:avLst/>
          </a:prstGeom>
        </p:spPr>
        <p:txBody>
          <a:bodyPr wrap="none">
            <a:spAutoFit/>
          </a:bodyPr>
          <a:lstStyle/>
          <a:p>
            <a:pPr lvl="0" algn="ctr"/>
            <a:r>
              <a:rPr lang="en-IN" sz="1400" b="1" dirty="0">
                <a:solidFill>
                  <a:prstClr val="white"/>
                </a:solidFill>
                <a:latin typeface="Arial" panose="020B0604020202020204" pitchFamily="34" charset="0"/>
                <a:ea typeface="Cambria" panose="02040503050406030204" pitchFamily="18" charset="0"/>
                <a:cs typeface="Arial" panose="020B0604020202020204" pitchFamily="34" charset="0"/>
              </a:rPr>
              <a:t>9. Tools &amp; Resources</a:t>
            </a:r>
          </a:p>
        </p:txBody>
      </p:sp>
      <p:pic>
        <p:nvPicPr>
          <p:cNvPr id="53" name="Picture 2" descr="848c342a56e7854dec45b9349c21dfe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88" y="2801721"/>
            <a:ext cx="3059139" cy="331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ular Callout 54"/>
          <p:cNvSpPr/>
          <p:nvPr/>
        </p:nvSpPr>
        <p:spPr bwMode="auto">
          <a:xfrm>
            <a:off x="291059" y="1409631"/>
            <a:ext cx="1808704" cy="1444604"/>
          </a:xfrm>
          <a:prstGeom prst="wedgeRectCallout">
            <a:avLst/>
          </a:prstGeom>
          <a:solidFill>
            <a:srgbClr val="727EA5"/>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sp>
        <p:nvSpPr>
          <p:cNvPr id="56" name="TextBox 55"/>
          <p:cNvSpPr txBox="1"/>
          <p:nvPr/>
        </p:nvSpPr>
        <p:spPr>
          <a:xfrm>
            <a:off x="240043" y="1439435"/>
            <a:ext cx="1910735" cy="1384995"/>
          </a:xfrm>
          <a:prstGeom prst="rect">
            <a:avLst/>
          </a:prstGeom>
          <a:noFill/>
        </p:spPr>
        <p:txBody>
          <a:bodyPr wrap="square" rtlCol="0">
            <a:spAutoFit/>
          </a:bodyPr>
          <a:lstStyle/>
          <a:p>
            <a:pPr algn="ctr"/>
            <a:r>
              <a:rPr lang="en-US" sz="1400" b="1" dirty="0">
                <a:solidFill>
                  <a:srgbClr val="F0F1F5"/>
                </a:solidFill>
              </a:rPr>
              <a:t>Today, let’s learn   about the community-based  National Native Alcohol and Drug Abuse Program!</a:t>
            </a:r>
          </a:p>
        </p:txBody>
      </p:sp>
      <p:sp>
        <p:nvSpPr>
          <p:cNvPr id="57" name="Rectangle 56">
            <a:extLst>
              <a:ext uri="{FF2B5EF4-FFF2-40B4-BE49-F238E27FC236}">
                <a16:creationId xmlns:a16="http://schemas.microsoft.com/office/drawing/2014/main" id="{E060E78D-D080-42EB-AFDF-16DA408C6784}"/>
              </a:ext>
            </a:extLst>
          </p:cNvPr>
          <p:cNvSpPr/>
          <p:nvPr/>
        </p:nvSpPr>
        <p:spPr>
          <a:xfrm>
            <a:off x="2621834" y="3551853"/>
            <a:ext cx="2350206" cy="703566"/>
          </a:xfrm>
          <a:prstGeom prst="rect">
            <a:avLst/>
          </a:prstGeom>
          <a:solidFill>
            <a:srgbClr val="727EA5"/>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6B60E3B-C97E-4CAA-9273-D80C003A9EF4}"/>
              </a:ext>
            </a:extLst>
          </p:cNvPr>
          <p:cNvSpPr/>
          <p:nvPr/>
        </p:nvSpPr>
        <p:spPr>
          <a:xfrm flipH="1">
            <a:off x="4848343" y="3448253"/>
            <a:ext cx="947554" cy="911140"/>
          </a:xfrm>
          <a:prstGeom prst="ellipse">
            <a:avLst/>
          </a:prstGeom>
          <a:solidFill>
            <a:srgbClr val="EAEAEA"/>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88526"/>
              </a:solidFill>
              <a:effectLst/>
              <a:uLnTx/>
              <a:uFillTx/>
              <a:ea typeface="+mn-ea"/>
              <a:cs typeface="+mn-cs"/>
            </a:endParaRPr>
          </a:p>
        </p:txBody>
      </p:sp>
      <p:sp>
        <p:nvSpPr>
          <p:cNvPr id="59" name="Rectangle 58"/>
          <p:cNvSpPr/>
          <p:nvPr/>
        </p:nvSpPr>
        <p:spPr>
          <a:xfrm>
            <a:off x="2779906" y="3767690"/>
            <a:ext cx="1942391" cy="307777"/>
          </a:xfrm>
          <a:prstGeom prst="rect">
            <a:avLst/>
          </a:prstGeom>
        </p:spPr>
        <p:txBody>
          <a:bodyPr wrap="none">
            <a:spAutoFit/>
          </a:bodyPr>
          <a:lstStyle/>
          <a:p>
            <a:pPr lvl="0"/>
            <a:r>
              <a:rPr lang="en-IN" sz="1400" b="1" dirty="0">
                <a:solidFill>
                  <a:prstClr val="white"/>
                </a:solidFill>
                <a:ea typeface="Cambria" panose="02040503050406030204" pitchFamily="18" charset="0"/>
              </a:rPr>
              <a:t>3. Types of Activities</a:t>
            </a:r>
          </a:p>
        </p:txBody>
      </p:sp>
      <p:sp>
        <p:nvSpPr>
          <p:cNvPr id="60" name="Oval 59">
            <a:extLst>
              <a:ext uri="{FF2B5EF4-FFF2-40B4-BE49-F238E27FC236}">
                <a16:creationId xmlns:a16="http://schemas.microsoft.com/office/drawing/2014/main" id="{36B60E3B-C97E-4CAA-9273-D80C003A9EF4}"/>
              </a:ext>
            </a:extLst>
          </p:cNvPr>
          <p:cNvSpPr/>
          <p:nvPr/>
        </p:nvSpPr>
        <p:spPr>
          <a:xfrm flipH="1">
            <a:off x="4826122" y="2390311"/>
            <a:ext cx="911140" cy="911140"/>
          </a:xfrm>
          <a:prstGeom prst="ellipse">
            <a:avLst/>
          </a:prstGeom>
          <a:solidFill>
            <a:srgbClr val="EAEAEA"/>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88526"/>
              </a:solidFill>
              <a:effectLst/>
              <a:uLnTx/>
              <a:uFillTx/>
              <a:ea typeface="+mn-ea"/>
              <a:cs typeface="+mn-cs"/>
            </a:endParaRPr>
          </a:p>
        </p:txBody>
      </p:sp>
      <p:sp>
        <p:nvSpPr>
          <p:cNvPr id="61" name="Rectangle 60">
            <a:extLst>
              <a:ext uri="{FF2B5EF4-FFF2-40B4-BE49-F238E27FC236}">
                <a16:creationId xmlns:a16="http://schemas.microsoft.com/office/drawing/2014/main" id="{E060E78D-D080-42EB-AFDF-16DA408C6784}"/>
              </a:ext>
            </a:extLst>
          </p:cNvPr>
          <p:cNvSpPr/>
          <p:nvPr/>
        </p:nvSpPr>
        <p:spPr>
          <a:xfrm>
            <a:off x="2619662" y="5518545"/>
            <a:ext cx="2496293" cy="703566"/>
          </a:xfrm>
          <a:prstGeom prst="rect">
            <a:avLst/>
          </a:prstGeom>
          <a:solidFill>
            <a:srgbClr val="727EA5"/>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36B60E3B-C97E-4CAA-9273-D80C003A9EF4}"/>
              </a:ext>
            </a:extLst>
          </p:cNvPr>
          <p:cNvSpPr/>
          <p:nvPr/>
        </p:nvSpPr>
        <p:spPr>
          <a:xfrm flipH="1">
            <a:off x="4937669" y="5407109"/>
            <a:ext cx="911140" cy="911140"/>
          </a:xfrm>
          <a:prstGeom prst="ellipse">
            <a:avLst/>
          </a:prstGeom>
          <a:solidFill>
            <a:srgbClr val="EAEAEA"/>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3" name="Rectangle 62"/>
          <p:cNvSpPr/>
          <p:nvPr/>
        </p:nvSpPr>
        <p:spPr>
          <a:xfrm>
            <a:off x="2720605" y="5724963"/>
            <a:ext cx="1646606" cy="307777"/>
          </a:xfrm>
          <a:prstGeom prst="rect">
            <a:avLst/>
          </a:prstGeom>
        </p:spPr>
        <p:txBody>
          <a:bodyPr wrap="none">
            <a:spAutoFit/>
          </a:bodyPr>
          <a:lstStyle/>
          <a:p>
            <a:pPr lvl="0" algn="ctr"/>
            <a:r>
              <a:rPr lang="en-IN" sz="1400" b="1" dirty="0">
                <a:solidFill>
                  <a:prstClr val="white"/>
                </a:solidFill>
                <a:ea typeface="Cambria" panose="02040503050406030204" pitchFamily="18" charset="0"/>
              </a:rPr>
              <a:t>5. Intake Process</a:t>
            </a:r>
          </a:p>
        </p:txBody>
      </p:sp>
      <p:sp>
        <p:nvSpPr>
          <p:cNvPr id="38" name="Rectangle 37">
            <a:extLst>
              <a:ext uri="{FF2B5EF4-FFF2-40B4-BE49-F238E27FC236}">
                <a16:creationId xmlns:a16="http://schemas.microsoft.com/office/drawing/2014/main" id="{E060E78D-D080-42EB-AFDF-16DA408C6784}"/>
              </a:ext>
            </a:extLst>
          </p:cNvPr>
          <p:cNvSpPr/>
          <p:nvPr/>
        </p:nvSpPr>
        <p:spPr>
          <a:xfrm>
            <a:off x="5974119" y="3570199"/>
            <a:ext cx="2294243" cy="651793"/>
          </a:xfrm>
          <a:prstGeom prst="rect">
            <a:avLst/>
          </a:prstGeom>
          <a:solidFill>
            <a:srgbClr val="727EA5"/>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36B60E3B-C97E-4CAA-9273-D80C003A9EF4}"/>
              </a:ext>
            </a:extLst>
          </p:cNvPr>
          <p:cNvSpPr/>
          <p:nvPr/>
        </p:nvSpPr>
        <p:spPr>
          <a:xfrm flipH="1">
            <a:off x="8080914" y="3376269"/>
            <a:ext cx="911140" cy="911140"/>
          </a:xfrm>
          <a:prstGeom prst="ellipse">
            <a:avLst/>
          </a:prstGeom>
          <a:solidFill>
            <a:srgbClr val="EAEAEA"/>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3" name="Rectangle 42"/>
          <p:cNvSpPr/>
          <p:nvPr/>
        </p:nvSpPr>
        <p:spPr>
          <a:xfrm>
            <a:off x="6007777" y="3699194"/>
            <a:ext cx="1696638" cy="307777"/>
          </a:xfrm>
          <a:prstGeom prst="rect">
            <a:avLst/>
          </a:prstGeom>
        </p:spPr>
        <p:txBody>
          <a:bodyPr wrap="square">
            <a:spAutoFit/>
          </a:bodyPr>
          <a:lstStyle/>
          <a:p>
            <a:pPr lvl="0"/>
            <a:r>
              <a:rPr lang="en-IN" sz="1400" b="1" dirty="0">
                <a:solidFill>
                  <a:prstClr val="white"/>
                </a:solidFill>
                <a:ea typeface="Cambria" panose="02040503050406030204" pitchFamily="18" charset="0"/>
              </a:rPr>
              <a:t>8.	 Recovery</a:t>
            </a:r>
          </a:p>
        </p:txBody>
      </p:sp>
      <p:pic>
        <p:nvPicPr>
          <p:cNvPr id="45" name="Graphic 22" descr="Information outline">
            <a:extLst>
              <a:ext uri="{FF2B5EF4-FFF2-40B4-BE49-F238E27FC236}">
                <a16:creationId xmlns:a16="http://schemas.microsoft.com/office/drawing/2014/main" id="{CD26B559-1B58-7577-8AEC-E9A0F5D502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9569" y="1302477"/>
            <a:ext cx="903824" cy="903824"/>
          </a:xfrm>
          <a:prstGeom prst="rect">
            <a:avLst/>
          </a:prstGeom>
        </p:spPr>
      </p:pic>
      <p:pic>
        <p:nvPicPr>
          <p:cNvPr id="47" name="Graphic 4" descr="Blueprint outline">
            <a:extLst>
              <a:ext uri="{FF2B5EF4-FFF2-40B4-BE49-F238E27FC236}">
                <a16:creationId xmlns:a16="http://schemas.microsoft.com/office/drawing/2014/main" id="{6F27E956-01E7-B644-A7CF-1440B07E2B4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0715" y="5500648"/>
            <a:ext cx="630281" cy="630281"/>
          </a:xfrm>
          <a:prstGeom prst="rect">
            <a:avLst/>
          </a:prstGeom>
        </p:spPr>
      </p:pic>
      <p:pic>
        <p:nvPicPr>
          <p:cNvPr id="48" name="Graphic 30" descr="City outline">
            <a:extLst>
              <a:ext uri="{FF2B5EF4-FFF2-40B4-BE49-F238E27FC236}">
                <a16:creationId xmlns:a16="http://schemas.microsoft.com/office/drawing/2014/main" id="{E99CE727-14B4-2B32-95F0-9EC16852440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38577" y="1377673"/>
            <a:ext cx="779744" cy="779744"/>
          </a:xfrm>
          <a:prstGeom prst="rect">
            <a:avLst/>
          </a:prstGeom>
        </p:spPr>
      </p:pic>
      <p:pic>
        <p:nvPicPr>
          <p:cNvPr id="52" name="Graphic 18" descr="Open hand with plant outline">
            <a:extLst>
              <a:ext uri="{FF2B5EF4-FFF2-40B4-BE49-F238E27FC236}">
                <a16:creationId xmlns:a16="http://schemas.microsoft.com/office/drawing/2014/main" id="{DE0C794F-3100-7ABE-1413-0C937CE01AC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64321" y="4436948"/>
            <a:ext cx="672199" cy="672199"/>
          </a:xfrm>
          <a:prstGeom prst="rect">
            <a:avLst/>
          </a:prstGeom>
        </p:spPr>
      </p:pic>
      <p:pic>
        <p:nvPicPr>
          <p:cNvPr id="54" name="Graphic 8" descr="List outline">
            <a:extLst>
              <a:ext uri="{FF2B5EF4-FFF2-40B4-BE49-F238E27FC236}">
                <a16:creationId xmlns:a16="http://schemas.microsoft.com/office/drawing/2014/main" id="{DB1B2409-E04C-F410-ECFE-5C4650D8EFD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80629" y="4586349"/>
            <a:ext cx="582558" cy="582558"/>
          </a:xfrm>
          <a:prstGeom prst="rect">
            <a:avLst/>
          </a:prstGeom>
        </p:spPr>
      </p:pic>
      <p:pic>
        <p:nvPicPr>
          <p:cNvPr id="67" name="Graphic 16" descr="Excellent outline">
            <a:extLst>
              <a:ext uri="{FF2B5EF4-FFF2-40B4-BE49-F238E27FC236}">
                <a16:creationId xmlns:a16="http://schemas.microsoft.com/office/drawing/2014/main" id="{38808FFB-7D76-7CE1-DB59-ADB9C973E92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53432" y="3517016"/>
            <a:ext cx="684299" cy="684299"/>
          </a:xfrm>
          <a:prstGeom prst="rect">
            <a:avLst/>
          </a:prstGeom>
        </p:spPr>
      </p:pic>
      <p:pic>
        <p:nvPicPr>
          <p:cNvPr id="70" name="Graphic 36" descr="Agriculture outline">
            <a:extLst>
              <a:ext uri="{FF2B5EF4-FFF2-40B4-BE49-F238E27FC236}">
                <a16:creationId xmlns:a16="http://schemas.microsoft.com/office/drawing/2014/main" id="{9D50AEAB-F098-C648-EB58-159A8F9020E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921823" y="2422777"/>
            <a:ext cx="780821" cy="780821"/>
          </a:xfrm>
          <a:prstGeom prst="rect">
            <a:avLst/>
          </a:prstGeom>
        </p:spPr>
      </p:pic>
      <p:pic>
        <p:nvPicPr>
          <p:cNvPr id="71" name="Graphic 10" descr="Badge Heart outline">
            <a:extLst>
              <a:ext uri="{FF2B5EF4-FFF2-40B4-BE49-F238E27FC236}">
                <a16:creationId xmlns:a16="http://schemas.microsoft.com/office/drawing/2014/main" id="{AD935297-6E28-5738-C4E7-5DCFDEDEA703}"/>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73865" y="3471652"/>
            <a:ext cx="762862" cy="762862"/>
          </a:xfrm>
          <a:prstGeom prst="rect">
            <a:avLst/>
          </a:prstGeom>
        </p:spPr>
      </p:pic>
      <p:pic>
        <p:nvPicPr>
          <p:cNvPr id="72" name="Graphic 32" descr="Address Book outline">
            <a:extLst>
              <a:ext uri="{FF2B5EF4-FFF2-40B4-BE49-F238E27FC236}">
                <a16:creationId xmlns:a16="http://schemas.microsoft.com/office/drawing/2014/main" id="{113FA013-C96C-E8EC-1E22-88056F846273}"/>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324438" y="2518392"/>
            <a:ext cx="599320" cy="599320"/>
          </a:xfrm>
          <a:prstGeom prst="rect">
            <a:avLst/>
          </a:prstGeom>
        </p:spPr>
      </p:pic>
      <p:sp>
        <p:nvSpPr>
          <p:cNvPr id="46" name="Rectangle 45">
            <a:extLst>
              <a:ext uri="{FF2B5EF4-FFF2-40B4-BE49-F238E27FC236}">
                <a16:creationId xmlns:a16="http://schemas.microsoft.com/office/drawing/2014/main" id="{E060E78D-D080-42EB-AFDF-16DA408C6784}"/>
              </a:ext>
            </a:extLst>
          </p:cNvPr>
          <p:cNvSpPr/>
          <p:nvPr/>
        </p:nvSpPr>
        <p:spPr>
          <a:xfrm>
            <a:off x="5956421" y="5532685"/>
            <a:ext cx="2332951" cy="703566"/>
          </a:xfrm>
          <a:prstGeom prst="rect">
            <a:avLst/>
          </a:prstGeom>
          <a:solidFill>
            <a:srgbClr val="727EA5"/>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36B60E3B-C97E-4CAA-9273-D80C003A9EF4}"/>
              </a:ext>
            </a:extLst>
          </p:cNvPr>
          <p:cNvSpPr/>
          <p:nvPr/>
        </p:nvSpPr>
        <p:spPr>
          <a:xfrm flipH="1">
            <a:off x="8080914" y="5400058"/>
            <a:ext cx="911140" cy="911140"/>
          </a:xfrm>
          <a:prstGeom prst="ellipse">
            <a:avLst/>
          </a:prstGeom>
          <a:solidFill>
            <a:srgbClr val="EAEAEA"/>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5" name="Rectangle 64"/>
          <p:cNvSpPr/>
          <p:nvPr/>
        </p:nvSpPr>
        <p:spPr>
          <a:xfrm>
            <a:off x="5956421" y="5601069"/>
            <a:ext cx="2174008" cy="523220"/>
          </a:xfrm>
          <a:prstGeom prst="rect">
            <a:avLst/>
          </a:prstGeom>
        </p:spPr>
        <p:txBody>
          <a:bodyPr wrap="square">
            <a:spAutoFit/>
          </a:bodyPr>
          <a:lstStyle/>
          <a:p>
            <a:pPr marL="342900" lvl="0" indent="-342900">
              <a:buAutoNum type="arabicPeriod" startAt="10"/>
            </a:pPr>
            <a:r>
              <a:rPr lang="en-IN" sz="1400" b="1" dirty="0">
                <a:solidFill>
                  <a:prstClr val="white"/>
                </a:solidFill>
                <a:ea typeface="Cambria" panose="02040503050406030204" pitchFamily="18" charset="0"/>
              </a:rPr>
              <a:t>Certification      Incentive Funding</a:t>
            </a:r>
          </a:p>
        </p:txBody>
      </p:sp>
      <p:pic>
        <p:nvPicPr>
          <p:cNvPr id="68" name="Graphic 8" descr="List outline">
            <a:extLst>
              <a:ext uri="{FF2B5EF4-FFF2-40B4-BE49-F238E27FC236}">
                <a16:creationId xmlns:a16="http://schemas.microsoft.com/office/drawing/2014/main" id="{DB1B2409-E04C-F410-ECFE-5C4650D8EFD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50207" y="5577171"/>
            <a:ext cx="586313" cy="586313"/>
          </a:xfrm>
          <a:prstGeom prst="rect">
            <a:avLst/>
          </a:prstGeom>
        </p:spPr>
      </p:pic>
    </p:spTree>
    <p:extLst>
      <p:ext uri="{BB962C8B-B14F-4D97-AF65-F5344CB8AC3E}">
        <p14:creationId xmlns:p14="http://schemas.microsoft.com/office/powerpoint/2010/main" val="1118354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What is NNADAP? Who is it for?</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sp>
        <p:nvSpPr>
          <p:cNvPr id="3" name="Rectangle 2"/>
          <p:cNvSpPr/>
          <p:nvPr/>
        </p:nvSpPr>
        <p:spPr bwMode="auto">
          <a:xfrm>
            <a:off x="0" y="1408116"/>
            <a:ext cx="9144000" cy="436968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a:ln>
                <a:noFill/>
              </a:ln>
              <a:solidFill>
                <a:schemeClr val="tx1"/>
              </a:solidFill>
              <a:effectLst/>
              <a:latin typeface="Verdana"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39983305"/>
              </p:ext>
            </p:extLst>
          </p:nvPr>
        </p:nvGraphicFramePr>
        <p:xfrm>
          <a:off x="0" y="1577591"/>
          <a:ext cx="9144000" cy="4340887"/>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562372429"/>
                    </a:ext>
                  </a:extLst>
                </a:gridCol>
              </a:tblGrid>
              <a:tr h="4340887">
                <a:tc>
                  <a:txBody>
                    <a:bodyPr/>
                    <a:lstStyle/>
                    <a:p>
                      <a:endParaRPr lang="en-US" sz="1800" b="1" kern="1200" dirty="0">
                        <a:solidFill>
                          <a:schemeClr val="accent5"/>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40685913"/>
                  </a:ext>
                </a:extLst>
              </a:tr>
            </a:tbl>
          </a:graphicData>
        </a:graphic>
      </p:graphicFrame>
      <p:sp>
        <p:nvSpPr>
          <p:cNvPr id="10" name="TextBox 9"/>
          <p:cNvSpPr txBox="1"/>
          <p:nvPr/>
        </p:nvSpPr>
        <p:spPr>
          <a:xfrm>
            <a:off x="1" y="1577592"/>
            <a:ext cx="3637502" cy="1406768"/>
          </a:xfrm>
          <a:prstGeom prst="rect">
            <a:avLst/>
          </a:prstGeom>
          <a:solidFill>
            <a:srgbClr val="EAEAEA"/>
          </a:solidFill>
        </p:spPr>
        <p:txBody>
          <a:bodyPr wrap="square" rtlCol="0">
            <a:spAutoFit/>
          </a:bodyPr>
          <a:lstStyle/>
          <a:p>
            <a:endParaRPr lang="en-US" dirty="0"/>
          </a:p>
        </p:txBody>
      </p:sp>
      <p:sp>
        <p:nvSpPr>
          <p:cNvPr id="15" name="TextBox 14"/>
          <p:cNvSpPr txBox="1"/>
          <p:nvPr/>
        </p:nvSpPr>
        <p:spPr>
          <a:xfrm>
            <a:off x="145282" y="1751676"/>
            <a:ext cx="3291254" cy="923330"/>
          </a:xfrm>
          <a:prstGeom prst="rect">
            <a:avLst/>
          </a:prstGeom>
          <a:noFill/>
        </p:spPr>
        <p:txBody>
          <a:bodyPr wrap="square" rtlCol="0">
            <a:spAutoFit/>
          </a:bodyPr>
          <a:lstStyle/>
          <a:p>
            <a:pPr defTabSz="914400">
              <a:defRPr/>
            </a:pPr>
            <a:r>
              <a:rPr lang="en-US" b="1" dirty="0">
                <a:solidFill>
                  <a:srgbClr val="F88526"/>
                </a:solidFill>
                <a:latin typeface="Arial" panose="020B0604020202020204" pitchFamily="34" charset="0"/>
                <a:cs typeface="Arial" panose="020B0604020202020204" pitchFamily="34" charset="0"/>
              </a:rPr>
              <a:t>What is the National Native Alcohol and Drug Addiction Program?</a:t>
            </a:r>
          </a:p>
        </p:txBody>
      </p:sp>
      <p:grpSp>
        <p:nvGrpSpPr>
          <p:cNvPr id="20" name="Group 19" descr="female shape">
            <a:extLst>
              <a:ext uri="{FF2B5EF4-FFF2-40B4-BE49-F238E27FC236}">
                <a16:creationId xmlns:a16="http://schemas.microsoft.com/office/drawing/2014/main" id="{C514C837-B4D6-7B4E-65A9-24694C6F5C40}"/>
              </a:ext>
            </a:extLst>
          </p:cNvPr>
          <p:cNvGrpSpPr/>
          <p:nvPr/>
        </p:nvGrpSpPr>
        <p:grpSpPr>
          <a:xfrm>
            <a:off x="4817530" y="4454167"/>
            <a:ext cx="887838" cy="1436878"/>
            <a:chOff x="4175605" y="3784600"/>
            <a:chExt cx="269190" cy="496888"/>
          </a:xfrm>
          <a:solidFill>
            <a:schemeClr val="accent2"/>
          </a:solidFill>
        </p:grpSpPr>
        <p:sp>
          <p:nvSpPr>
            <p:cNvPr id="21" name="Oval 20">
              <a:extLst>
                <a:ext uri="{FF2B5EF4-FFF2-40B4-BE49-F238E27FC236}">
                  <a16:creationId xmlns:a16="http://schemas.microsoft.com/office/drawing/2014/main" id="{FD1DC0EA-89AD-6602-1013-41E2B78F6452}"/>
                </a:ext>
              </a:extLst>
            </p:cNvPr>
            <p:cNvSpPr>
              <a:spLocks noChangeArrowheads="1"/>
            </p:cNvSpPr>
            <p:nvPr/>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Freeform 183">
              <a:extLst>
                <a:ext uri="{FF2B5EF4-FFF2-40B4-BE49-F238E27FC236}">
                  <a16:creationId xmlns:a16="http://schemas.microsoft.com/office/drawing/2014/main" id="{5556BF4A-0CB1-D7B9-598E-01C16D173A33}"/>
                </a:ext>
              </a:extLst>
            </p:cNvPr>
            <p:cNvSpPr>
              <a:spLocks/>
            </p:cNvSpPr>
            <p:nvPr/>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nvGrpSpPr>
          <p:cNvPr id="26" name="Group 25" descr="male shape">
            <a:extLst>
              <a:ext uri="{FF2B5EF4-FFF2-40B4-BE49-F238E27FC236}">
                <a16:creationId xmlns:a16="http://schemas.microsoft.com/office/drawing/2014/main" id="{C34487C1-516C-052D-DB81-0565DCC588DB}"/>
              </a:ext>
            </a:extLst>
          </p:cNvPr>
          <p:cNvGrpSpPr/>
          <p:nvPr/>
        </p:nvGrpSpPr>
        <p:grpSpPr>
          <a:xfrm>
            <a:off x="3227197" y="4513932"/>
            <a:ext cx="1027714" cy="1365696"/>
            <a:chOff x="2107596" y="3784600"/>
            <a:chExt cx="286608" cy="496888"/>
          </a:xfrm>
          <a:solidFill>
            <a:srgbClr val="FFC000"/>
          </a:solidFill>
        </p:grpSpPr>
        <p:sp>
          <p:nvSpPr>
            <p:cNvPr id="27" name="Oval 26">
              <a:extLst>
                <a:ext uri="{FF2B5EF4-FFF2-40B4-BE49-F238E27FC236}">
                  <a16:creationId xmlns:a16="http://schemas.microsoft.com/office/drawing/2014/main" id="{E3F97763-696C-04A2-DE39-8A7C315744A4}"/>
                </a:ext>
              </a:extLst>
            </p:cNvPr>
            <p:cNvSpPr>
              <a:spLocks noChangeArrowheads="1"/>
            </p:cNvSpPr>
            <p:nvPr/>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69">
              <a:extLst>
                <a:ext uri="{FF2B5EF4-FFF2-40B4-BE49-F238E27FC236}">
                  <a16:creationId xmlns:a16="http://schemas.microsoft.com/office/drawing/2014/main" id="{9969AFFC-6C5D-9A7C-388C-84D034773401}"/>
                </a:ext>
              </a:extLst>
            </p:cNvPr>
            <p:cNvSpPr>
              <a:spLocks/>
            </p:cNvSpPr>
            <p:nvPr/>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descr="baby shape">
            <a:extLst>
              <a:ext uri="{FF2B5EF4-FFF2-40B4-BE49-F238E27FC236}">
                <a16:creationId xmlns:a16="http://schemas.microsoft.com/office/drawing/2014/main" id="{21CAB555-033F-4616-A3EE-F49612F9728B}"/>
              </a:ext>
            </a:extLst>
          </p:cNvPr>
          <p:cNvGrpSpPr/>
          <p:nvPr/>
        </p:nvGrpSpPr>
        <p:grpSpPr>
          <a:xfrm>
            <a:off x="4125163" y="4560544"/>
            <a:ext cx="822530" cy="1301055"/>
            <a:chOff x="3345868" y="3959225"/>
            <a:chExt cx="175765" cy="322263"/>
          </a:xfrm>
          <a:solidFill>
            <a:srgbClr val="5B9BD5"/>
          </a:solidFill>
        </p:grpSpPr>
        <p:sp>
          <p:nvSpPr>
            <p:cNvPr id="30" name="Oval 29">
              <a:extLst>
                <a:ext uri="{FF2B5EF4-FFF2-40B4-BE49-F238E27FC236}">
                  <a16:creationId xmlns:a16="http://schemas.microsoft.com/office/drawing/2014/main" id="{A3942664-8050-4EEF-8E40-1F392BC36F4A}"/>
                </a:ext>
              </a:extLst>
            </p:cNvPr>
            <p:cNvSpPr>
              <a:spLocks noChangeArrowheads="1"/>
            </p:cNvSpPr>
            <p:nvPr/>
          </p:nvSpPr>
          <p:spPr bwMode="auto">
            <a:xfrm>
              <a:off x="3396539" y="3959225"/>
              <a:ext cx="7442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30">
              <a:extLst>
                <a:ext uri="{FF2B5EF4-FFF2-40B4-BE49-F238E27FC236}">
                  <a16:creationId xmlns:a16="http://schemas.microsoft.com/office/drawing/2014/main" id="{9D2CD617-9D25-4591-A8E8-47BBC7FE5206}"/>
                </a:ext>
              </a:extLst>
            </p:cNvPr>
            <p:cNvSpPr>
              <a:spLocks/>
            </p:cNvSpPr>
            <p:nvPr/>
          </p:nvSpPr>
          <p:spPr bwMode="auto">
            <a:xfrm>
              <a:off x="3345868" y="4041775"/>
              <a:ext cx="175765" cy="239713"/>
            </a:xfrm>
            <a:custGeom>
              <a:avLst/>
              <a:gdLst>
                <a:gd name="T0" fmla="*/ 54 w 55"/>
                <a:gd name="T1" fmla="*/ 27 h 75"/>
                <a:gd name="T2" fmla="*/ 42 w 55"/>
                <a:gd name="T3" fmla="*/ 3 h 75"/>
                <a:gd name="T4" fmla="*/ 38 w 55"/>
                <a:gd name="T5" fmla="*/ 0 h 75"/>
                <a:gd name="T6" fmla="*/ 34 w 55"/>
                <a:gd name="T7" fmla="*/ 0 h 75"/>
                <a:gd name="T8" fmla="*/ 20 w 55"/>
                <a:gd name="T9" fmla="*/ 0 h 75"/>
                <a:gd name="T10" fmla="*/ 17 w 55"/>
                <a:gd name="T11" fmla="*/ 0 h 75"/>
                <a:gd name="T12" fmla="*/ 13 w 55"/>
                <a:gd name="T13" fmla="*/ 3 h 75"/>
                <a:gd name="T14" fmla="*/ 1 w 55"/>
                <a:gd name="T15" fmla="*/ 27 h 75"/>
                <a:gd name="T16" fmla="*/ 3 w 55"/>
                <a:gd name="T17" fmla="*/ 33 h 75"/>
                <a:gd name="T18" fmla="*/ 8 w 55"/>
                <a:gd name="T19" fmla="*/ 31 h 75"/>
                <a:gd name="T20" fmla="*/ 15 w 55"/>
                <a:gd name="T21" fmla="*/ 17 h 75"/>
                <a:gd name="T22" fmla="*/ 15 w 55"/>
                <a:gd name="T23" fmla="*/ 34 h 75"/>
                <a:gd name="T24" fmla="*/ 15 w 55"/>
                <a:gd name="T25" fmla="*/ 35 h 75"/>
                <a:gd name="T26" fmla="*/ 15 w 55"/>
                <a:gd name="T27" fmla="*/ 70 h 75"/>
                <a:gd name="T28" fmla="*/ 20 w 55"/>
                <a:gd name="T29" fmla="*/ 75 h 75"/>
                <a:gd name="T30" fmla="*/ 25 w 55"/>
                <a:gd name="T31" fmla="*/ 70 h 75"/>
                <a:gd name="T32" fmla="*/ 25 w 55"/>
                <a:gd name="T33" fmla="*/ 40 h 75"/>
                <a:gd name="T34" fmla="*/ 30 w 55"/>
                <a:gd name="T35" fmla="*/ 40 h 75"/>
                <a:gd name="T36" fmla="*/ 30 w 55"/>
                <a:gd name="T37" fmla="*/ 70 h 75"/>
                <a:gd name="T38" fmla="*/ 35 w 55"/>
                <a:gd name="T39" fmla="*/ 75 h 75"/>
                <a:gd name="T40" fmla="*/ 40 w 55"/>
                <a:gd name="T41" fmla="*/ 70 h 75"/>
                <a:gd name="T42" fmla="*/ 40 w 55"/>
                <a:gd name="T43" fmla="*/ 35 h 75"/>
                <a:gd name="T44" fmla="*/ 40 w 55"/>
                <a:gd name="T45" fmla="*/ 34 h 75"/>
                <a:gd name="T46" fmla="*/ 40 w 55"/>
                <a:gd name="T47" fmla="*/ 17 h 75"/>
                <a:gd name="T48" fmla="*/ 47 w 55"/>
                <a:gd name="T49" fmla="*/ 31 h 75"/>
                <a:gd name="T50" fmla="*/ 52 w 55"/>
                <a:gd name="T51" fmla="*/ 33 h 75"/>
                <a:gd name="T52" fmla="*/ 54 w 55"/>
                <a:gd name="T53"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75">
                  <a:moveTo>
                    <a:pt x="54" y="27"/>
                  </a:moveTo>
                  <a:cubicBezTo>
                    <a:pt x="42" y="3"/>
                    <a:pt x="42" y="3"/>
                    <a:pt x="42" y="3"/>
                  </a:cubicBezTo>
                  <a:cubicBezTo>
                    <a:pt x="41" y="1"/>
                    <a:pt x="39" y="0"/>
                    <a:pt x="38" y="0"/>
                  </a:cubicBezTo>
                  <a:cubicBezTo>
                    <a:pt x="34" y="0"/>
                    <a:pt x="34" y="0"/>
                    <a:pt x="34" y="0"/>
                  </a:cubicBezTo>
                  <a:cubicBezTo>
                    <a:pt x="20" y="0"/>
                    <a:pt x="20" y="0"/>
                    <a:pt x="20" y="0"/>
                  </a:cubicBezTo>
                  <a:cubicBezTo>
                    <a:pt x="17" y="0"/>
                    <a:pt x="17" y="0"/>
                    <a:pt x="17" y="0"/>
                  </a:cubicBezTo>
                  <a:cubicBezTo>
                    <a:pt x="15" y="0"/>
                    <a:pt x="13" y="1"/>
                    <a:pt x="13" y="3"/>
                  </a:cubicBezTo>
                  <a:cubicBezTo>
                    <a:pt x="1" y="27"/>
                    <a:pt x="1" y="27"/>
                    <a:pt x="1" y="27"/>
                  </a:cubicBezTo>
                  <a:cubicBezTo>
                    <a:pt x="0" y="29"/>
                    <a:pt x="1" y="32"/>
                    <a:pt x="3" y="33"/>
                  </a:cubicBezTo>
                  <a:cubicBezTo>
                    <a:pt x="5" y="34"/>
                    <a:pt x="7" y="33"/>
                    <a:pt x="8" y="31"/>
                  </a:cubicBezTo>
                  <a:cubicBezTo>
                    <a:pt x="15" y="17"/>
                    <a:pt x="15" y="17"/>
                    <a:pt x="15" y="17"/>
                  </a:cubicBezTo>
                  <a:cubicBezTo>
                    <a:pt x="15" y="34"/>
                    <a:pt x="15" y="34"/>
                    <a:pt x="15" y="34"/>
                  </a:cubicBezTo>
                  <a:cubicBezTo>
                    <a:pt x="15" y="35"/>
                    <a:pt x="15" y="35"/>
                    <a:pt x="15" y="35"/>
                  </a:cubicBezTo>
                  <a:cubicBezTo>
                    <a:pt x="15" y="70"/>
                    <a:pt x="15" y="70"/>
                    <a:pt x="15" y="70"/>
                  </a:cubicBezTo>
                  <a:cubicBezTo>
                    <a:pt x="15" y="72"/>
                    <a:pt x="17" y="75"/>
                    <a:pt x="20" y="75"/>
                  </a:cubicBezTo>
                  <a:cubicBezTo>
                    <a:pt x="23" y="75"/>
                    <a:pt x="25" y="72"/>
                    <a:pt x="25" y="70"/>
                  </a:cubicBezTo>
                  <a:cubicBezTo>
                    <a:pt x="25" y="40"/>
                    <a:pt x="25" y="40"/>
                    <a:pt x="25" y="40"/>
                  </a:cubicBezTo>
                  <a:cubicBezTo>
                    <a:pt x="30" y="40"/>
                    <a:pt x="30" y="40"/>
                    <a:pt x="30" y="40"/>
                  </a:cubicBezTo>
                  <a:cubicBezTo>
                    <a:pt x="30" y="70"/>
                    <a:pt x="30" y="70"/>
                    <a:pt x="30" y="70"/>
                  </a:cubicBezTo>
                  <a:cubicBezTo>
                    <a:pt x="30" y="72"/>
                    <a:pt x="32" y="75"/>
                    <a:pt x="35" y="75"/>
                  </a:cubicBezTo>
                  <a:cubicBezTo>
                    <a:pt x="37" y="75"/>
                    <a:pt x="40" y="72"/>
                    <a:pt x="40" y="70"/>
                  </a:cubicBezTo>
                  <a:cubicBezTo>
                    <a:pt x="40" y="35"/>
                    <a:pt x="40" y="35"/>
                    <a:pt x="40" y="35"/>
                  </a:cubicBezTo>
                  <a:cubicBezTo>
                    <a:pt x="40" y="34"/>
                    <a:pt x="40" y="34"/>
                    <a:pt x="40" y="34"/>
                  </a:cubicBezTo>
                  <a:cubicBezTo>
                    <a:pt x="40" y="17"/>
                    <a:pt x="40" y="17"/>
                    <a:pt x="40" y="17"/>
                  </a:cubicBezTo>
                  <a:cubicBezTo>
                    <a:pt x="47" y="31"/>
                    <a:pt x="47" y="31"/>
                    <a:pt x="47" y="31"/>
                  </a:cubicBezTo>
                  <a:cubicBezTo>
                    <a:pt x="48" y="33"/>
                    <a:pt x="50" y="34"/>
                    <a:pt x="52" y="33"/>
                  </a:cubicBezTo>
                  <a:cubicBezTo>
                    <a:pt x="54" y="32"/>
                    <a:pt x="55" y="29"/>
                    <a:pt x="5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31" descr="female shape">
            <a:extLst>
              <a:ext uri="{FF2B5EF4-FFF2-40B4-BE49-F238E27FC236}">
                <a16:creationId xmlns:a16="http://schemas.microsoft.com/office/drawing/2014/main" id="{5EDBF58C-0EF6-4E09-8AFD-52613190404A}"/>
              </a:ext>
            </a:extLst>
          </p:cNvPr>
          <p:cNvGrpSpPr/>
          <p:nvPr/>
        </p:nvGrpSpPr>
        <p:grpSpPr>
          <a:xfrm>
            <a:off x="5565247" y="4461177"/>
            <a:ext cx="977755" cy="1436878"/>
            <a:chOff x="4479631" y="3784600"/>
            <a:chExt cx="270774" cy="496888"/>
          </a:xfrm>
          <a:solidFill>
            <a:srgbClr val="A5A5A5"/>
          </a:solidFill>
        </p:grpSpPr>
        <p:sp>
          <p:nvSpPr>
            <p:cNvPr id="33" name="Oval 32">
              <a:extLst>
                <a:ext uri="{FF2B5EF4-FFF2-40B4-BE49-F238E27FC236}">
                  <a16:creationId xmlns:a16="http://schemas.microsoft.com/office/drawing/2014/main" id="{71559DA6-9C75-4FAD-8373-67FC21F68AF4}"/>
                </a:ext>
              </a:extLst>
            </p:cNvPr>
            <p:cNvSpPr>
              <a:spLocks noChangeArrowheads="1"/>
            </p:cNvSpPr>
            <p:nvPr/>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3">
              <a:extLst>
                <a:ext uri="{FF2B5EF4-FFF2-40B4-BE49-F238E27FC236}">
                  <a16:creationId xmlns:a16="http://schemas.microsoft.com/office/drawing/2014/main" id="{C0B64822-817F-4233-9BFC-1CB2A02B5AAF}"/>
                </a:ext>
              </a:extLst>
            </p:cNvPr>
            <p:cNvSpPr>
              <a:spLocks/>
            </p:cNvSpPr>
            <p:nvPr/>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TextBox 34"/>
          <p:cNvSpPr txBox="1"/>
          <p:nvPr/>
        </p:nvSpPr>
        <p:spPr>
          <a:xfrm>
            <a:off x="4190163" y="1632622"/>
            <a:ext cx="4705679" cy="1477328"/>
          </a:xfrm>
          <a:prstGeom prst="rect">
            <a:avLst/>
          </a:prstGeom>
          <a:noFill/>
        </p:spPr>
        <p:txBody>
          <a:bodyPr wrap="square" rtlCol="0">
            <a:spAutoFit/>
          </a:bodyPr>
          <a:lstStyle/>
          <a:p>
            <a:r>
              <a:rPr lang="en-US" b="1" dirty="0">
                <a:solidFill>
                  <a:schemeClr val="accent3">
                    <a:lumMod val="25000"/>
                  </a:schemeClr>
                </a:solidFill>
              </a:rPr>
              <a:t>A community program that offers services and activities to support individuals and families dealing with substance abuse and addictions</a:t>
            </a:r>
            <a:r>
              <a:rPr lang="en-US" sz="1600" b="1" dirty="0">
                <a:solidFill>
                  <a:schemeClr val="accent3">
                    <a:lumMod val="25000"/>
                  </a:schemeClr>
                </a:solidFill>
              </a:rPr>
              <a:t>.</a:t>
            </a:r>
          </a:p>
          <a:p>
            <a:endParaRPr lang="en-US" dirty="0"/>
          </a:p>
        </p:txBody>
      </p:sp>
      <p:sp>
        <p:nvSpPr>
          <p:cNvPr id="36" name="TextBox 35"/>
          <p:cNvSpPr txBox="1"/>
          <p:nvPr/>
        </p:nvSpPr>
        <p:spPr>
          <a:xfrm>
            <a:off x="173125" y="5059301"/>
            <a:ext cx="3291254" cy="646331"/>
          </a:xfrm>
          <a:prstGeom prst="rect">
            <a:avLst/>
          </a:prstGeom>
          <a:noFill/>
        </p:spPr>
        <p:txBody>
          <a:bodyPr wrap="square" rtlCol="0">
            <a:spAutoFit/>
          </a:bodyPr>
          <a:lstStyle/>
          <a:p>
            <a:r>
              <a:rPr lang="en-US" b="1" dirty="0">
                <a:solidFill>
                  <a:srgbClr val="ED7D31"/>
                </a:solidFill>
                <a:latin typeface="Arial" panose="020B0604020202020204" pitchFamily="34" charset="0"/>
                <a:cs typeface="Arial" panose="020B0604020202020204" pitchFamily="34" charset="0"/>
              </a:rPr>
              <a:t>A safe place to seek help!</a:t>
            </a:r>
          </a:p>
          <a:p>
            <a:endParaRPr lang="en-US" dirty="0"/>
          </a:p>
        </p:txBody>
      </p:sp>
      <p:sp>
        <p:nvSpPr>
          <p:cNvPr id="37" name="TextBox 36"/>
          <p:cNvSpPr txBox="1"/>
          <p:nvPr/>
        </p:nvSpPr>
        <p:spPr>
          <a:xfrm>
            <a:off x="1" y="3233060"/>
            <a:ext cx="3637502" cy="923330"/>
          </a:xfrm>
          <a:prstGeom prst="rect">
            <a:avLst/>
          </a:prstGeom>
          <a:solidFill>
            <a:srgbClr val="E6E6E6"/>
          </a:solidFill>
        </p:spPr>
        <p:txBody>
          <a:bodyPr wrap="square" rtlCol="0">
            <a:spAutoFit/>
          </a:bodyPr>
          <a:lstStyle/>
          <a:p>
            <a:endParaRPr lang="en-US" b="1" dirty="0">
              <a:solidFill>
                <a:srgbClr val="ED7D31"/>
              </a:solidFill>
              <a:latin typeface="Arial" panose="020B0604020202020204" pitchFamily="34" charset="0"/>
              <a:cs typeface="Arial" panose="020B0604020202020204" pitchFamily="34" charset="0"/>
            </a:endParaRPr>
          </a:p>
          <a:p>
            <a:r>
              <a:rPr lang="en-US" b="1" dirty="0">
                <a:solidFill>
                  <a:srgbClr val="ED7D31"/>
                </a:solidFill>
                <a:latin typeface="Arial" panose="020B0604020202020204" pitchFamily="34" charset="0"/>
                <a:cs typeface="Arial" panose="020B0604020202020204" pitchFamily="34" charset="0"/>
              </a:rPr>
              <a:t>Who is it for?</a:t>
            </a:r>
          </a:p>
          <a:p>
            <a:endParaRPr lang="en-US" dirty="0"/>
          </a:p>
        </p:txBody>
      </p:sp>
      <p:sp>
        <p:nvSpPr>
          <p:cNvPr id="38" name="TextBox 37"/>
          <p:cNvSpPr txBox="1"/>
          <p:nvPr/>
        </p:nvSpPr>
        <p:spPr>
          <a:xfrm>
            <a:off x="4136601" y="3223193"/>
            <a:ext cx="5007400" cy="1200329"/>
          </a:xfrm>
          <a:prstGeom prst="rect">
            <a:avLst/>
          </a:prstGeom>
          <a:noFill/>
        </p:spPr>
        <p:txBody>
          <a:bodyPr wrap="square" rtlCol="0">
            <a:spAutoFit/>
          </a:bodyPr>
          <a:lstStyle/>
          <a:p>
            <a:r>
              <a:rPr lang="en-US" b="1" dirty="0">
                <a:solidFill>
                  <a:srgbClr val="4D4D28"/>
                </a:solidFill>
              </a:rPr>
              <a:t>Any community individual or family that is dealing with substance use and addiction challenges.</a:t>
            </a:r>
            <a:endParaRPr lang="en-US" sz="1600" b="1" dirty="0">
              <a:solidFill>
                <a:srgbClr val="4D4D28"/>
              </a:solidFill>
            </a:endParaRPr>
          </a:p>
          <a:p>
            <a:endParaRPr lang="en-US" dirty="0"/>
          </a:p>
        </p:txBody>
      </p:sp>
      <p:sp>
        <p:nvSpPr>
          <p:cNvPr id="40" name="TextBox 39"/>
          <p:cNvSpPr txBox="1"/>
          <p:nvPr/>
        </p:nvSpPr>
        <p:spPr>
          <a:xfrm>
            <a:off x="6583973" y="5059301"/>
            <a:ext cx="3291254" cy="369332"/>
          </a:xfrm>
          <a:prstGeom prst="rect">
            <a:avLst/>
          </a:prstGeom>
          <a:noFill/>
        </p:spPr>
        <p:txBody>
          <a:bodyPr wrap="square" rtlCol="0">
            <a:spAutoFit/>
          </a:bodyPr>
          <a:lstStyle/>
          <a:p>
            <a:r>
              <a:rPr lang="en-US" b="1" dirty="0">
                <a:solidFill>
                  <a:srgbClr val="ED7D31"/>
                </a:solidFill>
                <a:latin typeface="Arial" panose="020B0604020202020204" pitchFamily="34" charset="0"/>
                <a:cs typeface="Arial" panose="020B0604020202020204" pitchFamily="34" charset="0"/>
              </a:rPr>
              <a:t>A network of support.</a:t>
            </a:r>
          </a:p>
        </p:txBody>
      </p:sp>
    </p:spTree>
    <p:extLst>
      <p:ext uri="{BB962C8B-B14F-4D97-AF65-F5344CB8AC3E}">
        <p14:creationId xmlns:p14="http://schemas.microsoft.com/office/powerpoint/2010/main" val="373417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What is the program like?</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sp>
        <p:nvSpPr>
          <p:cNvPr id="3" name="Rectangle 2"/>
          <p:cNvSpPr/>
          <p:nvPr/>
        </p:nvSpPr>
        <p:spPr bwMode="auto">
          <a:xfrm>
            <a:off x="0" y="1408116"/>
            <a:ext cx="9144000" cy="436968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srgbClr val="000066"/>
              </a:solidFill>
              <a:effectLst/>
              <a:uLnTx/>
              <a:uFillTx/>
              <a:latin typeface="Verdana" pitchFamily="34" charset="0"/>
              <a:ea typeface="+mn-ea"/>
              <a:cs typeface="+mn-cs"/>
            </a:endParaRPr>
          </a:p>
        </p:txBody>
      </p:sp>
      <p:graphicFrame>
        <p:nvGraphicFramePr>
          <p:cNvPr id="11" name="Table 10"/>
          <p:cNvGraphicFramePr>
            <a:graphicFrameLocks noGrp="1"/>
          </p:cNvGraphicFramePr>
          <p:nvPr/>
        </p:nvGraphicFramePr>
        <p:xfrm>
          <a:off x="0" y="1577591"/>
          <a:ext cx="9144000" cy="4340887"/>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562372429"/>
                    </a:ext>
                  </a:extLst>
                </a:gridCol>
              </a:tblGrid>
              <a:tr h="4340887">
                <a:tc>
                  <a:txBody>
                    <a:bodyPr/>
                    <a:lstStyle/>
                    <a:p>
                      <a:endParaRPr lang="en-US" sz="1800" b="1" kern="1200" dirty="0">
                        <a:solidFill>
                          <a:schemeClr val="accent5"/>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40685913"/>
                  </a:ext>
                </a:extLst>
              </a:tr>
            </a:tbl>
          </a:graphicData>
        </a:graphic>
      </p:graphicFrame>
      <p:sp>
        <p:nvSpPr>
          <p:cNvPr id="10" name="TextBox 9"/>
          <p:cNvSpPr txBox="1"/>
          <p:nvPr/>
        </p:nvSpPr>
        <p:spPr>
          <a:xfrm>
            <a:off x="1" y="1577592"/>
            <a:ext cx="9143999" cy="1370515"/>
          </a:xfrm>
          <a:prstGeom prst="rect">
            <a:avLst/>
          </a:prstGeom>
          <a:solidFill>
            <a:srgbClr val="EAEAEA"/>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66"/>
              </a:solidFill>
              <a:effectLst/>
              <a:uLnTx/>
              <a:uFillTx/>
              <a:latin typeface="Arial"/>
              <a:ea typeface="+mn-ea"/>
              <a:cs typeface="+mn-cs"/>
            </a:endParaRPr>
          </a:p>
        </p:txBody>
      </p:sp>
      <p:sp>
        <p:nvSpPr>
          <p:cNvPr id="15" name="TextBox 14"/>
          <p:cNvSpPr txBox="1"/>
          <p:nvPr/>
        </p:nvSpPr>
        <p:spPr>
          <a:xfrm>
            <a:off x="191210" y="1714313"/>
            <a:ext cx="7053652" cy="9233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ED7D31"/>
                </a:solidFill>
                <a:effectLst/>
                <a:uLnTx/>
                <a:uFillTx/>
                <a:latin typeface="Arial" panose="020B0604020202020204" pitchFamily="34" charset="0"/>
                <a:cs typeface="Arial" panose="020B0604020202020204" pitchFamily="34" charset="0"/>
              </a:rPr>
              <a:t>National Native Alcohol and Drug Addiction Program</a:t>
            </a:r>
            <a:r>
              <a:rPr kumimoji="0" lang="en-US" b="1" i="0" u="none" strike="noStrike" kern="1200" cap="none" spc="0" normalizeH="0" noProof="0" dirty="0">
                <a:ln>
                  <a:noFill/>
                </a:ln>
                <a:solidFill>
                  <a:srgbClr val="ED7D31"/>
                </a:solidFill>
                <a:effectLst/>
                <a:uLnTx/>
                <a:uFillTx/>
                <a:latin typeface="Arial" panose="020B0604020202020204" pitchFamily="34" charset="0"/>
                <a:cs typeface="Arial" panose="020B0604020202020204" pitchFamily="34" charset="0"/>
              </a:rPr>
              <a:t> community-based workers support individuals and families through a process of accessing treatment options.</a:t>
            </a:r>
            <a:endParaRPr kumimoji="0" lang="en-US" b="1" i="0" u="none" strike="noStrike" kern="1200" cap="none" spc="0" normalizeH="0" baseline="0" noProof="0" dirty="0">
              <a:ln>
                <a:noFill/>
              </a:ln>
              <a:solidFill>
                <a:srgbClr val="ED7D31"/>
              </a:solidFill>
              <a:effectLst/>
              <a:uLnTx/>
              <a:uFillTx/>
              <a:latin typeface="Arial" panose="020B0604020202020204" pitchFamily="34" charset="0"/>
              <a:cs typeface="Arial" panose="020B0604020202020204" pitchFamily="34" charset="0"/>
            </a:endParaRPr>
          </a:p>
        </p:txBody>
      </p:sp>
      <p:sp>
        <p:nvSpPr>
          <p:cNvPr id="38" name="TextBox 37"/>
          <p:cNvSpPr txBox="1"/>
          <p:nvPr/>
        </p:nvSpPr>
        <p:spPr>
          <a:xfrm>
            <a:off x="262445" y="3054190"/>
            <a:ext cx="8077675" cy="369332"/>
          </a:xfrm>
          <a:prstGeom prst="rect">
            <a:avLst/>
          </a:prstGeom>
          <a:noFill/>
        </p:spPr>
        <p:txBody>
          <a:bodyPr wrap="square" rtlCol="0">
            <a:spAutoFit/>
          </a:bodyPr>
          <a:lstStyle/>
          <a:p>
            <a:r>
              <a:rPr lang="en-US" b="1" dirty="0">
                <a:solidFill>
                  <a:srgbClr val="ED7D31"/>
                </a:solidFill>
                <a:latin typeface="Arial" panose="020B0604020202020204" pitchFamily="34" charset="0"/>
                <a:cs typeface="Arial" panose="020B0604020202020204" pitchFamily="34" charset="0"/>
              </a:rPr>
              <a:t>Community workers help individuals and families with the following:</a:t>
            </a:r>
          </a:p>
        </p:txBody>
      </p:sp>
      <p:grpSp>
        <p:nvGrpSpPr>
          <p:cNvPr id="44" name="Group 43" descr="GPS icon">
            <a:extLst>
              <a:ext uri="{FF2B5EF4-FFF2-40B4-BE49-F238E27FC236}">
                <a16:creationId xmlns:a16="http://schemas.microsoft.com/office/drawing/2014/main" id="{2E046149-97EA-4B7C-98B3-810396D94C09}"/>
              </a:ext>
            </a:extLst>
          </p:cNvPr>
          <p:cNvGrpSpPr/>
          <p:nvPr/>
        </p:nvGrpSpPr>
        <p:grpSpPr>
          <a:xfrm>
            <a:off x="381000" y="3489203"/>
            <a:ext cx="631825" cy="631825"/>
            <a:chOff x="5778500" y="8172450"/>
            <a:chExt cx="631825" cy="631825"/>
          </a:xfrm>
        </p:grpSpPr>
        <p:sp>
          <p:nvSpPr>
            <p:cNvPr id="45" name="Oval 173">
              <a:extLst>
                <a:ext uri="{FF2B5EF4-FFF2-40B4-BE49-F238E27FC236}">
                  <a16:creationId xmlns:a16="http://schemas.microsoft.com/office/drawing/2014/main" id="{1782805B-17B8-4B5C-9A24-AD7295443EBF}"/>
                </a:ext>
              </a:extLst>
            </p:cNvPr>
            <p:cNvSpPr>
              <a:spLocks noChangeArrowheads="1"/>
            </p:cNvSpPr>
            <p:nvPr/>
          </p:nvSpPr>
          <p:spPr bwMode="auto">
            <a:xfrm>
              <a:off x="5778500" y="8172450"/>
              <a:ext cx="631825"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95">
              <a:extLst>
                <a:ext uri="{FF2B5EF4-FFF2-40B4-BE49-F238E27FC236}">
                  <a16:creationId xmlns:a16="http://schemas.microsoft.com/office/drawing/2014/main" id="{7BF67BEA-0B62-4C62-B194-E753438FCBE7}"/>
                </a:ext>
              </a:extLst>
            </p:cNvPr>
            <p:cNvSpPr>
              <a:spLocks noEditPoints="1"/>
            </p:cNvSpPr>
            <p:nvPr/>
          </p:nvSpPr>
          <p:spPr bwMode="auto">
            <a:xfrm>
              <a:off x="5934075" y="8261350"/>
              <a:ext cx="333375" cy="454025"/>
            </a:xfrm>
            <a:custGeom>
              <a:avLst/>
              <a:gdLst>
                <a:gd name="T0" fmla="*/ 52 w 105"/>
                <a:gd name="T1" fmla="*/ 21 h 143"/>
                <a:gd name="T2" fmla="*/ 21 w 105"/>
                <a:gd name="T3" fmla="*/ 53 h 143"/>
                <a:gd name="T4" fmla="*/ 52 w 105"/>
                <a:gd name="T5" fmla="*/ 85 h 143"/>
                <a:gd name="T6" fmla="*/ 84 w 105"/>
                <a:gd name="T7" fmla="*/ 53 h 143"/>
                <a:gd name="T8" fmla="*/ 52 w 105"/>
                <a:gd name="T9" fmla="*/ 21 h 143"/>
                <a:gd name="T10" fmla="*/ 37 w 105"/>
                <a:gd name="T11" fmla="*/ 75 h 143"/>
                <a:gd name="T12" fmla="*/ 52 w 105"/>
                <a:gd name="T13" fmla="*/ 60 h 143"/>
                <a:gd name="T14" fmla="*/ 68 w 105"/>
                <a:gd name="T15" fmla="*/ 75 h 143"/>
                <a:gd name="T16" fmla="*/ 52 w 105"/>
                <a:gd name="T17" fmla="*/ 80 h 143"/>
                <a:gd name="T18" fmla="*/ 37 w 105"/>
                <a:gd name="T19" fmla="*/ 75 h 143"/>
                <a:gd name="T20" fmla="*/ 46 w 105"/>
                <a:gd name="T21" fmla="*/ 48 h 143"/>
                <a:gd name="T22" fmla="*/ 52 w 105"/>
                <a:gd name="T23" fmla="*/ 41 h 143"/>
                <a:gd name="T24" fmla="*/ 59 w 105"/>
                <a:gd name="T25" fmla="*/ 48 h 143"/>
                <a:gd name="T26" fmla="*/ 52 w 105"/>
                <a:gd name="T27" fmla="*/ 55 h 143"/>
                <a:gd name="T28" fmla="*/ 46 w 105"/>
                <a:gd name="T29" fmla="*/ 48 h 143"/>
                <a:gd name="T30" fmla="*/ 73 w 105"/>
                <a:gd name="T31" fmla="*/ 71 h 143"/>
                <a:gd name="T32" fmla="*/ 60 w 105"/>
                <a:gd name="T33" fmla="*/ 57 h 143"/>
                <a:gd name="T34" fmla="*/ 64 w 105"/>
                <a:gd name="T35" fmla="*/ 48 h 143"/>
                <a:gd name="T36" fmla="*/ 52 w 105"/>
                <a:gd name="T37" fmla="*/ 37 h 143"/>
                <a:gd name="T38" fmla="*/ 41 w 105"/>
                <a:gd name="T39" fmla="*/ 48 h 143"/>
                <a:gd name="T40" fmla="*/ 45 w 105"/>
                <a:gd name="T41" fmla="*/ 57 h 143"/>
                <a:gd name="T42" fmla="*/ 32 w 105"/>
                <a:gd name="T43" fmla="*/ 71 h 143"/>
                <a:gd name="T44" fmla="*/ 25 w 105"/>
                <a:gd name="T45" fmla="*/ 53 h 143"/>
                <a:gd name="T46" fmla="*/ 52 w 105"/>
                <a:gd name="T47" fmla="*/ 25 h 143"/>
                <a:gd name="T48" fmla="*/ 80 w 105"/>
                <a:gd name="T49" fmla="*/ 53 h 143"/>
                <a:gd name="T50" fmla="*/ 73 w 105"/>
                <a:gd name="T51" fmla="*/ 71 h 143"/>
                <a:gd name="T52" fmla="*/ 52 w 105"/>
                <a:gd name="T53" fmla="*/ 0 h 143"/>
                <a:gd name="T54" fmla="*/ 0 w 105"/>
                <a:gd name="T55" fmla="*/ 53 h 143"/>
                <a:gd name="T56" fmla="*/ 51 w 105"/>
                <a:gd name="T57" fmla="*/ 141 h 143"/>
                <a:gd name="T58" fmla="*/ 52 w 105"/>
                <a:gd name="T59" fmla="*/ 143 h 143"/>
                <a:gd name="T60" fmla="*/ 54 w 105"/>
                <a:gd name="T61" fmla="*/ 141 h 143"/>
                <a:gd name="T62" fmla="*/ 105 w 105"/>
                <a:gd name="T63" fmla="*/ 53 h 143"/>
                <a:gd name="T64" fmla="*/ 52 w 105"/>
                <a:gd name="T65" fmla="*/ 0 h 143"/>
                <a:gd name="T66" fmla="*/ 52 w 105"/>
                <a:gd name="T67" fmla="*/ 136 h 143"/>
                <a:gd name="T68" fmla="*/ 5 w 105"/>
                <a:gd name="T69" fmla="*/ 53 h 143"/>
                <a:gd name="T70" fmla="*/ 52 w 105"/>
                <a:gd name="T71" fmla="*/ 5 h 143"/>
                <a:gd name="T72" fmla="*/ 100 w 105"/>
                <a:gd name="T73" fmla="*/ 53 h 143"/>
                <a:gd name="T74" fmla="*/ 52 w 105"/>
                <a:gd name="T75"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43">
                  <a:moveTo>
                    <a:pt x="52" y="21"/>
                  </a:moveTo>
                  <a:cubicBezTo>
                    <a:pt x="35" y="21"/>
                    <a:pt x="21" y="35"/>
                    <a:pt x="21" y="53"/>
                  </a:cubicBezTo>
                  <a:cubicBezTo>
                    <a:pt x="21" y="70"/>
                    <a:pt x="35" y="85"/>
                    <a:pt x="52" y="85"/>
                  </a:cubicBezTo>
                  <a:cubicBezTo>
                    <a:pt x="70" y="85"/>
                    <a:pt x="84" y="70"/>
                    <a:pt x="84" y="53"/>
                  </a:cubicBezTo>
                  <a:cubicBezTo>
                    <a:pt x="84" y="35"/>
                    <a:pt x="70" y="21"/>
                    <a:pt x="52" y="21"/>
                  </a:cubicBezTo>
                  <a:close/>
                  <a:moveTo>
                    <a:pt x="37" y="75"/>
                  </a:moveTo>
                  <a:cubicBezTo>
                    <a:pt x="37" y="66"/>
                    <a:pt x="44" y="60"/>
                    <a:pt x="52" y="60"/>
                  </a:cubicBezTo>
                  <a:cubicBezTo>
                    <a:pt x="61" y="60"/>
                    <a:pt x="68" y="66"/>
                    <a:pt x="68" y="75"/>
                  </a:cubicBezTo>
                  <a:cubicBezTo>
                    <a:pt x="64" y="78"/>
                    <a:pt x="58" y="80"/>
                    <a:pt x="52" y="80"/>
                  </a:cubicBezTo>
                  <a:cubicBezTo>
                    <a:pt x="47" y="80"/>
                    <a:pt x="41" y="78"/>
                    <a:pt x="37" y="75"/>
                  </a:cubicBezTo>
                  <a:close/>
                  <a:moveTo>
                    <a:pt x="46" y="48"/>
                  </a:moveTo>
                  <a:cubicBezTo>
                    <a:pt x="46" y="44"/>
                    <a:pt x="49" y="41"/>
                    <a:pt x="52" y="41"/>
                  </a:cubicBezTo>
                  <a:cubicBezTo>
                    <a:pt x="56" y="41"/>
                    <a:pt x="59" y="44"/>
                    <a:pt x="59" y="48"/>
                  </a:cubicBezTo>
                  <a:cubicBezTo>
                    <a:pt x="59" y="52"/>
                    <a:pt x="56" y="55"/>
                    <a:pt x="52" y="55"/>
                  </a:cubicBezTo>
                  <a:cubicBezTo>
                    <a:pt x="49" y="55"/>
                    <a:pt x="46" y="52"/>
                    <a:pt x="46" y="48"/>
                  </a:cubicBezTo>
                  <a:close/>
                  <a:moveTo>
                    <a:pt x="73" y="71"/>
                  </a:moveTo>
                  <a:cubicBezTo>
                    <a:pt x="71" y="65"/>
                    <a:pt x="66" y="59"/>
                    <a:pt x="60" y="57"/>
                  </a:cubicBezTo>
                  <a:cubicBezTo>
                    <a:pt x="62" y="54"/>
                    <a:pt x="64" y="52"/>
                    <a:pt x="64" y="48"/>
                  </a:cubicBezTo>
                  <a:cubicBezTo>
                    <a:pt x="64" y="42"/>
                    <a:pt x="59" y="37"/>
                    <a:pt x="52" y="37"/>
                  </a:cubicBezTo>
                  <a:cubicBezTo>
                    <a:pt x="46" y="37"/>
                    <a:pt x="41" y="42"/>
                    <a:pt x="41" y="48"/>
                  </a:cubicBezTo>
                  <a:cubicBezTo>
                    <a:pt x="41" y="52"/>
                    <a:pt x="42" y="54"/>
                    <a:pt x="45" y="57"/>
                  </a:cubicBezTo>
                  <a:cubicBezTo>
                    <a:pt x="39" y="59"/>
                    <a:pt x="34" y="65"/>
                    <a:pt x="32" y="71"/>
                  </a:cubicBezTo>
                  <a:cubicBezTo>
                    <a:pt x="28" y="66"/>
                    <a:pt x="25" y="60"/>
                    <a:pt x="25" y="53"/>
                  </a:cubicBezTo>
                  <a:cubicBezTo>
                    <a:pt x="25" y="38"/>
                    <a:pt x="37" y="25"/>
                    <a:pt x="52" y="25"/>
                  </a:cubicBezTo>
                  <a:cubicBezTo>
                    <a:pt x="68" y="25"/>
                    <a:pt x="80" y="38"/>
                    <a:pt x="80" y="53"/>
                  </a:cubicBezTo>
                  <a:cubicBezTo>
                    <a:pt x="80" y="60"/>
                    <a:pt x="77" y="66"/>
                    <a:pt x="73" y="71"/>
                  </a:cubicBezTo>
                  <a:close/>
                  <a:moveTo>
                    <a:pt x="52" y="0"/>
                  </a:moveTo>
                  <a:cubicBezTo>
                    <a:pt x="24" y="0"/>
                    <a:pt x="0" y="24"/>
                    <a:pt x="0" y="53"/>
                  </a:cubicBezTo>
                  <a:cubicBezTo>
                    <a:pt x="0" y="85"/>
                    <a:pt x="49" y="139"/>
                    <a:pt x="51" y="141"/>
                  </a:cubicBezTo>
                  <a:cubicBezTo>
                    <a:pt x="52" y="143"/>
                    <a:pt x="52" y="143"/>
                    <a:pt x="52" y="143"/>
                  </a:cubicBezTo>
                  <a:cubicBezTo>
                    <a:pt x="54" y="141"/>
                    <a:pt x="54" y="141"/>
                    <a:pt x="54" y="141"/>
                  </a:cubicBezTo>
                  <a:cubicBezTo>
                    <a:pt x="56" y="139"/>
                    <a:pt x="105" y="85"/>
                    <a:pt x="105" y="53"/>
                  </a:cubicBezTo>
                  <a:cubicBezTo>
                    <a:pt x="105" y="24"/>
                    <a:pt x="81" y="0"/>
                    <a:pt x="52" y="0"/>
                  </a:cubicBezTo>
                  <a:close/>
                  <a:moveTo>
                    <a:pt x="52" y="136"/>
                  </a:moveTo>
                  <a:cubicBezTo>
                    <a:pt x="44" y="126"/>
                    <a:pt x="5" y="80"/>
                    <a:pt x="5" y="53"/>
                  </a:cubicBezTo>
                  <a:cubicBezTo>
                    <a:pt x="5" y="26"/>
                    <a:pt x="26" y="5"/>
                    <a:pt x="52" y="5"/>
                  </a:cubicBezTo>
                  <a:cubicBezTo>
                    <a:pt x="79" y="5"/>
                    <a:pt x="100" y="26"/>
                    <a:pt x="100" y="53"/>
                  </a:cubicBezTo>
                  <a:cubicBezTo>
                    <a:pt x="100" y="80"/>
                    <a:pt x="61" y="126"/>
                    <a:pt x="52" y="136"/>
                  </a:cubicBez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descr="person at top of org chart icon">
            <a:extLst>
              <a:ext uri="{FF2B5EF4-FFF2-40B4-BE49-F238E27FC236}">
                <a16:creationId xmlns:a16="http://schemas.microsoft.com/office/drawing/2014/main" id="{8E65A944-B954-4E23-9404-DC4D9EA1495B}"/>
              </a:ext>
            </a:extLst>
          </p:cNvPr>
          <p:cNvGrpSpPr/>
          <p:nvPr/>
        </p:nvGrpSpPr>
        <p:grpSpPr>
          <a:xfrm>
            <a:off x="387349" y="4951093"/>
            <a:ext cx="631825" cy="631825"/>
            <a:chOff x="2009775" y="8172450"/>
            <a:chExt cx="631825" cy="631825"/>
          </a:xfrm>
        </p:grpSpPr>
        <p:sp>
          <p:nvSpPr>
            <p:cNvPr id="48" name="Oval 168">
              <a:extLst>
                <a:ext uri="{FF2B5EF4-FFF2-40B4-BE49-F238E27FC236}">
                  <a16:creationId xmlns:a16="http://schemas.microsoft.com/office/drawing/2014/main" id="{44530E69-1EFD-48CE-8378-981931529195}"/>
                </a:ext>
              </a:extLst>
            </p:cNvPr>
            <p:cNvSpPr>
              <a:spLocks noChangeArrowheads="1"/>
            </p:cNvSpPr>
            <p:nvPr/>
          </p:nvSpPr>
          <p:spPr bwMode="auto">
            <a:xfrm>
              <a:off x="2009775" y="8172450"/>
              <a:ext cx="631825"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96">
              <a:extLst>
                <a:ext uri="{FF2B5EF4-FFF2-40B4-BE49-F238E27FC236}">
                  <a16:creationId xmlns:a16="http://schemas.microsoft.com/office/drawing/2014/main" id="{85CAEF22-EA29-49B9-B9A2-A8816F1C9F8F}"/>
                </a:ext>
              </a:extLst>
            </p:cNvPr>
            <p:cNvSpPr>
              <a:spLocks noEditPoints="1"/>
            </p:cNvSpPr>
            <p:nvPr/>
          </p:nvSpPr>
          <p:spPr bwMode="auto">
            <a:xfrm>
              <a:off x="2120900" y="8248650"/>
              <a:ext cx="454025" cy="454025"/>
            </a:xfrm>
            <a:custGeom>
              <a:avLst/>
              <a:gdLst>
                <a:gd name="T0" fmla="*/ 51 w 143"/>
                <a:gd name="T1" fmla="*/ 21 h 143"/>
                <a:gd name="T2" fmla="*/ 10 w 143"/>
                <a:gd name="T3" fmla="*/ 21 h 143"/>
                <a:gd name="T4" fmla="*/ 30 w 143"/>
                <a:gd name="T5" fmla="*/ 5 h 143"/>
                <a:gd name="T6" fmla="*/ 30 w 143"/>
                <a:gd name="T7" fmla="*/ 37 h 143"/>
                <a:gd name="T8" fmla="*/ 30 w 143"/>
                <a:gd name="T9" fmla="*/ 5 h 143"/>
                <a:gd name="T10" fmla="*/ 30 w 143"/>
                <a:gd name="T11" fmla="*/ 46 h 143"/>
                <a:gd name="T12" fmla="*/ 0 w 143"/>
                <a:gd name="T13" fmla="*/ 58 h 143"/>
                <a:gd name="T14" fmla="*/ 10 w 143"/>
                <a:gd name="T15" fmla="*/ 101 h 143"/>
                <a:gd name="T16" fmla="*/ 51 w 143"/>
                <a:gd name="T17" fmla="*/ 143 h 143"/>
                <a:gd name="T18" fmla="*/ 60 w 143"/>
                <a:gd name="T19" fmla="*/ 101 h 143"/>
                <a:gd name="T20" fmla="*/ 48 w 143"/>
                <a:gd name="T21" fmla="*/ 39 h 143"/>
                <a:gd name="T22" fmla="*/ 46 w 143"/>
                <a:gd name="T23" fmla="*/ 97 h 143"/>
                <a:gd name="T24" fmla="*/ 33 w 143"/>
                <a:gd name="T25" fmla="*/ 138 h 143"/>
                <a:gd name="T26" fmla="*/ 28 w 143"/>
                <a:gd name="T27" fmla="*/ 106 h 143"/>
                <a:gd name="T28" fmla="*/ 14 w 143"/>
                <a:gd name="T29" fmla="*/ 138 h 143"/>
                <a:gd name="T30" fmla="*/ 5 w 143"/>
                <a:gd name="T31" fmla="*/ 97 h 143"/>
                <a:gd name="T32" fmla="*/ 12 w 143"/>
                <a:gd name="T33" fmla="*/ 45 h 143"/>
                <a:gd name="T34" fmla="*/ 49 w 143"/>
                <a:gd name="T35" fmla="*/ 45 h 143"/>
                <a:gd name="T36" fmla="*/ 56 w 143"/>
                <a:gd name="T37" fmla="*/ 97 h 143"/>
                <a:gd name="T38" fmla="*/ 111 w 143"/>
                <a:gd name="T39" fmla="*/ 72 h 143"/>
                <a:gd name="T40" fmla="*/ 143 w 143"/>
                <a:gd name="T41" fmla="*/ 72 h 143"/>
                <a:gd name="T42" fmla="*/ 127 w 143"/>
                <a:gd name="T43" fmla="*/ 83 h 143"/>
                <a:gd name="T44" fmla="*/ 127 w 143"/>
                <a:gd name="T45" fmla="*/ 60 h 143"/>
                <a:gd name="T46" fmla="*/ 127 w 143"/>
                <a:gd name="T47" fmla="*/ 83 h 143"/>
                <a:gd name="T48" fmla="*/ 111 w 143"/>
                <a:gd name="T49" fmla="*/ 117 h 143"/>
                <a:gd name="T50" fmla="*/ 143 w 143"/>
                <a:gd name="T51" fmla="*/ 117 h 143"/>
                <a:gd name="T52" fmla="*/ 127 w 143"/>
                <a:gd name="T53" fmla="*/ 129 h 143"/>
                <a:gd name="T54" fmla="*/ 127 w 143"/>
                <a:gd name="T55" fmla="*/ 106 h 143"/>
                <a:gd name="T56" fmla="*/ 127 w 143"/>
                <a:gd name="T57" fmla="*/ 129 h 143"/>
                <a:gd name="T58" fmla="*/ 143 w 143"/>
                <a:gd name="T59" fmla="*/ 26 h 143"/>
                <a:gd name="T60" fmla="*/ 111 w 143"/>
                <a:gd name="T61" fmla="*/ 26 h 143"/>
                <a:gd name="T62" fmla="*/ 127 w 143"/>
                <a:gd name="T63" fmla="*/ 14 h 143"/>
                <a:gd name="T64" fmla="*/ 127 w 143"/>
                <a:gd name="T65" fmla="*/ 37 h 143"/>
                <a:gd name="T66" fmla="*/ 127 w 143"/>
                <a:gd name="T67" fmla="*/ 14 h 143"/>
                <a:gd name="T68" fmla="*/ 108 w 143"/>
                <a:gd name="T69" fmla="*/ 23 h 143"/>
                <a:gd name="T70" fmla="*/ 85 w 143"/>
                <a:gd name="T71" fmla="*/ 28 h 143"/>
                <a:gd name="T72" fmla="*/ 108 w 143"/>
                <a:gd name="T73" fmla="*/ 69 h 143"/>
                <a:gd name="T74" fmla="*/ 85 w 143"/>
                <a:gd name="T75" fmla="*/ 74 h 143"/>
                <a:gd name="T76" fmla="*/ 108 w 143"/>
                <a:gd name="T77" fmla="*/ 115 h 143"/>
                <a:gd name="T78" fmla="*/ 81 w 143"/>
                <a:gd name="T79" fmla="*/ 120 h 143"/>
                <a:gd name="T80" fmla="*/ 62 w 143"/>
                <a:gd name="T81" fmla="*/ 74 h 143"/>
                <a:gd name="T82" fmla="*/ 81 w 143"/>
                <a:gd name="T83"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43">
                  <a:moveTo>
                    <a:pt x="30" y="42"/>
                  </a:moveTo>
                  <a:cubicBezTo>
                    <a:pt x="42" y="42"/>
                    <a:pt x="51" y="32"/>
                    <a:pt x="51" y="21"/>
                  </a:cubicBezTo>
                  <a:cubicBezTo>
                    <a:pt x="51" y="10"/>
                    <a:pt x="42" y="0"/>
                    <a:pt x="30" y="0"/>
                  </a:cubicBezTo>
                  <a:cubicBezTo>
                    <a:pt x="19" y="0"/>
                    <a:pt x="10" y="10"/>
                    <a:pt x="10" y="21"/>
                  </a:cubicBezTo>
                  <a:cubicBezTo>
                    <a:pt x="10" y="32"/>
                    <a:pt x="19" y="42"/>
                    <a:pt x="30" y="42"/>
                  </a:cubicBezTo>
                  <a:close/>
                  <a:moveTo>
                    <a:pt x="30" y="5"/>
                  </a:moveTo>
                  <a:cubicBezTo>
                    <a:pt x="39" y="5"/>
                    <a:pt x="46" y="12"/>
                    <a:pt x="46" y="21"/>
                  </a:cubicBezTo>
                  <a:cubicBezTo>
                    <a:pt x="46" y="30"/>
                    <a:pt x="39" y="37"/>
                    <a:pt x="30" y="37"/>
                  </a:cubicBezTo>
                  <a:cubicBezTo>
                    <a:pt x="21" y="37"/>
                    <a:pt x="14" y="30"/>
                    <a:pt x="14" y="21"/>
                  </a:cubicBezTo>
                  <a:cubicBezTo>
                    <a:pt x="14" y="12"/>
                    <a:pt x="21" y="5"/>
                    <a:pt x="30" y="5"/>
                  </a:cubicBezTo>
                  <a:close/>
                  <a:moveTo>
                    <a:pt x="48" y="39"/>
                  </a:moveTo>
                  <a:cubicBezTo>
                    <a:pt x="48" y="39"/>
                    <a:pt x="42" y="46"/>
                    <a:pt x="30" y="46"/>
                  </a:cubicBezTo>
                  <a:cubicBezTo>
                    <a:pt x="18" y="46"/>
                    <a:pt x="12" y="39"/>
                    <a:pt x="12" y="39"/>
                  </a:cubicBezTo>
                  <a:cubicBezTo>
                    <a:pt x="12" y="39"/>
                    <a:pt x="0" y="45"/>
                    <a:pt x="0" y="58"/>
                  </a:cubicBezTo>
                  <a:cubicBezTo>
                    <a:pt x="0" y="101"/>
                    <a:pt x="0" y="101"/>
                    <a:pt x="0" y="101"/>
                  </a:cubicBezTo>
                  <a:cubicBezTo>
                    <a:pt x="10" y="101"/>
                    <a:pt x="10" y="101"/>
                    <a:pt x="10" y="101"/>
                  </a:cubicBezTo>
                  <a:cubicBezTo>
                    <a:pt x="10" y="143"/>
                    <a:pt x="10" y="143"/>
                    <a:pt x="10" y="143"/>
                  </a:cubicBezTo>
                  <a:cubicBezTo>
                    <a:pt x="51" y="143"/>
                    <a:pt x="51" y="143"/>
                    <a:pt x="51" y="143"/>
                  </a:cubicBezTo>
                  <a:cubicBezTo>
                    <a:pt x="51" y="101"/>
                    <a:pt x="51" y="101"/>
                    <a:pt x="51" y="101"/>
                  </a:cubicBezTo>
                  <a:cubicBezTo>
                    <a:pt x="60" y="101"/>
                    <a:pt x="60" y="101"/>
                    <a:pt x="60" y="101"/>
                  </a:cubicBezTo>
                  <a:cubicBezTo>
                    <a:pt x="60" y="58"/>
                    <a:pt x="60" y="58"/>
                    <a:pt x="60" y="58"/>
                  </a:cubicBezTo>
                  <a:cubicBezTo>
                    <a:pt x="60" y="45"/>
                    <a:pt x="48" y="39"/>
                    <a:pt x="48" y="39"/>
                  </a:cubicBezTo>
                  <a:close/>
                  <a:moveTo>
                    <a:pt x="56" y="97"/>
                  </a:moveTo>
                  <a:cubicBezTo>
                    <a:pt x="46" y="97"/>
                    <a:pt x="46" y="97"/>
                    <a:pt x="46" y="97"/>
                  </a:cubicBezTo>
                  <a:cubicBezTo>
                    <a:pt x="46" y="138"/>
                    <a:pt x="46" y="138"/>
                    <a:pt x="46" y="138"/>
                  </a:cubicBezTo>
                  <a:cubicBezTo>
                    <a:pt x="33" y="138"/>
                    <a:pt x="33" y="138"/>
                    <a:pt x="33" y="138"/>
                  </a:cubicBezTo>
                  <a:cubicBezTo>
                    <a:pt x="33" y="106"/>
                    <a:pt x="33" y="106"/>
                    <a:pt x="33" y="106"/>
                  </a:cubicBezTo>
                  <a:cubicBezTo>
                    <a:pt x="28" y="106"/>
                    <a:pt x="28" y="106"/>
                    <a:pt x="28" y="106"/>
                  </a:cubicBezTo>
                  <a:cubicBezTo>
                    <a:pt x="28" y="138"/>
                    <a:pt x="28" y="138"/>
                    <a:pt x="28" y="138"/>
                  </a:cubicBezTo>
                  <a:cubicBezTo>
                    <a:pt x="14" y="138"/>
                    <a:pt x="14" y="138"/>
                    <a:pt x="14" y="138"/>
                  </a:cubicBezTo>
                  <a:cubicBezTo>
                    <a:pt x="14" y="97"/>
                    <a:pt x="14" y="97"/>
                    <a:pt x="14" y="97"/>
                  </a:cubicBezTo>
                  <a:cubicBezTo>
                    <a:pt x="5" y="97"/>
                    <a:pt x="5" y="97"/>
                    <a:pt x="5" y="97"/>
                  </a:cubicBezTo>
                  <a:cubicBezTo>
                    <a:pt x="5" y="58"/>
                    <a:pt x="5" y="58"/>
                    <a:pt x="5" y="58"/>
                  </a:cubicBezTo>
                  <a:cubicBezTo>
                    <a:pt x="5" y="52"/>
                    <a:pt x="8" y="48"/>
                    <a:pt x="12" y="45"/>
                  </a:cubicBezTo>
                  <a:cubicBezTo>
                    <a:pt x="17" y="49"/>
                    <a:pt x="24" y="51"/>
                    <a:pt x="30" y="51"/>
                  </a:cubicBezTo>
                  <a:cubicBezTo>
                    <a:pt x="37" y="51"/>
                    <a:pt x="43" y="49"/>
                    <a:pt x="49" y="45"/>
                  </a:cubicBezTo>
                  <a:cubicBezTo>
                    <a:pt x="53" y="48"/>
                    <a:pt x="56" y="52"/>
                    <a:pt x="56" y="58"/>
                  </a:cubicBezTo>
                  <a:cubicBezTo>
                    <a:pt x="56" y="97"/>
                    <a:pt x="56" y="97"/>
                    <a:pt x="56" y="97"/>
                  </a:cubicBezTo>
                  <a:close/>
                  <a:moveTo>
                    <a:pt x="127" y="55"/>
                  </a:moveTo>
                  <a:cubicBezTo>
                    <a:pt x="118" y="55"/>
                    <a:pt x="111" y="63"/>
                    <a:pt x="111" y="72"/>
                  </a:cubicBezTo>
                  <a:cubicBezTo>
                    <a:pt x="111" y="80"/>
                    <a:pt x="118" y="88"/>
                    <a:pt x="127" y="88"/>
                  </a:cubicBezTo>
                  <a:cubicBezTo>
                    <a:pt x="135" y="88"/>
                    <a:pt x="143" y="80"/>
                    <a:pt x="143" y="72"/>
                  </a:cubicBezTo>
                  <a:cubicBezTo>
                    <a:pt x="143" y="63"/>
                    <a:pt x="136" y="55"/>
                    <a:pt x="127" y="55"/>
                  </a:cubicBezTo>
                  <a:close/>
                  <a:moveTo>
                    <a:pt x="127" y="83"/>
                  </a:moveTo>
                  <a:cubicBezTo>
                    <a:pt x="120" y="83"/>
                    <a:pt x="115" y="78"/>
                    <a:pt x="115" y="72"/>
                  </a:cubicBezTo>
                  <a:cubicBezTo>
                    <a:pt x="115" y="65"/>
                    <a:pt x="120" y="60"/>
                    <a:pt x="127" y="60"/>
                  </a:cubicBezTo>
                  <a:cubicBezTo>
                    <a:pt x="133" y="60"/>
                    <a:pt x="138" y="65"/>
                    <a:pt x="138" y="72"/>
                  </a:cubicBezTo>
                  <a:cubicBezTo>
                    <a:pt x="138" y="78"/>
                    <a:pt x="133" y="83"/>
                    <a:pt x="127" y="83"/>
                  </a:cubicBezTo>
                  <a:close/>
                  <a:moveTo>
                    <a:pt x="127" y="101"/>
                  </a:moveTo>
                  <a:cubicBezTo>
                    <a:pt x="118" y="101"/>
                    <a:pt x="111" y="109"/>
                    <a:pt x="111" y="117"/>
                  </a:cubicBezTo>
                  <a:cubicBezTo>
                    <a:pt x="111" y="126"/>
                    <a:pt x="118" y="134"/>
                    <a:pt x="127" y="134"/>
                  </a:cubicBezTo>
                  <a:cubicBezTo>
                    <a:pt x="135" y="134"/>
                    <a:pt x="143" y="126"/>
                    <a:pt x="143" y="117"/>
                  </a:cubicBezTo>
                  <a:cubicBezTo>
                    <a:pt x="143" y="109"/>
                    <a:pt x="136" y="101"/>
                    <a:pt x="127" y="101"/>
                  </a:cubicBezTo>
                  <a:close/>
                  <a:moveTo>
                    <a:pt x="127" y="129"/>
                  </a:moveTo>
                  <a:cubicBezTo>
                    <a:pt x="120" y="129"/>
                    <a:pt x="115" y="124"/>
                    <a:pt x="115" y="117"/>
                  </a:cubicBezTo>
                  <a:cubicBezTo>
                    <a:pt x="115" y="111"/>
                    <a:pt x="120" y="106"/>
                    <a:pt x="127" y="106"/>
                  </a:cubicBezTo>
                  <a:cubicBezTo>
                    <a:pt x="133" y="106"/>
                    <a:pt x="138" y="111"/>
                    <a:pt x="138" y="117"/>
                  </a:cubicBezTo>
                  <a:cubicBezTo>
                    <a:pt x="138" y="124"/>
                    <a:pt x="133" y="129"/>
                    <a:pt x="127" y="129"/>
                  </a:cubicBezTo>
                  <a:close/>
                  <a:moveTo>
                    <a:pt x="127" y="42"/>
                  </a:moveTo>
                  <a:cubicBezTo>
                    <a:pt x="135" y="42"/>
                    <a:pt x="143" y="35"/>
                    <a:pt x="143" y="26"/>
                  </a:cubicBezTo>
                  <a:cubicBezTo>
                    <a:pt x="143" y="17"/>
                    <a:pt x="136" y="10"/>
                    <a:pt x="127" y="10"/>
                  </a:cubicBezTo>
                  <a:cubicBezTo>
                    <a:pt x="118" y="10"/>
                    <a:pt x="111" y="17"/>
                    <a:pt x="111" y="26"/>
                  </a:cubicBezTo>
                  <a:cubicBezTo>
                    <a:pt x="111" y="35"/>
                    <a:pt x="118" y="42"/>
                    <a:pt x="127" y="42"/>
                  </a:cubicBezTo>
                  <a:close/>
                  <a:moveTo>
                    <a:pt x="127" y="14"/>
                  </a:moveTo>
                  <a:cubicBezTo>
                    <a:pt x="133" y="14"/>
                    <a:pt x="138" y="19"/>
                    <a:pt x="138" y="26"/>
                  </a:cubicBezTo>
                  <a:cubicBezTo>
                    <a:pt x="138" y="32"/>
                    <a:pt x="133" y="37"/>
                    <a:pt x="127" y="37"/>
                  </a:cubicBezTo>
                  <a:cubicBezTo>
                    <a:pt x="120" y="37"/>
                    <a:pt x="115" y="32"/>
                    <a:pt x="115" y="26"/>
                  </a:cubicBezTo>
                  <a:cubicBezTo>
                    <a:pt x="115" y="19"/>
                    <a:pt x="120" y="14"/>
                    <a:pt x="127" y="14"/>
                  </a:cubicBezTo>
                  <a:close/>
                  <a:moveTo>
                    <a:pt x="81" y="23"/>
                  </a:moveTo>
                  <a:cubicBezTo>
                    <a:pt x="108" y="23"/>
                    <a:pt x="108" y="23"/>
                    <a:pt x="108" y="23"/>
                  </a:cubicBezTo>
                  <a:cubicBezTo>
                    <a:pt x="108" y="28"/>
                    <a:pt x="108" y="28"/>
                    <a:pt x="108" y="28"/>
                  </a:cubicBezTo>
                  <a:cubicBezTo>
                    <a:pt x="85" y="28"/>
                    <a:pt x="85" y="28"/>
                    <a:pt x="85" y="28"/>
                  </a:cubicBezTo>
                  <a:cubicBezTo>
                    <a:pt x="85" y="69"/>
                    <a:pt x="85" y="69"/>
                    <a:pt x="85" y="69"/>
                  </a:cubicBezTo>
                  <a:cubicBezTo>
                    <a:pt x="108" y="69"/>
                    <a:pt x="108" y="69"/>
                    <a:pt x="108" y="69"/>
                  </a:cubicBezTo>
                  <a:cubicBezTo>
                    <a:pt x="108" y="74"/>
                    <a:pt x="108" y="74"/>
                    <a:pt x="108" y="74"/>
                  </a:cubicBezTo>
                  <a:cubicBezTo>
                    <a:pt x="85" y="74"/>
                    <a:pt x="85" y="74"/>
                    <a:pt x="85" y="74"/>
                  </a:cubicBezTo>
                  <a:cubicBezTo>
                    <a:pt x="85" y="115"/>
                    <a:pt x="85" y="115"/>
                    <a:pt x="85" y="115"/>
                  </a:cubicBezTo>
                  <a:cubicBezTo>
                    <a:pt x="108" y="115"/>
                    <a:pt x="108" y="115"/>
                    <a:pt x="108" y="115"/>
                  </a:cubicBezTo>
                  <a:cubicBezTo>
                    <a:pt x="108" y="120"/>
                    <a:pt x="108" y="120"/>
                    <a:pt x="108" y="120"/>
                  </a:cubicBezTo>
                  <a:cubicBezTo>
                    <a:pt x="81" y="120"/>
                    <a:pt x="81" y="120"/>
                    <a:pt x="81" y="120"/>
                  </a:cubicBezTo>
                  <a:cubicBezTo>
                    <a:pt x="81" y="74"/>
                    <a:pt x="81" y="74"/>
                    <a:pt x="81" y="74"/>
                  </a:cubicBezTo>
                  <a:cubicBezTo>
                    <a:pt x="62" y="74"/>
                    <a:pt x="62" y="74"/>
                    <a:pt x="62" y="74"/>
                  </a:cubicBezTo>
                  <a:cubicBezTo>
                    <a:pt x="62" y="69"/>
                    <a:pt x="62" y="69"/>
                    <a:pt x="62" y="69"/>
                  </a:cubicBezTo>
                  <a:cubicBezTo>
                    <a:pt x="81" y="69"/>
                    <a:pt x="81" y="69"/>
                    <a:pt x="81" y="69"/>
                  </a:cubicBezTo>
                  <a:lnTo>
                    <a:pt x="81" y="23"/>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0" name="TextBox 49"/>
          <p:cNvSpPr txBox="1"/>
          <p:nvPr/>
        </p:nvSpPr>
        <p:spPr>
          <a:xfrm>
            <a:off x="1063624" y="5053797"/>
            <a:ext cx="6408833" cy="646331"/>
          </a:xfrm>
          <a:prstGeom prst="rect">
            <a:avLst/>
          </a:prstGeom>
          <a:noFill/>
        </p:spPr>
        <p:txBody>
          <a:bodyPr wrap="square" rtlCol="0">
            <a:spAutoFit/>
          </a:bodyPr>
          <a:lstStyle/>
          <a:p>
            <a:r>
              <a:rPr lang="en-US" b="1" dirty="0">
                <a:solidFill>
                  <a:srgbClr val="ED7D31"/>
                </a:solidFill>
                <a:latin typeface="Arial" panose="020B0604020202020204" pitchFamily="34" charset="0"/>
                <a:cs typeface="Arial" panose="020B0604020202020204" pitchFamily="34" charset="0"/>
              </a:rPr>
              <a:t>Offering prevention initiatives, intervention and aftercare activities.</a:t>
            </a:r>
          </a:p>
        </p:txBody>
      </p:sp>
      <p:sp>
        <p:nvSpPr>
          <p:cNvPr id="51" name="TextBox 50"/>
          <p:cNvSpPr txBox="1"/>
          <p:nvPr/>
        </p:nvSpPr>
        <p:spPr>
          <a:xfrm>
            <a:off x="1063624" y="3592959"/>
            <a:ext cx="7064376" cy="1200329"/>
          </a:xfrm>
          <a:prstGeom prst="rect">
            <a:avLst/>
          </a:prstGeom>
          <a:noFill/>
        </p:spPr>
        <p:txBody>
          <a:bodyPr wrap="square" rtlCol="0">
            <a:spAutoFit/>
          </a:bodyPr>
          <a:lstStyle/>
          <a:p>
            <a:r>
              <a:rPr lang="en-US" b="1" dirty="0">
                <a:solidFill>
                  <a:srgbClr val="ED7D31"/>
                </a:solidFill>
                <a:latin typeface="Arial" panose="020B0604020202020204" pitchFamily="34" charset="0"/>
                <a:cs typeface="Arial" panose="020B0604020202020204" pitchFamily="34" charset="0"/>
              </a:rPr>
              <a:t>Locating an in-house treatment </a:t>
            </a:r>
            <a:r>
              <a:rPr lang="en-US" b="1" dirty="0" err="1">
                <a:solidFill>
                  <a:srgbClr val="ED7D31"/>
                </a:solidFill>
                <a:latin typeface="Arial" panose="020B0604020202020204" pitchFamily="34" charset="0"/>
                <a:cs typeface="Arial" panose="020B0604020202020204" pitchFamily="34" charset="0"/>
              </a:rPr>
              <a:t>centre</a:t>
            </a:r>
            <a:r>
              <a:rPr lang="en-US" b="1" dirty="0">
                <a:solidFill>
                  <a:srgbClr val="ED7D31"/>
                </a:solidFill>
                <a:latin typeface="Arial" panose="020B0604020202020204" pitchFamily="34" charset="0"/>
                <a:cs typeface="Arial" panose="020B0604020202020204" pitchFamily="34" charset="0"/>
              </a:rPr>
              <a:t>.</a:t>
            </a:r>
          </a:p>
          <a:p>
            <a:endParaRPr lang="en-US" b="1" dirty="0">
              <a:solidFill>
                <a:srgbClr val="ED7D31"/>
              </a:solidFill>
              <a:latin typeface="Arial" panose="020B0604020202020204" pitchFamily="34" charset="0"/>
              <a:cs typeface="Arial" panose="020B0604020202020204" pitchFamily="34" charset="0"/>
            </a:endParaRPr>
          </a:p>
          <a:p>
            <a:r>
              <a:rPr lang="en-US" b="1" dirty="0">
                <a:solidFill>
                  <a:srgbClr val="ED7D31"/>
                </a:solidFill>
                <a:latin typeface="Arial" panose="020B0604020202020204" pitchFamily="34" charset="0"/>
                <a:cs typeface="Arial" panose="020B0604020202020204" pitchFamily="34" charset="0"/>
              </a:rPr>
              <a:t>A priority spot at a detox </a:t>
            </a:r>
            <a:r>
              <a:rPr lang="en-US" b="1" dirty="0" err="1">
                <a:solidFill>
                  <a:srgbClr val="ED7D31"/>
                </a:solidFill>
                <a:latin typeface="Arial" panose="020B0604020202020204" pitchFamily="34" charset="0"/>
                <a:cs typeface="Arial" panose="020B0604020202020204" pitchFamily="34" charset="0"/>
              </a:rPr>
              <a:t>centre</a:t>
            </a:r>
            <a:r>
              <a:rPr lang="en-US" b="1" dirty="0">
                <a:solidFill>
                  <a:srgbClr val="ED7D31"/>
                </a:solidFill>
                <a:latin typeface="Arial" panose="020B0604020202020204" pitchFamily="34" charset="0"/>
                <a:cs typeface="Arial" panose="020B0604020202020204" pitchFamily="34" charset="0"/>
              </a:rPr>
              <a:t> (not a prerequisite) can be arranged once a start date is confirmed at a treatment </a:t>
            </a:r>
            <a:r>
              <a:rPr lang="en-US" b="1" dirty="0" err="1">
                <a:solidFill>
                  <a:srgbClr val="ED7D31"/>
                </a:solidFill>
                <a:latin typeface="Arial" panose="020B0604020202020204" pitchFamily="34" charset="0"/>
                <a:cs typeface="Arial" panose="020B0604020202020204" pitchFamily="34" charset="0"/>
              </a:rPr>
              <a:t>centre</a:t>
            </a:r>
            <a:r>
              <a:rPr lang="en-US" b="1" dirty="0">
                <a:solidFill>
                  <a:srgbClr val="ED7D31"/>
                </a:solidFill>
                <a:latin typeface="Arial" panose="020B0604020202020204" pitchFamily="34" charset="0"/>
                <a:cs typeface="Arial" panose="020B0604020202020204" pitchFamily="34" charset="0"/>
              </a:rPr>
              <a:t>.</a:t>
            </a:r>
          </a:p>
        </p:txBody>
      </p:sp>
      <p:grpSp>
        <p:nvGrpSpPr>
          <p:cNvPr id="25" name="Group 24" descr="pencil and paper icon">
            <a:extLst>
              <a:ext uri="{FF2B5EF4-FFF2-40B4-BE49-F238E27FC236}">
                <a16:creationId xmlns:a16="http://schemas.microsoft.com/office/drawing/2014/main" id="{CD02CDDB-16A0-4015-AE88-EA5958854E17}"/>
              </a:ext>
            </a:extLst>
          </p:cNvPr>
          <p:cNvGrpSpPr/>
          <p:nvPr/>
        </p:nvGrpSpPr>
        <p:grpSpPr>
          <a:xfrm>
            <a:off x="382587" y="4186709"/>
            <a:ext cx="628650" cy="631825"/>
            <a:chOff x="2765425" y="8172450"/>
            <a:chExt cx="628650" cy="631825"/>
          </a:xfrm>
        </p:grpSpPr>
        <p:sp>
          <p:nvSpPr>
            <p:cNvPr id="26" name="Oval 169">
              <a:extLst>
                <a:ext uri="{FF2B5EF4-FFF2-40B4-BE49-F238E27FC236}">
                  <a16:creationId xmlns:a16="http://schemas.microsoft.com/office/drawing/2014/main" id="{BB0E7498-C5A0-46BC-9AEA-01973B690F72}"/>
                </a:ext>
              </a:extLst>
            </p:cNvPr>
            <p:cNvSpPr>
              <a:spLocks noChangeArrowheads="1"/>
            </p:cNvSpPr>
            <p:nvPr/>
          </p:nvSpPr>
          <p:spPr bwMode="auto">
            <a:xfrm>
              <a:off x="2765425" y="8172450"/>
              <a:ext cx="628650"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92">
              <a:extLst>
                <a:ext uri="{FF2B5EF4-FFF2-40B4-BE49-F238E27FC236}">
                  <a16:creationId xmlns:a16="http://schemas.microsoft.com/office/drawing/2014/main" id="{BD6C034F-BEB0-4F21-93A9-851988BCBCED}"/>
                </a:ext>
              </a:extLst>
            </p:cNvPr>
            <p:cNvSpPr>
              <a:spLocks noEditPoints="1"/>
            </p:cNvSpPr>
            <p:nvPr/>
          </p:nvSpPr>
          <p:spPr bwMode="auto">
            <a:xfrm>
              <a:off x="2905125" y="8248650"/>
              <a:ext cx="457200" cy="454025"/>
            </a:xfrm>
            <a:custGeom>
              <a:avLst/>
              <a:gdLst>
                <a:gd name="T0" fmla="*/ 115 w 144"/>
                <a:gd name="T1" fmla="*/ 38 h 143"/>
                <a:gd name="T2" fmla="*/ 110 w 144"/>
                <a:gd name="T3" fmla="*/ 0 h 143"/>
                <a:gd name="T4" fmla="*/ 0 w 144"/>
                <a:gd name="T5" fmla="*/ 143 h 143"/>
                <a:gd name="T6" fmla="*/ 110 w 144"/>
                <a:gd name="T7" fmla="*/ 87 h 143"/>
                <a:gd name="T8" fmla="*/ 137 w 144"/>
                <a:gd name="T9" fmla="*/ 38 h 143"/>
                <a:gd name="T10" fmla="*/ 5 w 144"/>
                <a:gd name="T11" fmla="*/ 138 h 143"/>
                <a:gd name="T12" fmla="*/ 106 w 144"/>
                <a:gd name="T13" fmla="*/ 5 h 143"/>
                <a:gd name="T14" fmla="*/ 97 w 144"/>
                <a:gd name="T15" fmla="*/ 55 h 143"/>
                <a:gd name="T16" fmla="*/ 64 w 144"/>
                <a:gd name="T17" fmla="*/ 60 h 143"/>
                <a:gd name="T18" fmla="*/ 74 w 144"/>
                <a:gd name="T19" fmla="*/ 78 h 143"/>
                <a:gd name="T20" fmla="*/ 14 w 144"/>
                <a:gd name="T21" fmla="*/ 83 h 143"/>
                <a:gd name="T22" fmla="*/ 51 w 144"/>
                <a:gd name="T23" fmla="*/ 101 h 143"/>
                <a:gd name="T24" fmla="*/ 14 w 144"/>
                <a:gd name="T25" fmla="*/ 106 h 143"/>
                <a:gd name="T26" fmla="*/ 46 w 144"/>
                <a:gd name="T27" fmla="*/ 129 h 143"/>
                <a:gd name="T28" fmla="*/ 106 w 144"/>
                <a:gd name="T29" fmla="*/ 92 h 143"/>
                <a:gd name="T30" fmla="*/ 52 w 144"/>
                <a:gd name="T31" fmla="*/ 111 h 143"/>
                <a:gd name="T32" fmla="*/ 51 w 144"/>
                <a:gd name="T33" fmla="*/ 124 h 143"/>
                <a:gd name="T34" fmla="*/ 69 w 144"/>
                <a:gd name="T35" fmla="*/ 122 h 143"/>
                <a:gd name="T36" fmla="*/ 116 w 144"/>
                <a:gd name="T37" fmla="*/ 42 h 143"/>
                <a:gd name="T38" fmla="*/ 69 w 144"/>
                <a:gd name="T39" fmla="*/ 122 h 143"/>
                <a:gd name="T40" fmla="*/ 120 w 144"/>
                <a:gd name="T41" fmla="*/ 39 h 143"/>
                <a:gd name="T42" fmla="*/ 136 w 144"/>
                <a:gd name="T43" fmla="*/ 55 h 143"/>
                <a:gd name="T44" fmla="*/ 120 w 144"/>
                <a:gd name="T45" fmla="*/ 52 h 143"/>
                <a:gd name="T46" fmla="*/ 66 w 144"/>
                <a:gd name="T47" fmla="*/ 112 h 143"/>
                <a:gd name="T48" fmla="*/ 55 w 144"/>
                <a:gd name="T49" fmla="*/ 14 h 143"/>
                <a:gd name="T50" fmla="*/ 14 w 144"/>
                <a:gd name="T51" fmla="*/ 60 h 143"/>
                <a:gd name="T52" fmla="*/ 55 w 144"/>
                <a:gd name="T53" fmla="*/ 14 h 143"/>
                <a:gd name="T54" fmla="*/ 18 w 144"/>
                <a:gd name="T55" fmla="*/ 55 h 143"/>
                <a:gd name="T56" fmla="*/ 50 w 144"/>
                <a:gd name="T57" fmla="*/ 19 h 143"/>
                <a:gd name="T58" fmla="*/ 34 w 144"/>
                <a:gd name="T59" fmla="*/ 44 h 143"/>
                <a:gd name="T60" fmla="*/ 48 w 144"/>
                <a:gd name="T61" fmla="*/ 53 h 143"/>
                <a:gd name="T62" fmla="*/ 44 w 144"/>
                <a:gd name="T63" fmla="*/ 33 h 143"/>
                <a:gd name="T64" fmla="*/ 25 w 144"/>
                <a:gd name="T65" fmla="*/ 33 h 143"/>
                <a:gd name="T66" fmla="*/ 21 w 144"/>
                <a:gd name="T67" fmla="*/ 53 h 143"/>
                <a:gd name="T68" fmla="*/ 34 w 144"/>
                <a:gd name="T69" fmla="*/ 44 h 143"/>
                <a:gd name="T70" fmla="*/ 39 w 144"/>
                <a:gd name="T71" fmla="*/ 33 h 143"/>
                <a:gd name="T72" fmla="*/ 30 w 144"/>
                <a:gd name="T73" fmla="*/ 33 h 143"/>
                <a:gd name="T74" fmla="*/ 64 w 144"/>
                <a:gd name="T75" fmla="*/ 14 h 143"/>
                <a:gd name="T76" fmla="*/ 97 w 144"/>
                <a:gd name="T77" fmla="*/ 19 h 143"/>
                <a:gd name="T78" fmla="*/ 64 w 144"/>
                <a:gd name="T79" fmla="*/ 14 h 143"/>
                <a:gd name="T80" fmla="*/ 97 w 144"/>
                <a:gd name="T81" fmla="*/ 35 h 143"/>
                <a:gd name="T82" fmla="*/ 64 w 144"/>
                <a:gd name="T83" fmla="*/ 39 h 143"/>
                <a:gd name="T84" fmla="*/ 14 w 144"/>
                <a:gd name="T85" fmla="*/ 124 h 143"/>
                <a:gd name="T86" fmla="*/ 18 w 144"/>
                <a:gd name="T87" fmla="*/ 129 h 143"/>
                <a:gd name="T88" fmla="*/ 14 w 144"/>
                <a:gd name="T89" fmla="*/ 124 h 143"/>
                <a:gd name="T90" fmla="*/ 28 w 144"/>
                <a:gd name="T91" fmla="*/ 124 h 143"/>
                <a:gd name="T92" fmla="*/ 23 w 144"/>
                <a:gd name="T93" fmla="*/ 129 h 143"/>
                <a:gd name="T94" fmla="*/ 32 w 144"/>
                <a:gd name="T95" fmla="*/ 124 h 143"/>
                <a:gd name="T96" fmla="*/ 37 w 144"/>
                <a:gd name="T97" fmla="*/ 129 h 143"/>
                <a:gd name="T98" fmla="*/ 32 w 144"/>
                <a:gd name="T99" fmla="*/ 1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43">
                  <a:moveTo>
                    <a:pt x="137" y="38"/>
                  </a:moveTo>
                  <a:cubicBezTo>
                    <a:pt x="129" y="29"/>
                    <a:pt x="118" y="35"/>
                    <a:pt x="115" y="38"/>
                  </a:cubicBezTo>
                  <a:cubicBezTo>
                    <a:pt x="110" y="42"/>
                    <a:pt x="110" y="42"/>
                    <a:pt x="110" y="42"/>
                  </a:cubicBezTo>
                  <a:cubicBezTo>
                    <a:pt x="110" y="0"/>
                    <a:pt x="110" y="0"/>
                    <a:pt x="110" y="0"/>
                  </a:cubicBezTo>
                  <a:cubicBezTo>
                    <a:pt x="0" y="0"/>
                    <a:pt x="0" y="0"/>
                    <a:pt x="0" y="0"/>
                  </a:cubicBezTo>
                  <a:cubicBezTo>
                    <a:pt x="0" y="143"/>
                    <a:pt x="0" y="143"/>
                    <a:pt x="0" y="143"/>
                  </a:cubicBezTo>
                  <a:cubicBezTo>
                    <a:pt x="110" y="143"/>
                    <a:pt x="110" y="143"/>
                    <a:pt x="110" y="143"/>
                  </a:cubicBezTo>
                  <a:cubicBezTo>
                    <a:pt x="110" y="87"/>
                    <a:pt x="110" y="87"/>
                    <a:pt x="110" y="87"/>
                  </a:cubicBezTo>
                  <a:cubicBezTo>
                    <a:pt x="137" y="60"/>
                    <a:pt x="137" y="60"/>
                    <a:pt x="137" y="60"/>
                  </a:cubicBezTo>
                  <a:cubicBezTo>
                    <a:pt x="144" y="54"/>
                    <a:pt x="144" y="44"/>
                    <a:pt x="137" y="38"/>
                  </a:cubicBezTo>
                  <a:close/>
                  <a:moveTo>
                    <a:pt x="106" y="138"/>
                  </a:moveTo>
                  <a:cubicBezTo>
                    <a:pt x="5" y="138"/>
                    <a:pt x="5" y="138"/>
                    <a:pt x="5" y="138"/>
                  </a:cubicBezTo>
                  <a:cubicBezTo>
                    <a:pt x="5" y="5"/>
                    <a:pt x="5" y="5"/>
                    <a:pt x="5" y="5"/>
                  </a:cubicBezTo>
                  <a:cubicBezTo>
                    <a:pt x="106" y="5"/>
                    <a:pt x="106" y="5"/>
                    <a:pt x="106" y="5"/>
                  </a:cubicBezTo>
                  <a:cubicBezTo>
                    <a:pt x="106" y="47"/>
                    <a:pt x="106" y="47"/>
                    <a:pt x="106" y="47"/>
                  </a:cubicBezTo>
                  <a:cubicBezTo>
                    <a:pt x="97" y="55"/>
                    <a:pt x="97" y="55"/>
                    <a:pt x="97" y="55"/>
                  </a:cubicBezTo>
                  <a:cubicBezTo>
                    <a:pt x="64" y="55"/>
                    <a:pt x="64" y="55"/>
                    <a:pt x="64" y="55"/>
                  </a:cubicBezTo>
                  <a:cubicBezTo>
                    <a:pt x="64" y="60"/>
                    <a:pt x="64" y="60"/>
                    <a:pt x="64" y="60"/>
                  </a:cubicBezTo>
                  <a:cubicBezTo>
                    <a:pt x="92" y="60"/>
                    <a:pt x="92" y="60"/>
                    <a:pt x="92" y="60"/>
                  </a:cubicBezTo>
                  <a:cubicBezTo>
                    <a:pt x="74" y="78"/>
                    <a:pt x="74" y="78"/>
                    <a:pt x="74" y="78"/>
                  </a:cubicBezTo>
                  <a:cubicBezTo>
                    <a:pt x="14" y="78"/>
                    <a:pt x="14" y="78"/>
                    <a:pt x="14" y="78"/>
                  </a:cubicBezTo>
                  <a:cubicBezTo>
                    <a:pt x="14" y="83"/>
                    <a:pt x="14" y="83"/>
                    <a:pt x="14" y="83"/>
                  </a:cubicBezTo>
                  <a:cubicBezTo>
                    <a:pt x="69" y="83"/>
                    <a:pt x="69" y="83"/>
                    <a:pt x="69" y="83"/>
                  </a:cubicBezTo>
                  <a:cubicBezTo>
                    <a:pt x="51" y="101"/>
                    <a:pt x="51" y="101"/>
                    <a:pt x="51" y="101"/>
                  </a:cubicBezTo>
                  <a:cubicBezTo>
                    <a:pt x="14" y="101"/>
                    <a:pt x="14" y="101"/>
                    <a:pt x="14" y="101"/>
                  </a:cubicBezTo>
                  <a:cubicBezTo>
                    <a:pt x="14" y="106"/>
                    <a:pt x="14" y="106"/>
                    <a:pt x="14" y="106"/>
                  </a:cubicBezTo>
                  <a:cubicBezTo>
                    <a:pt x="47" y="106"/>
                    <a:pt x="47" y="106"/>
                    <a:pt x="47" y="106"/>
                  </a:cubicBezTo>
                  <a:cubicBezTo>
                    <a:pt x="46" y="129"/>
                    <a:pt x="46" y="129"/>
                    <a:pt x="46" y="129"/>
                  </a:cubicBezTo>
                  <a:cubicBezTo>
                    <a:pt x="70" y="127"/>
                    <a:pt x="70" y="127"/>
                    <a:pt x="70" y="127"/>
                  </a:cubicBezTo>
                  <a:cubicBezTo>
                    <a:pt x="106" y="92"/>
                    <a:pt x="106" y="92"/>
                    <a:pt x="106" y="92"/>
                  </a:cubicBezTo>
                  <a:cubicBezTo>
                    <a:pt x="106" y="138"/>
                    <a:pt x="106" y="138"/>
                    <a:pt x="106" y="138"/>
                  </a:cubicBezTo>
                  <a:close/>
                  <a:moveTo>
                    <a:pt x="52" y="111"/>
                  </a:moveTo>
                  <a:cubicBezTo>
                    <a:pt x="64" y="123"/>
                    <a:pt x="64" y="123"/>
                    <a:pt x="64" y="123"/>
                  </a:cubicBezTo>
                  <a:cubicBezTo>
                    <a:pt x="51" y="124"/>
                    <a:pt x="51" y="124"/>
                    <a:pt x="51" y="124"/>
                  </a:cubicBezTo>
                  <a:lnTo>
                    <a:pt x="52" y="111"/>
                  </a:lnTo>
                  <a:close/>
                  <a:moveTo>
                    <a:pt x="69" y="122"/>
                  </a:moveTo>
                  <a:cubicBezTo>
                    <a:pt x="53" y="106"/>
                    <a:pt x="53" y="106"/>
                    <a:pt x="53" y="106"/>
                  </a:cubicBezTo>
                  <a:cubicBezTo>
                    <a:pt x="116" y="42"/>
                    <a:pt x="116" y="42"/>
                    <a:pt x="116" y="42"/>
                  </a:cubicBezTo>
                  <a:cubicBezTo>
                    <a:pt x="133" y="59"/>
                    <a:pt x="133" y="59"/>
                    <a:pt x="133" y="59"/>
                  </a:cubicBezTo>
                  <a:lnTo>
                    <a:pt x="69" y="122"/>
                  </a:lnTo>
                  <a:close/>
                  <a:moveTo>
                    <a:pt x="136" y="55"/>
                  </a:moveTo>
                  <a:cubicBezTo>
                    <a:pt x="120" y="39"/>
                    <a:pt x="120" y="39"/>
                    <a:pt x="120" y="39"/>
                  </a:cubicBezTo>
                  <a:cubicBezTo>
                    <a:pt x="122" y="38"/>
                    <a:pt x="128" y="35"/>
                    <a:pt x="134" y="41"/>
                  </a:cubicBezTo>
                  <a:cubicBezTo>
                    <a:pt x="138" y="45"/>
                    <a:pt x="139" y="51"/>
                    <a:pt x="136" y="55"/>
                  </a:cubicBezTo>
                  <a:close/>
                  <a:moveTo>
                    <a:pt x="63" y="109"/>
                  </a:moveTo>
                  <a:cubicBezTo>
                    <a:pt x="120" y="52"/>
                    <a:pt x="120" y="52"/>
                    <a:pt x="120" y="52"/>
                  </a:cubicBezTo>
                  <a:cubicBezTo>
                    <a:pt x="123" y="55"/>
                    <a:pt x="123" y="55"/>
                    <a:pt x="123" y="55"/>
                  </a:cubicBezTo>
                  <a:cubicBezTo>
                    <a:pt x="66" y="112"/>
                    <a:pt x="66" y="112"/>
                    <a:pt x="66" y="112"/>
                  </a:cubicBezTo>
                  <a:lnTo>
                    <a:pt x="63" y="109"/>
                  </a:lnTo>
                  <a:close/>
                  <a:moveTo>
                    <a:pt x="55" y="14"/>
                  </a:moveTo>
                  <a:cubicBezTo>
                    <a:pt x="14" y="14"/>
                    <a:pt x="14" y="14"/>
                    <a:pt x="14" y="14"/>
                  </a:cubicBezTo>
                  <a:cubicBezTo>
                    <a:pt x="14" y="60"/>
                    <a:pt x="14" y="60"/>
                    <a:pt x="14" y="60"/>
                  </a:cubicBezTo>
                  <a:cubicBezTo>
                    <a:pt x="55" y="60"/>
                    <a:pt x="55" y="60"/>
                    <a:pt x="55" y="60"/>
                  </a:cubicBezTo>
                  <a:cubicBezTo>
                    <a:pt x="55" y="14"/>
                    <a:pt x="55" y="14"/>
                    <a:pt x="55" y="14"/>
                  </a:cubicBezTo>
                  <a:close/>
                  <a:moveTo>
                    <a:pt x="50" y="55"/>
                  </a:moveTo>
                  <a:cubicBezTo>
                    <a:pt x="18" y="55"/>
                    <a:pt x="18" y="55"/>
                    <a:pt x="18" y="55"/>
                  </a:cubicBezTo>
                  <a:cubicBezTo>
                    <a:pt x="18" y="19"/>
                    <a:pt x="18" y="19"/>
                    <a:pt x="18" y="19"/>
                  </a:cubicBezTo>
                  <a:cubicBezTo>
                    <a:pt x="50" y="19"/>
                    <a:pt x="50" y="19"/>
                    <a:pt x="50" y="19"/>
                  </a:cubicBezTo>
                  <a:cubicBezTo>
                    <a:pt x="50" y="55"/>
                    <a:pt x="50" y="55"/>
                    <a:pt x="50" y="55"/>
                  </a:cubicBezTo>
                  <a:close/>
                  <a:moveTo>
                    <a:pt x="34" y="44"/>
                  </a:moveTo>
                  <a:cubicBezTo>
                    <a:pt x="39" y="44"/>
                    <a:pt x="44" y="48"/>
                    <a:pt x="44" y="53"/>
                  </a:cubicBezTo>
                  <a:cubicBezTo>
                    <a:pt x="48" y="53"/>
                    <a:pt x="48" y="53"/>
                    <a:pt x="48" y="53"/>
                  </a:cubicBezTo>
                  <a:cubicBezTo>
                    <a:pt x="48" y="47"/>
                    <a:pt x="44" y="42"/>
                    <a:pt x="39" y="40"/>
                  </a:cubicBezTo>
                  <a:cubicBezTo>
                    <a:pt x="42" y="39"/>
                    <a:pt x="44" y="36"/>
                    <a:pt x="44" y="33"/>
                  </a:cubicBezTo>
                  <a:cubicBezTo>
                    <a:pt x="44" y="27"/>
                    <a:pt x="39" y="23"/>
                    <a:pt x="34" y="23"/>
                  </a:cubicBezTo>
                  <a:cubicBezTo>
                    <a:pt x="29" y="23"/>
                    <a:pt x="25" y="27"/>
                    <a:pt x="25" y="33"/>
                  </a:cubicBezTo>
                  <a:cubicBezTo>
                    <a:pt x="25" y="36"/>
                    <a:pt x="27" y="39"/>
                    <a:pt x="29" y="40"/>
                  </a:cubicBezTo>
                  <a:cubicBezTo>
                    <a:pt x="24" y="42"/>
                    <a:pt x="21" y="47"/>
                    <a:pt x="21" y="53"/>
                  </a:cubicBezTo>
                  <a:cubicBezTo>
                    <a:pt x="25" y="53"/>
                    <a:pt x="25" y="53"/>
                    <a:pt x="25" y="53"/>
                  </a:cubicBezTo>
                  <a:cubicBezTo>
                    <a:pt x="25" y="48"/>
                    <a:pt x="29" y="44"/>
                    <a:pt x="34" y="44"/>
                  </a:cubicBezTo>
                  <a:close/>
                  <a:moveTo>
                    <a:pt x="34" y="28"/>
                  </a:moveTo>
                  <a:cubicBezTo>
                    <a:pt x="37" y="28"/>
                    <a:pt x="39" y="30"/>
                    <a:pt x="39" y="33"/>
                  </a:cubicBezTo>
                  <a:cubicBezTo>
                    <a:pt x="39" y="35"/>
                    <a:pt x="37" y="37"/>
                    <a:pt x="34" y="37"/>
                  </a:cubicBezTo>
                  <a:cubicBezTo>
                    <a:pt x="32" y="37"/>
                    <a:pt x="30" y="35"/>
                    <a:pt x="30" y="33"/>
                  </a:cubicBezTo>
                  <a:cubicBezTo>
                    <a:pt x="30" y="30"/>
                    <a:pt x="32" y="28"/>
                    <a:pt x="34" y="28"/>
                  </a:cubicBezTo>
                  <a:close/>
                  <a:moveTo>
                    <a:pt x="64" y="14"/>
                  </a:moveTo>
                  <a:cubicBezTo>
                    <a:pt x="97" y="14"/>
                    <a:pt x="97" y="14"/>
                    <a:pt x="97" y="14"/>
                  </a:cubicBezTo>
                  <a:cubicBezTo>
                    <a:pt x="97" y="19"/>
                    <a:pt x="97" y="19"/>
                    <a:pt x="97" y="19"/>
                  </a:cubicBezTo>
                  <a:cubicBezTo>
                    <a:pt x="64" y="19"/>
                    <a:pt x="64" y="19"/>
                    <a:pt x="64" y="19"/>
                  </a:cubicBezTo>
                  <a:lnTo>
                    <a:pt x="64" y="14"/>
                  </a:lnTo>
                  <a:close/>
                  <a:moveTo>
                    <a:pt x="64" y="35"/>
                  </a:moveTo>
                  <a:cubicBezTo>
                    <a:pt x="97" y="35"/>
                    <a:pt x="97" y="35"/>
                    <a:pt x="97" y="35"/>
                  </a:cubicBezTo>
                  <a:cubicBezTo>
                    <a:pt x="97" y="39"/>
                    <a:pt x="97" y="39"/>
                    <a:pt x="97" y="39"/>
                  </a:cubicBezTo>
                  <a:cubicBezTo>
                    <a:pt x="64" y="39"/>
                    <a:pt x="64" y="39"/>
                    <a:pt x="64" y="39"/>
                  </a:cubicBezTo>
                  <a:lnTo>
                    <a:pt x="64" y="35"/>
                  </a:lnTo>
                  <a:close/>
                  <a:moveTo>
                    <a:pt x="14" y="124"/>
                  </a:moveTo>
                  <a:cubicBezTo>
                    <a:pt x="18" y="124"/>
                    <a:pt x="18" y="124"/>
                    <a:pt x="18" y="124"/>
                  </a:cubicBezTo>
                  <a:cubicBezTo>
                    <a:pt x="18" y="129"/>
                    <a:pt x="18" y="129"/>
                    <a:pt x="18" y="129"/>
                  </a:cubicBezTo>
                  <a:cubicBezTo>
                    <a:pt x="14" y="129"/>
                    <a:pt x="14" y="129"/>
                    <a:pt x="14" y="129"/>
                  </a:cubicBezTo>
                  <a:lnTo>
                    <a:pt x="14" y="124"/>
                  </a:lnTo>
                  <a:close/>
                  <a:moveTo>
                    <a:pt x="23" y="124"/>
                  </a:moveTo>
                  <a:cubicBezTo>
                    <a:pt x="28" y="124"/>
                    <a:pt x="28" y="124"/>
                    <a:pt x="28" y="124"/>
                  </a:cubicBezTo>
                  <a:cubicBezTo>
                    <a:pt x="28" y="129"/>
                    <a:pt x="28" y="129"/>
                    <a:pt x="28" y="129"/>
                  </a:cubicBezTo>
                  <a:cubicBezTo>
                    <a:pt x="23" y="129"/>
                    <a:pt x="23" y="129"/>
                    <a:pt x="23" y="129"/>
                  </a:cubicBezTo>
                  <a:lnTo>
                    <a:pt x="23" y="124"/>
                  </a:lnTo>
                  <a:close/>
                  <a:moveTo>
                    <a:pt x="32" y="124"/>
                  </a:moveTo>
                  <a:cubicBezTo>
                    <a:pt x="37" y="124"/>
                    <a:pt x="37" y="124"/>
                    <a:pt x="37" y="124"/>
                  </a:cubicBezTo>
                  <a:cubicBezTo>
                    <a:pt x="37" y="129"/>
                    <a:pt x="37" y="129"/>
                    <a:pt x="37" y="129"/>
                  </a:cubicBezTo>
                  <a:cubicBezTo>
                    <a:pt x="32" y="129"/>
                    <a:pt x="32" y="129"/>
                    <a:pt x="32" y="129"/>
                  </a:cubicBezTo>
                  <a:lnTo>
                    <a:pt x="32" y="124"/>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8608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Treatment and Detox</a:t>
            </a:r>
            <a:endParaRPr lang="en-CA" sz="2800" dirty="0">
              <a:solidFill>
                <a:srgbClr val="0070C0"/>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sp>
        <p:nvSpPr>
          <p:cNvPr id="3" name="Rectangle 2"/>
          <p:cNvSpPr/>
          <p:nvPr/>
        </p:nvSpPr>
        <p:spPr bwMode="auto">
          <a:xfrm>
            <a:off x="0" y="1408116"/>
            <a:ext cx="9144000" cy="436968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srgbClr val="000066"/>
              </a:solidFill>
              <a:effectLst/>
              <a:uLnTx/>
              <a:uFillTx/>
              <a:latin typeface="Verdana" pitchFamily="34" charset="0"/>
              <a:ea typeface="+mn-ea"/>
              <a:cs typeface="+mn-cs"/>
            </a:endParaRPr>
          </a:p>
        </p:txBody>
      </p:sp>
      <p:graphicFrame>
        <p:nvGraphicFramePr>
          <p:cNvPr id="11" name="Table 10"/>
          <p:cNvGraphicFramePr>
            <a:graphicFrameLocks noGrp="1"/>
          </p:cNvGraphicFramePr>
          <p:nvPr/>
        </p:nvGraphicFramePr>
        <p:xfrm>
          <a:off x="0" y="1577591"/>
          <a:ext cx="9144000" cy="4340887"/>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562372429"/>
                    </a:ext>
                  </a:extLst>
                </a:gridCol>
              </a:tblGrid>
              <a:tr h="4340887">
                <a:tc>
                  <a:txBody>
                    <a:bodyPr/>
                    <a:lstStyle/>
                    <a:p>
                      <a:endParaRPr lang="en-US" sz="1800" b="1" kern="1200" dirty="0">
                        <a:solidFill>
                          <a:schemeClr val="accent5"/>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40685913"/>
                  </a:ext>
                </a:extLst>
              </a:tr>
            </a:tbl>
          </a:graphicData>
        </a:graphic>
      </p:graphicFrame>
      <p:sp>
        <p:nvSpPr>
          <p:cNvPr id="10" name="TextBox 9"/>
          <p:cNvSpPr txBox="1"/>
          <p:nvPr/>
        </p:nvSpPr>
        <p:spPr>
          <a:xfrm>
            <a:off x="1" y="1577592"/>
            <a:ext cx="9143999" cy="1370515"/>
          </a:xfrm>
          <a:prstGeom prst="rect">
            <a:avLst/>
          </a:prstGeom>
          <a:solidFill>
            <a:srgbClr val="EAEAEA"/>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66"/>
              </a:solidFill>
              <a:effectLst/>
              <a:uLnTx/>
              <a:uFillTx/>
              <a:latin typeface="Arial"/>
              <a:ea typeface="+mn-ea"/>
              <a:cs typeface="+mn-cs"/>
            </a:endParaRPr>
          </a:p>
        </p:txBody>
      </p:sp>
      <p:grpSp>
        <p:nvGrpSpPr>
          <p:cNvPr id="44" name="Group 43" descr="GPS icon">
            <a:extLst>
              <a:ext uri="{FF2B5EF4-FFF2-40B4-BE49-F238E27FC236}">
                <a16:creationId xmlns:a16="http://schemas.microsoft.com/office/drawing/2014/main" id="{2E046149-97EA-4B7C-98B3-810396D94C09}"/>
              </a:ext>
            </a:extLst>
          </p:cNvPr>
          <p:cNvGrpSpPr/>
          <p:nvPr/>
        </p:nvGrpSpPr>
        <p:grpSpPr>
          <a:xfrm>
            <a:off x="409573" y="3811548"/>
            <a:ext cx="631825" cy="631825"/>
            <a:chOff x="5778500" y="8172450"/>
            <a:chExt cx="631825" cy="631825"/>
          </a:xfrm>
        </p:grpSpPr>
        <p:sp>
          <p:nvSpPr>
            <p:cNvPr id="45" name="Oval 173">
              <a:extLst>
                <a:ext uri="{FF2B5EF4-FFF2-40B4-BE49-F238E27FC236}">
                  <a16:creationId xmlns:a16="http://schemas.microsoft.com/office/drawing/2014/main" id="{1782805B-17B8-4B5C-9A24-AD7295443EBF}"/>
                </a:ext>
              </a:extLst>
            </p:cNvPr>
            <p:cNvSpPr>
              <a:spLocks noChangeArrowheads="1"/>
            </p:cNvSpPr>
            <p:nvPr/>
          </p:nvSpPr>
          <p:spPr bwMode="auto">
            <a:xfrm>
              <a:off x="5778500" y="8172450"/>
              <a:ext cx="631825"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95">
              <a:extLst>
                <a:ext uri="{FF2B5EF4-FFF2-40B4-BE49-F238E27FC236}">
                  <a16:creationId xmlns:a16="http://schemas.microsoft.com/office/drawing/2014/main" id="{7BF67BEA-0B62-4C62-B194-E753438FCBE7}"/>
                </a:ext>
              </a:extLst>
            </p:cNvPr>
            <p:cNvSpPr>
              <a:spLocks noEditPoints="1"/>
            </p:cNvSpPr>
            <p:nvPr/>
          </p:nvSpPr>
          <p:spPr bwMode="auto">
            <a:xfrm>
              <a:off x="5934075" y="8261350"/>
              <a:ext cx="333375" cy="454025"/>
            </a:xfrm>
            <a:custGeom>
              <a:avLst/>
              <a:gdLst>
                <a:gd name="T0" fmla="*/ 52 w 105"/>
                <a:gd name="T1" fmla="*/ 21 h 143"/>
                <a:gd name="T2" fmla="*/ 21 w 105"/>
                <a:gd name="T3" fmla="*/ 53 h 143"/>
                <a:gd name="T4" fmla="*/ 52 w 105"/>
                <a:gd name="T5" fmla="*/ 85 h 143"/>
                <a:gd name="T6" fmla="*/ 84 w 105"/>
                <a:gd name="T7" fmla="*/ 53 h 143"/>
                <a:gd name="T8" fmla="*/ 52 w 105"/>
                <a:gd name="T9" fmla="*/ 21 h 143"/>
                <a:gd name="T10" fmla="*/ 37 w 105"/>
                <a:gd name="T11" fmla="*/ 75 h 143"/>
                <a:gd name="T12" fmla="*/ 52 w 105"/>
                <a:gd name="T13" fmla="*/ 60 h 143"/>
                <a:gd name="T14" fmla="*/ 68 w 105"/>
                <a:gd name="T15" fmla="*/ 75 h 143"/>
                <a:gd name="T16" fmla="*/ 52 w 105"/>
                <a:gd name="T17" fmla="*/ 80 h 143"/>
                <a:gd name="T18" fmla="*/ 37 w 105"/>
                <a:gd name="T19" fmla="*/ 75 h 143"/>
                <a:gd name="T20" fmla="*/ 46 w 105"/>
                <a:gd name="T21" fmla="*/ 48 h 143"/>
                <a:gd name="T22" fmla="*/ 52 w 105"/>
                <a:gd name="T23" fmla="*/ 41 h 143"/>
                <a:gd name="T24" fmla="*/ 59 w 105"/>
                <a:gd name="T25" fmla="*/ 48 h 143"/>
                <a:gd name="T26" fmla="*/ 52 w 105"/>
                <a:gd name="T27" fmla="*/ 55 h 143"/>
                <a:gd name="T28" fmla="*/ 46 w 105"/>
                <a:gd name="T29" fmla="*/ 48 h 143"/>
                <a:gd name="T30" fmla="*/ 73 w 105"/>
                <a:gd name="T31" fmla="*/ 71 h 143"/>
                <a:gd name="T32" fmla="*/ 60 w 105"/>
                <a:gd name="T33" fmla="*/ 57 h 143"/>
                <a:gd name="T34" fmla="*/ 64 w 105"/>
                <a:gd name="T35" fmla="*/ 48 h 143"/>
                <a:gd name="T36" fmla="*/ 52 w 105"/>
                <a:gd name="T37" fmla="*/ 37 h 143"/>
                <a:gd name="T38" fmla="*/ 41 w 105"/>
                <a:gd name="T39" fmla="*/ 48 h 143"/>
                <a:gd name="T40" fmla="*/ 45 w 105"/>
                <a:gd name="T41" fmla="*/ 57 h 143"/>
                <a:gd name="T42" fmla="*/ 32 w 105"/>
                <a:gd name="T43" fmla="*/ 71 h 143"/>
                <a:gd name="T44" fmla="*/ 25 w 105"/>
                <a:gd name="T45" fmla="*/ 53 h 143"/>
                <a:gd name="T46" fmla="*/ 52 w 105"/>
                <a:gd name="T47" fmla="*/ 25 h 143"/>
                <a:gd name="T48" fmla="*/ 80 w 105"/>
                <a:gd name="T49" fmla="*/ 53 h 143"/>
                <a:gd name="T50" fmla="*/ 73 w 105"/>
                <a:gd name="T51" fmla="*/ 71 h 143"/>
                <a:gd name="T52" fmla="*/ 52 w 105"/>
                <a:gd name="T53" fmla="*/ 0 h 143"/>
                <a:gd name="T54" fmla="*/ 0 w 105"/>
                <a:gd name="T55" fmla="*/ 53 h 143"/>
                <a:gd name="T56" fmla="*/ 51 w 105"/>
                <a:gd name="T57" fmla="*/ 141 h 143"/>
                <a:gd name="T58" fmla="*/ 52 w 105"/>
                <a:gd name="T59" fmla="*/ 143 h 143"/>
                <a:gd name="T60" fmla="*/ 54 w 105"/>
                <a:gd name="T61" fmla="*/ 141 h 143"/>
                <a:gd name="T62" fmla="*/ 105 w 105"/>
                <a:gd name="T63" fmla="*/ 53 h 143"/>
                <a:gd name="T64" fmla="*/ 52 w 105"/>
                <a:gd name="T65" fmla="*/ 0 h 143"/>
                <a:gd name="T66" fmla="*/ 52 w 105"/>
                <a:gd name="T67" fmla="*/ 136 h 143"/>
                <a:gd name="T68" fmla="*/ 5 w 105"/>
                <a:gd name="T69" fmla="*/ 53 h 143"/>
                <a:gd name="T70" fmla="*/ 52 w 105"/>
                <a:gd name="T71" fmla="*/ 5 h 143"/>
                <a:gd name="T72" fmla="*/ 100 w 105"/>
                <a:gd name="T73" fmla="*/ 53 h 143"/>
                <a:gd name="T74" fmla="*/ 52 w 105"/>
                <a:gd name="T75"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43">
                  <a:moveTo>
                    <a:pt x="52" y="21"/>
                  </a:moveTo>
                  <a:cubicBezTo>
                    <a:pt x="35" y="21"/>
                    <a:pt x="21" y="35"/>
                    <a:pt x="21" y="53"/>
                  </a:cubicBezTo>
                  <a:cubicBezTo>
                    <a:pt x="21" y="70"/>
                    <a:pt x="35" y="85"/>
                    <a:pt x="52" y="85"/>
                  </a:cubicBezTo>
                  <a:cubicBezTo>
                    <a:pt x="70" y="85"/>
                    <a:pt x="84" y="70"/>
                    <a:pt x="84" y="53"/>
                  </a:cubicBezTo>
                  <a:cubicBezTo>
                    <a:pt x="84" y="35"/>
                    <a:pt x="70" y="21"/>
                    <a:pt x="52" y="21"/>
                  </a:cubicBezTo>
                  <a:close/>
                  <a:moveTo>
                    <a:pt x="37" y="75"/>
                  </a:moveTo>
                  <a:cubicBezTo>
                    <a:pt x="37" y="66"/>
                    <a:pt x="44" y="60"/>
                    <a:pt x="52" y="60"/>
                  </a:cubicBezTo>
                  <a:cubicBezTo>
                    <a:pt x="61" y="60"/>
                    <a:pt x="68" y="66"/>
                    <a:pt x="68" y="75"/>
                  </a:cubicBezTo>
                  <a:cubicBezTo>
                    <a:pt x="64" y="78"/>
                    <a:pt x="58" y="80"/>
                    <a:pt x="52" y="80"/>
                  </a:cubicBezTo>
                  <a:cubicBezTo>
                    <a:pt x="47" y="80"/>
                    <a:pt x="41" y="78"/>
                    <a:pt x="37" y="75"/>
                  </a:cubicBezTo>
                  <a:close/>
                  <a:moveTo>
                    <a:pt x="46" y="48"/>
                  </a:moveTo>
                  <a:cubicBezTo>
                    <a:pt x="46" y="44"/>
                    <a:pt x="49" y="41"/>
                    <a:pt x="52" y="41"/>
                  </a:cubicBezTo>
                  <a:cubicBezTo>
                    <a:pt x="56" y="41"/>
                    <a:pt x="59" y="44"/>
                    <a:pt x="59" y="48"/>
                  </a:cubicBezTo>
                  <a:cubicBezTo>
                    <a:pt x="59" y="52"/>
                    <a:pt x="56" y="55"/>
                    <a:pt x="52" y="55"/>
                  </a:cubicBezTo>
                  <a:cubicBezTo>
                    <a:pt x="49" y="55"/>
                    <a:pt x="46" y="52"/>
                    <a:pt x="46" y="48"/>
                  </a:cubicBezTo>
                  <a:close/>
                  <a:moveTo>
                    <a:pt x="73" y="71"/>
                  </a:moveTo>
                  <a:cubicBezTo>
                    <a:pt x="71" y="65"/>
                    <a:pt x="66" y="59"/>
                    <a:pt x="60" y="57"/>
                  </a:cubicBezTo>
                  <a:cubicBezTo>
                    <a:pt x="62" y="54"/>
                    <a:pt x="64" y="52"/>
                    <a:pt x="64" y="48"/>
                  </a:cubicBezTo>
                  <a:cubicBezTo>
                    <a:pt x="64" y="42"/>
                    <a:pt x="59" y="37"/>
                    <a:pt x="52" y="37"/>
                  </a:cubicBezTo>
                  <a:cubicBezTo>
                    <a:pt x="46" y="37"/>
                    <a:pt x="41" y="42"/>
                    <a:pt x="41" y="48"/>
                  </a:cubicBezTo>
                  <a:cubicBezTo>
                    <a:pt x="41" y="52"/>
                    <a:pt x="42" y="54"/>
                    <a:pt x="45" y="57"/>
                  </a:cubicBezTo>
                  <a:cubicBezTo>
                    <a:pt x="39" y="59"/>
                    <a:pt x="34" y="65"/>
                    <a:pt x="32" y="71"/>
                  </a:cubicBezTo>
                  <a:cubicBezTo>
                    <a:pt x="28" y="66"/>
                    <a:pt x="25" y="60"/>
                    <a:pt x="25" y="53"/>
                  </a:cubicBezTo>
                  <a:cubicBezTo>
                    <a:pt x="25" y="38"/>
                    <a:pt x="37" y="25"/>
                    <a:pt x="52" y="25"/>
                  </a:cubicBezTo>
                  <a:cubicBezTo>
                    <a:pt x="68" y="25"/>
                    <a:pt x="80" y="38"/>
                    <a:pt x="80" y="53"/>
                  </a:cubicBezTo>
                  <a:cubicBezTo>
                    <a:pt x="80" y="60"/>
                    <a:pt x="77" y="66"/>
                    <a:pt x="73" y="71"/>
                  </a:cubicBezTo>
                  <a:close/>
                  <a:moveTo>
                    <a:pt x="52" y="0"/>
                  </a:moveTo>
                  <a:cubicBezTo>
                    <a:pt x="24" y="0"/>
                    <a:pt x="0" y="24"/>
                    <a:pt x="0" y="53"/>
                  </a:cubicBezTo>
                  <a:cubicBezTo>
                    <a:pt x="0" y="85"/>
                    <a:pt x="49" y="139"/>
                    <a:pt x="51" y="141"/>
                  </a:cubicBezTo>
                  <a:cubicBezTo>
                    <a:pt x="52" y="143"/>
                    <a:pt x="52" y="143"/>
                    <a:pt x="52" y="143"/>
                  </a:cubicBezTo>
                  <a:cubicBezTo>
                    <a:pt x="54" y="141"/>
                    <a:pt x="54" y="141"/>
                    <a:pt x="54" y="141"/>
                  </a:cubicBezTo>
                  <a:cubicBezTo>
                    <a:pt x="56" y="139"/>
                    <a:pt x="105" y="85"/>
                    <a:pt x="105" y="53"/>
                  </a:cubicBezTo>
                  <a:cubicBezTo>
                    <a:pt x="105" y="24"/>
                    <a:pt x="81" y="0"/>
                    <a:pt x="52" y="0"/>
                  </a:cubicBezTo>
                  <a:close/>
                  <a:moveTo>
                    <a:pt x="52" y="136"/>
                  </a:moveTo>
                  <a:cubicBezTo>
                    <a:pt x="44" y="126"/>
                    <a:pt x="5" y="80"/>
                    <a:pt x="5" y="53"/>
                  </a:cubicBezTo>
                  <a:cubicBezTo>
                    <a:pt x="5" y="26"/>
                    <a:pt x="26" y="5"/>
                    <a:pt x="52" y="5"/>
                  </a:cubicBezTo>
                  <a:cubicBezTo>
                    <a:pt x="79" y="5"/>
                    <a:pt x="100" y="26"/>
                    <a:pt x="100" y="53"/>
                  </a:cubicBezTo>
                  <a:cubicBezTo>
                    <a:pt x="100" y="80"/>
                    <a:pt x="61" y="126"/>
                    <a:pt x="52" y="136"/>
                  </a:cubicBez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descr="person at top of org chart icon">
            <a:extLst>
              <a:ext uri="{FF2B5EF4-FFF2-40B4-BE49-F238E27FC236}">
                <a16:creationId xmlns:a16="http://schemas.microsoft.com/office/drawing/2014/main" id="{8E65A944-B954-4E23-9404-DC4D9EA1495B}"/>
              </a:ext>
            </a:extLst>
          </p:cNvPr>
          <p:cNvGrpSpPr/>
          <p:nvPr/>
        </p:nvGrpSpPr>
        <p:grpSpPr>
          <a:xfrm>
            <a:off x="387349" y="4717157"/>
            <a:ext cx="631825" cy="631825"/>
            <a:chOff x="2009775" y="8172450"/>
            <a:chExt cx="631825" cy="631825"/>
          </a:xfrm>
        </p:grpSpPr>
        <p:sp>
          <p:nvSpPr>
            <p:cNvPr id="48" name="Oval 168">
              <a:extLst>
                <a:ext uri="{FF2B5EF4-FFF2-40B4-BE49-F238E27FC236}">
                  <a16:creationId xmlns:a16="http://schemas.microsoft.com/office/drawing/2014/main" id="{44530E69-1EFD-48CE-8378-981931529195}"/>
                </a:ext>
              </a:extLst>
            </p:cNvPr>
            <p:cNvSpPr>
              <a:spLocks noChangeArrowheads="1"/>
            </p:cNvSpPr>
            <p:nvPr/>
          </p:nvSpPr>
          <p:spPr bwMode="auto">
            <a:xfrm>
              <a:off x="2009775" y="8172450"/>
              <a:ext cx="631825"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96">
              <a:extLst>
                <a:ext uri="{FF2B5EF4-FFF2-40B4-BE49-F238E27FC236}">
                  <a16:creationId xmlns:a16="http://schemas.microsoft.com/office/drawing/2014/main" id="{85CAEF22-EA29-49B9-B9A2-A8816F1C9F8F}"/>
                </a:ext>
              </a:extLst>
            </p:cNvPr>
            <p:cNvSpPr>
              <a:spLocks noEditPoints="1"/>
            </p:cNvSpPr>
            <p:nvPr/>
          </p:nvSpPr>
          <p:spPr bwMode="auto">
            <a:xfrm>
              <a:off x="2120900" y="8248650"/>
              <a:ext cx="454025" cy="454025"/>
            </a:xfrm>
            <a:custGeom>
              <a:avLst/>
              <a:gdLst>
                <a:gd name="T0" fmla="*/ 51 w 143"/>
                <a:gd name="T1" fmla="*/ 21 h 143"/>
                <a:gd name="T2" fmla="*/ 10 w 143"/>
                <a:gd name="T3" fmla="*/ 21 h 143"/>
                <a:gd name="T4" fmla="*/ 30 w 143"/>
                <a:gd name="T5" fmla="*/ 5 h 143"/>
                <a:gd name="T6" fmla="*/ 30 w 143"/>
                <a:gd name="T7" fmla="*/ 37 h 143"/>
                <a:gd name="T8" fmla="*/ 30 w 143"/>
                <a:gd name="T9" fmla="*/ 5 h 143"/>
                <a:gd name="T10" fmla="*/ 30 w 143"/>
                <a:gd name="T11" fmla="*/ 46 h 143"/>
                <a:gd name="T12" fmla="*/ 0 w 143"/>
                <a:gd name="T13" fmla="*/ 58 h 143"/>
                <a:gd name="T14" fmla="*/ 10 w 143"/>
                <a:gd name="T15" fmla="*/ 101 h 143"/>
                <a:gd name="T16" fmla="*/ 51 w 143"/>
                <a:gd name="T17" fmla="*/ 143 h 143"/>
                <a:gd name="T18" fmla="*/ 60 w 143"/>
                <a:gd name="T19" fmla="*/ 101 h 143"/>
                <a:gd name="T20" fmla="*/ 48 w 143"/>
                <a:gd name="T21" fmla="*/ 39 h 143"/>
                <a:gd name="T22" fmla="*/ 46 w 143"/>
                <a:gd name="T23" fmla="*/ 97 h 143"/>
                <a:gd name="T24" fmla="*/ 33 w 143"/>
                <a:gd name="T25" fmla="*/ 138 h 143"/>
                <a:gd name="T26" fmla="*/ 28 w 143"/>
                <a:gd name="T27" fmla="*/ 106 h 143"/>
                <a:gd name="T28" fmla="*/ 14 w 143"/>
                <a:gd name="T29" fmla="*/ 138 h 143"/>
                <a:gd name="T30" fmla="*/ 5 w 143"/>
                <a:gd name="T31" fmla="*/ 97 h 143"/>
                <a:gd name="T32" fmla="*/ 12 w 143"/>
                <a:gd name="T33" fmla="*/ 45 h 143"/>
                <a:gd name="T34" fmla="*/ 49 w 143"/>
                <a:gd name="T35" fmla="*/ 45 h 143"/>
                <a:gd name="T36" fmla="*/ 56 w 143"/>
                <a:gd name="T37" fmla="*/ 97 h 143"/>
                <a:gd name="T38" fmla="*/ 111 w 143"/>
                <a:gd name="T39" fmla="*/ 72 h 143"/>
                <a:gd name="T40" fmla="*/ 143 w 143"/>
                <a:gd name="T41" fmla="*/ 72 h 143"/>
                <a:gd name="T42" fmla="*/ 127 w 143"/>
                <a:gd name="T43" fmla="*/ 83 h 143"/>
                <a:gd name="T44" fmla="*/ 127 w 143"/>
                <a:gd name="T45" fmla="*/ 60 h 143"/>
                <a:gd name="T46" fmla="*/ 127 w 143"/>
                <a:gd name="T47" fmla="*/ 83 h 143"/>
                <a:gd name="T48" fmla="*/ 111 w 143"/>
                <a:gd name="T49" fmla="*/ 117 h 143"/>
                <a:gd name="T50" fmla="*/ 143 w 143"/>
                <a:gd name="T51" fmla="*/ 117 h 143"/>
                <a:gd name="T52" fmla="*/ 127 w 143"/>
                <a:gd name="T53" fmla="*/ 129 h 143"/>
                <a:gd name="T54" fmla="*/ 127 w 143"/>
                <a:gd name="T55" fmla="*/ 106 h 143"/>
                <a:gd name="T56" fmla="*/ 127 w 143"/>
                <a:gd name="T57" fmla="*/ 129 h 143"/>
                <a:gd name="T58" fmla="*/ 143 w 143"/>
                <a:gd name="T59" fmla="*/ 26 h 143"/>
                <a:gd name="T60" fmla="*/ 111 w 143"/>
                <a:gd name="T61" fmla="*/ 26 h 143"/>
                <a:gd name="T62" fmla="*/ 127 w 143"/>
                <a:gd name="T63" fmla="*/ 14 h 143"/>
                <a:gd name="T64" fmla="*/ 127 w 143"/>
                <a:gd name="T65" fmla="*/ 37 h 143"/>
                <a:gd name="T66" fmla="*/ 127 w 143"/>
                <a:gd name="T67" fmla="*/ 14 h 143"/>
                <a:gd name="T68" fmla="*/ 108 w 143"/>
                <a:gd name="T69" fmla="*/ 23 h 143"/>
                <a:gd name="T70" fmla="*/ 85 w 143"/>
                <a:gd name="T71" fmla="*/ 28 h 143"/>
                <a:gd name="T72" fmla="*/ 108 w 143"/>
                <a:gd name="T73" fmla="*/ 69 h 143"/>
                <a:gd name="T74" fmla="*/ 85 w 143"/>
                <a:gd name="T75" fmla="*/ 74 h 143"/>
                <a:gd name="T76" fmla="*/ 108 w 143"/>
                <a:gd name="T77" fmla="*/ 115 h 143"/>
                <a:gd name="T78" fmla="*/ 81 w 143"/>
                <a:gd name="T79" fmla="*/ 120 h 143"/>
                <a:gd name="T80" fmla="*/ 62 w 143"/>
                <a:gd name="T81" fmla="*/ 74 h 143"/>
                <a:gd name="T82" fmla="*/ 81 w 143"/>
                <a:gd name="T83"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43">
                  <a:moveTo>
                    <a:pt x="30" y="42"/>
                  </a:moveTo>
                  <a:cubicBezTo>
                    <a:pt x="42" y="42"/>
                    <a:pt x="51" y="32"/>
                    <a:pt x="51" y="21"/>
                  </a:cubicBezTo>
                  <a:cubicBezTo>
                    <a:pt x="51" y="10"/>
                    <a:pt x="42" y="0"/>
                    <a:pt x="30" y="0"/>
                  </a:cubicBezTo>
                  <a:cubicBezTo>
                    <a:pt x="19" y="0"/>
                    <a:pt x="10" y="10"/>
                    <a:pt x="10" y="21"/>
                  </a:cubicBezTo>
                  <a:cubicBezTo>
                    <a:pt x="10" y="32"/>
                    <a:pt x="19" y="42"/>
                    <a:pt x="30" y="42"/>
                  </a:cubicBezTo>
                  <a:close/>
                  <a:moveTo>
                    <a:pt x="30" y="5"/>
                  </a:moveTo>
                  <a:cubicBezTo>
                    <a:pt x="39" y="5"/>
                    <a:pt x="46" y="12"/>
                    <a:pt x="46" y="21"/>
                  </a:cubicBezTo>
                  <a:cubicBezTo>
                    <a:pt x="46" y="30"/>
                    <a:pt x="39" y="37"/>
                    <a:pt x="30" y="37"/>
                  </a:cubicBezTo>
                  <a:cubicBezTo>
                    <a:pt x="21" y="37"/>
                    <a:pt x="14" y="30"/>
                    <a:pt x="14" y="21"/>
                  </a:cubicBezTo>
                  <a:cubicBezTo>
                    <a:pt x="14" y="12"/>
                    <a:pt x="21" y="5"/>
                    <a:pt x="30" y="5"/>
                  </a:cubicBezTo>
                  <a:close/>
                  <a:moveTo>
                    <a:pt x="48" y="39"/>
                  </a:moveTo>
                  <a:cubicBezTo>
                    <a:pt x="48" y="39"/>
                    <a:pt x="42" y="46"/>
                    <a:pt x="30" y="46"/>
                  </a:cubicBezTo>
                  <a:cubicBezTo>
                    <a:pt x="18" y="46"/>
                    <a:pt x="12" y="39"/>
                    <a:pt x="12" y="39"/>
                  </a:cubicBezTo>
                  <a:cubicBezTo>
                    <a:pt x="12" y="39"/>
                    <a:pt x="0" y="45"/>
                    <a:pt x="0" y="58"/>
                  </a:cubicBezTo>
                  <a:cubicBezTo>
                    <a:pt x="0" y="101"/>
                    <a:pt x="0" y="101"/>
                    <a:pt x="0" y="101"/>
                  </a:cubicBezTo>
                  <a:cubicBezTo>
                    <a:pt x="10" y="101"/>
                    <a:pt x="10" y="101"/>
                    <a:pt x="10" y="101"/>
                  </a:cubicBezTo>
                  <a:cubicBezTo>
                    <a:pt x="10" y="143"/>
                    <a:pt x="10" y="143"/>
                    <a:pt x="10" y="143"/>
                  </a:cubicBezTo>
                  <a:cubicBezTo>
                    <a:pt x="51" y="143"/>
                    <a:pt x="51" y="143"/>
                    <a:pt x="51" y="143"/>
                  </a:cubicBezTo>
                  <a:cubicBezTo>
                    <a:pt x="51" y="101"/>
                    <a:pt x="51" y="101"/>
                    <a:pt x="51" y="101"/>
                  </a:cubicBezTo>
                  <a:cubicBezTo>
                    <a:pt x="60" y="101"/>
                    <a:pt x="60" y="101"/>
                    <a:pt x="60" y="101"/>
                  </a:cubicBezTo>
                  <a:cubicBezTo>
                    <a:pt x="60" y="58"/>
                    <a:pt x="60" y="58"/>
                    <a:pt x="60" y="58"/>
                  </a:cubicBezTo>
                  <a:cubicBezTo>
                    <a:pt x="60" y="45"/>
                    <a:pt x="48" y="39"/>
                    <a:pt x="48" y="39"/>
                  </a:cubicBezTo>
                  <a:close/>
                  <a:moveTo>
                    <a:pt x="56" y="97"/>
                  </a:moveTo>
                  <a:cubicBezTo>
                    <a:pt x="46" y="97"/>
                    <a:pt x="46" y="97"/>
                    <a:pt x="46" y="97"/>
                  </a:cubicBezTo>
                  <a:cubicBezTo>
                    <a:pt x="46" y="138"/>
                    <a:pt x="46" y="138"/>
                    <a:pt x="46" y="138"/>
                  </a:cubicBezTo>
                  <a:cubicBezTo>
                    <a:pt x="33" y="138"/>
                    <a:pt x="33" y="138"/>
                    <a:pt x="33" y="138"/>
                  </a:cubicBezTo>
                  <a:cubicBezTo>
                    <a:pt x="33" y="106"/>
                    <a:pt x="33" y="106"/>
                    <a:pt x="33" y="106"/>
                  </a:cubicBezTo>
                  <a:cubicBezTo>
                    <a:pt x="28" y="106"/>
                    <a:pt x="28" y="106"/>
                    <a:pt x="28" y="106"/>
                  </a:cubicBezTo>
                  <a:cubicBezTo>
                    <a:pt x="28" y="138"/>
                    <a:pt x="28" y="138"/>
                    <a:pt x="28" y="138"/>
                  </a:cubicBezTo>
                  <a:cubicBezTo>
                    <a:pt x="14" y="138"/>
                    <a:pt x="14" y="138"/>
                    <a:pt x="14" y="138"/>
                  </a:cubicBezTo>
                  <a:cubicBezTo>
                    <a:pt x="14" y="97"/>
                    <a:pt x="14" y="97"/>
                    <a:pt x="14" y="97"/>
                  </a:cubicBezTo>
                  <a:cubicBezTo>
                    <a:pt x="5" y="97"/>
                    <a:pt x="5" y="97"/>
                    <a:pt x="5" y="97"/>
                  </a:cubicBezTo>
                  <a:cubicBezTo>
                    <a:pt x="5" y="58"/>
                    <a:pt x="5" y="58"/>
                    <a:pt x="5" y="58"/>
                  </a:cubicBezTo>
                  <a:cubicBezTo>
                    <a:pt x="5" y="52"/>
                    <a:pt x="8" y="48"/>
                    <a:pt x="12" y="45"/>
                  </a:cubicBezTo>
                  <a:cubicBezTo>
                    <a:pt x="17" y="49"/>
                    <a:pt x="24" y="51"/>
                    <a:pt x="30" y="51"/>
                  </a:cubicBezTo>
                  <a:cubicBezTo>
                    <a:pt x="37" y="51"/>
                    <a:pt x="43" y="49"/>
                    <a:pt x="49" y="45"/>
                  </a:cubicBezTo>
                  <a:cubicBezTo>
                    <a:pt x="53" y="48"/>
                    <a:pt x="56" y="52"/>
                    <a:pt x="56" y="58"/>
                  </a:cubicBezTo>
                  <a:cubicBezTo>
                    <a:pt x="56" y="97"/>
                    <a:pt x="56" y="97"/>
                    <a:pt x="56" y="97"/>
                  </a:cubicBezTo>
                  <a:close/>
                  <a:moveTo>
                    <a:pt x="127" y="55"/>
                  </a:moveTo>
                  <a:cubicBezTo>
                    <a:pt x="118" y="55"/>
                    <a:pt x="111" y="63"/>
                    <a:pt x="111" y="72"/>
                  </a:cubicBezTo>
                  <a:cubicBezTo>
                    <a:pt x="111" y="80"/>
                    <a:pt x="118" y="88"/>
                    <a:pt x="127" y="88"/>
                  </a:cubicBezTo>
                  <a:cubicBezTo>
                    <a:pt x="135" y="88"/>
                    <a:pt x="143" y="80"/>
                    <a:pt x="143" y="72"/>
                  </a:cubicBezTo>
                  <a:cubicBezTo>
                    <a:pt x="143" y="63"/>
                    <a:pt x="136" y="55"/>
                    <a:pt x="127" y="55"/>
                  </a:cubicBezTo>
                  <a:close/>
                  <a:moveTo>
                    <a:pt x="127" y="83"/>
                  </a:moveTo>
                  <a:cubicBezTo>
                    <a:pt x="120" y="83"/>
                    <a:pt x="115" y="78"/>
                    <a:pt x="115" y="72"/>
                  </a:cubicBezTo>
                  <a:cubicBezTo>
                    <a:pt x="115" y="65"/>
                    <a:pt x="120" y="60"/>
                    <a:pt x="127" y="60"/>
                  </a:cubicBezTo>
                  <a:cubicBezTo>
                    <a:pt x="133" y="60"/>
                    <a:pt x="138" y="65"/>
                    <a:pt x="138" y="72"/>
                  </a:cubicBezTo>
                  <a:cubicBezTo>
                    <a:pt x="138" y="78"/>
                    <a:pt x="133" y="83"/>
                    <a:pt x="127" y="83"/>
                  </a:cubicBezTo>
                  <a:close/>
                  <a:moveTo>
                    <a:pt x="127" y="101"/>
                  </a:moveTo>
                  <a:cubicBezTo>
                    <a:pt x="118" y="101"/>
                    <a:pt x="111" y="109"/>
                    <a:pt x="111" y="117"/>
                  </a:cubicBezTo>
                  <a:cubicBezTo>
                    <a:pt x="111" y="126"/>
                    <a:pt x="118" y="134"/>
                    <a:pt x="127" y="134"/>
                  </a:cubicBezTo>
                  <a:cubicBezTo>
                    <a:pt x="135" y="134"/>
                    <a:pt x="143" y="126"/>
                    <a:pt x="143" y="117"/>
                  </a:cubicBezTo>
                  <a:cubicBezTo>
                    <a:pt x="143" y="109"/>
                    <a:pt x="136" y="101"/>
                    <a:pt x="127" y="101"/>
                  </a:cubicBezTo>
                  <a:close/>
                  <a:moveTo>
                    <a:pt x="127" y="129"/>
                  </a:moveTo>
                  <a:cubicBezTo>
                    <a:pt x="120" y="129"/>
                    <a:pt x="115" y="124"/>
                    <a:pt x="115" y="117"/>
                  </a:cubicBezTo>
                  <a:cubicBezTo>
                    <a:pt x="115" y="111"/>
                    <a:pt x="120" y="106"/>
                    <a:pt x="127" y="106"/>
                  </a:cubicBezTo>
                  <a:cubicBezTo>
                    <a:pt x="133" y="106"/>
                    <a:pt x="138" y="111"/>
                    <a:pt x="138" y="117"/>
                  </a:cubicBezTo>
                  <a:cubicBezTo>
                    <a:pt x="138" y="124"/>
                    <a:pt x="133" y="129"/>
                    <a:pt x="127" y="129"/>
                  </a:cubicBezTo>
                  <a:close/>
                  <a:moveTo>
                    <a:pt x="127" y="42"/>
                  </a:moveTo>
                  <a:cubicBezTo>
                    <a:pt x="135" y="42"/>
                    <a:pt x="143" y="35"/>
                    <a:pt x="143" y="26"/>
                  </a:cubicBezTo>
                  <a:cubicBezTo>
                    <a:pt x="143" y="17"/>
                    <a:pt x="136" y="10"/>
                    <a:pt x="127" y="10"/>
                  </a:cubicBezTo>
                  <a:cubicBezTo>
                    <a:pt x="118" y="10"/>
                    <a:pt x="111" y="17"/>
                    <a:pt x="111" y="26"/>
                  </a:cubicBezTo>
                  <a:cubicBezTo>
                    <a:pt x="111" y="35"/>
                    <a:pt x="118" y="42"/>
                    <a:pt x="127" y="42"/>
                  </a:cubicBezTo>
                  <a:close/>
                  <a:moveTo>
                    <a:pt x="127" y="14"/>
                  </a:moveTo>
                  <a:cubicBezTo>
                    <a:pt x="133" y="14"/>
                    <a:pt x="138" y="19"/>
                    <a:pt x="138" y="26"/>
                  </a:cubicBezTo>
                  <a:cubicBezTo>
                    <a:pt x="138" y="32"/>
                    <a:pt x="133" y="37"/>
                    <a:pt x="127" y="37"/>
                  </a:cubicBezTo>
                  <a:cubicBezTo>
                    <a:pt x="120" y="37"/>
                    <a:pt x="115" y="32"/>
                    <a:pt x="115" y="26"/>
                  </a:cubicBezTo>
                  <a:cubicBezTo>
                    <a:pt x="115" y="19"/>
                    <a:pt x="120" y="14"/>
                    <a:pt x="127" y="14"/>
                  </a:cubicBezTo>
                  <a:close/>
                  <a:moveTo>
                    <a:pt x="81" y="23"/>
                  </a:moveTo>
                  <a:cubicBezTo>
                    <a:pt x="108" y="23"/>
                    <a:pt x="108" y="23"/>
                    <a:pt x="108" y="23"/>
                  </a:cubicBezTo>
                  <a:cubicBezTo>
                    <a:pt x="108" y="28"/>
                    <a:pt x="108" y="28"/>
                    <a:pt x="108" y="28"/>
                  </a:cubicBezTo>
                  <a:cubicBezTo>
                    <a:pt x="85" y="28"/>
                    <a:pt x="85" y="28"/>
                    <a:pt x="85" y="28"/>
                  </a:cubicBezTo>
                  <a:cubicBezTo>
                    <a:pt x="85" y="69"/>
                    <a:pt x="85" y="69"/>
                    <a:pt x="85" y="69"/>
                  </a:cubicBezTo>
                  <a:cubicBezTo>
                    <a:pt x="108" y="69"/>
                    <a:pt x="108" y="69"/>
                    <a:pt x="108" y="69"/>
                  </a:cubicBezTo>
                  <a:cubicBezTo>
                    <a:pt x="108" y="74"/>
                    <a:pt x="108" y="74"/>
                    <a:pt x="108" y="74"/>
                  </a:cubicBezTo>
                  <a:cubicBezTo>
                    <a:pt x="85" y="74"/>
                    <a:pt x="85" y="74"/>
                    <a:pt x="85" y="74"/>
                  </a:cubicBezTo>
                  <a:cubicBezTo>
                    <a:pt x="85" y="115"/>
                    <a:pt x="85" y="115"/>
                    <a:pt x="85" y="115"/>
                  </a:cubicBezTo>
                  <a:cubicBezTo>
                    <a:pt x="108" y="115"/>
                    <a:pt x="108" y="115"/>
                    <a:pt x="108" y="115"/>
                  </a:cubicBezTo>
                  <a:cubicBezTo>
                    <a:pt x="108" y="120"/>
                    <a:pt x="108" y="120"/>
                    <a:pt x="108" y="120"/>
                  </a:cubicBezTo>
                  <a:cubicBezTo>
                    <a:pt x="81" y="120"/>
                    <a:pt x="81" y="120"/>
                    <a:pt x="81" y="120"/>
                  </a:cubicBezTo>
                  <a:cubicBezTo>
                    <a:pt x="81" y="74"/>
                    <a:pt x="81" y="74"/>
                    <a:pt x="81" y="74"/>
                  </a:cubicBezTo>
                  <a:cubicBezTo>
                    <a:pt x="62" y="74"/>
                    <a:pt x="62" y="74"/>
                    <a:pt x="62" y="74"/>
                  </a:cubicBezTo>
                  <a:cubicBezTo>
                    <a:pt x="62" y="69"/>
                    <a:pt x="62" y="69"/>
                    <a:pt x="62" y="69"/>
                  </a:cubicBezTo>
                  <a:cubicBezTo>
                    <a:pt x="81" y="69"/>
                    <a:pt x="81" y="69"/>
                    <a:pt x="81" y="69"/>
                  </a:cubicBezTo>
                  <a:lnTo>
                    <a:pt x="81" y="23"/>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0" name="TextBox 49"/>
          <p:cNvSpPr txBox="1"/>
          <p:nvPr/>
        </p:nvSpPr>
        <p:spPr>
          <a:xfrm>
            <a:off x="1041398" y="4717157"/>
            <a:ext cx="7339735" cy="1138773"/>
          </a:xfrm>
          <a:prstGeom prst="rect">
            <a:avLst/>
          </a:prstGeom>
          <a:noFill/>
        </p:spPr>
        <p:txBody>
          <a:bodyPr wrap="square" rtlCol="0">
            <a:spAutoFit/>
          </a:bodyPr>
          <a:lstStyle/>
          <a:p>
            <a:r>
              <a:rPr lang="en-US" b="1" dirty="0">
                <a:solidFill>
                  <a:srgbClr val="ED7D31"/>
                </a:solidFill>
                <a:latin typeface="Arial" panose="020B0604020202020204" pitchFamily="34" charset="0"/>
                <a:cs typeface="Arial" panose="020B0604020202020204" pitchFamily="34" charset="0"/>
              </a:rPr>
              <a:t>Upon acceptance into detox, start approval process for individual via authorization through the Medical Transportation Referral Unit, Non-Insured Health Benefits program.</a:t>
            </a:r>
          </a:p>
          <a:p>
            <a:pPr marL="285750" indent="-285750">
              <a:buFont typeface="Wingdings" panose="05000000000000000000" pitchFamily="2" charset="2"/>
              <a:buChar char="Ø"/>
            </a:pPr>
            <a:r>
              <a:rPr lang="en-US" sz="1200" b="1" dirty="0">
                <a:solidFill>
                  <a:srgbClr val="ED7D31"/>
                </a:solidFill>
                <a:latin typeface="Arial" panose="020B0604020202020204" pitchFamily="34" charset="0"/>
                <a:cs typeface="Arial" panose="020B0604020202020204" pitchFamily="34" charset="0"/>
              </a:rPr>
              <a:t>Detox treatment approved without confirmation of bed.</a:t>
            </a:r>
          </a:p>
        </p:txBody>
      </p:sp>
      <p:sp>
        <p:nvSpPr>
          <p:cNvPr id="51" name="TextBox 50"/>
          <p:cNvSpPr txBox="1"/>
          <p:nvPr/>
        </p:nvSpPr>
        <p:spPr>
          <a:xfrm>
            <a:off x="1100883" y="3766326"/>
            <a:ext cx="6408833" cy="738664"/>
          </a:xfrm>
          <a:prstGeom prst="rect">
            <a:avLst/>
          </a:prstGeom>
          <a:noFill/>
        </p:spPr>
        <p:txBody>
          <a:bodyPr wrap="square" rtlCol="0">
            <a:spAutoFit/>
          </a:bodyPr>
          <a:lstStyle/>
          <a:p>
            <a:r>
              <a:rPr lang="en-US" b="1" dirty="0">
                <a:solidFill>
                  <a:srgbClr val="ED7D31"/>
                </a:solidFill>
                <a:latin typeface="Arial" panose="020B0604020202020204" pitchFamily="34" charset="0"/>
                <a:cs typeface="Arial" panose="020B0604020202020204" pitchFamily="34" charset="0"/>
              </a:rPr>
              <a:t>Upon confirmation, assist in finding detox treatment </a:t>
            </a:r>
          </a:p>
          <a:p>
            <a:pPr marL="171450" indent="-171450">
              <a:buFont typeface="Wingdings" panose="05000000000000000000" pitchFamily="2" charset="2"/>
              <a:buChar char="Ø"/>
            </a:pPr>
            <a:r>
              <a:rPr lang="en-US" sz="1200" b="1" dirty="0">
                <a:solidFill>
                  <a:srgbClr val="ED7D31"/>
                </a:solidFill>
                <a:latin typeface="Arial" panose="020B0604020202020204" pitchFamily="34" charset="0"/>
                <a:cs typeface="Arial" panose="020B0604020202020204" pitchFamily="34" charset="0"/>
              </a:rPr>
              <a:t>Main Street Project</a:t>
            </a:r>
          </a:p>
          <a:p>
            <a:pPr marL="171450" indent="-171450">
              <a:buFont typeface="Wingdings" panose="05000000000000000000" pitchFamily="2" charset="2"/>
              <a:buChar char="Ø"/>
            </a:pPr>
            <a:r>
              <a:rPr lang="en-US" sz="1200" b="1" dirty="0">
                <a:solidFill>
                  <a:srgbClr val="ED7D31"/>
                </a:solidFill>
                <a:latin typeface="Arial" panose="020B0604020202020204" pitchFamily="34" charset="0"/>
                <a:cs typeface="Arial" panose="020B0604020202020204" pitchFamily="34" charset="0"/>
              </a:rPr>
              <a:t>Rapid Access to Addictions Medicine (RAAM) Clinics</a:t>
            </a:r>
          </a:p>
        </p:txBody>
      </p:sp>
      <p:sp>
        <p:nvSpPr>
          <p:cNvPr id="18" name="TextBox 17"/>
          <p:cNvSpPr txBox="1"/>
          <p:nvPr/>
        </p:nvSpPr>
        <p:spPr>
          <a:xfrm>
            <a:off x="2103018" y="1606916"/>
            <a:ext cx="614039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solidFill>
                  <a:srgbClr val="ED7D31"/>
                </a:solidFill>
                <a:latin typeface="Arial" panose="020B0604020202020204" pitchFamily="34" charset="0"/>
                <a:cs typeface="Arial" panose="020B0604020202020204" pitchFamily="34" charset="0"/>
              </a:rPr>
              <a:t>Does the individual require detox?</a:t>
            </a:r>
            <a:endParaRPr kumimoji="0" lang="en-US" b="1" i="0" u="none" strike="noStrike" kern="1200" cap="none" spc="0" normalizeH="0" baseline="0" noProof="0" dirty="0">
              <a:ln>
                <a:noFill/>
              </a:ln>
              <a:solidFill>
                <a:srgbClr val="ED7D31"/>
              </a:solidFill>
              <a:effectLst/>
              <a:uLnTx/>
              <a:uFillTx/>
              <a:latin typeface="Arial" panose="020B0604020202020204" pitchFamily="34" charset="0"/>
              <a:cs typeface="Arial" panose="020B0604020202020204" pitchFamily="34" charset="0"/>
            </a:endParaRPr>
          </a:p>
        </p:txBody>
      </p:sp>
      <p:sp>
        <p:nvSpPr>
          <p:cNvPr id="19" name="Flowchart: Decision 18"/>
          <p:cNvSpPr/>
          <p:nvPr/>
        </p:nvSpPr>
        <p:spPr>
          <a:xfrm>
            <a:off x="1639456" y="1939897"/>
            <a:ext cx="1103744" cy="931704"/>
          </a:xfrm>
          <a:prstGeom prst="flowChartDecision">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b="1" dirty="0"/>
              <a:t>Yes?</a:t>
            </a:r>
          </a:p>
        </p:txBody>
      </p:sp>
      <p:sp>
        <p:nvSpPr>
          <p:cNvPr id="20" name="Flowchart: Decision 19"/>
          <p:cNvSpPr/>
          <p:nvPr/>
        </p:nvSpPr>
        <p:spPr>
          <a:xfrm>
            <a:off x="5405582" y="1910862"/>
            <a:ext cx="1076036" cy="931704"/>
          </a:xfrm>
          <a:prstGeom prst="flowChartDecision">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b="1" dirty="0"/>
              <a:t>No</a:t>
            </a:r>
          </a:p>
        </p:txBody>
      </p:sp>
      <p:cxnSp>
        <p:nvCxnSpPr>
          <p:cNvPr id="21" name="Straight Arrow Connector 20"/>
          <p:cNvCxnSpPr/>
          <p:nvPr/>
        </p:nvCxnSpPr>
        <p:spPr>
          <a:xfrm>
            <a:off x="6481618" y="2408135"/>
            <a:ext cx="99807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Flowchart: Process 22"/>
          <p:cNvSpPr/>
          <p:nvPr/>
        </p:nvSpPr>
        <p:spPr>
          <a:xfrm>
            <a:off x="7603232" y="2025012"/>
            <a:ext cx="1506626" cy="842853"/>
          </a:xfrm>
          <a:prstGeom prst="flowChartProcess">
            <a:avLst/>
          </a:prstGeom>
          <a:solidFill>
            <a:srgbClr val="EAEAEA"/>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b="1" dirty="0"/>
              <a:t>Start the intake referral process to a Treatment Centre</a:t>
            </a:r>
          </a:p>
        </p:txBody>
      </p:sp>
      <p:sp>
        <p:nvSpPr>
          <p:cNvPr id="24" name="TextBox 23"/>
          <p:cNvSpPr txBox="1"/>
          <p:nvPr/>
        </p:nvSpPr>
        <p:spPr>
          <a:xfrm>
            <a:off x="381000" y="3236214"/>
            <a:ext cx="8077675" cy="369332"/>
          </a:xfrm>
          <a:prstGeom prst="rect">
            <a:avLst/>
          </a:prstGeom>
          <a:noFill/>
        </p:spPr>
        <p:txBody>
          <a:bodyPr wrap="square" rtlCol="0">
            <a:spAutoFit/>
          </a:bodyPr>
          <a:lstStyle/>
          <a:p>
            <a:r>
              <a:rPr lang="en-US" b="1" dirty="0">
                <a:solidFill>
                  <a:srgbClr val="ED7D31"/>
                </a:solidFill>
                <a:latin typeface="Arial" panose="020B0604020202020204" pitchFamily="34" charset="0"/>
                <a:cs typeface="Arial" panose="020B0604020202020204" pitchFamily="34" charset="0"/>
              </a:rPr>
              <a:t>Find Detox treatment for individual:</a:t>
            </a:r>
          </a:p>
        </p:txBody>
      </p:sp>
      <p:cxnSp>
        <p:nvCxnSpPr>
          <p:cNvPr id="25" name="Straight Arrow Connector 24"/>
          <p:cNvCxnSpPr>
            <a:stCxn id="19" idx="2"/>
          </p:cNvCxnSpPr>
          <p:nvPr/>
        </p:nvCxnSpPr>
        <p:spPr>
          <a:xfrm>
            <a:off x="2191328" y="2871601"/>
            <a:ext cx="0" cy="37036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0" name="Straight Arrow Connector 29"/>
          <p:cNvCxnSpPr/>
          <p:nvPr/>
        </p:nvCxnSpPr>
        <p:spPr>
          <a:xfrm>
            <a:off x="8240542" y="2882640"/>
            <a:ext cx="5987" cy="37616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33" name="Graphic 6" descr="A lightbulb">
            <a:extLst>
              <a:ext uri="{FF2B5EF4-FFF2-40B4-BE49-F238E27FC236}">
                <a16:creationId xmlns:a16="http://schemas.microsoft.com/office/drawing/2014/main" id="{86AC424D-4098-086D-96D2-970F75B641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2009" y="2906831"/>
            <a:ext cx="800922" cy="800922"/>
          </a:xfrm>
          <a:prstGeom prst="rect">
            <a:avLst/>
          </a:prstGeom>
        </p:spPr>
      </p:pic>
      <p:sp>
        <p:nvSpPr>
          <p:cNvPr id="34" name="Flowchart: Process 33"/>
          <p:cNvSpPr/>
          <p:nvPr/>
        </p:nvSpPr>
        <p:spPr>
          <a:xfrm>
            <a:off x="7349342" y="3258836"/>
            <a:ext cx="1760516" cy="1161690"/>
          </a:xfrm>
          <a:prstGeom prst="flowChartProcess">
            <a:avLst/>
          </a:prstGeom>
          <a:solidFill>
            <a:srgbClr val="EAEAEA"/>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b="1" dirty="0"/>
              <a:t>While individual waits for acceptance to treatment centre, provide a network of support.</a:t>
            </a:r>
          </a:p>
        </p:txBody>
      </p:sp>
    </p:spTree>
    <p:extLst>
      <p:ext uri="{BB962C8B-B14F-4D97-AF65-F5344CB8AC3E}">
        <p14:creationId xmlns:p14="http://schemas.microsoft.com/office/powerpoint/2010/main" val="395556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0070C0"/>
                </a:solidFill>
                <a:latin typeface="+mn-lt"/>
              </a:rPr>
              <a:t>	</a:t>
            </a:r>
            <a:r>
              <a:rPr lang="en-US" sz="2800" dirty="0">
                <a:solidFill>
                  <a:srgbClr val="567BB6"/>
                </a:solidFill>
                <a:latin typeface="Arial" panose="020B0604020202020204" pitchFamily="34" charset="0"/>
                <a:cs typeface="Arial" panose="020B0604020202020204" pitchFamily="34" charset="0"/>
              </a:rPr>
              <a:t>What type of activities are offered?</a:t>
            </a:r>
            <a:r>
              <a:rPr lang="en-CA" sz="2800" dirty="0">
                <a:solidFill>
                  <a:srgbClr val="0070C0"/>
                </a:solidFill>
                <a:latin typeface="+mn-lt"/>
              </a:rPr>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8"/>
            <a:ext cx="1225898" cy="1337778"/>
          </a:xfrm>
          <a:prstGeom prst="rect">
            <a:avLst/>
          </a:prstGeom>
        </p:spPr>
      </p:pic>
      <p:sp>
        <p:nvSpPr>
          <p:cNvPr id="14" name="TextBox 13"/>
          <p:cNvSpPr txBox="1"/>
          <p:nvPr/>
        </p:nvSpPr>
        <p:spPr>
          <a:xfrm>
            <a:off x="2009671" y="6330463"/>
            <a:ext cx="350769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D8D47"/>
                </a:solidFill>
                <a:effectLst/>
                <a:uLnTx/>
                <a:uFillTx/>
                <a:latin typeface="Arial"/>
                <a:ea typeface="+mn-ea"/>
                <a:cs typeface="+mn-cs"/>
              </a:rPr>
              <a:t>National Native Alcohol and Drug Abuse Program</a:t>
            </a:r>
          </a:p>
        </p:txBody>
      </p:sp>
      <p:sp>
        <p:nvSpPr>
          <p:cNvPr id="3" name="Rectangle 2"/>
          <p:cNvSpPr/>
          <p:nvPr/>
        </p:nvSpPr>
        <p:spPr bwMode="auto">
          <a:xfrm>
            <a:off x="-91901" y="1561051"/>
            <a:ext cx="9144000" cy="436968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srgbClr val="000066"/>
              </a:solidFill>
              <a:effectLst/>
              <a:uLnTx/>
              <a:uFillTx/>
              <a:latin typeface="Verdana" pitchFamily="34" charset="0"/>
              <a:ea typeface="+mn-ea"/>
              <a:cs typeface="+mn-cs"/>
            </a:endParaRPr>
          </a:p>
        </p:txBody>
      </p:sp>
      <p:graphicFrame>
        <p:nvGraphicFramePr>
          <p:cNvPr id="32" name="Diagram 31"/>
          <p:cNvGraphicFramePr/>
          <p:nvPr>
            <p:extLst>
              <p:ext uri="{D42A27DB-BD31-4B8C-83A1-F6EECF244321}">
                <p14:modId xmlns:p14="http://schemas.microsoft.com/office/powerpoint/2010/main" val="3720566006"/>
              </p:ext>
            </p:extLst>
          </p:nvPr>
        </p:nvGraphicFramePr>
        <p:xfrm>
          <a:off x="3947736" y="1236183"/>
          <a:ext cx="5467193" cy="48790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p:cNvSpPr txBox="1"/>
          <p:nvPr/>
        </p:nvSpPr>
        <p:spPr>
          <a:xfrm>
            <a:off x="429428" y="2141827"/>
            <a:ext cx="3498569" cy="1261856"/>
          </a:xfrm>
          <a:prstGeom prst="rect">
            <a:avLst/>
          </a:prstGeom>
          <a:solidFill>
            <a:schemeClr val="accent5">
              <a:lumMod val="20000"/>
              <a:lumOff val="80000"/>
            </a:schemeClr>
          </a:solidFill>
        </p:spPr>
        <p:txBody>
          <a:bodyPr wrap="square" rtlCol="0">
            <a:spAutoFit/>
          </a:bodyPr>
          <a:lstStyle/>
          <a:p>
            <a:endParaRPr lang="en-US" dirty="0"/>
          </a:p>
        </p:txBody>
      </p:sp>
      <p:sp>
        <p:nvSpPr>
          <p:cNvPr id="39" name="TextBox 38"/>
          <p:cNvSpPr txBox="1"/>
          <p:nvPr/>
        </p:nvSpPr>
        <p:spPr>
          <a:xfrm>
            <a:off x="1297885" y="2191622"/>
            <a:ext cx="2904701" cy="1415772"/>
          </a:xfrm>
          <a:prstGeom prst="rect">
            <a:avLst/>
          </a:prstGeom>
          <a:noFill/>
        </p:spPr>
        <p:txBody>
          <a:bodyPr wrap="square" rtlCol="0">
            <a:spAutoFit/>
          </a:bodyPr>
          <a:lstStyle/>
          <a:p>
            <a:r>
              <a:rPr lang="en-US" sz="1200" b="1" u="sng" dirty="0">
                <a:solidFill>
                  <a:srgbClr val="4D4D28"/>
                </a:solidFill>
              </a:rPr>
              <a:t>Prevention Activities</a:t>
            </a:r>
          </a:p>
          <a:p>
            <a:r>
              <a:rPr lang="en-US" sz="1200" b="1" dirty="0">
                <a:solidFill>
                  <a:srgbClr val="4D4D28"/>
                </a:solidFill>
              </a:rPr>
              <a:t>Public Awareness Campaigns</a:t>
            </a:r>
          </a:p>
          <a:p>
            <a:r>
              <a:rPr lang="en-US" sz="1200" b="1" dirty="0">
                <a:solidFill>
                  <a:srgbClr val="4D4D28"/>
                </a:solidFill>
              </a:rPr>
              <a:t>Public community meetings</a:t>
            </a:r>
          </a:p>
          <a:p>
            <a:r>
              <a:rPr lang="en-US" sz="1200" b="1" dirty="0">
                <a:solidFill>
                  <a:srgbClr val="4D4D28"/>
                </a:solidFill>
              </a:rPr>
              <a:t>Developing content for schools on alcohol and drug abuse</a:t>
            </a:r>
          </a:p>
          <a:p>
            <a:r>
              <a:rPr lang="en-US" sz="1200" b="1" dirty="0">
                <a:solidFill>
                  <a:srgbClr val="4D4D28"/>
                </a:solidFill>
              </a:rPr>
              <a:t>Spiritual and cultural events</a:t>
            </a:r>
          </a:p>
          <a:p>
            <a:endParaRPr lang="en-US" sz="1400" dirty="0"/>
          </a:p>
        </p:txBody>
      </p:sp>
      <p:grpSp>
        <p:nvGrpSpPr>
          <p:cNvPr id="40" name="Group 39" descr="presenter icon">
            <a:extLst>
              <a:ext uri="{FF2B5EF4-FFF2-40B4-BE49-F238E27FC236}">
                <a16:creationId xmlns:a16="http://schemas.microsoft.com/office/drawing/2014/main" id="{A71D0101-1B2D-4ADD-B887-8C328798A512}"/>
              </a:ext>
            </a:extLst>
          </p:cNvPr>
          <p:cNvGrpSpPr/>
          <p:nvPr/>
        </p:nvGrpSpPr>
        <p:grpSpPr>
          <a:xfrm>
            <a:off x="586758" y="2381513"/>
            <a:ext cx="628650" cy="628650"/>
            <a:chOff x="1257300" y="7426325"/>
            <a:chExt cx="628650" cy="628650"/>
          </a:xfrm>
        </p:grpSpPr>
        <p:sp>
          <p:nvSpPr>
            <p:cNvPr id="41" name="Oval 175">
              <a:extLst>
                <a:ext uri="{FF2B5EF4-FFF2-40B4-BE49-F238E27FC236}">
                  <a16:creationId xmlns:a16="http://schemas.microsoft.com/office/drawing/2014/main" id="{B1C7585C-B502-4220-8CB3-8DBAE4772390}"/>
                </a:ext>
              </a:extLst>
            </p:cNvPr>
            <p:cNvSpPr>
              <a:spLocks noChangeArrowheads="1"/>
            </p:cNvSpPr>
            <p:nvPr/>
          </p:nvSpPr>
          <p:spPr bwMode="auto">
            <a:xfrm>
              <a:off x="1257300" y="7426325"/>
              <a:ext cx="628650" cy="6286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4">
              <a:extLst>
                <a:ext uri="{FF2B5EF4-FFF2-40B4-BE49-F238E27FC236}">
                  <a16:creationId xmlns:a16="http://schemas.microsoft.com/office/drawing/2014/main" id="{601CA39E-E609-410D-A437-E2CFA84C49D5}"/>
                </a:ext>
              </a:extLst>
            </p:cNvPr>
            <p:cNvSpPr>
              <a:spLocks noEditPoints="1"/>
            </p:cNvSpPr>
            <p:nvPr/>
          </p:nvSpPr>
          <p:spPr bwMode="auto">
            <a:xfrm>
              <a:off x="1346200" y="7515225"/>
              <a:ext cx="450850" cy="450850"/>
            </a:xfrm>
            <a:custGeom>
              <a:avLst/>
              <a:gdLst>
                <a:gd name="T0" fmla="*/ 50 w 142"/>
                <a:gd name="T1" fmla="*/ 18 h 142"/>
                <a:gd name="T2" fmla="*/ 14 w 142"/>
                <a:gd name="T3" fmla="*/ 18 h 142"/>
                <a:gd name="T4" fmla="*/ 32 w 142"/>
                <a:gd name="T5" fmla="*/ 4 h 142"/>
                <a:gd name="T6" fmla="*/ 32 w 142"/>
                <a:gd name="T7" fmla="*/ 32 h 142"/>
                <a:gd name="T8" fmla="*/ 32 w 142"/>
                <a:gd name="T9" fmla="*/ 4 h 142"/>
                <a:gd name="T10" fmla="*/ 62 w 142"/>
                <a:gd name="T11" fmla="*/ 18 h 142"/>
                <a:gd name="T12" fmla="*/ 60 w 142"/>
                <a:gd name="T13" fmla="*/ 32 h 142"/>
                <a:gd name="T14" fmla="*/ 21 w 142"/>
                <a:gd name="T15" fmla="*/ 39 h 142"/>
                <a:gd name="T16" fmla="*/ 0 w 142"/>
                <a:gd name="T17" fmla="*/ 98 h 142"/>
                <a:gd name="T18" fmla="*/ 14 w 142"/>
                <a:gd name="T19" fmla="*/ 132 h 142"/>
                <a:gd name="T20" fmla="*/ 40 w 142"/>
                <a:gd name="T21" fmla="*/ 142 h 142"/>
                <a:gd name="T22" fmla="*/ 50 w 142"/>
                <a:gd name="T23" fmla="*/ 57 h 142"/>
                <a:gd name="T24" fmla="*/ 60 w 142"/>
                <a:gd name="T25" fmla="*/ 101 h 142"/>
                <a:gd name="T26" fmla="*/ 96 w 142"/>
                <a:gd name="T27" fmla="*/ 133 h 142"/>
                <a:gd name="T28" fmla="*/ 76 w 142"/>
                <a:gd name="T29" fmla="*/ 142 h 142"/>
                <a:gd name="T30" fmla="*/ 80 w 142"/>
                <a:gd name="T31" fmla="*/ 137 h 142"/>
                <a:gd name="T32" fmla="*/ 96 w 142"/>
                <a:gd name="T33" fmla="*/ 142 h 142"/>
                <a:gd name="T34" fmla="*/ 101 w 142"/>
                <a:gd name="T35" fmla="*/ 137 h 142"/>
                <a:gd name="T36" fmla="*/ 117 w 142"/>
                <a:gd name="T37" fmla="*/ 142 h 142"/>
                <a:gd name="T38" fmla="*/ 122 w 142"/>
                <a:gd name="T39" fmla="*/ 133 h 142"/>
                <a:gd name="T40" fmla="*/ 101 w 142"/>
                <a:gd name="T41" fmla="*/ 101 h 142"/>
                <a:gd name="T42" fmla="*/ 138 w 142"/>
                <a:gd name="T43" fmla="*/ 32 h 142"/>
                <a:gd name="T44" fmla="*/ 135 w 142"/>
                <a:gd name="T45" fmla="*/ 18 h 142"/>
                <a:gd name="T46" fmla="*/ 46 w 142"/>
                <a:gd name="T47" fmla="*/ 132 h 142"/>
                <a:gd name="T48" fmla="*/ 34 w 142"/>
                <a:gd name="T49" fmla="*/ 138 h 142"/>
                <a:gd name="T50" fmla="*/ 30 w 142"/>
                <a:gd name="T51" fmla="*/ 110 h 142"/>
                <a:gd name="T52" fmla="*/ 24 w 142"/>
                <a:gd name="T53" fmla="*/ 138 h 142"/>
                <a:gd name="T54" fmla="*/ 18 w 142"/>
                <a:gd name="T55" fmla="*/ 69 h 142"/>
                <a:gd name="T56" fmla="*/ 14 w 142"/>
                <a:gd name="T57" fmla="*/ 94 h 142"/>
                <a:gd name="T58" fmla="*/ 5 w 142"/>
                <a:gd name="T59" fmla="*/ 59 h 142"/>
                <a:gd name="T60" fmla="*/ 83 w 142"/>
                <a:gd name="T61" fmla="*/ 43 h 142"/>
                <a:gd name="T62" fmla="*/ 83 w 142"/>
                <a:gd name="T63" fmla="*/ 53 h 142"/>
                <a:gd name="T64" fmla="*/ 133 w 142"/>
                <a:gd name="T65" fmla="*/ 96 h 142"/>
                <a:gd name="T66" fmla="*/ 64 w 142"/>
                <a:gd name="T67" fmla="*/ 57 h 142"/>
                <a:gd name="T68" fmla="*/ 92 w 142"/>
                <a:gd name="T69" fmla="*/ 48 h 142"/>
                <a:gd name="T70" fmla="*/ 64 w 142"/>
                <a:gd name="T71" fmla="*/ 39 h 142"/>
                <a:gd name="T72" fmla="*/ 133 w 142"/>
                <a:gd name="T73" fmla="*/ 32 h 142"/>
                <a:gd name="T74" fmla="*/ 135 w 142"/>
                <a:gd name="T75" fmla="*/ 27 h 142"/>
                <a:gd name="T76" fmla="*/ 60 w 142"/>
                <a:gd name="T77" fmla="*/ 25 h 142"/>
                <a:gd name="T78" fmla="*/ 135 w 142"/>
                <a:gd name="T79" fmla="*/ 23 h 142"/>
                <a:gd name="T80" fmla="*/ 135 w 142"/>
                <a:gd name="T81" fmla="*/ 27 h 142"/>
                <a:gd name="T82" fmla="*/ 96 w 142"/>
                <a:gd name="T83" fmla="*/ 70 h 142"/>
                <a:gd name="T84" fmla="*/ 118 w 142"/>
                <a:gd name="T85" fmla="*/ 66 h 142"/>
                <a:gd name="T86" fmla="*/ 115 w 142"/>
                <a:gd name="T87" fmla="*/ 62 h 142"/>
                <a:gd name="T88" fmla="*/ 126 w 142"/>
                <a:gd name="T89" fmla="*/ 73 h 142"/>
                <a:gd name="T90" fmla="*/ 122 w 142"/>
                <a:gd name="T91" fmla="*/ 70 h 142"/>
                <a:gd name="T92" fmla="*/ 96 w 142"/>
                <a:gd name="T93" fmla="*/ 77 h 142"/>
                <a:gd name="T94" fmla="*/ 81 w 142"/>
                <a:gd name="T95" fmla="*/ 8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32" y="37"/>
                  </a:moveTo>
                  <a:cubicBezTo>
                    <a:pt x="42" y="37"/>
                    <a:pt x="50" y="28"/>
                    <a:pt x="50" y="18"/>
                  </a:cubicBezTo>
                  <a:cubicBezTo>
                    <a:pt x="50" y="8"/>
                    <a:pt x="42" y="0"/>
                    <a:pt x="32" y="0"/>
                  </a:cubicBezTo>
                  <a:cubicBezTo>
                    <a:pt x="22" y="0"/>
                    <a:pt x="14" y="8"/>
                    <a:pt x="14" y="18"/>
                  </a:cubicBezTo>
                  <a:cubicBezTo>
                    <a:pt x="14" y="28"/>
                    <a:pt x="22" y="37"/>
                    <a:pt x="32" y="37"/>
                  </a:cubicBezTo>
                  <a:close/>
                  <a:moveTo>
                    <a:pt x="32" y="4"/>
                  </a:moveTo>
                  <a:cubicBezTo>
                    <a:pt x="40" y="4"/>
                    <a:pt x="46" y="11"/>
                    <a:pt x="46" y="18"/>
                  </a:cubicBezTo>
                  <a:cubicBezTo>
                    <a:pt x="46" y="26"/>
                    <a:pt x="40" y="32"/>
                    <a:pt x="32" y="32"/>
                  </a:cubicBezTo>
                  <a:cubicBezTo>
                    <a:pt x="24" y="32"/>
                    <a:pt x="18" y="26"/>
                    <a:pt x="18" y="18"/>
                  </a:cubicBezTo>
                  <a:cubicBezTo>
                    <a:pt x="18" y="11"/>
                    <a:pt x="24" y="4"/>
                    <a:pt x="32" y="4"/>
                  </a:cubicBezTo>
                  <a:close/>
                  <a:moveTo>
                    <a:pt x="135" y="18"/>
                  </a:moveTo>
                  <a:cubicBezTo>
                    <a:pt x="62" y="18"/>
                    <a:pt x="62" y="18"/>
                    <a:pt x="62" y="18"/>
                  </a:cubicBezTo>
                  <a:cubicBezTo>
                    <a:pt x="58" y="18"/>
                    <a:pt x="55" y="21"/>
                    <a:pt x="55" y="25"/>
                  </a:cubicBezTo>
                  <a:cubicBezTo>
                    <a:pt x="55" y="28"/>
                    <a:pt x="57" y="31"/>
                    <a:pt x="60" y="32"/>
                  </a:cubicBezTo>
                  <a:cubicBezTo>
                    <a:pt x="60" y="39"/>
                    <a:pt x="60" y="39"/>
                    <a:pt x="60" y="39"/>
                  </a:cubicBezTo>
                  <a:cubicBezTo>
                    <a:pt x="21" y="39"/>
                    <a:pt x="21" y="39"/>
                    <a:pt x="21" y="39"/>
                  </a:cubicBezTo>
                  <a:cubicBezTo>
                    <a:pt x="9" y="39"/>
                    <a:pt x="0" y="48"/>
                    <a:pt x="0" y="59"/>
                  </a:cubicBezTo>
                  <a:cubicBezTo>
                    <a:pt x="0" y="98"/>
                    <a:pt x="0" y="98"/>
                    <a:pt x="0" y="98"/>
                  </a:cubicBezTo>
                  <a:cubicBezTo>
                    <a:pt x="14" y="98"/>
                    <a:pt x="14" y="98"/>
                    <a:pt x="14" y="98"/>
                  </a:cubicBezTo>
                  <a:cubicBezTo>
                    <a:pt x="14" y="132"/>
                    <a:pt x="14" y="132"/>
                    <a:pt x="14" y="132"/>
                  </a:cubicBezTo>
                  <a:cubicBezTo>
                    <a:pt x="14" y="137"/>
                    <a:pt x="18" y="142"/>
                    <a:pt x="24" y="142"/>
                  </a:cubicBezTo>
                  <a:cubicBezTo>
                    <a:pt x="40" y="142"/>
                    <a:pt x="40" y="142"/>
                    <a:pt x="40" y="142"/>
                  </a:cubicBezTo>
                  <a:cubicBezTo>
                    <a:pt x="46" y="142"/>
                    <a:pt x="50" y="137"/>
                    <a:pt x="50" y="132"/>
                  </a:cubicBezTo>
                  <a:cubicBezTo>
                    <a:pt x="50" y="57"/>
                    <a:pt x="50" y="57"/>
                    <a:pt x="50" y="57"/>
                  </a:cubicBezTo>
                  <a:cubicBezTo>
                    <a:pt x="60" y="57"/>
                    <a:pt x="60" y="57"/>
                    <a:pt x="60" y="57"/>
                  </a:cubicBezTo>
                  <a:cubicBezTo>
                    <a:pt x="60" y="101"/>
                    <a:pt x="60" y="101"/>
                    <a:pt x="60" y="101"/>
                  </a:cubicBezTo>
                  <a:cubicBezTo>
                    <a:pt x="96" y="101"/>
                    <a:pt x="96" y="101"/>
                    <a:pt x="96" y="101"/>
                  </a:cubicBezTo>
                  <a:cubicBezTo>
                    <a:pt x="96" y="133"/>
                    <a:pt x="96" y="133"/>
                    <a:pt x="96" y="133"/>
                  </a:cubicBezTo>
                  <a:cubicBezTo>
                    <a:pt x="76" y="133"/>
                    <a:pt x="76" y="133"/>
                    <a:pt x="76" y="133"/>
                  </a:cubicBezTo>
                  <a:cubicBezTo>
                    <a:pt x="76" y="142"/>
                    <a:pt x="76" y="142"/>
                    <a:pt x="76" y="142"/>
                  </a:cubicBezTo>
                  <a:cubicBezTo>
                    <a:pt x="80" y="142"/>
                    <a:pt x="80" y="142"/>
                    <a:pt x="80" y="142"/>
                  </a:cubicBezTo>
                  <a:cubicBezTo>
                    <a:pt x="80" y="137"/>
                    <a:pt x="80" y="137"/>
                    <a:pt x="80" y="137"/>
                  </a:cubicBezTo>
                  <a:cubicBezTo>
                    <a:pt x="96" y="137"/>
                    <a:pt x="96" y="137"/>
                    <a:pt x="96" y="137"/>
                  </a:cubicBezTo>
                  <a:cubicBezTo>
                    <a:pt x="96" y="142"/>
                    <a:pt x="96" y="142"/>
                    <a:pt x="96" y="142"/>
                  </a:cubicBezTo>
                  <a:cubicBezTo>
                    <a:pt x="101" y="142"/>
                    <a:pt x="101" y="142"/>
                    <a:pt x="101" y="142"/>
                  </a:cubicBezTo>
                  <a:cubicBezTo>
                    <a:pt x="101" y="137"/>
                    <a:pt x="101" y="137"/>
                    <a:pt x="101" y="137"/>
                  </a:cubicBezTo>
                  <a:cubicBezTo>
                    <a:pt x="117" y="137"/>
                    <a:pt x="117" y="137"/>
                    <a:pt x="117" y="137"/>
                  </a:cubicBezTo>
                  <a:cubicBezTo>
                    <a:pt x="117" y="142"/>
                    <a:pt x="117" y="142"/>
                    <a:pt x="117" y="142"/>
                  </a:cubicBezTo>
                  <a:cubicBezTo>
                    <a:pt x="122" y="142"/>
                    <a:pt x="122" y="142"/>
                    <a:pt x="122" y="142"/>
                  </a:cubicBezTo>
                  <a:cubicBezTo>
                    <a:pt x="122" y="133"/>
                    <a:pt x="122" y="133"/>
                    <a:pt x="122" y="133"/>
                  </a:cubicBezTo>
                  <a:cubicBezTo>
                    <a:pt x="101" y="133"/>
                    <a:pt x="101" y="133"/>
                    <a:pt x="101" y="133"/>
                  </a:cubicBezTo>
                  <a:cubicBezTo>
                    <a:pt x="101" y="101"/>
                    <a:pt x="101" y="101"/>
                    <a:pt x="101" y="101"/>
                  </a:cubicBezTo>
                  <a:cubicBezTo>
                    <a:pt x="138" y="101"/>
                    <a:pt x="138" y="101"/>
                    <a:pt x="138" y="101"/>
                  </a:cubicBezTo>
                  <a:cubicBezTo>
                    <a:pt x="138" y="32"/>
                    <a:pt x="138" y="32"/>
                    <a:pt x="138" y="32"/>
                  </a:cubicBezTo>
                  <a:cubicBezTo>
                    <a:pt x="140" y="31"/>
                    <a:pt x="142" y="28"/>
                    <a:pt x="142" y="25"/>
                  </a:cubicBezTo>
                  <a:cubicBezTo>
                    <a:pt x="142" y="21"/>
                    <a:pt x="139" y="18"/>
                    <a:pt x="135" y="18"/>
                  </a:cubicBezTo>
                  <a:close/>
                  <a:moveTo>
                    <a:pt x="46" y="53"/>
                  </a:moveTo>
                  <a:cubicBezTo>
                    <a:pt x="46" y="132"/>
                    <a:pt x="46" y="132"/>
                    <a:pt x="46" y="132"/>
                  </a:cubicBezTo>
                  <a:cubicBezTo>
                    <a:pt x="46" y="135"/>
                    <a:pt x="43" y="138"/>
                    <a:pt x="40" y="138"/>
                  </a:cubicBezTo>
                  <a:cubicBezTo>
                    <a:pt x="34" y="138"/>
                    <a:pt x="34" y="138"/>
                    <a:pt x="34" y="138"/>
                  </a:cubicBezTo>
                  <a:cubicBezTo>
                    <a:pt x="34" y="110"/>
                    <a:pt x="34" y="110"/>
                    <a:pt x="34" y="110"/>
                  </a:cubicBezTo>
                  <a:cubicBezTo>
                    <a:pt x="30" y="110"/>
                    <a:pt x="30" y="110"/>
                    <a:pt x="30" y="110"/>
                  </a:cubicBezTo>
                  <a:cubicBezTo>
                    <a:pt x="30" y="138"/>
                    <a:pt x="30" y="138"/>
                    <a:pt x="30" y="138"/>
                  </a:cubicBezTo>
                  <a:cubicBezTo>
                    <a:pt x="24" y="138"/>
                    <a:pt x="24" y="138"/>
                    <a:pt x="24" y="138"/>
                  </a:cubicBezTo>
                  <a:cubicBezTo>
                    <a:pt x="21" y="138"/>
                    <a:pt x="18" y="135"/>
                    <a:pt x="18" y="132"/>
                  </a:cubicBezTo>
                  <a:cubicBezTo>
                    <a:pt x="18" y="69"/>
                    <a:pt x="18" y="69"/>
                    <a:pt x="18" y="69"/>
                  </a:cubicBezTo>
                  <a:cubicBezTo>
                    <a:pt x="14" y="69"/>
                    <a:pt x="14" y="69"/>
                    <a:pt x="14" y="69"/>
                  </a:cubicBezTo>
                  <a:cubicBezTo>
                    <a:pt x="14" y="94"/>
                    <a:pt x="14" y="94"/>
                    <a:pt x="14" y="94"/>
                  </a:cubicBezTo>
                  <a:cubicBezTo>
                    <a:pt x="5" y="94"/>
                    <a:pt x="5" y="94"/>
                    <a:pt x="5" y="94"/>
                  </a:cubicBezTo>
                  <a:cubicBezTo>
                    <a:pt x="5" y="59"/>
                    <a:pt x="5" y="59"/>
                    <a:pt x="5" y="59"/>
                  </a:cubicBezTo>
                  <a:cubicBezTo>
                    <a:pt x="5" y="51"/>
                    <a:pt x="12" y="43"/>
                    <a:pt x="21" y="43"/>
                  </a:cubicBezTo>
                  <a:cubicBezTo>
                    <a:pt x="83" y="43"/>
                    <a:pt x="83" y="43"/>
                    <a:pt x="83" y="43"/>
                  </a:cubicBezTo>
                  <a:cubicBezTo>
                    <a:pt x="85" y="43"/>
                    <a:pt x="87" y="45"/>
                    <a:pt x="87" y="48"/>
                  </a:cubicBezTo>
                  <a:cubicBezTo>
                    <a:pt x="87" y="51"/>
                    <a:pt x="85" y="53"/>
                    <a:pt x="83" y="53"/>
                  </a:cubicBezTo>
                  <a:cubicBezTo>
                    <a:pt x="46" y="53"/>
                    <a:pt x="46" y="53"/>
                    <a:pt x="46" y="53"/>
                  </a:cubicBezTo>
                  <a:close/>
                  <a:moveTo>
                    <a:pt x="133" y="96"/>
                  </a:moveTo>
                  <a:cubicBezTo>
                    <a:pt x="64" y="96"/>
                    <a:pt x="64" y="96"/>
                    <a:pt x="64" y="96"/>
                  </a:cubicBezTo>
                  <a:cubicBezTo>
                    <a:pt x="64" y="57"/>
                    <a:pt x="64" y="57"/>
                    <a:pt x="64" y="57"/>
                  </a:cubicBezTo>
                  <a:cubicBezTo>
                    <a:pt x="83" y="57"/>
                    <a:pt x="83" y="57"/>
                    <a:pt x="83" y="57"/>
                  </a:cubicBezTo>
                  <a:cubicBezTo>
                    <a:pt x="88" y="57"/>
                    <a:pt x="92" y="53"/>
                    <a:pt x="92" y="48"/>
                  </a:cubicBezTo>
                  <a:cubicBezTo>
                    <a:pt x="92" y="43"/>
                    <a:pt x="88" y="39"/>
                    <a:pt x="83" y="39"/>
                  </a:cubicBezTo>
                  <a:cubicBezTo>
                    <a:pt x="64" y="39"/>
                    <a:pt x="64" y="39"/>
                    <a:pt x="64" y="39"/>
                  </a:cubicBezTo>
                  <a:cubicBezTo>
                    <a:pt x="64" y="32"/>
                    <a:pt x="64" y="32"/>
                    <a:pt x="64" y="32"/>
                  </a:cubicBezTo>
                  <a:cubicBezTo>
                    <a:pt x="133" y="32"/>
                    <a:pt x="133" y="32"/>
                    <a:pt x="133" y="32"/>
                  </a:cubicBezTo>
                  <a:cubicBezTo>
                    <a:pt x="133" y="96"/>
                    <a:pt x="133" y="96"/>
                    <a:pt x="133" y="96"/>
                  </a:cubicBezTo>
                  <a:close/>
                  <a:moveTo>
                    <a:pt x="135" y="27"/>
                  </a:moveTo>
                  <a:cubicBezTo>
                    <a:pt x="62" y="27"/>
                    <a:pt x="62" y="27"/>
                    <a:pt x="62" y="27"/>
                  </a:cubicBezTo>
                  <a:cubicBezTo>
                    <a:pt x="61" y="27"/>
                    <a:pt x="60" y="26"/>
                    <a:pt x="60" y="25"/>
                  </a:cubicBezTo>
                  <a:cubicBezTo>
                    <a:pt x="60" y="24"/>
                    <a:pt x="61" y="23"/>
                    <a:pt x="62" y="23"/>
                  </a:cubicBezTo>
                  <a:cubicBezTo>
                    <a:pt x="135" y="23"/>
                    <a:pt x="135" y="23"/>
                    <a:pt x="135" y="23"/>
                  </a:cubicBezTo>
                  <a:cubicBezTo>
                    <a:pt x="137" y="23"/>
                    <a:pt x="138" y="24"/>
                    <a:pt x="138" y="25"/>
                  </a:cubicBezTo>
                  <a:cubicBezTo>
                    <a:pt x="138" y="26"/>
                    <a:pt x="137" y="27"/>
                    <a:pt x="135" y="27"/>
                  </a:cubicBezTo>
                  <a:close/>
                  <a:moveTo>
                    <a:pt x="81" y="85"/>
                  </a:moveTo>
                  <a:cubicBezTo>
                    <a:pt x="96" y="70"/>
                    <a:pt x="96" y="70"/>
                    <a:pt x="96" y="70"/>
                  </a:cubicBezTo>
                  <a:cubicBezTo>
                    <a:pt x="105" y="79"/>
                    <a:pt x="105" y="79"/>
                    <a:pt x="105" y="79"/>
                  </a:cubicBezTo>
                  <a:cubicBezTo>
                    <a:pt x="118" y="66"/>
                    <a:pt x="118" y="66"/>
                    <a:pt x="118" y="66"/>
                  </a:cubicBezTo>
                  <a:cubicBezTo>
                    <a:pt x="115" y="66"/>
                    <a:pt x="115" y="66"/>
                    <a:pt x="115" y="66"/>
                  </a:cubicBezTo>
                  <a:cubicBezTo>
                    <a:pt x="115" y="62"/>
                    <a:pt x="115" y="62"/>
                    <a:pt x="115" y="62"/>
                  </a:cubicBezTo>
                  <a:cubicBezTo>
                    <a:pt x="126" y="62"/>
                    <a:pt x="126" y="62"/>
                    <a:pt x="126" y="62"/>
                  </a:cubicBezTo>
                  <a:cubicBezTo>
                    <a:pt x="126" y="73"/>
                    <a:pt x="126" y="73"/>
                    <a:pt x="126" y="73"/>
                  </a:cubicBezTo>
                  <a:cubicBezTo>
                    <a:pt x="122" y="73"/>
                    <a:pt x="122" y="73"/>
                    <a:pt x="122" y="73"/>
                  </a:cubicBezTo>
                  <a:cubicBezTo>
                    <a:pt x="122" y="70"/>
                    <a:pt x="122" y="70"/>
                    <a:pt x="122" y="70"/>
                  </a:cubicBezTo>
                  <a:cubicBezTo>
                    <a:pt x="105" y="86"/>
                    <a:pt x="105" y="86"/>
                    <a:pt x="105" y="86"/>
                  </a:cubicBezTo>
                  <a:cubicBezTo>
                    <a:pt x="96" y="77"/>
                    <a:pt x="96" y="77"/>
                    <a:pt x="96" y="77"/>
                  </a:cubicBezTo>
                  <a:cubicBezTo>
                    <a:pt x="84" y="89"/>
                    <a:pt x="84" y="89"/>
                    <a:pt x="84" y="89"/>
                  </a:cubicBezTo>
                  <a:lnTo>
                    <a:pt x="81" y="85"/>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3" name="TextBox 42"/>
          <p:cNvSpPr txBox="1"/>
          <p:nvPr/>
        </p:nvSpPr>
        <p:spPr>
          <a:xfrm>
            <a:off x="429428" y="4540498"/>
            <a:ext cx="3498569" cy="1396479"/>
          </a:xfrm>
          <a:prstGeom prst="rect">
            <a:avLst/>
          </a:prstGeom>
          <a:solidFill>
            <a:schemeClr val="accent5">
              <a:lumMod val="20000"/>
              <a:lumOff val="80000"/>
            </a:schemeClr>
          </a:solidFill>
        </p:spPr>
        <p:txBody>
          <a:bodyPr wrap="square" rtlCol="0">
            <a:spAutoFit/>
          </a:bodyPr>
          <a:lstStyle/>
          <a:p>
            <a:endParaRPr lang="en-US" dirty="0"/>
          </a:p>
        </p:txBody>
      </p:sp>
      <p:sp>
        <p:nvSpPr>
          <p:cNvPr id="52" name="TextBox 51"/>
          <p:cNvSpPr txBox="1"/>
          <p:nvPr/>
        </p:nvSpPr>
        <p:spPr>
          <a:xfrm>
            <a:off x="1350120" y="4551696"/>
            <a:ext cx="2696752" cy="1785104"/>
          </a:xfrm>
          <a:prstGeom prst="rect">
            <a:avLst/>
          </a:prstGeom>
          <a:noFill/>
        </p:spPr>
        <p:txBody>
          <a:bodyPr wrap="square" rtlCol="0">
            <a:spAutoFit/>
          </a:bodyPr>
          <a:lstStyle/>
          <a:p>
            <a:r>
              <a:rPr lang="en-US" sz="1200" b="1" u="sng" dirty="0">
                <a:solidFill>
                  <a:srgbClr val="4D4D28"/>
                </a:solidFill>
              </a:rPr>
              <a:t>Aftercare Activities</a:t>
            </a:r>
          </a:p>
          <a:p>
            <a:r>
              <a:rPr lang="en-US" sz="1200" b="1" dirty="0">
                <a:solidFill>
                  <a:srgbClr val="4D4D28"/>
                </a:solidFill>
              </a:rPr>
              <a:t>On-going Counselling</a:t>
            </a:r>
          </a:p>
          <a:p>
            <a:r>
              <a:rPr lang="en-US" sz="1200" b="1" dirty="0">
                <a:solidFill>
                  <a:srgbClr val="4D4D28"/>
                </a:solidFill>
              </a:rPr>
              <a:t>Sharing Circles</a:t>
            </a:r>
          </a:p>
          <a:p>
            <a:r>
              <a:rPr lang="en-US" sz="1200" b="1" dirty="0">
                <a:solidFill>
                  <a:srgbClr val="4D4D28"/>
                </a:solidFill>
              </a:rPr>
              <a:t>Support Groups and Visits</a:t>
            </a:r>
          </a:p>
          <a:p>
            <a:r>
              <a:rPr lang="en-US" sz="1200" b="1" dirty="0">
                <a:solidFill>
                  <a:srgbClr val="4D4D28"/>
                </a:solidFill>
              </a:rPr>
              <a:t>Community Elder-led Groups</a:t>
            </a:r>
          </a:p>
          <a:p>
            <a:r>
              <a:rPr lang="en-US" sz="1200" b="1" dirty="0">
                <a:solidFill>
                  <a:srgbClr val="4D4D28"/>
                </a:solidFill>
              </a:rPr>
              <a:t>Outreach Visits</a:t>
            </a:r>
          </a:p>
          <a:p>
            <a:r>
              <a:rPr lang="en-US" sz="1200" b="1" dirty="0">
                <a:solidFill>
                  <a:srgbClr val="4D4D28"/>
                </a:solidFill>
              </a:rPr>
              <a:t>Alcoholics Anonymous meetings</a:t>
            </a:r>
          </a:p>
          <a:p>
            <a:endParaRPr lang="en-US" sz="1200" b="1" dirty="0">
              <a:solidFill>
                <a:srgbClr val="4D4D28"/>
              </a:solidFill>
            </a:endParaRPr>
          </a:p>
          <a:p>
            <a:endParaRPr lang="en-US" sz="1400" dirty="0"/>
          </a:p>
        </p:txBody>
      </p:sp>
      <p:grpSp>
        <p:nvGrpSpPr>
          <p:cNvPr id="53" name="Group 52" descr="pencil and paper icon">
            <a:extLst>
              <a:ext uri="{FF2B5EF4-FFF2-40B4-BE49-F238E27FC236}">
                <a16:creationId xmlns:a16="http://schemas.microsoft.com/office/drawing/2014/main" id="{CD02CDDB-16A0-4015-AE88-EA5958854E17}"/>
              </a:ext>
            </a:extLst>
          </p:cNvPr>
          <p:cNvGrpSpPr/>
          <p:nvPr/>
        </p:nvGrpSpPr>
        <p:grpSpPr>
          <a:xfrm>
            <a:off x="565721" y="4606912"/>
            <a:ext cx="628650" cy="631825"/>
            <a:chOff x="2765425" y="8172450"/>
            <a:chExt cx="628650" cy="631825"/>
          </a:xfrm>
        </p:grpSpPr>
        <p:sp>
          <p:nvSpPr>
            <p:cNvPr id="54" name="Oval 169">
              <a:extLst>
                <a:ext uri="{FF2B5EF4-FFF2-40B4-BE49-F238E27FC236}">
                  <a16:creationId xmlns:a16="http://schemas.microsoft.com/office/drawing/2014/main" id="{BB0E7498-C5A0-46BC-9AEA-01973B690F72}"/>
                </a:ext>
              </a:extLst>
            </p:cNvPr>
            <p:cNvSpPr>
              <a:spLocks noChangeArrowheads="1"/>
            </p:cNvSpPr>
            <p:nvPr/>
          </p:nvSpPr>
          <p:spPr bwMode="auto">
            <a:xfrm>
              <a:off x="2765425" y="8172450"/>
              <a:ext cx="628650"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92">
              <a:extLst>
                <a:ext uri="{FF2B5EF4-FFF2-40B4-BE49-F238E27FC236}">
                  <a16:creationId xmlns:a16="http://schemas.microsoft.com/office/drawing/2014/main" id="{BD6C034F-BEB0-4F21-93A9-851988BCBCED}"/>
                </a:ext>
              </a:extLst>
            </p:cNvPr>
            <p:cNvSpPr>
              <a:spLocks noEditPoints="1"/>
            </p:cNvSpPr>
            <p:nvPr/>
          </p:nvSpPr>
          <p:spPr bwMode="auto">
            <a:xfrm>
              <a:off x="2905125" y="8248650"/>
              <a:ext cx="457200" cy="454025"/>
            </a:xfrm>
            <a:custGeom>
              <a:avLst/>
              <a:gdLst>
                <a:gd name="T0" fmla="*/ 115 w 144"/>
                <a:gd name="T1" fmla="*/ 38 h 143"/>
                <a:gd name="T2" fmla="*/ 110 w 144"/>
                <a:gd name="T3" fmla="*/ 0 h 143"/>
                <a:gd name="T4" fmla="*/ 0 w 144"/>
                <a:gd name="T5" fmla="*/ 143 h 143"/>
                <a:gd name="T6" fmla="*/ 110 w 144"/>
                <a:gd name="T7" fmla="*/ 87 h 143"/>
                <a:gd name="T8" fmla="*/ 137 w 144"/>
                <a:gd name="T9" fmla="*/ 38 h 143"/>
                <a:gd name="T10" fmla="*/ 5 w 144"/>
                <a:gd name="T11" fmla="*/ 138 h 143"/>
                <a:gd name="T12" fmla="*/ 106 w 144"/>
                <a:gd name="T13" fmla="*/ 5 h 143"/>
                <a:gd name="T14" fmla="*/ 97 w 144"/>
                <a:gd name="T15" fmla="*/ 55 h 143"/>
                <a:gd name="T16" fmla="*/ 64 w 144"/>
                <a:gd name="T17" fmla="*/ 60 h 143"/>
                <a:gd name="T18" fmla="*/ 74 w 144"/>
                <a:gd name="T19" fmla="*/ 78 h 143"/>
                <a:gd name="T20" fmla="*/ 14 w 144"/>
                <a:gd name="T21" fmla="*/ 83 h 143"/>
                <a:gd name="T22" fmla="*/ 51 w 144"/>
                <a:gd name="T23" fmla="*/ 101 h 143"/>
                <a:gd name="T24" fmla="*/ 14 w 144"/>
                <a:gd name="T25" fmla="*/ 106 h 143"/>
                <a:gd name="T26" fmla="*/ 46 w 144"/>
                <a:gd name="T27" fmla="*/ 129 h 143"/>
                <a:gd name="T28" fmla="*/ 106 w 144"/>
                <a:gd name="T29" fmla="*/ 92 h 143"/>
                <a:gd name="T30" fmla="*/ 52 w 144"/>
                <a:gd name="T31" fmla="*/ 111 h 143"/>
                <a:gd name="T32" fmla="*/ 51 w 144"/>
                <a:gd name="T33" fmla="*/ 124 h 143"/>
                <a:gd name="T34" fmla="*/ 69 w 144"/>
                <a:gd name="T35" fmla="*/ 122 h 143"/>
                <a:gd name="T36" fmla="*/ 116 w 144"/>
                <a:gd name="T37" fmla="*/ 42 h 143"/>
                <a:gd name="T38" fmla="*/ 69 w 144"/>
                <a:gd name="T39" fmla="*/ 122 h 143"/>
                <a:gd name="T40" fmla="*/ 120 w 144"/>
                <a:gd name="T41" fmla="*/ 39 h 143"/>
                <a:gd name="T42" fmla="*/ 136 w 144"/>
                <a:gd name="T43" fmla="*/ 55 h 143"/>
                <a:gd name="T44" fmla="*/ 120 w 144"/>
                <a:gd name="T45" fmla="*/ 52 h 143"/>
                <a:gd name="T46" fmla="*/ 66 w 144"/>
                <a:gd name="T47" fmla="*/ 112 h 143"/>
                <a:gd name="T48" fmla="*/ 55 w 144"/>
                <a:gd name="T49" fmla="*/ 14 h 143"/>
                <a:gd name="T50" fmla="*/ 14 w 144"/>
                <a:gd name="T51" fmla="*/ 60 h 143"/>
                <a:gd name="T52" fmla="*/ 55 w 144"/>
                <a:gd name="T53" fmla="*/ 14 h 143"/>
                <a:gd name="T54" fmla="*/ 18 w 144"/>
                <a:gd name="T55" fmla="*/ 55 h 143"/>
                <a:gd name="T56" fmla="*/ 50 w 144"/>
                <a:gd name="T57" fmla="*/ 19 h 143"/>
                <a:gd name="T58" fmla="*/ 34 w 144"/>
                <a:gd name="T59" fmla="*/ 44 h 143"/>
                <a:gd name="T60" fmla="*/ 48 w 144"/>
                <a:gd name="T61" fmla="*/ 53 h 143"/>
                <a:gd name="T62" fmla="*/ 44 w 144"/>
                <a:gd name="T63" fmla="*/ 33 h 143"/>
                <a:gd name="T64" fmla="*/ 25 w 144"/>
                <a:gd name="T65" fmla="*/ 33 h 143"/>
                <a:gd name="T66" fmla="*/ 21 w 144"/>
                <a:gd name="T67" fmla="*/ 53 h 143"/>
                <a:gd name="T68" fmla="*/ 34 w 144"/>
                <a:gd name="T69" fmla="*/ 44 h 143"/>
                <a:gd name="T70" fmla="*/ 39 w 144"/>
                <a:gd name="T71" fmla="*/ 33 h 143"/>
                <a:gd name="T72" fmla="*/ 30 w 144"/>
                <a:gd name="T73" fmla="*/ 33 h 143"/>
                <a:gd name="T74" fmla="*/ 64 w 144"/>
                <a:gd name="T75" fmla="*/ 14 h 143"/>
                <a:gd name="T76" fmla="*/ 97 w 144"/>
                <a:gd name="T77" fmla="*/ 19 h 143"/>
                <a:gd name="T78" fmla="*/ 64 w 144"/>
                <a:gd name="T79" fmla="*/ 14 h 143"/>
                <a:gd name="T80" fmla="*/ 97 w 144"/>
                <a:gd name="T81" fmla="*/ 35 h 143"/>
                <a:gd name="T82" fmla="*/ 64 w 144"/>
                <a:gd name="T83" fmla="*/ 39 h 143"/>
                <a:gd name="T84" fmla="*/ 14 w 144"/>
                <a:gd name="T85" fmla="*/ 124 h 143"/>
                <a:gd name="T86" fmla="*/ 18 w 144"/>
                <a:gd name="T87" fmla="*/ 129 h 143"/>
                <a:gd name="T88" fmla="*/ 14 w 144"/>
                <a:gd name="T89" fmla="*/ 124 h 143"/>
                <a:gd name="T90" fmla="*/ 28 w 144"/>
                <a:gd name="T91" fmla="*/ 124 h 143"/>
                <a:gd name="T92" fmla="*/ 23 w 144"/>
                <a:gd name="T93" fmla="*/ 129 h 143"/>
                <a:gd name="T94" fmla="*/ 32 w 144"/>
                <a:gd name="T95" fmla="*/ 124 h 143"/>
                <a:gd name="T96" fmla="*/ 37 w 144"/>
                <a:gd name="T97" fmla="*/ 129 h 143"/>
                <a:gd name="T98" fmla="*/ 32 w 144"/>
                <a:gd name="T99" fmla="*/ 1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43">
                  <a:moveTo>
                    <a:pt x="137" y="38"/>
                  </a:moveTo>
                  <a:cubicBezTo>
                    <a:pt x="129" y="29"/>
                    <a:pt x="118" y="35"/>
                    <a:pt x="115" y="38"/>
                  </a:cubicBezTo>
                  <a:cubicBezTo>
                    <a:pt x="110" y="42"/>
                    <a:pt x="110" y="42"/>
                    <a:pt x="110" y="42"/>
                  </a:cubicBezTo>
                  <a:cubicBezTo>
                    <a:pt x="110" y="0"/>
                    <a:pt x="110" y="0"/>
                    <a:pt x="110" y="0"/>
                  </a:cubicBezTo>
                  <a:cubicBezTo>
                    <a:pt x="0" y="0"/>
                    <a:pt x="0" y="0"/>
                    <a:pt x="0" y="0"/>
                  </a:cubicBezTo>
                  <a:cubicBezTo>
                    <a:pt x="0" y="143"/>
                    <a:pt x="0" y="143"/>
                    <a:pt x="0" y="143"/>
                  </a:cubicBezTo>
                  <a:cubicBezTo>
                    <a:pt x="110" y="143"/>
                    <a:pt x="110" y="143"/>
                    <a:pt x="110" y="143"/>
                  </a:cubicBezTo>
                  <a:cubicBezTo>
                    <a:pt x="110" y="87"/>
                    <a:pt x="110" y="87"/>
                    <a:pt x="110" y="87"/>
                  </a:cubicBezTo>
                  <a:cubicBezTo>
                    <a:pt x="137" y="60"/>
                    <a:pt x="137" y="60"/>
                    <a:pt x="137" y="60"/>
                  </a:cubicBezTo>
                  <a:cubicBezTo>
                    <a:pt x="144" y="54"/>
                    <a:pt x="144" y="44"/>
                    <a:pt x="137" y="38"/>
                  </a:cubicBezTo>
                  <a:close/>
                  <a:moveTo>
                    <a:pt x="106" y="138"/>
                  </a:moveTo>
                  <a:cubicBezTo>
                    <a:pt x="5" y="138"/>
                    <a:pt x="5" y="138"/>
                    <a:pt x="5" y="138"/>
                  </a:cubicBezTo>
                  <a:cubicBezTo>
                    <a:pt x="5" y="5"/>
                    <a:pt x="5" y="5"/>
                    <a:pt x="5" y="5"/>
                  </a:cubicBezTo>
                  <a:cubicBezTo>
                    <a:pt x="106" y="5"/>
                    <a:pt x="106" y="5"/>
                    <a:pt x="106" y="5"/>
                  </a:cubicBezTo>
                  <a:cubicBezTo>
                    <a:pt x="106" y="47"/>
                    <a:pt x="106" y="47"/>
                    <a:pt x="106" y="47"/>
                  </a:cubicBezTo>
                  <a:cubicBezTo>
                    <a:pt x="97" y="55"/>
                    <a:pt x="97" y="55"/>
                    <a:pt x="97" y="55"/>
                  </a:cubicBezTo>
                  <a:cubicBezTo>
                    <a:pt x="64" y="55"/>
                    <a:pt x="64" y="55"/>
                    <a:pt x="64" y="55"/>
                  </a:cubicBezTo>
                  <a:cubicBezTo>
                    <a:pt x="64" y="60"/>
                    <a:pt x="64" y="60"/>
                    <a:pt x="64" y="60"/>
                  </a:cubicBezTo>
                  <a:cubicBezTo>
                    <a:pt x="92" y="60"/>
                    <a:pt x="92" y="60"/>
                    <a:pt x="92" y="60"/>
                  </a:cubicBezTo>
                  <a:cubicBezTo>
                    <a:pt x="74" y="78"/>
                    <a:pt x="74" y="78"/>
                    <a:pt x="74" y="78"/>
                  </a:cubicBezTo>
                  <a:cubicBezTo>
                    <a:pt x="14" y="78"/>
                    <a:pt x="14" y="78"/>
                    <a:pt x="14" y="78"/>
                  </a:cubicBezTo>
                  <a:cubicBezTo>
                    <a:pt x="14" y="83"/>
                    <a:pt x="14" y="83"/>
                    <a:pt x="14" y="83"/>
                  </a:cubicBezTo>
                  <a:cubicBezTo>
                    <a:pt x="69" y="83"/>
                    <a:pt x="69" y="83"/>
                    <a:pt x="69" y="83"/>
                  </a:cubicBezTo>
                  <a:cubicBezTo>
                    <a:pt x="51" y="101"/>
                    <a:pt x="51" y="101"/>
                    <a:pt x="51" y="101"/>
                  </a:cubicBezTo>
                  <a:cubicBezTo>
                    <a:pt x="14" y="101"/>
                    <a:pt x="14" y="101"/>
                    <a:pt x="14" y="101"/>
                  </a:cubicBezTo>
                  <a:cubicBezTo>
                    <a:pt x="14" y="106"/>
                    <a:pt x="14" y="106"/>
                    <a:pt x="14" y="106"/>
                  </a:cubicBezTo>
                  <a:cubicBezTo>
                    <a:pt x="47" y="106"/>
                    <a:pt x="47" y="106"/>
                    <a:pt x="47" y="106"/>
                  </a:cubicBezTo>
                  <a:cubicBezTo>
                    <a:pt x="46" y="129"/>
                    <a:pt x="46" y="129"/>
                    <a:pt x="46" y="129"/>
                  </a:cubicBezTo>
                  <a:cubicBezTo>
                    <a:pt x="70" y="127"/>
                    <a:pt x="70" y="127"/>
                    <a:pt x="70" y="127"/>
                  </a:cubicBezTo>
                  <a:cubicBezTo>
                    <a:pt x="106" y="92"/>
                    <a:pt x="106" y="92"/>
                    <a:pt x="106" y="92"/>
                  </a:cubicBezTo>
                  <a:cubicBezTo>
                    <a:pt x="106" y="138"/>
                    <a:pt x="106" y="138"/>
                    <a:pt x="106" y="138"/>
                  </a:cubicBezTo>
                  <a:close/>
                  <a:moveTo>
                    <a:pt x="52" y="111"/>
                  </a:moveTo>
                  <a:cubicBezTo>
                    <a:pt x="64" y="123"/>
                    <a:pt x="64" y="123"/>
                    <a:pt x="64" y="123"/>
                  </a:cubicBezTo>
                  <a:cubicBezTo>
                    <a:pt x="51" y="124"/>
                    <a:pt x="51" y="124"/>
                    <a:pt x="51" y="124"/>
                  </a:cubicBezTo>
                  <a:lnTo>
                    <a:pt x="52" y="111"/>
                  </a:lnTo>
                  <a:close/>
                  <a:moveTo>
                    <a:pt x="69" y="122"/>
                  </a:moveTo>
                  <a:cubicBezTo>
                    <a:pt x="53" y="106"/>
                    <a:pt x="53" y="106"/>
                    <a:pt x="53" y="106"/>
                  </a:cubicBezTo>
                  <a:cubicBezTo>
                    <a:pt x="116" y="42"/>
                    <a:pt x="116" y="42"/>
                    <a:pt x="116" y="42"/>
                  </a:cubicBezTo>
                  <a:cubicBezTo>
                    <a:pt x="133" y="59"/>
                    <a:pt x="133" y="59"/>
                    <a:pt x="133" y="59"/>
                  </a:cubicBezTo>
                  <a:lnTo>
                    <a:pt x="69" y="122"/>
                  </a:lnTo>
                  <a:close/>
                  <a:moveTo>
                    <a:pt x="136" y="55"/>
                  </a:moveTo>
                  <a:cubicBezTo>
                    <a:pt x="120" y="39"/>
                    <a:pt x="120" y="39"/>
                    <a:pt x="120" y="39"/>
                  </a:cubicBezTo>
                  <a:cubicBezTo>
                    <a:pt x="122" y="38"/>
                    <a:pt x="128" y="35"/>
                    <a:pt x="134" y="41"/>
                  </a:cubicBezTo>
                  <a:cubicBezTo>
                    <a:pt x="138" y="45"/>
                    <a:pt x="139" y="51"/>
                    <a:pt x="136" y="55"/>
                  </a:cubicBezTo>
                  <a:close/>
                  <a:moveTo>
                    <a:pt x="63" y="109"/>
                  </a:moveTo>
                  <a:cubicBezTo>
                    <a:pt x="120" y="52"/>
                    <a:pt x="120" y="52"/>
                    <a:pt x="120" y="52"/>
                  </a:cubicBezTo>
                  <a:cubicBezTo>
                    <a:pt x="123" y="55"/>
                    <a:pt x="123" y="55"/>
                    <a:pt x="123" y="55"/>
                  </a:cubicBezTo>
                  <a:cubicBezTo>
                    <a:pt x="66" y="112"/>
                    <a:pt x="66" y="112"/>
                    <a:pt x="66" y="112"/>
                  </a:cubicBezTo>
                  <a:lnTo>
                    <a:pt x="63" y="109"/>
                  </a:lnTo>
                  <a:close/>
                  <a:moveTo>
                    <a:pt x="55" y="14"/>
                  </a:moveTo>
                  <a:cubicBezTo>
                    <a:pt x="14" y="14"/>
                    <a:pt x="14" y="14"/>
                    <a:pt x="14" y="14"/>
                  </a:cubicBezTo>
                  <a:cubicBezTo>
                    <a:pt x="14" y="60"/>
                    <a:pt x="14" y="60"/>
                    <a:pt x="14" y="60"/>
                  </a:cubicBezTo>
                  <a:cubicBezTo>
                    <a:pt x="55" y="60"/>
                    <a:pt x="55" y="60"/>
                    <a:pt x="55" y="60"/>
                  </a:cubicBezTo>
                  <a:cubicBezTo>
                    <a:pt x="55" y="14"/>
                    <a:pt x="55" y="14"/>
                    <a:pt x="55" y="14"/>
                  </a:cubicBezTo>
                  <a:close/>
                  <a:moveTo>
                    <a:pt x="50" y="55"/>
                  </a:moveTo>
                  <a:cubicBezTo>
                    <a:pt x="18" y="55"/>
                    <a:pt x="18" y="55"/>
                    <a:pt x="18" y="55"/>
                  </a:cubicBezTo>
                  <a:cubicBezTo>
                    <a:pt x="18" y="19"/>
                    <a:pt x="18" y="19"/>
                    <a:pt x="18" y="19"/>
                  </a:cubicBezTo>
                  <a:cubicBezTo>
                    <a:pt x="50" y="19"/>
                    <a:pt x="50" y="19"/>
                    <a:pt x="50" y="19"/>
                  </a:cubicBezTo>
                  <a:cubicBezTo>
                    <a:pt x="50" y="55"/>
                    <a:pt x="50" y="55"/>
                    <a:pt x="50" y="55"/>
                  </a:cubicBezTo>
                  <a:close/>
                  <a:moveTo>
                    <a:pt x="34" y="44"/>
                  </a:moveTo>
                  <a:cubicBezTo>
                    <a:pt x="39" y="44"/>
                    <a:pt x="44" y="48"/>
                    <a:pt x="44" y="53"/>
                  </a:cubicBezTo>
                  <a:cubicBezTo>
                    <a:pt x="48" y="53"/>
                    <a:pt x="48" y="53"/>
                    <a:pt x="48" y="53"/>
                  </a:cubicBezTo>
                  <a:cubicBezTo>
                    <a:pt x="48" y="47"/>
                    <a:pt x="44" y="42"/>
                    <a:pt x="39" y="40"/>
                  </a:cubicBezTo>
                  <a:cubicBezTo>
                    <a:pt x="42" y="39"/>
                    <a:pt x="44" y="36"/>
                    <a:pt x="44" y="33"/>
                  </a:cubicBezTo>
                  <a:cubicBezTo>
                    <a:pt x="44" y="27"/>
                    <a:pt x="39" y="23"/>
                    <a:pt x="34" y="23"/>
                  </a:cubicBezTo>
                  <a:cubicBezTo>
                    <a:pt x="29" y="23"/>
                    <a:pt x="25" y="27"/>
                    <a:pt x="25" y="33"/>
                  </a:cubicBezTo>
                  <a:cubicBezTo>
                    <a:pt x="25" y="36"/>
                    <a:pt x="27" y="39"/>
                    <a:pt x="29" y="40"/>
                  </a:cubicBezTo>
                  <a:cubicBezTo>
                    <a:pt x="24" y="42"/>
                    <a:pt x="21" y="47"/>
                    <a:pt x="21" y="53"/>
                  </a:cubicBezTo>
                  <a:cubicBezTo>
                    <a:pt x="25" y="53"/>
                    <a:pt x="25" y="53"/>
                    <a:pt x="25" y="53"/>
                  </a:cubicBezTo>
                  <a:cubicBezTo>
                    <a:pt x="25" y="48"/>
                    <a:pt x="29" y="44"/>
                    <a:pt x="34" y="44"/>
                  </a:cubicBezTo>
                  <a:close/>
                  <a:moveTo>
                    <a:pt x="34" y="28"/>
                  </a:moveTo>
                  <a:cubicBezTo>
                    <a:pt x="37" y="28"/>
                    <a:pt x="39" y="30"/>
                    <a:pt x="39" y="33"/>
                  </a:cubicBezTo>
                  <a:cubicBezTo>
                    <a:pt x="39" y="35"/>
                    <a:pt x="37" y="37"/>
                    <a:pt x="34" y="37"/>
                  </a:cubicBezTo>
                  <a:cubicBezTo>
                    <a:pt x="32" y="37"/>
                    <a:pt x="30" y="35"/>
                    <a:pt x="30" y="33"/>
                  </a:cubicBezTo>
                  <a:cubicBezTo>
                    <a:pt x="30" y="30"/>
                    <a:pt x="32" y="28"/>
                    <a:pt x="34" y="28"/>
                  </a:cubicBezTo>
                  <a:close/>
                  <a:moveTo>
                    <a:pt x="64" y="14"/>
                  </a:moveTo>
                  <a:cubicBezTo>
                    <a:pt x="97" y="14"/>
                    <a:pt x="97" y="14"/>
                    <a:pt x="97" y="14"/>
                  </a:cubicBezTo>
                  <a:cubicBezTo>
                    <a:pt x="97" y="19"/>
                    <a:pt x="97" y="19"/>
                    <a:pt x="97" y="19"/>
                  </a:cubicBezTo>
                  <a:cubicBezTo>
                    <a:pt x="64" y="19"/>
                    <a:pt x="64" y="19"/>
                    <a:pt x="64" y="19"/>
                  </a:cubicBezTo>
                  <a:lnTo>
                    <a:pt x="64" y="14"/>
                  </a:lnTo>
                  <a:close/>
                  <a:moveTo>
                    <a:pt x="64" y="35"/>
                  </a:moveTo>
                  <a:cubicBezTo>
                    <a:pt x="97" y="35"/>
                    <a:pt x="97" y="35"/>
                    <a:pt x="97" y="35"/>
                  </a:cubicBezTo>
                  <a:cubicBezTo>
                    <a:pt x="97" y="39"/>
                    <a:pt x="97" y="39"/>
                    <a:pt x="97" y="39"/>
                  </a:cubicBezTo>
                  <a:cubicBezTo>
                    <a:pt x="64" y="39"/>
                    <a:pt x="64" y="39"/>
                    <a:pt x="64" y="39"/>
                  </a:cubicBezTo>
                  <a:lnTo>
                    <a:pt x="64" y="35"/>
                  </a:lnTo>
                  <a:close/>
                  <a:moveTo>
                    <a:pt x="14" y="124"/>
                  </a:moveTo>
                  <a:cubicBezTo>
                    <a:pt x="18" y="124"/>
                    <a:pt x="18" y="124"/>
                    <a:pt x="18" y="124"/>
                  </a:cubicBezTo>
                  <a:cubicBezTo>
                    <a:pt x="18" y="129"/>
                    <a:pt x="18" y="129"/>
                    <a:pt x="18" y="129"/>
                  </a:cubicBezTo>
                  <a:cubicBezTo>
                    <a:pt x="14" y="129"/>
                    <a:pt x="14" y="129"/>
                    <a:pt x="14" y="129"/>
                  </a:cubicBezTo>
                  <a:lnTo>
                    <a:pt x="14" y="124"/>
                  </a:lnTo>
                  <a:close/>
                  <a:moveTo>
                    <a:pt x="23" y="124"/>
                  </a:moveTo>
                  <a:cubicBezTo>
                    <a:pt x="28" y="124"/>
                    <a:pt x="28" y="124"/>
                    <a:pt x="28" y="124"/>
                  </a:cubicBezTo>
                  <a:cubicBezTo>
                    <a:pt x="28" y="129"/>
                    <a:pt x="28" y="129"/>
                    <a:pt x="28" y="129"/>
                  </a:cubicBezTo>
                  <a:cubicBezTo>
                    <a:pt x="23" y="129"/>
                    <a:pt x="23" y="129"/>
                    <a:pt x="23" y="129"/>
                  </a:cubicBezTo>
                  <a:lnTo>
                    <a:pt x="23" y="124"/>
                  </a:lnTo>
                  <a:close/>
                  <a:moveTo>
                    <a:pt x="32" y="124"/>
                  </a:moveTo>
                  <a:cubicBezTo>
                    <a:pt x="37" y="124"/>
                    <a:pt x="37" y="124"/>
                    <a:pt x="37" y="124"/>
                  </a:cubicBezTo>
                  <a:cubicBezTo>
                    <a:pt x="37" y="129"/>
                    <a:pt x="37" y="129"/>
                    <a:pt x="37" y="129"/>
                  </a:cubicBezTo>
                  <a:cubicBezTo>
                    <a:pt x="32" y="129"/>
                    <a:pt x="32" y="129"/>
                    <a:pt x="32" y="129"/>
                  </a:cubicBezTo>
                  <a:lnTo>
                    <a:pt x="32" y="124"/>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4" name="TextBox 63"/>
          <p:cNvSpPr txBox="1"/>
          <p:nvPr/>
        </p:nvSpPr>
        <p:spPr>
          <a:xfrm>
            <a:off x="436802" y="3540260"/>
            <a:ext cx="3483820" cy="830997"/>
          </a:xfrm>
          <a:prstGeom prst="rect">
            <a:avLst/>
          </a:prstGeom>
          <a:solidFill>
            <a:schemeClr val="accent5">
              <a:lumMod val="20000"/>
              <a:lumOff val="80000"/>
            </a:schemeClr>
          </a:solidFill>
        </p:spPr>
        <p:txBody>
          <a:bodyPr wrap="square" rtlCol="0">
            <a:spAutoFit/>
          </a:bodyPr>
          <a:lstStyle/>
          <a:p>
            <a:r>
              <a:rPr lang="en-US" sz="1200" b="1" dirty="0">
                <a:solidFill>
                  <a:srgbClr val="4D4D28"/>
                </a:solidFill>
              </a:rPr>
              <a:t>		</a:t>
            </a:r>
            <a:r>
              <a:rPr lang="en-US" sz="1200" b="1" u="sng" dirty="0">
                <a:solidFill>
                  <a:srgbClr val="4D4D28"/>
                </a:solidFill>
              </a:rPr>
              <a:t>Intervention Activities</a:t>
            </a:r>
            <a:r>
              <a:rPr lang="en-US" sz="1200" b="1" dirty="0">
                <a:solidFill>
                  <a:srgbClr val="4D4D28"/>
                </a:solidFill>
              </a:rPr>
              <a:t>		</a:t>
            </a:r>
          </a:p>
          <a:p>
            <a:r>
              <a:rPr lang="en-US" sz="1200" b="1" dirty="0">
                <a:solidFill>
                  <a:srgbClr val="4D4D28"/>
                </a:solidFill>
              </a:rPr>
              <a:t>		Recreation activities for youth			Discussion groups</a:t>
            </a:r>
          </a:p>
          <a:p>
            <a:r>
              <a:rPr lang="en-US" sz="1200" b="1" dirty="0">
                <a:solidFill>
                  <a:srgbClr val="4D4D28"/>
                </a:solidFill>
              </a:rPr>
              <a:t>		Spiritual and cultural programs</a:t>
            </a:r>
          </a:p>
        </p:txBody>
      </p:sp>
      <p:grpSp>
        <p:nvGrpSpPr>
          <p:cNvPr id="65" name="Group 64" descr="person at top of org chart icon">
            <a:extLst>
              <a:ext uri="{FF2B5EF4-FFF2-40B4-BE49-F238E27FC236}">
                <a16:creationId xmlns:a16="http://schemas.microsoft.com/office/drawing/2014/main" id="{8E65A944-B954-4E23-9404-DC4D9EA1495B}"/>
              </a:ext>
            </a:extLst>
          </p:cNvPr>
          <p:cNvGrpSpPr/>
          <p:nvPr/>
        </p:nvGrpSpPr>
        <p:grpSpPr>
          <a:xfrm>
            <a:off x="591561" y="3691043"/>
            <a:ext cx="654879" cy="595183"/>
            <a:chOff x="2009775" y="8172450"/>
            <a:chExt cx="631825" cy="631825"/>
          </a:xfrm>
        </p:grpSpPr>
        <p:sp>
          <p:nvSpPr>
            <p:cNvPr id="66" name="Oval 168">
              <a:extLst>
                <a:ext uri="{FF2B5EF4-FFF2-40B4-BE49-F238E27FC236}">
                  <a16:creationId xmlns:a16="http://schemas.microsoft.com/office/drawing/2014/main" id="{44530E69-1EFD-48CE-8378-981931529195}"/>
                </a:ext>
              </a:extLst>
            </p:cNvPr>
            <p:cNvSpPr>
              <a:spLocks noChangeArrowheads="1"/>
            </p:cNvSpPr>
            <p:nvPr/>
          </p:nvSpPr>
          <p:spPr bwMode="auto">
            <a:xfrm>
              <a:off x="2009775" y="8172450"/>
              <a:ext cx="631825"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96">
              <a:extLst>
                <a:ext uri="{FF2B5EF4-FFF2-40B4-BE49-F238E27FC236}">
                  <a16:creationId xmlns:a16="http://schemas.microsoft.com/office/drawing/2014/main" id="{85CAEF22-EA29-49B9-B9A2-A8816F1C9F8F}"/>
                </a:ext>
              </a:extLst>
            </p:cNvPr>
            <p:cNvSpPr>
              <a:spLocks noEditPoints="1"/>
            </p:cNvSpPr>
            <p:nvPr/>
          </p:nvSpPr>
          <p:spPr bwMode="auto">
            <a:xfrm>
              <a:off x="2120900" y="8248650"/>
              <a:ext cx="454025" cy="454025"/>
            </a:xfrm>
            <a:custGeom>
              <a:avLst/>
              <a:gdLst>
                <a:gd name="T0" fmla="*/ 51 w 143"/>
                <a:gd name="T1" fmla="*/ 21 h 143"/>
                <a:gd name="T2" fmla="*/ 10 w 143"/>
                <a:gd name="T3" fmla="*/ 21 h 143"/>
                <a:gd name="T4" fmla="*/ 30 w 143"/>
                <a:gd name="T5" fmla="*/ 5 h 143"/>
                <a:gd name="T6" fmla="*/ 30 w 143"/>
                <a:gd name="T7" fmla="*/ 37 h 143"/>
                <a:gd name="T8" fmla="*/ 30 w 143"/>
                <a:gd name="T9" fmla="*/ 5 h 143"/>
                <a:gd name="T10" fmla="*/ 30 w 143"/>
                <a:gd name="T11" fmla="*/ 46 h 143"/>
                <a:gd name="T12" fmla="*/ 0 w 143"/>
                <a:gd name="T13" fmla="*/ 58 h 143"/>
                <a:gd name="T14" fmla="*/ 10 w 143"/>
                <a:gd name="T15" fmla="*/ 101 h 143"/>
                <a:gd name="T16" fmla="*/ 51 w 143"/>
                <a:gd name="T17" fmla="*/ 143 h 143"/>
                <a:gd name="T18" fmla="*/ 60 w 143"/>
                <a:gd name="T19" fmla="*/ 101 h 143"/>
                <a:gd name="T20" fmla="*/ 48 w 143"/>
                <a:gd name="T21" fmla="*/ 39 h 143"/>
                <a:gd name="T22" fmla="*/ 46 w 143"/>
                <a:gd name="T23" fmla="*/ 97 h 143"/>
                <a:gd name="T24" fmla="*/ 33 w 143"/>
                <a:gd name="T25" fmla="*/ 138 h 143"/>
                <a:gd name="T26" fmla="*/ 28 w 143"/>
                <a:gd name="T27" fmla="*/ 106 h 143"/>
                <a:gd name="T28" fmla="*/ 14 w 143"/>
                <a:gd name="T29" fmla="*/ 138 h 143"/>
                <a:gd name="T30" fmla="*/ 5 w 143"/>
                <a:gd name="T31" fmla="*/ 97 h 143"/>
                <a:gd name="T32" fmla="*/ 12 w 143"/>
                <a:gd name="T33" fmla="*/ 45 h 143"/>
                <a:gd name="T34" fmla="*/ 49 w 143"/>
                <a:gd name="T35" fmla="*/ 45 h 143"/>
                <a:gd name="T36" fmla="*/ 56 w 143"/>
                <a:gd name="T37" fmla="*/ 97 h 143"/>
                <a:gd name="T38" fmla="*/ 111 w 143"/>
                <a:gd name="T39" fmla="*/ 72 h 143"/>
                <a:gd name="T40" fmla="*/ 143 w 143"/>
                <a:gd name="T41" fmla="*/ 72 h 143"/>
                <a:gd name="T42" fmla="*/ 127 w 143"/>
                <a:gd name="T43" fmla="*/ 83 h 143"/>
                <a:gd name="T44" fmla="*/ 127 w 143"/>
                <a:gd name="T45" fmla="*/ 60 h 143"/>
                <a:gd name="T46" fmla="*/ 127 w 143"/>
                <a:gd name="T47" fmla="*/ 83 h 143"/>
                <a:gd name="T48" fmla="*/ 111 w 143"/>
                <a:gd name="T49" fmla="*/ 117 h 143"/>
                <a:gd name="T50" fmla="*/ 143 w 143"/>
                <a:gd name="T51" fmla="*/ 117 h 143"/>
                <a:gd name="T52" fmla="*/ 127 w 143"/>
                <a:gd name="T53" fmla="*/ 129 h 143"/>
                <a:gd name="T54" fmla="*/ 127 w 143"/>
                <a:gd name="T55" fmla="*/ 106 h 143"/>
                <a:gd name="T56" fmla="*/ 127 w 143"/>
                <a:gd name="T57" fmla="*/ 129 h 143"/>
                <a:gd name="T58" fmla="*/ 143 w 143"/>
                <a:gd name="T59" fmla="*/ 26 h 143"/>
                <a:gd name="T60" fmla="*/ 111 w 143"/>
                <a:gd name="T61" fmla="*/ 26 h 143"/>
                <a:gd name="T62" fmla="*/ 127 w 143"/>
                <a:gd name="T63" fmla="*/ 14 h 143"/>
                <a:gd name="T64" fmla="*/ 127 w 143"/>
                <a:gd name="T65" fmla="*/ 37 h 143"/>
                <a:gd name="T66" fmla="*/ 127 w 143"/>
                <a:gd name="T67" fmla="*/ 14 h 143"/>
                <a:gd name="T68" fmla="*/ 108 w 143"/>
                <a:gd name="T69" fmla="*/ 23 h 143"/>
                <a:gd name="T70" fmla="*/ 85 w 143"/>
                <a:gd name="T71" fmla="*/ 28 h 143"/>
                <a:gd name="T72" fmla="*/ 108 w 143"/>
                <a:gd name="T73" fmla="*/ 69 h 143"/>
                <a:gd name="T74" fmla="*/ 85 w 143"/>
                <a:gd name="T75" fmla="*/ 74 h 143"/>
                <a:gd name="T76" fmla="*/ 108 w 143"/>
                <a:gd name="T77" fmla="*/ 115 h 143"/>
                <a:gd name="T78" fmla="*/ 81 w 143"/>
                <a:gd name="T79" fmla="*/ 120 h 143"/>
                <a:gd name="T80" fmla="*/ 62 w 143"/>
                <a:gd name="T81" fmla="*/ 74 h 143"/>
                <a:gd name="T82" fmla="*/ 81 w 143"/>
                <a:gd name="T83"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43">
                  <a:moveTo>
                    <a:pt x="30" y="42"/>
                  </a:moveTo>
                  <a:cubicBezTo>
                    <a:pt x="42" y="42"/>
                    <a:pt x="51" y="32"/>
                    <a:pt x="51" y="21"/>
                  </a:cubicBezTo>
                  <a:cubicBezTo>
                    <a:pt x="51" y="10"/>
                    <a:pt x="42" y="0"/>
                    <a:pt x="30" y="0"/>
                  </a:cubicBezTo>
                  <a:cubicBezTo>
                    <a:pt x="19" y="0"/>
                    <a:pt x="10" y="10"/>
                    <a:pt x="10" y="21"/>
                  </a:cubicBezTo>
                  <a:cubicBezTo>
                    <a:pt x="10" y="32"/>
                    <a:pt x="19" y="42"/>
                    <a:pt x="30" y="42"/>
                  </a:cubicBezTo>
                  <a:close/>
                  <a:moveTo>
                    <a:pt x="30" y="5"/>
                  </a:moveTo>
                  <a:cubicBezTo>
                    <a:pt x="39" y="5"/>
                    <a:pt x="46" y="12"/>
                    <a:pt x="46" y="21"/>
                  </a:cubicBezTo>
                  <a:cubicBezTo>
                    <a:pt x="46" y="30"/>
                    <a:pt x="39" y="37"/>
                    <a:pt x="30" y="37"/>
                  </a:cubicBezTo>
                  <a:cubicBezTo>
                    <a:pt x="21" y="37"/>
                    <a:pt x="14" y="30"/>
                    <a:pt x="14" y="21"/>
                  </a:cubicBezTo>
                  <a:cubicBezTo>
                    <a:pt x="14" y="12"/>
                    <a:pt x="21" y="5"/>
                    <a:pt x="30" y="5"/>
                  </a:cubicBezTo>
                  <a:close/>
                  <a:moveTo>
                    <a:pt x="48" y="39"/>
                  </a:moveTo>
                  <a:cubicBezTo>
                    <a:pt x="48" y="39"/>
                    <a:pt x="42" y="46"/>
                    <a:pt x="30" y="46"/>
                  </a:cubicBezTo>
                  <a:cubicBezTo>
                    <a:pt x="18" y="46"/>
                    <a:pt x="12" y="39"/>
                    <a:pt x="12" y="39"/>
                  </a:cubicBezTo>
                  <a:cubicBezTo>
                    <a:pt x="12" y="39"/>
                    <a:pt x="0" y="45"/>
                    <a:pt x="0" y="58"/>
                  </a:cubicBezTo>
                  <a:cubicBezTo>
                    <a:pt x="0" y="101"/>
                    <a:pt x="0" y="101"/>
                    <a:pt x="0" y="101"/>
                  </a:cubicBezTo>
                  <a:cubicBezTo>
                    <a:pt x="10" y="101"/>
                    <a:pt x="10" y="101"/>
                    <a:pt x="10" y="101"/>
                  </a:cubicBezTo>
                  <a:cubicBezTo>
                    <a:pt x="10" y="143"/>
                    <a:pt x="10" y="143"/>
                    <a:pt x="10" y="143"/>
                  </a:cubicBezTo>
                  <a:cubicBezTo>
                    <a:pt x="51" y="143"/>
                    <a:pt x="51" y="143"/>
                    <a:pt x="51" y="143"/>
                  </a:cubicBezTo>
                  <a:cubicBezTo>
                    <a:pt x="51" y="101"/>
                    <a:pt x="51" y="101"/>
                    <a:pt x="51" y="101"/>
                  </a:cubicBezTo>
                  <a:cubicBezTo>
                    <a:pt x="60" y="101"/>
                    <a:pt x="60" y="101"/>
                    <a:pt x="60" y="101"/>
                  </a:cubicBezTo>
                  <a:cubicBezTo>
                    <a:pt x="60" y="58"/>
                    <a:pt x="60" y="58"/>
                    <a:pt x="60" y="58"/>
                  </a:cubicBezTo>
                  <a:cubicBezTo>
                    <a:pt x="60" y="45"/>
                    <a:pt x="48" y="39"/>
                    <a:pt x="48" y="39"/>
                  </a:cubicBezTo>
                  <a:close/>
                  <a:moveTo>
                    <a:pt x="56" y="97"/>
                  </a:moveTo>
                  <a:cubicBezTo>
                    <a:pt x="46" y="97"/>
                    <a:pt x="46" y="97"/>
                    <a:pt x="46" y="97"/>
                  </a:cubicBezTo>
                  <a:cubicBezTo>
                    <a:pt x="46" y="138"/>
                    <a:pt x="46" y="138"/>
                    <a:pt x="46" y="138"/>
                  </a:cubicBezTo>
                  <a:cubicBezTo>
                    <a:pt x="33" y="138"/>
                    <a:pt x="33" y="138"/>
                    <a:pt x="33" y="138"/>
                  </a:cubicBezTo>
                  <a:cubicBezTo>
                    <a:pt x="33" y="106"/>
                    <a:pt x="33" y="106"/>
                    <a:pt x="33" y="106"/>
                  </a:cubicBezTo>
                  <a:cubicBezTo>
                    <a:pt x="28" y="106"/>
                    <a:pt x="28" y="106"/>
                    <a:pt x="28" y="106"/>
                  </a:cubicBezTo>
                  <a:cubicBezTo>
                    <a:pt x="28" y="138"/>
                    <a:pt x="28" y="138"/>
                    <a:pt x="28" y="138"/>
                  </a:cubicBezTo>
                  <a:cubicBezTo>
                    <a:pt x="14" y="138"/>
                    <a:pt x="14" y="138"/>
                    <a:pt x="14" y="138"/>
                  </a:cubicBezTo>
                  <a:cubicBezTo>
                    <a:pt x="14" y="97"/>
                    <a:pt x="14" y="97"/>
                    <a:pt x="14" y="97"/>
                  </a:cubicBezTo>
                  <a:cubicBezTo>
                    <a:pt x="5" y="97"/>
                    <a:pt x="5" y="97"/>
                    <a:pt x="5" y="97"/>
                  </a:cubicBezTo>
                  <a:cubicBezTo>
                    <a:pt x="5" y="58"/>
                    <a:pt x="5" y="58"/>
                    <a:pt x="5" y="58"/>
                  </a:cubicBezTo>
                  <a:cubicBezTo>
                    <a:pt x="5" y="52"/>
                    <a:pt x="8" y="48"/>
                    <a:pt x="12" y="45"/>
                  </a:cubicBezTo>
                  <a:cubicBezTo>
                    <a:pt x="17" y="49"/>
                    <a:pt x="24" y="51"/>
                    <a:pt x="30" y="51"/>
                  </a:cubicBezTo>
                  <a:cubicBezTo>
                    <a:pt x="37" y="51"/>
                    <a:pt x="43" y="49"/>
                    <a:pt x="49" y="45"/>
                  </a:cubicBezTo>
                  <a:cubicBezTo>
                    <a:pt x="53" y="48"/>
                    <a:pt x="56" y="52"/>
                    <a:pt x="56" y="58"/>
                  </a:cubicBezTo>
                  <a:cubicBezTo>
                    <a:pt x="56" y="97"/>
                    <a:pt x="56" y="97"/>
                    <a:pt x="56" y="97"/>
                  </a:cubicBezTo>
                  <a:close/>
                  <a:moveTo>
                    <a:pt x="127" y="55"/>
                  </a:moveTo>
                  <a:cubicBezTo>
                    <a:pt x="118" y="55"/>
                    <a:pt x="111" y="63"/>
                    <a:pt x="111" y="72"/>
                  </a:cubicBezTo>
                  <a:cubicBezTo>
                    <a:pt x="111" y="80"/>
                    <a:pt x="118" y="88"/>
                    <a:pt x="127" y="88"/>
                  </a:cubicBezTo>
                  <a:cubicBezTo>
                    <a:pt x="135" y="88"/>
                    <a:pt x="143" y="80"/>
                    <a:pt x="143" y="72"/>
                  </a:cubicBezTo>
                  <a:cubicBezTo>
                    <a:pt x="143" y="63"/>
                    <a:pt x="136" y="55"/>
                    <a:pt x="127" y="55"/>
                  </a:cubicBezTo>
                  <a:close/>
                  <a:moveTo>
                    <a:pt x="127" y="83"/>
                  </a:moveTo>
                  <a:cubicBezTo>
                    <a:pt x="120" y="83"/>
                    <a:pt x="115" y="78"/>
                    <a:pt x="115" y="72"/>
                  </a:cubicBezTo>
                  <a:cubicBezTo>
                    <a:pt x="115" y="65"/>
                    <a:pt x="120" y="60"/>
                    <a:pt x="127" y="60"/>
                  </a:cubicBezTo>
                  <a:cubicBezTo>
                    <a:pt x="133" y="60"/>
                    <a:pt x="138" y="65"/>
                    <a:pt x="138" y="72"/>
                  </a:cubicBezTo>
                  <a:cubicBezTo>
                    <a:pt x="138" y="78"/>
                    <a:pt x="133" y="83"/>
                    <a:pt x="127" y="83"/>
                  </a:cubicBezTo>
                  <a:close/>
                  <a:moveTo>
                    <a:pt x="127" y="101"/>
                  </a:moveTo>
                  <a:cubicBezTo>
                    <a:pt x="118" y="101"/>
                    <a:pt x="111" y="109"/>
                    <a:pt x="111" y="117"/>
                  </a:cubicBezTo>
                  <a:cubicBezTo>
                    <a:pt x="111" y="126"/>
                    <a:pt x="118" y="134"/>
                    <a:pt x="127" y="134"/>
                  </a:cubicBezTo>
                  <a:cubicBezTo>
                    <a:pt x="135" y="134"/>
                    <a:pt x="143" y="126"/>
                    <a:pt x="143" y="117"/>
                  </a:cubicBezTo>
                  <a:cubicBezTo>
                    <a:pt x="143" y="109"/>
                    <a:pt x="136" y="101"/>
                    <a:pt x="127" y="101"/>
                  </a:cubicBezTo>
                  <a:close/>
                  <a:moveTo>
                    <a:pt x="127" y="129"/>
                  </a:moveTo>
                  <a:cubicBezTo>
                    <a:pt x="120" y="129"/>
                    <a:pt x="115" y="124"/>
                    <a:pt x="115" y="117"/>
                  </a:cubicBezTo>
                  <a:cubicBezTo>
                    <a:pt x="115" y="111"/>
                    <a:pt x="120" y="106"/>
                    <a:pt x="127" y="106"/>
                  </a:cubicBezTo>
                  <a:cubicBezTo>
                    <a:pt x="133" y="106"/>
                    <a:pt x="138" y="111"/>
                    <a:pt x="138" y="117"/>
                  </a:cubicBezTo>
                  <a:cubicBezTo>
                    <a:pt x="138" y="124"/>
                    <a:pt x="133" y="129"/>
                    <a:pt x="127" y="129"/>
                  </a:cubicBezTo>
                  <a:close/>
                  <a:moveTo>
                    <a:pt x="127" y="42"/>
                  </a:moveTo>
                  <a:cubicBezTo>
                    <a:pt x="135" y="42"/>
                    <a:pt x="143" y="35"/>
                    <a:pt x="143" y="26"/>
                  </a:cubicBezTo>
                  <a:cubicBezTo>
                    <a:pt x="143" y="17"/>
                    <a:pt x="136" y="10"/>
                    <a:pt x="127" y="10"/>
                  </a:cubicBezTo>
                  <a:cubicBezTo>
                    <a:pt x="118" y="10"/>
                    <a:pt x="111" y="17"/>
                    <a:pt x="111" y="26"/>
                  </a:cubicBezTo>
                  <a:cubicBezTo>
                    <a:pt x="111" y="35"/>
                    <a:pt x="118" y="42"/>
                    <a:pt x="127" y="42"/>
                  </a:cubicBezTo>
                  <a:close/>
                  <a:moveTo>
                    <a:pt x="127" y="14"/>
                  </a:moveTo>
                  <a:cubicBezTo>
                    <a:pt x="133" y="14"/>
                    <a:pt x="138" y="19"/>
                    <a:pt x="138" y="26"/>
                  </a:cubicBezTo>
                  <a:cubicBezTo>
                    <a:pt x="138" y="32"/>
                    <a:pt x="133" y="37"/>
                    <a:pt x="127" y="37"/>
                  </a:cubicBezTo>
                  <a:cubicBezTo>
                    <a:pt x="120" y="37"/>
                    <a:pt x="115" y="32"/>
                    <a:pt x="115" y="26"/>
                  </a:cubicBezTo>
                  <a:cubicBezTo>
                    <a:pt x="115" y="19"/>
                    <a:pt x="120" y="14"/>
                    <a:pt x="127" y="14"/>
                  </a:cubicBezTo>
                  <a:close/>
                  <a:moveTo>
                    <a:pt x="81" y="23"/>
                  </a:moveTo>
                  <a:cubicBezTo>
                    <a:pt x="108" y="23"/>
                    <a:pt x="108" y="23"/>
                    <a:pt x="108" y="23"/>
                  </a:cubicBezTo>
                  <a:cubicBezTo>
                    <a:pt x="108" y="28"/>
                    <a:pt x="108" y="28"/>
                    <a:pt x="108" y="28"/>
                  </a:cubicBezTo>
                  <a:cubicBezTo>
                    <a:pt x="85" y="28"/>
                    <a:pt x="85" y="28"/>
                    <a:pt x="85" y="28"/>
                  </a:cubicBezTo>
                  <a:cubicBezTo>
                    <a:pt x="85" y="69"/>
                    <a:pt x="85" y="69"/>
                    <a:pt x="85" y="69"/>
                  </a:cubicBezTo>
                  <a:cubicBezTo>
                    <a:pt x="108" y="69"/>
                    <a:pt x="108" y="69"/>
                    <a:pt x="108" y="69"/>
                  </a:cubicBezTo>
                  <a:cubicBezTo>
                    <a:pt x="108" y="74"/>
                    <a:pt x="108" y="74"/>
                    <a:pt x="108" y="74"/>
                  </a:cubicBezTo>
                  <a:cubicBezTo>
                    <a:pt x="85" y="74"/>
                    <a:pt x="85" y="74"/>
                    <a:pt x="85" y="74"/>
                  </a:cubicBezTo>
                  <a:cubicBezTo>
                    <a:pt x="85" y="115"/>
                    <a:pt x="85" y="115"/>
                    <a:pt x="85" y="115"/>
                  </a:cubicBezTo>
                  <a:cubicBezTo>
                    <a:pt x="108" y="115"/>
                    <a:pt x="108" y="115"/>
                    <a:pt x="108" y="115"/>
                  </a:cubicBezTo>
                  <a:cubicBezTo>
                    <a:pt x="108" y="120"/>
                    <a:pt x="108" y="120"/>
                    <a:pt x="108" y="120"/>
                  </a:cubicBezTo>
                  <a:cubicBezTo>
                    <a:pt x="81" y="120"/>
                    <a:pt x="81" y="120"/>
                    <a:pt x="81" y="120"/>
                  </a:cubicBezTo>
                  <a:cubicBezTo>
                    <a:pt x="81" y="74"/>
                    <a:pt x="81" y="74"/>
                    <a:pt x="81" y="74"/>
                  </a:cubicBezTo>
                  <a:cubicBezTo>
                    <a:pt x="62" y="74"/>
                    <a:pt x="62" y="74"/>
                    <a:pt x="62" y="74"/>
                  </a:cubicBezTo>
                  <a:cubicBezTo>
                    <a:pt x="62" y="69"/>
                    <a:pt x="62" y="69"/>
                    <a:pt x="62" y="69"/>
                  </a:cubicBezTo>
                  <a:cubicBezTo>
                    <a:pt x="81" y="69"/>
                    <a:pt x="81" y="69"/>
                    <a:pt x="81" y="69"/>
                  </a:cubicBezTo>
                  <a:lnTo>
                    <a:pt x="81" y="23"/>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4" name="Rectangle 23"/>
          <p:cNvSpPr/>
          <p:nvPr/>
        </p:nvSpPr>
        <p:spPr>
          <a:xfrm>
            <a:off x="4005164" y="5960281"/>
            <a:ext cx="5429504" cy="276999"/>
          </a:xfrm>
          <a:prstGeom prst="rect">
            <a:avLst/>
          </a:prstGeom>
        </p:spPr>
        <p:txBody>
          <a:bodyPr wrap="square">
            <a:spAutoFit/>
          </a:bodyPr>
          <a:lstStyle/>
          <a:p>
            <a:pPr lvl="0" fontAlgn="base">
              <a:spcBef>
                <a:spcPct val="30000"/>
              </a:spcBef>
              <a:spcAft>
                <a:spcPct val="0"/>
              </a:spcAft>
              <a:defRPr/>
            </a:pPr>
            <a:r>
              <a:rPr lang="en-US" sz="1200" b="1" dirty="0">
                <a:solidFill>
                  <a:srgbClr val="567BB6"/>
                </a:solidFill>
                <a:ea typeface="ＭＳ Ｐゴシック" charset="0"/>
                <a:cs typeface="Arial" panose="020B0604020202020204" pitchFamily="34" charset="0"/>
              </a:rPr>
              <a:t>Note: Activities vary based on the size and needs of each community</a:t>
            </a:r>
            <a:endParaRPr lang="en-US" sz="1200" b="1" dirty="0"/>
          </a:p>
        </p:txBody>
      </p:sp>
      <p:sp>
        <p:nvSpPr>
          <p:cNvPr id="23" name="TextBox 22"/>
          <p:cNvSpPr txBox="1"/>
          <p:nvPr/>
        </p:nvSpPr>
        <p:spPr>
          <a:xfrm>
            <a:off x="429428" y="1358714"/>
            <a:ext cx="654743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noProof="0" dirty="0">
                <a:solidFill>
                  <a:srgbClr val="ED7D31"/>
                </a:solidFill>
                <a:latin typeface="Arial" panose="020B0604020202020204" pitchFamily="34" charset="0"/>
                <a:cs typeface="Arial" panose="020B0604020202020204" pitchFamily="34" charset="0"/>
              </a:rPr>
              <a:t>Community NNADAP workers are responsible for identifying community needs and delivering program activities. </a:t>
            </a:r>
            <a:endParaRPr kumimoji="0" lang="en-US" sz="1600" b="1" i="0" u="none" strike="noStrike" kern="1200" cap="none" spc="0" normalizeH="0" baseline="0" noProof="0" dirty="0">
              <a:ln>
                <a:noFill/>
              </a:ln>
              <a:solidFill>
                <a:srgbClr val="ED7D3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291861"/>
      </p:ext>
    </p:extLst>
  </p:cSld>
  <p:clrMapOvr>
    <a:masterClrMapping/>
  </p:clrMapOvr>
</p:sld>
</file>

<file path=ppt/theme/theme1.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7830</TotalTime>
  <Words>4256</Words>
  <Application>Microsoft Office PowerPoint</Application>
  <PresentationFormat>On-screen Show (4:3)</PresentationFormat>
  <Paragraphs>494</Paragraphs>
  <Slides>21</Slides>
  <Notes>21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Verdana</vt:lpstr>
      <vt:lpstr>Wingdings</vt:lpstr>
      <vt:lpstr>Standard_white</vt:lpstr>
      <vt:lpstr>Office Theme</vt:lpstr>
      <vt:lpstr>Acrobat Document</vt:lpstr>
      <vt:lpstr>PowerPoint Presentation</vt:lpstr>
      <vt:lpstr> Manitoba Region – FNIHB Mental Wellness</vt:lpstr>
      <vt:lpstr> Mental Wellness Program Alignment</vt:lpstr>
      <vt:lpstr> Manitoba Region – Recipient Based Programs</vt:lpstr>
      <vt:lpstr> Outline  </vt:lpstr>
      <vt:lpstr> What is NNADAP? Who is it for?</vt:lpstr>
      <vt:lpstr> What is the program like?</vt:lpstr>
      <vt:lpstr> Treatment and Detox</vt:lpstr>
      <vt:lpstr> What type of activities are offered?  </vt:lpstr>
      <vt:lpstr> Roles and Responsibilities  </vt:lpstr>
      <vt:lpstr> What is the Intake Process?   </vt:lpstr>
      <vt:lpstr> Manitoba Region Treatment Centres</vt:lpstr>
      <vt:lpstr> National Youth Solvent Abuse Program</vt:lpstr>
      <vt:lpstr> Recovery </vt:lpstr>
      <vt:lpstr> Yearly Certification Incentive Funding </vt:lpstr>
      <vt:lpstr> Tools and Resources </vt:lpstr>
      <vt:lpstr> Tools and Resources con’t </vt:lpstr>
      <vt:lpstr> Community Resources – Crisis Lines</vt:lpstr>
      <vt:lpstr> Crisis Response – Mobile and Community Crisis Teams          </vt:lpstr>
      <vt:lpstr> Resources – IRS/IDS/TI</vt:lpstr>
      <vt:lpstr> Thank you! Meegwetch </vt:lpstr>
    </vt:vector>
  </TitlesOfParts>
  <Company>RCAANC-CIRNAC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Fontaine, Aline</dc:creator>
  <cp:lastModifiedBy>Fontaine, Aline</cp:lastModifiedBy>
  <cp:revision>615</cp:revision>
  <dcterms:created xsi:type="dcterms:W3CDTF">2022-10-26T13:52:58Z</dcterms:created>
  <dcterms:modified xsi:type="dcterms:W3CDTF">2023-04-11T19:23:11Z</dcterms:modified>
</cp:coreProperties>
</file>