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09" r:id="rId2"/>
    <p:sldId id="305" r:id="rId3"/>
    <p:sldId id="308" r:id="rId4"/>
    <p:sldId id="299" r:id="rId5"/>
    <p:sldId id="286" r:id="rId6"/>
    <p:sldId id="290" r:id="rId7"/>
    <p:sldId id="293" r:id="rId8"/>
    <p:sldId id="284" r:id="rId9"/>
    <p:sldId id="295" r:id="rId10"/>
    <p:sldId id="280" r:id="rId11"/>
    <p:sldId id="278" r:id="rId12"/>
    <p:sldId id="282" r:id="rId13"/>
    <p:sldId id="261" r:id="rId14"/>
    <p:sldId id="267" r:id="rId15"/>
    <p:sldId id="269" r:id="rId16"/>
    <p:sldId id="270" r:id="rId17"/>
    <p:sldId id="271" r:id="rId18"/>
    <p:sldId id="272" r:id="rId19"/>
    <p:sldId id="281" r:id="rId20"/>
    <p:sldId id="263" r:id="rId21"/>
    <p:sldId id="304" r:id="rId22"/>
    <p:sldId id="302" r:id="rId23"/>
    <p:sldId id="258" r:id="rId24"/>
    <p:sldId id="287" r:id="rId25"/>
    <p:sldId id="292" r:id="rId26"/>
    <p:sldId id="30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3792" autoAdjust="0"/>
  </p:normalViewPr>
  <p:slideViewPr>
    <p:cSldViewPr snapToGrid="0">
      <p:cViewPr varScale="1">
        <p:scale>
          <a:sx n="75" d="100"/>
          <a:sy n="75" d="100"/>
        </p:scale>
        <p:origin x="320"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0DF13-3C79-4F06-ADFA-FF3AF9CC5782}"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0044E-7D17-4909-BA51-C90E3DE50964}" type="slidenum">
              <a:rPr lang="en-US" smtClean="0"/>
              <a:t>‹#›</a:t>
            </a:fld>
            <a:endParaRPr lang="en-US"/>
          </a:p>
        </p:txBody>
      </p:sp>
    </p:spTree>
    <p:extLst>
      <p:ext uri="{BB962C8B-B14F-4D97-AF65-F5344CB8AC3E}">
        <p14:creationId xmlns:p14="http://schemas.microsoft.com/office/powerpoint/2010/main" val="139920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a:t>
            </a:fld>
            <a:endParaRPr lang="en-US"/>
          </a:p>
        </p:txBody>
      </p:sp>
    </p:spTree>
    <p:extLst>
      <p:ext uri="{BB962C8B-B14F-4D97-AF65-F5344CB8AC3E}">
        <p14:creationId xmlns:p14="http://schemas.microsoft.com/office/powerpoint/2010/main" val="4193102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19</a:t>
            </a:fld>
            <a:endParaRPr lang="en-US"/>
          </a:p>
        </p:txBody>
      </p:sp>
    </p:spTree>
    <p:extLst>
      <p:ext uri="{BB962C8B-B14F-4D97-AF65-F5344CB8AC3E}">
        <p14:creationId xmlns:p14="http://schemas.microsoft.com/office/powerpoint/2010/main" val="291646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23</a:t>
            </a:fld>
            <a:endParaRPr lang="en-US"/>
          </a:p>
        </p:txBody>
      </p:sp>
    </p:spTree>
    <p:extLst>
      <p:ext uri="{BB962C8B-B14F-4D97-AF65-F5344CB8AC3E}">
        <p14:creationId xmlns:p14="http://schemas.microsoft.com/office/powerpoint/2010/main" val="60889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2</a:t>
            </a:fld>
            <a:endParaRPr lang="en-US"/>
          </a:p>
        </p:txBody>
      </p:sp>
    </p:spTree>
    <p:extLst>
      <p:ext uri="{BB962C8B-B14F-4D97-AF65-F5344CB8AC3E}">
        <p14:creationId xmlns:p14="http://schemas.microsoft.com/office/powerpoint/2010/main" val="3036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5</a:t>
            </a:fld>
            <a:endParaRPr lang="en-US"/>
          </a:p>
        </p:txBody>
      </p:sp>
    </p:spTree>
    <p:extLst>
      <p:ext uri="{BB962C8B-B14F-4D97-AF65-F5344CB8AC3E}">
        <p14:creationId xmlns:p14="http://schemas.microsoft.com/office/powerpoint/2010/main" val="170780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7</a:t>
            </a:fld>
            <a:endParaRPr lang="en-US"/>
          </a:p>
        </p:txBody>
      </p:sp>
    </p:spTree>
    <p:extLst>
      <p:ext uri="{BB962C8B-B14F-4D97-AF65-F5344CB8AC3E}">
        <p14:creationId xmlns:p14="http://schemas.microsoft.com/office/powerpoint/2010/main" val="185061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8</a:t>
            </a:fld>
            <a:endParaRPr lang="en-US"/>
          </a:p>
        </p:txBody>
      </p:sp>
    </p:spTree>
    <p:extLst>
      <p:ext uri="{BB962C8B-B14F-4D97-AF65-F5344CB8AC3E}">
        <p14:creationId xmlns:p14="http://schemas.microsoft.com/office/powerpoint/2010/main" val="177217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10</a:t>
            </a:fld>
            <a:endParaRPr lang="en-US"/>
          </a:p>
        </p:txBody>
      </p:sp>
    </p:spTree>
    <p:extLst>
      <p:ext uri="{BB962C8B-B14F-4D97-AF65-F5344CB8AC3E}">
        <p14:creationId xmlns:p14="http://schemas.microsoft.com/office/powerpoint/2010/main" val="209116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11</a:t>
            </a:fld>
            <a:endParaRPr lang="en-US"/>
          </a:p>
        </p:txBody>
      </p:sp>
    </p:spTree>
    <p:extLst>
      <p:ext uri="{BB962C8B-B14F-4D97-AF65-F5344CB8AC3E}">
        <p14:creationId xmlns:p14="http://schemas.microsoft.com/office/powerpoint/2010/main" val="56078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12</a:t>
            </a:fld>
            <a:endParaRPr lang="en-US"/>
          </a:p>
        </p:txBody>
      </p:sp>
    </p:spTree>
    <p:extLst>
      <p:ext uri="{BB962C8B-B14F-4D97-AF65-F5344CB8AC3E}">
        <p14:creationId xmlns:p14="http://schemas.microsoft.com/office/powerpoint/2010/main" val="351703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0044E-7D17-4909-BA51-C90E3DE50964}" type="slidenum">
              <a:rPr lang="en-US" smtClean="0"/>
              <a:t>13</a:t>
            </a:fld>
            <a:endParaRPr lang="en-US"/>
          </a:p>
        </p:txBody>
      </p:sp>
    </p:spTree>
    <p:extLst>
      <p:ext uri="{BB962C8B-B14F-4D97-AF65-F5344CB8AC3E}">
        <p14:creationId xmlns:p14="http://schemas.microsoft.com/office/powerpoint/2010/main" val="104975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757654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345199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8879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70005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2272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171264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716364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18477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87361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DBEC-3025-48FC-86B6-E0D0B39E279C}"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43582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AADBEC-3025-48FC-86B6-E0D0B39E279C}"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314182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AADBEC-3025-48FC-86B6-E0D0B39E279C}" type="datetimeFigureOut">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36142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AADBEC-3025-48FC-86B6-E0D0B39E279C}" type="datetimeFigureOut">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290882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ADBEC-3025-48FC-86B6-E0D0B39E279C}" type="datetimeFigureOut">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96024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AADBEC-3025-48FC-86B6-E0D0B39E279C}"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373323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AADBEC-3025-48FC-86B6-E0D0B39E279C}"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948BE-F9F5-48DB-80A5-D6E7ADA863F8}" type="slidenum">
              <a:rPr lang="en-US" smtClean="0"/>
              <a:t>‹#›</a:t>
            </a:fld>
            <a:endParaRPr lang="en-US"/>
          </a:p>
        </p:txBody>
      </p:sp>
    </p:spTree>
    <p:extLst>
      <p:ext uri="{BB962C8B-B14F-4D97-AF65-F5344CB8AC3E}">
        <p14:creationId xmlns:p14="http://schemas.microsoft.com/office/powerpoint/2010/main" val="27751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AADBEC-3025-48FC-86B6-E0D0B39E279C}" type="datetimeFigureOut">
              <a:rPr lang="en-US" smtClean="0"/>
              <a:t>5/9/2023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A948BE-F9F5-48DB-80A5-D6E7ADA863F8}" type="slidenum">
              <a:rPr lang="en-US" smtClean="0"/>
              <a:t>‹#›</a:t>
            </a:fld>
            <a:endParaRPr lang="en-US"/>
          </a:p>
        </p:txBody>
      </p:sp>
    </p:spTree>
    <p:extLst>
      <p:ext uri="{BB962C8B-B14F-4D97-AF65-F5344CB8AC3E}">
        <p14:creationId xmlns:p14="http://schemas.microsoft.com/office/powerpoint/2010/main" val="2724025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2.bin"/><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hyperlink" Target="https://www.cda-adc.ca/en/oral_health/index.asp#intro" TargetMode="External"/><Relationship Id="rId2" Type="http://schemas.openxmlformats.org/officeDocument/2006/relationships/hyperlink" Target="https://diabetes.ca/about-diabetes/stories/diabetes-and-your-teeth" TargetMode="External"/><Relationship Id="rId1" Type="http://schemas.openxmlformats.org/officeDocument/2006/relationships/slideLayout" Target="../slideLayouts/slideLayout2.xml"/><Relationship Id="rId4" Type="http://schemas.openxmlformats.org/officeDocument/2006/relationships/hyperlink" Target="https://www.cdha.ca/cdha/The_Profession_folder/Resources_folder/Fact_Sheets_and_Resources/CDHA/The_Profession/Resources/Fact_Sheet_and_Resources.aspx?hkey=47b7bc0c-35c7-4d06-ba96-da9b2ea80c7d#tabs-1" TargetMode="External"/></Relationships>
</file>

<file path=ppt/slides/_rels/slide26.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3C00-4149-5B90-7306-F8417CAC5046}"/>
              </a:ext>
            </a:extLst>
          </p:cNvPr>
          <p:cNvSpPr>
            <a:spLocks noGrp="1"/>
          </p:cNvSpPr>
          <p:nvPr>
            <p:ph type="title"/>
          </p:nvPr>
        </p:nvSpPr>
        <p:spPr/>
        <p:txBody>
          <a:bodyPr/>
          <a:lstStyle/>
          <a:p>
            <a:pPr algn="ctr"/>
            <a:r>
              <a:rPr lang="en-US" dirty="0"/>
              <a:t>Oral Health and Diabetes Mellitus</a:t>
            </a:r>
          </a:p>
        </p:txBody>
      </p:sp>
      <p:pic>
        <p:nvPicPr>
          <p:cNvPr id="4" name="Content Placeholder 3">
            <a:extLst>
              <a:ext uri="{FF2B5EF4-FFF2-40B4-BE49-F238E27FC236}">
                <a16:creationId xmlns:a16="http://schemas.microsoft.com/office/drawing/2014/main" id="{8AE91614-9B4E-9FB0-8533-1E0A57843C3A}"/>
              </a:ext>
            </a:extLst>
          </p:cNvPr>
          <p:cNvPicPr>
            <a:picLocks noGrp="1" noChangeAspect="1"/>
          </p:cNvPicPr>
          <p:nvPr>
            <p:ph idx="1"/>
          </p:nvPr>
        </p:nvPicPr>
        <p:blipFill>
          <a:blip r:embed="rId3"/>
          <a:stretch>
            <a:fillRect/>
          </a:stretch>
        </p:blipFill>
        <p:spPr>
          <a:xfrm>
            <a:off x="2061106" y="2160588"/>
            <a:ext cx="5829826" cy="3881437"/>
          </a:xfrm>
          <a:prstGeom prst="rect">
            <a:avLst/>
          </a:prstGeom>
        </p:spPr>
      </p:pic>
    </p:spTree>
    <p:extLst>
      <p:ext uri="{BB962C8B-B14F-4D97-AF65-F5344CB8AC3E}">
        <p14:creationId xmlns:p14="http://schemas.microsoft.com/office/powerpoint/2010/main" val="3062952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C8B77-231F-1EB8-28BD-C8B09482DB30}"/>
              </a:ext>
            </a:extLst>
          </p:cNvPr>
          <p:cNvPicPr>
            <a:picLocks noChangeAspect="1"/>
          </p:cNvPicPr>
          <p:nvPr/>
        </p:nvPicPr>
        <p:blipFill>
          <a:blip r:embed="rId3"/>
          <a:stretch>
            <a:fillRect/>
          </a:stretch>
        </p:blipFill>
        <p:spPr>
          <a:xfrm rot="15231196">
            <a:off x="6036068" y="1902937"/>
            <a:ext cx="2939097" cy="1964856"/>
          </a:xfrm>
          <a:prstGeom prst="rect">
            <a:avLst/>
          </a:prstGeom>
        </p:spPr>
      </p:pic>
      <p:sp>
        <p:nvSpPr>
          <p:cNvPr id="2" name="Title 1">
            <a:extLst>
              <a:ext uri="{FF2B5EF4-FFF2-40B4-BE49-F238E27FC236}">
                <a16:creationId xmlns:a16="http://schemas.microsoft.com/office/drawing/2014/main" id="{7927E958-A5DA-9EDB-9B10-982FA1AAC2C0}"/>
              </a:ext>
            </a:extLst>
          </p:cNvPr>
          <p:cNvSpPr>
            <a:spLocks noGrp="1"/>
          </p:cNvSpPr>
          <p:nvPr>
            <p:ph type="title"/>
          </p:nvPr>
        </p:nvSpPr>
        <p:spPr/>
        <p:txBody>
          <a:bodyPr>
            <a:normAutofit/>
          </a:bodyPr>
          <a:lstStyle/>
          <a:p>
            <a:pPr algn="ctr"/>
            <a:r>
              <a:rPr lang="en-US" dirty="0">
                <a:cs typeface="Calibri" panose="020F0502020204030204" pitchFamily="34" charset="0"/>
              </a:rPr>
              <a:t>Toothbrushing</a:t>
            </a:r>
          </a:p>
        </p:txBody>
      </p:sp>
      <p:pic>
        <p:nvPicPr>
          <p:cNvPr id="4" name="Content Placeholder 3">
            <a:extLst>
              <a:ext uri="{FF2B5EF4-FFF2-40B4-BE49-F238E27FC236}">
                <a16:creationId xmlns:a16="http://schemas.microsoft.com/office/drawing/2014/main" id="{F99E24FC-57C9-1E52-A67C-5342621C177F}"/>
              </a:ext>
            </a:extLst>
          </p:cNvPr>
          <p:cNvPicPr>
            <a:picLocks noGrp="1" noChangeAspect="1"/>
          </p:cNvPicPr>
          <p:nvPr>
            <p:ph idx="1"/>
          </p:nvPr>
        </p:nvPicPr>
        <p:blipFill>
          <a:blip r:embed="rId4"/>
          <a:stretch>
            <a:fillRect/>
          </a:stretch>
        </p:blipFill>
        <p:spPr>
          <a:xfrm>
            <a:off x="973667" y="1740571"/>
            <a:ext cx="4926885" cy="3053488"/>
          </a:xfrm>
          <a:prstGeom prst="rect">
            <a:avLst/>
          </a:prstGeom>
        </p:spPr>
      </p:pic>
      <p:pic>
        <p:nvPicPr>
          <p:cNvPr id="6" name="Picture 5">
            <a:extLst>
              <a:ext uri="{FF2B5EF4-FFF2-40B4-BE49-F238E27FC236}">
                <a16:creationId xmlns:a16="http://schemas.microsoft.com/office/drawing/2014/main" id="{EC7F35B6-351C-A57B-07BB-8D957784E5C7}"/>
              </a:ext>
            </a:extLst>
          </p:cNvPr>
          <p:cNvPicPr>
            <a:picLocks noChangeAspect="1"/>
          </p:cNvPicPr>
          <p:nvPr/>
        </p:nvPicPr>
        <p:blipFill>
          <a:blip r:embed="rId5"/>
          <a:stretch>
            <a:fillRect/>
          </a:stretch>
        </p:blipFill>
        <p:spPr>
          <a:xfrm>
            <a:off x="8058120" y="1372257"/>
            <a:ext cx="3171681" cy="3171681"/>
          </a:xfrm>
          <a:prstGeom prst="rect">
            <a:avLst/>
          </a:prstGeom>
        </p:spPr>
      </p:pic>
      <p:pic>
        <p:nvPicPr>
          <p:cNvPr id="8" name="Picture 7">
            <a:extLst>
              <a:ext uri="{FF2B5EF4-FFF2-40B4-BE49-F238E27FC236}">
                <a16:creationId xmlns:a16="http://schemas.microsoft.com/office/drawing/2014/main" id="{58E0B435-081D-BA9F-7668-874D7785D5DB}"/>
              </a:ext>
            </a:extLst>
          </p:cNvPr>
          <p:cNvPicPr>
            <a:picLocks noChangeAspect="1"/>
          </p:cNvPicPr>
          <p:nvPr/>
        </p:nvPicPr>
        <p:blipFill>
          <a:blip r:embed="rId6"/>
          <a:stretch>
            <a:fillRect/>
          </a:stretch>
        </p:blipFill>
        <p:spPr>
          <a:xfrm>
            <a:off x="5731933" y="4343685"/>
            <a:ext cx="4078776" cy="2514314"/>
          </a:xfrm>
          <a:prstGeom prst="rect">
            <a:avLst/>
          </a:prstGeom>
        </p:spPr>
      </p:pic>
    </p:spTree>
    <p:extLst>
      <p:ext uri="{BB962C8B-B14F-4D97-AF65-F5344CB8AC3E}">
        <p14:creationId xmlns:p14="http://schemas.microsoft.com/office/powerpoint/2010/main" val="371007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1AA1BAB-38C8-D444-5536-0BB9641C43BC}"/>
              </a:ext>
            </a:extLst>
          </p:cNvPr>
          <p:cNvGraphicFramePr>
            <a:graphicFrameLocks noChangeAspect="1"/>
          </p:cNvGraphicFramePr>
          <p:nvPr>
            <p:extLst>
              <p:ext uri="{D42A27DB-BD31-4B8C-83A1-F6EECF244321}">
                <p14:modId xmlns:p14="http://schemas.microsoft.com/office/powerpoint/2010/main" val="338646573"/>
              </p:ext>
            </p:extLst>
          </p:nvPr>
        </p:nvGraphicFramePr>
        <p:xfrm>
          <a:off x="2192866" y="-84667"/>
          <a:ext cx="6443133" cy="7078134"/>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0" name=""/>
                      <p:cNvPicPr/>
                      <p:nvPr/>
                    </p:nvPicPr>
                    <p:blipFill>
                      <a:blip r:embed="rId4"/>
                      <a:stretch>
                        <a:fillRect/>
                      </a:stretch>
                    </p:blipFill>
                    <p:spPr>
                      <a:xfrm>
                        <a:off x="2192866" y="-84667"/>
                        <a:ext cx="6443133" cy="7078134"/>
                      </a:xfrm>
                      <a:prstGeom prst="rect">
                        <a:avLst/>
                      </a:prstGeom>
                    </p:spPr>
                  </p:pic>
                </p:oleObj>
              </mc:Fallback>
            </mc:AlternateContent>
          </a:graphicData>
        </a:graphic>
      </p:graphicFrame>
    </p:spTree>
    <p:extLst>
      <p:ext uri="{BB962C8B-B14F-4D97-AF65-F5344CB8AC3E}">
        <p14:creationId xmlns:p14="http://schemas.microsoft.com/office/powerpoint/2010/main" val="77448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9044-E25D-3480-6AD0-71D2792CA35D}"/>
              </a:ext>
            </a:extLst>
          </p:cNvPr>
          <p:cNvSpPr>
            <a:spLocks noGrp="1"/>
          </p:cNvSpPr>
          <p:nvPr>
            <p:ph type="title"/>
          </p:nvPr>
        </p:nvSpPr>
        <p:spPr/>
        <p:txBody>
          <a:bodyPr/>
          <a:lstStyle/>
          <a:p>
            <a:pPr algn="ctr"/>
            <a:r>
              <a:rPr lang="en-US" sz="4400" dirty="0">
                <a:latin typeface="Calibri" panose="020F0502020204030204" pitchFamily="34" charset="0"/>
                <a:cs typeface="Calibri" panose="020F0502020204030204" pitchFamily="34" charset="0"/>
              </a:rPr>
              <a:t>When</a:t>
            </a:r>
            <a:r>
              <a:rPr lang="en-US" dirty="0"/>
              <a:t> to Replace Your Toothbrush</a:t>
            </a:r>
          </a:p>
        </p:txBody>
      </p:sp>
      <p:pic>
        <p:nvPicPr>
          <p:cNvPr id="4" name="Content Placeholder 3">
            <a:extLst>
              <a:ext uri="{FF2B5EF4-FFF2-40B4-BE49-F238E27FC236}">
                <a16:creationId xmlns:a16="http://schemas.microsoft.com/office/drawing/2014/main" id="{5DA9C75D-CB9E-50CC-66AA-63994BA0A14D}"/>
              </a:ext>
            </a:extLst>
          </p:cNvPr>
          <p:cNvPicPr>
            <a:picLocks noGrp="1" noChangeAspect="1"/>
          </p:cNvPicPr>
          <p:nvPr>
            <p:ph idx="1"/>
          </p:nvPr>
        </p:nvPicPr>
        <p:blipFill>
          <a:blip r:embed="rId3"/>
          <a:stretch>
            <a:fillRect/>
          </a:stretch>
        </p:blipFill>
        <p:spPr>
          <a:xfrm>
            <a:off x="1046480" y="3429000"/>
            <a:ext cx="4530407" cy="3014780"/>
          </a:xfrm>
          <a:prstGeom prst="rect">
            <a:avLst/>
          </a:prstGeom>
        </p:spPr>
      </p:pic>
      <p:pic>
        <p:nvPicPr>
          <p:cNvPr id="5" name="Picture 4">
            <a:extLst>
              <a:ext uri="{FF2B5EF4-FFF2-40B4-BE49-F238E27FC236}">
                <a16:creationId xmlns:a16="http://schemas.microsoft.com/office/drawing/2014/main" id="{4DB57C26-F361-98EA-F7EB-584FA9B0B350}"/>
              </a:ext>
            </a:extLst>
          </p:cNvPr>
          <p:cNvPicPr>
            <a:picLocks noChangeAspect="1"/>
          </p:cNvPicPr>
          <p:nvPr/>
        </p:nvPicPr>
        <p:blipFill>
          <a:blip r:embed="rId4"/>
          <a:stretch>
            <a:fillRect/>
          </a:stretch>
        </p:blipFill>
        <p:spPr>
          <a:xfrm>
            <a:off x="5576887" y="1840652"/>
            <a:ext cx="4530407" cy="3020271"/>
          </a:xfrm>
          <a:prstGeom prst="rect">
            <a:avLst/>
          </a:prstGeom>
        </p:spPr>
      </p:pic>
    </p:spTree>
    <p:extLst>
      <p:ext uri="{BB962C8B-B14F-4D97-AF65-F5344CB8AC3E}">
        <p14:creationId xmlns:p14="http://schemas.microsoft.com/office/powerpoint/2010/main" val="69313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DC24-919D-2A33-7A6F-DB0BB8D39344}"/>
              </a:ext>
            </a:extLst>
          </p:cNvPr>
          <p:cNvSpPr>
            <a:spLocks noGrp="1"/>
          </p:cNvSpPr>
          <p:nvPr>
            <p:ph type="title"/>
          </p:nvPr>
        </p:nvSpPr>
        <p:spPr>
          <a:xfrm>
            <a:off x="838200" y="390525"/>
            <a:ext cx="10515600" cy="1325563"/>
          </a:xfrm>
        </p:spPr>
        <p:txBody>
          <a:bodyPr>
            <a:normAutofit/>
          </a:bodyPr>
          <a:lstStyle/>
          <a:p>
            <a:pPr algn="ctr"/>
            <a:r>
              <a:rPr lang="en-US" dirty="0">
                <a:cs typeface="Calibri" panose="020F0502020204030204" pitchFamily="34" charset="0"/>
              </a:rPr>
              <a:t>Flossing</a:t>
            </a:r>
          </a:p>
        </p:txBody>
      </p:sp>
      <p:pic>
        <p:nvPicPr>
          <p:cNvPr id="4" name="Content Placeholder 3">
            <a:extLst>
              <a:ext uri="{FF2B5EF4-FFF2-40B4-BE49-F238E27FC236}">
                <a16:creationId xmlns:a16="http://schemas.microsoft.com/office/drawing/2014/main" id="{00EC0E31-B463-A6F8-AFDE-A8B9BFB5E297}"/>
              </a:ext>
            </a:extLst>
          </p:cNvPr>
          <p:cNvPicPr>
            <a:picLocks noGrp="1" noChangeAspect="1"/>
          </p:cNvPicPr>
          <p:nvPr>
            <p:ph idx="1"/>
          </p:nvPr>
        </p:nvPicPr>
        <p:blipFill>
          <a:blip r:embed="rId3"/>
          <a:stretch>
            <a:fillRect/>
          </a:stretch>
        </p:blipFill>
        <p:spPr>
          <a:xfrm rot="21066773">
            <a:off x="7682193" y="2782898"/>
            <a:ext cx="3563361" cy="2379533"/>
          </a:xfrm>
          <a:prstGeom prst="rect">
            <a:avLst/>
          </a:prstGeom>
        </p:spPr>
      </p:pic>
      <p:pic>
        <p:nvPicPr>
          <p:cNvPr id="5" name="Picture 4">
            <a:extLst>
              <a:ext uri="{FF2B5EF4-FFF2-40B4-BE49-F238E27FC236}">
                <a16:creationId xmlns:a16="http://schemas.microsoft.com/office/drawing/2014/main" id="{C8CEA02C-A853-65AE-8CD9-8BE9A96E5DD8}"/>
              </a:ext>
            </a:extLst>
          </p:cNvPr>
          <p:cNvPicPr>
            <a:picLocks noChangeAspect="1"/>
          </p:cNvPicPr>
          <p:nvPr/>
        </p:nvPicPr>
        <p:blipFill>
          <a:blip r:embed="rId4"/>
          <a:stretch>
            <a:fillRect/>
          </a:stretch>
        </p:blipFill>
        <p:spPr>
          <a:xfrm>
            <a:off x="4273188" y="2755612"/>
            <a:ext cx="2620937" cy="2578388"/>
          </a:xfrm>
          <a:prstGeom prst="rect">
            <a:avLst/>
          </a:prstGeom>
        </p:spPr>
      </p:pic>
      <p:pic>
        <p:nvPicPr>
          <p:cNvPr id="6" name="Picture 5">
            <a:extLst>
              <a:ext uri="{FF2B5EF4-FFF2-40B4-BE49-F238E27FC236}">
                <a16:creationId xmlns:a16="http://schemas.microsoft.com/office/drawing/2014/main" id="{3D1C96D3-0465-9147-BBCF-8E19AF2A4918}"/>
              </a:ext>
            </a:extLst>
          </p:cNvPr>
          <p:cNvPicPr>
            <a:picLocks noChangeAspect="1"/>
          </p:cNvPicPr>
          <p:nvPr/>
        </p:nvPicPr>
        <p:blipFill>
          <a:blip r:embed="rId5"/>
          <a:stretch>
            <a:fillRect/>
          </a:stretch>
        </p:blipFill>
        <p:spPr>
          <a:xfrm>
            <a:off x="1218438" y="1644968"/>
            <a:ext cx="2114041" cy="3209267"/>
          </a:xfrm>
          <a:prstGeom prst="rect">
            <a:avLst/>
          </a:prstGeom>
        </p:spPr>
      </p:pic>
    </p:spTree>
    <p:extLst>
      <p:ext uri="{BB962C8B-B14F-4D97-AF65-F5344CB8AC3E}">
        <p14:creationId xmlns:p14="http://schemas.microsoft.com/office/powerpoint/2010/main" val="125496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C9A5-F69A-370A-DD62-419958E78F93}"/>
              </a:ext>
            </a:extLst>
          </p:cNvPr>
          <p:cNvSpPr>
            <a:spLocks noGrp="1"/>
          </p:cNvSpPr>
          <p:nvPr>
            <p:ph type="title"/>
          </p:nvPr>
        </p:nvSpPr>
        <p:spPr/>
        <p:txBody>
          <a:bodyPr/>
          <a:lstStyle/>
          <a:p>
            <a:pPr algn="ctr"/>
            <a:r>
              <a:rPr lang="en-US" dirty="0"/>
              <a:t>Step 1</a:t>
            </a:r>
          </a:p>
        </p:txBody>
      </p:sp>
      <p:sp>
        <p:nvSpPr>
          <p:cNvPr id="3" name="Content Placeholder 2">
            <a:extLst>
              <a:ext uri="{FF2B5EF4-FFF2-40B4-BE49-F238E27FC236}">
                <a16:creationId xmlns:a16="http://schemas.microsoft.com/office/drawing/2014/main" id="{90B2FE1A-B21B-0AAC-D79F-3625AEB8EE6D}"/>
              </a:ext>
            </a:extLst>
          </p:cNvPr>
          <p:cNvSpPr>
            <a:spLocks noGrp="1"/>
          </p:cNvSpPr>
          <p:nvPr>
            <p:ph sz="half" idx="1"/>
          </p:nvPr>
        </p:nvSpPr>
        <p:spPr>
          <a:xfrm>
            <a:off x="677334" y="1825625"/>
            <a:ext cx="5342466" cy="4238844"/>
          </a:xfrm>
        </p:spPr>
        <p:txBody>
          <a:bodyPr>
            <a:normAutofit/>
          </a:bodyPr>
          <a:lstStyle/>
          <a:p>
            <a:pPr marL="0" indent="0" algn="l" fontAlgn="base">
              <a:buNone/>
            </a:pPr>
            <a:r>
              <a:rPr lang="en-US" sz="3200" b="0" i="0" dirty="0">
                <a:solidFill>
                  <a:srgbClr val="000000"/>
                </a:solidFill>
                <a:effectLst/>
                <a:latin typeface="Calibri" panose="020F0502020204030204" pitchFamily="34" charset="0"/>
                <a:cs typeface="Calibri" panose="020F0502020204030204" pitchFamily="34" charset="0"/>
              </a:rPr>
              <a:t>Break off about 18 inches of floss, wrapping most of it around one of your middle fingers. Wind the remaining floss around the same finger of the opposite hand. This finger will take up the floss as you move along.</a:t>
            </a:r>
          </a:p>
          <a:p>
            <a:endParaRPr lang="en-US" dirty="0"/>
          </a:p>
        </p:txBody>
      </p:sp>
      <p:pic>
        <p:nvPicPr>
          <p:cNvPr id="6" name="Content Placeholder 5">
            <a:extLst>
              <a:ext uri="{FF2B5EF4-FFF2-40B4-BE49-F238E27FC236}">
                <a16:creationId xmlns:a16="http://schemas.microsoft.com/office/drawing/2014/main" id="{1BD0E9F0-EB7D-C793-9650-E242E608FECD}"/>
              </a:ext>
            </a:extLst>
          </p:cNvPr>
          <p:cNvPicPr>
            <a:picLocks noGrp="1" noChangeAspect="1"/>
          </p:cNvPicPr>
          <p:nvPr>
            <p:ph sz="half" idx="2"/>
          </p:nvPr>
        </p:nvPicPr>
        <p:blipFill>
          <a:blip r:embed="rId2"/>
          <a:stretch>
            <a:fillRect/>
          </a:stretch>
        </p:blipFill>
        <p:spPr>
          <a:xfrm>
            <a:off x="6604000" y="1584960"/>
            <a:ext cx="5039359" cy="4003040"/>
          </a:xfrm>
          <a:prstGeom prst="rect">
            <a:avLst/>
          </a:prstGeom>
        </p:spPr>
      </p:pic>
    </p:spTree>
    <p:extLst>
      <p:ext uri="{BB962C8B-B14F-4D97-AF65-F5344CB8AC3E}">
        <p14:creationId xmlns:p14="http://schemas.microsoft.com/office/powerpoint/2010/main" val="316048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F5C0-EBA9-D10C-82F8-BAFFDD0F7085}"/>
              </a:ext>
            </a:extLst>
          </p:cNvPr>
          <p:cNvSpPr>
            <a:spLocks noGrp="1"/>
          </p:cNvSpPr>
          <p:nvPr>
            <p:ph type="title"/>
          </p:nvPr>
        </p:nvSpPr>
        <p:spPr/>
        <p:txBody>
          <a:bodyPr/>
          <a:lstStyle/>
          <a:p>
            <a:pPr algn="ctr"/>
            <a:r>
              <a:rPr lang="en-US" dirty="0"/>
              <a:t>Step 2</a:t>
            </a:r>
          </a:p>
        </p:txBody>
      </p:sp>
      <p:sp>
        <p:nvSpPr>
          <p:cNvPr id="3" name="Content Placeholder 2">
            <a:extLst>
              <a:ext uri="{FF2B5EF4-FFF2-40B4-BE49-F238E27FC236}">
                <a16:creationId xmlns:a16="http://schemas.microsoft.com/office/drawing/2014/main" id="{81FECE1B-357E-85F8-C82F-E20D08ADCBF9}"/>
              </a:ext>
            </a:extLst>
          </p:cNvPr>
          <p:cNvSpPr>
            <a:spLocks noGrp="1"/>
          </p:cNvSpPr>
          <p:nvPr>
            <p:ph sz="half" idx="1"/>
          </p:nvPr>
        </p:nvSpPr>
        <p:spPr>
          <a:xfrm>
            <a:off x="838200" y="3098799"/>
            <a:ext cx="5181600" cy="1513841"/>
          </a:xfrm>
        </p:spPr>
        <p:txBody>
          <a:bodyPr>
            <a:noAutofit/>
          </a:bodyPr>
          <a:lstStyle/>
          <a:p>
            <a:r>
              <a:rPr lang="en-US" sz="3200" b="0" i="0" dirty="0">
                <a:solidFill>
                  <a:srgbClr val="000000"/>
                </a:solidFill>
                <a:effectLst/>
                <a:latin typeface="Calibri" panose="020F0502020204030204" pitchFamily="34" charset="0"/>
                <a:cs typeface="Calibri" panose="020F0502020204030204" pitchFamily="34" charset="0"/>
              </a:rPr>
              <a:t>Hold the floss tightly between your thumbs and forefingers.</a:t>
            </a:r>
            <a:endParaRPr lang="en-US" sz="3200" dirty="0">
              <a:latin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76096668-F4F5-DFB0-EF76-39D84212E524}"/>
              </a:ext>
            </a:extLst>
          </p:cNvPr>
          <p:cNvPicPr>
            <a:picLocks noGrp="1" noChangeAspect="1"/>
          </p:cNvPicPr>
          <p:nvPr>
            <p:ph sz="half" idx="2"/>
          </p:nvPr>
        </p:nvPicPr>
        <p:blipFill>
          <a:blip r:embed="rId2"/>
          <a:stretch>
            <a:fillRect/>
          </a:stretch>
        </p:blipFill>
        <p:spPr>
          <a:xfrm>
            <a:off x="6299200" y="1825625"/>
            <a:ext cx="5054600" cy="4107815"/>
          </a:xfrm>
          <a:prstGeom prst="rect">
            <a:avLst/>
          </a:prstGeom>
        </p:spPr>
      </p:pic>
    </p:spTree>
    <p:extLst>
      <p:ext uri="{BB962C8B-B14F-4D97-AF65-F5344CB8AC3E}">
        <p14:creationId xmlns:p14="http://schemas.microsoft.com/office/powerpoint/2010/main" val="3763703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4852-4E94-65AC-C26C-4D2482CD4F93}"/>
              </a:ext>
            </a:extLst>
          </p:cNvPr>
          <p:cNvSpPr>
            <a:spLocks noGrp="1"/>
          </p:cNvSpPr>
          <p:nvPr>
            <p:ph type="title"/>
          </p:nvPr>
        </p:nvSpPr>
        <p:spPr/>
        <p:txBody>
          <a:bodyPr/>
          <a:lstStyle/>
          <a:p>
            <a:pPr algn="ctr"/>
            <a:r>
              <a:rPr lang="en-US" dirty="0"/>
              <a:t>Step 3</a:t>
            </a:r>
          </a:p>
        </p:txBody>
      </p:sp>
      <p:sp>
        <p:nvSpPr>
          <p:cNvPr id="3" name="Content Placeholder 2">
            <a:extLst>
              <a:ext uri="{FF2B5EF4-FFF2-40B4-BE49-F238E27FC236}">
                <a16:creationId xmlns:a16="http://schemas.microsoft.com/office/drawing/2014/main" id="{031BF901-FC51-A045-A0D6-DBBB3D5DA282}"/>
              </a:ext>
            </a:extLst>
          </p:cNvPr>
          <p:cNvSpPr>
            <a:spLocks noGrp="1"/>
          </p:cNvSpPr>
          <p:nvPr>
            <p:ph sz="half" idx="1"/>
          </p:nvPr>
        </p:nvSpPr>
        <p:spPr>
          <a:xfrm>
            <a:off x="838200" y="2499360"/>
            <a:ext cx="5181600" cy="2843108"/>
          </a:xfrm>
        </p:spPr>
        <p:txBody>
          <a:bodyPr>
            <a:normAutofit/>
          </a:bodyPr>
          <a:lstStyle/>
          <a:p>
            <a:r>
              <a:rPr lang="en-US" sz="3200" b="0" i="0" dirty="0">
                <a:solidFill>
                  <a:srgbClr val="000000"/>
                </a:solidFill>
                <a:effectLst/>
                <a:latin typeface="Calibri" panose="020F0502020204030204" pitchFamily="34" charset="0"/>
                <a:cs typeface="Calibri" panose="020F0502020204030204" pitchFamily="34" charset="0"/>
              </a:rPr>
              <a:t>Guide the floss between your teeth using a gentle, rubbing motion. Never snap the floss into the gums.</a:t>
            </a:r>
            <a:endParaRPr lang="en-US" sz="3200"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0F17FE64-8415-E5B6-9660-2AF73F741592}"/>
              </a:ext>
            </a:extLst>
          </p:cNvPr>
          <p:cNvPicPr>
            <a:picLocks noGrp="1" noChangeAspect="1"/>
          </p:cNvPicPr>
          <p:nvPr>
            <p:ph sz="half" idx="2"/>
          </p:nvPr>
        </p:nvPicPr>
        <p:blipFill>
          <a:blip r:embed="rId2"/>
          <a:stretch>
            <a:fillRect/>
          </a:stretch>
        </p:blipFill>
        <p:spPr>
          <a:xfrm>
            <a:off x="6350000" y="2113280"/>
            <a:ext cx="4043680" cy="3566160"/>
          </a:xfrm>
          <a:prstGeom prst="rect">
            <a:avLst/>
          </a:prstGeom>
        </p:spPr>
      </p:pic>
    </p:spTree>
    <p:extLst>
      <p:ext uri="{BB962C8B-B14F-4D97-AF65-F5344CB8AC3E}">
        <p14:creationId xmlns:p14="http://schemas.microsoft.com/office/powerpoint/2010/main" val="218924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187A-68CC-E111-568F-E1184DF08B72}"/>
              </a:ext>
            </a:extLst>
          </p:cNvPr>
          <p:cNvSpPr>
            <a:spLocks noGrp="1"/>
          </p:cNvSpPr>
          <p:nvPr>
            <p:ph type="title"/>
          </p:nvPr>
        </p:nvSpPr>
        <p:spPr/>
        <p:txBody>
          <a:bodyPr/>
          <a:lstStyle/>
          <a:p>
            <a:pPr algn="ctr"/>
            <a:r>
              <a:rPr lang="en-US" dirty="0"/>
              <a:t>Step 4</a:t>
            </a:r>
          </a:p>
        </p:txBody>
      </p:sp>
      <p:sp>
        <p:nvSpPr>
          <p:cNvPr id="3" name="Content Placeholder 2">
            <a:extLst>
              <a:ext uri="{FF2B5EF4-FFF2-40B4-BE49-F238E27FC236}">
                <a16:creationId xmlns:a16="http://schemas.microsoft.com/office/drawing/2014/main" id="{6AC8266D-0649-F1F1-C691-B502D0C33775}"/>
              </a:ext>
            </a:extLst>
          </p:cNvPr>
          <p:cNvSpPr>
            <a:spLocks noGrp="1"/>
          </p:cNvSpPr>
          <p:nvPr>
            <p:ph sz="half" idx="1"/>
          </p:nvPr>
        </p:nvSpPr>
        <p:spPr>
          <a:xfrm>
            <a:off x="838200" y="2429933"/>
            <a:ext cx="5181600" cy="3747030"/>
          </a:xfrm>
        </p:spPr>
        <p:txBody>
          <a:bodyPr>
            <a:normAutofit/>
          </a:bodyPr>
          <a:lstStyle/>
          <a:p>
            <a:r>
              <a:rPr lang="en-US" sz="3200" b="0" i="0" dirty="0">
                <a:solidFill>
                  <a:srgbClr val="000000"/>
                </a:solidFill>
                <a:effectLst/>
                <a:latin typeface="Calibri" panose="020F0502020204030204" pitchFamily="34" charset="0"/>
                <a:cs typeface="Calibri" panose="020F0502020204030204" pitchFamily="34" charset="0"/>
              </a:rPr>
              <a:t>When the floss reaches the gum line, curve it into a C shape against one tooth. Gently slide it into the space between the gum and the tooth.</a:t>
            </a:r>
            <a:endParaRPr lang="en-US" sz="3200"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99778FD-7CFE-0254-D4C7-D91C11C0A5E6}"/>
              </a:ext>
            </a:extLst>
          </p:cNvPr>
          <p:cNvPicPr>
            <a:picLocks noGrp="1" noChangeAspect="1"/>
          </p:cNvPicPr>
          <p:nvPr>
            <p:ph sz="half" idx="2"/>
          </p:nvPr>
        </p:nvPicPr>
        <p:blipFill>
          <a:blip r:embed="rId2"/>
          <a:stretch>
            <a:fillRect/>
          </a:stretch>
        </p:blipFill>
        <p:spPr>
          <a:xfrm>
            <a:off x="7091680" y="2265680"/>
            <a:ext cx="4013199" cy="2936240"/>
          </a:xfrm>
          <a:prstGeom prst="rect">
            <a:avLst/>
          </a:prstGeom>
        </p:spPr>
      </p:pic>
    </p:spTree>
    <p:extLst>
      <p:ext uri="{BB962C8B-B14F-4D97-AF65-F5344CB8AC3E}">
        <p14:creationId xmlns:p14="http://schemas.microsoft.com/office/powerpoint/2010/main" val="154698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154F-23A4-2297-A4B6-9C16A199023D}"/>
              </a:ext>
            </a:extLst>
          </p:cNvPr>
          <p:cNvSpPr>
            <a:spLocks noGrp="1"/>
          </p:cNvSpPr>
          <p:nvPr>
            <p:ph type="title"/>
          </p:nvPr>
        </p:nvSpPr>
        <p:spPr/>
        <p:txBody>
          <a:bodyPr/>
          <a:lstStyle/>
          <a:p>
            <a:pPr algn="ctr"/>
            <a:r>
              <a:rPr lang="en-US" dirty="0"/>
              <a:t>Step 5</a:t>
            </a:r>
          </a:p>
        </p:txBody>
      </p:sp>
      <p:sp>
        <p:nvSpPr>
          <p:cNvPr id="3" name="Content Placeholder 2">
            <a:extLst>
              <a:ext uri="{FF2B5EF4-FFF2-40B4-BE49-F238E27FC236}">
                <a16:creationId xmlns:a16="http://schemas.microsoft.com/office/drawing/2014/main" id="{41D77A99-4145-E5D9-DCA1-64535B6D6D9C}"/>
              </a:ext>
            </a:extLst>
          </p:cNvPr>
          <p:cNvSpPr>
            <a:spLocks noGrp="1"/>
          </p:cNvSpPr>
          <p:nvPr>
            <p:ph sz="half" idx="1"/>
          </p:nvPr>
        </p:nvSpPr>
        <p:spPr/>
        <p:txBody>
          <a:bodyPr>
            <a:normAutofit/>
          </a:bodyPr>
          <a:lstStyle/>
          <a:p>
            <a:r>
              <a:rPr lang="en-US" sz="2000" b="0" i="0" dirty="0">
                <a:solidFill>
                  <a:srgbClr val="000000"/>
                </a:solidFill>
                <a:effectLst/>
                <a:latin typeface="Calibri" panose="020F0502020204030204" pitchFamily="34" charset="0"/>
                <a:cs typeface="Calibri" panose="020F0502020204030204" pitchFamily="34" charset="0"/>
              </a:rPr>
              <a:t>Hold the floss tightly against the tooth, slightly away from the gums. Gently rub the side of the tooth with an up-and-down motion, following the shape of the tooth. Repeat this method on the rest of your teeth, top and bottom. Don’t forget the back side of your last teeth (at the very back of your mouth.)</a:t>
            </a:r>
            <a:endParaRPr lang="en-US" sz="2000"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35F8DD34-0B8B-13D4-A433-FDCD08D8CD6F}"/>
              </a:ext>
            </a:extLst>
          </p:cNvPr>
          <p:cNvPicPr>
            <a:picLocks noGrp="1" noChangeAspect="1"/>
          </p:cNvPicPr>
          <p:nvPr>
            <p:ph sz="half" idx="2"/>
          </p:nvPr>
        </p:nvPicPr>
        <p:blipFill>
          <a:blip r:embed="rId2"/>
          <a:stretch>
            <a:fillRect/>
          </a:stretch>
        </p:blipFill>
        <p:spPr>
          <a:xfrm>
            <a:off x="7030720" y="2225040"/>
            <a:ext cx="4323079" cy="3434080"/>
          </a:xfrm>
          <a:prstGeom prst="rect">
            <a:avLst/>
          </a:prstGeom>
        </p:spPr>
      </p:pic>
    </p:spTree>
    <p:extLst>
      <p:ext uri="{BB962C8B-B14F-4D97-AF65-F5344CB8AC3E}">
        <p14:creationId xmlns:p14="http://schemas.microsoft.com/office/powerpoint/2010/main" val="131034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0A266-6276-01DD-1D25-22E6904DB168}"/>
              </a:ext>
            </a:extLst>
          </p:cNvPr>
          <p:cNvSpPr>
            <a:spLocks noGrp="1"/>
          </p:cNvSpPr>
          <p:nvPr>
            <p:ph type="title"/>
          </p:nvPr>
        </p:nvSpPr>
        <p:spPr/>
        <p:txBody>
          <a:bodyPr/>
          <a:lstStyle/>
          <a:p>
            <a:pPr algn="ctr"/>
            <a:r>
              <a:rPr lang="en-US" dirty="0"/>
              <a:t>Denture Care</a:t>
            </a:r>
          </a:p>
        </p:txBody>
      </p:sp>
      <p:pic>
        <p:nvPicPr>
          <p:cNvPr id="4" name="Content Placeholder 3">
            <a:extLst>
              <a:ext uri="{FF2B5EF4-FFF2-40B4-BE49-F238E27FC236}">
                <a16:creationId xmlns:a16="http://schemas.microsoft.com/office/drawing/2014/main" id="{60EB2CC4-F899-F91F-F228-EFAE2C08ED58}"/>
              </a:ext>
            </a:extLst>
          </p:cNvPr>
          <p:cNvPicPr>
            <a:picLocks noGrp="1" noChangeAspect="1"/>
          </p:cNvPicPr>
          <p:nvPr>
            <p:ph idx="1"/>
          </p:nvPr>
        </p:nvPicPr>
        <p:blipFill>
          <a:blip r:embed="rId3"/>
          <a:stretch>
            <a:fillRect/>
          </a:stretch>
        </p:blipFill>
        <p:spPr>
          <a:xfrm>
            <a:off x="3852334" y="2582333"/>
            <a:ext cx="4375984" cy="2912019"/>
          </a:xfrm>
          <a:prstGeom prst="rect">
            <a:avLst/>
          </a:prstGeom>
        </p:spPr>
      </p:pic>
    </p:spTree>
    <p:extLst>
      <p:ext uri="{BB962C8B-B14F-4D97-AF65-F5344CB8AC3E}">
        <p14:creationId xmlns:p14="http://schemas.microsoft.com/office/powerpoint/2010/main" val="164044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44C2-5E0D-D3B9-1F7F-96CCC37F0008}"/>
              </a:ext>
            </a:extLst>
          </p:cNvPr>
          <p:cNvSpPr>
            <a:spLocks noGrp="1"/>
          </p:cNvSpPr>
          <p:nvPr>
            <p:ph type="title"/>
          </p:nvPr>
        </p:nvSpPr>
        <p:spPr/>
        <p:txBody>
          <a:bodyPr/>
          <a:lstStyle/>
          <a:p>
            <a:pPr algn="ctr"/>
            <a:r>
              <a:rPr lang="en-US" dirty="0"/>
              <a:t>Oral Health and Diabetes</a:t>
            </a:r>
          </a:p>
        </p:txBody>
      </p:sp>
      <p:sp>
        <p:nvSpPr>
          <p:cNvPr id="3" name="Content Placeholder 2">
            <a:extLst>
              <a:ext uri="{FF2B5EF4-FFF2-40B4-BE49-F238E27FC236}">
                <a16:creationId xmlns:a16="http://schemas.microsoft.com/office/drawing/2014/main" id="{C6BEBF61-EFA1-F5B9-DA69-C197E24665E5}"/>
              </a:ext>
            </a:extLst>
          </p:cNvPr>
          <p:cNvSpPr>
            <a:spLocks noGrp="1"/>
          </p:cNvSpPr>
          <p:nvPr>
            <p:ph idx="1"/>
          </p:nvPr>
        </p:nvSpPr>
        <p:spPr>
          <a:xfrm>
            <a:off x="677334" y="2160589"/>
            <a:ext cx="8596668" cy="4257144"/>
          </a:xfrm>
        </p:spPr>
        <p:txBody>
          <a:bodyPr>
            <a:normAutofit fontScale="55000" lnSpcReduction="20000"/>
          </a:bodyPr>
          <a:lstStyle/>
          <a:p>
            <a:pPr marL="0" marR="0" indent="0">
              <a:lnSpc>
                <a:spcPct val="107000"/>
              </a:lnSpc>
              <a:spcBef>
                <a:spcPts val="0"/>
              </a:spcBef>
              <a:spcAft>
                <a:spcPts val="800"/>
              </a:spcAft>
              <a:buNone/>
            </a:pPr>
            <a:r>
              <a:rPr lang="en-US" sz="2900" dirty="0">
                <a:effectLst/>
                <a:latin typeface="+mj-lt"/>
                <a:ea typeface="Calibri" panose="020F0502020204030204" pitchFamily="34" charset="0"/>
                <a:cs typeface="Times New Roman" panose="02020603050405020304" pitchFamily="18" charset="0"/>
              </a:rPr>
              <a:t>People with diabetes face a higher risk of:</a:t>
            </a:r>
          </a:p>
          <a:p>
            <a:r>
              <a:rPr lang="en-US" sz="2900" dirty="0">
                <a:effectLst/>
                <a:latin typeface="+mj-lt"/>
                <a:ea typeface="Calibri" panose="020F0502020204030204" pitchFamily="34" charset="0"/>
                <a:cs typeface="Times New Roman" panose="02020603050405020304" pitchFamily="18" charset="0"/>
              </a:rPr>
              <a:t>Dry mouth: Unmanaged diabetes can decrease saliva flow, resulting in dry mouth. Dry mouth can further lead to soreness, ulcers, infections and tooth decay. </a:t>
            </a:r>
            <a:r>
              <a:rPr lang="en-US" sz="2900" dirty="0">
                <a:latin typeface="+mj-lt"/>
              </a:rPr>
              <a:t>Increase in incidence of dental decay in diabetic patients. Hyperglycemia and medications can lead to reduced salivary flow, causing a dry mouth. This allows for growth of Streptococcus mutans, resulting in development of dental decay</a:t>
            </a:r>
          </a:p>
          <a:p>
            <a:r>
              <a:rPr lang="en-US" sz="2900" dirty="0">
                <a:latin typeface="+mj-lt"/>
              </a:rPr>
              <a:t>Individuals with a longer disease duration are at a higher risk for developing dental decay</a:t>
            </a:r>
            <a:endParaRPr lang="en-US" sz="2900" dirty="0">
              <a:effectLst/>
              <a:latin typeface="+mj-lt"/>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2900" dirty="0">
              <a:effectLst/>
              <a:latin typeface="+mj-lt"/>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900" dirty="0">
                <a:effectLst/>
                <a:latin typeface="+mj-lt"/>
                <a:ea typeface="Calibri" panose="020F0502020204030204" pitchFamily="34" charset="0"/>
                <a:cs typeface="Times New Roman" panose="02020603050405020304" pitchFamily="18" charset="0"/>
              </a:rPr>
              <a:t>Gum inflammation (gingivitis) and periodontitis: Besides weakening white blood cells, another complication of diabetes is that it causes blood vessels to thicken. This slows the flow of nutrients to and waste products from body tissues, including the mouth. When this combination of events, the body loses its ability to fight infections. Since periodontal disease is a bacterial infection, people with unmanaged diabetes might experience more frequent and more severe gum disease.</a:t>
            </a:r>
            <a:r>
              <a:rPr lang="en-US" sz="2900" dirty="0">
                <a:latin typeface="+mj-lt"/>
              </a:rPr>
              <a:t> </a:t>
            </a:r>
          </a:p>
          <a:p>
            <a:pPr marL="0" indent="0">
              <a:buNone/>
            </a:pPr>
            <a:r>
              <a:rPr lang="en-US" sz="1800" dirty="0">
                <a:effectLst/>
                <a:latin typeface="+mj-lt"/>
                <a:ea typeface="Calibri" panose="020F0502020204030204" pitchFamily="34" charset="0"/>
                <a:cs typeface="Times New Roman" panose="02020603050405020304" pitchFamily="18" charset="0"/>
              </a:rPr>
              <a:t>C</a:t>
            </a:r>
            <a:r>
              <a:rPr lang="en-US" sz="1800" dirty="0">
                <a:latin typeface="+mj-lt"/>
                <a:ea typeface="Calibri" panose="020F0502020204030204" pitchFamily="34" charset="0"/>
                <a:cs typeface="Times New Roman" panose="02020603050405020304" pitchFamily="18" charset="0"/>
              </a:rPr>
              <a:t>leveland Clinic 2019</a:t>
            </a:r>
            <a:endParaRPr lang="en-US" sz="1800" dirty="0">
              <a:effectLst/>
              <a:latin typeface="+mj-l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3245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FAAA-6BA1-FD0A-A05C-312AD9E1EFCE}"/>
              </a:ext>
            </a:extLst>
          </p:cNvPr>
          <p:cNvSpPr>
            <a:spLocks noGrp="1"/>
          </p:cNvSpPr>
          <p:nvPr>
            <p:ph type="title"/>
          </p:nvPr>
        </p:nvSpPr>
        <p:spPr/>
        <p:txBody>
          <a:bodyPr/>
          <a:lstStyle/>
          <a:p>
            <a:pPr algn="ctr"/>
            <a:r>
              <a:rPr lang="en-US" dirty="0"/>
              <a:t>Denture Care</a:t>
            </a:r>
          </a:p>
        </p:txBody>
      </p:sp>
      <p:sp>
        <p:nvSpPr>
          <p:cNvPr id="3" name="Content Placeholder 2">
            <a:extLst>
              <a:ext uri="{FF2B5EF4-FFF2-40B4-BE49-F238E27FC236}">
                <a16:creationId xmlns:a16="http://schemas.microsoft.com/office/drawing/2014/main" id="{1B35E84B-D4AC-37C2-37E3-2B376FFD75D7}"/>
              </a:ext>
            </a:extLst>
          </p:cNvPr>
          <p:cNvSpPr>
            <a:spLocks noGrp="1"/>
          </p:cNvSpPr>
          <p:nvPr>
            <p:ph idx="1"/>
          </p:nvPr>
        </p:nvSpPr>
        <p:spPr/>
        <p:txBody>
          <a:bodyPr>
            <a:normAutofit/>
          </a:bodyPr>
          <a:lstStyle/>
          <a:p>
            <a:r>
              <a:rPr lang="en-US" dirty="0"/>
              <a:t>Remove and rinse </a:t>
            </a:r>
            <a:r>
              <a:rPr lang="en-US" dirty="0">
                <a:latin typeface="Calibri" panose="020F0502020204030204" pitchFamily="34" charset="0"/>
                <a:cs typeface="Calibri" panose="020F0502020204030204" pitchFamily="34" charset="0"/>
              </a:rPr>
              <a:t>dentures</a:t>
            </a:r>
            <a:r>
              <a:rPr lang="en-US" dirty="0"/>
              <a:t> after eating</a:t>
            </a:r>
          </a:p>
          <a:p>
            <a:pPr marL="0" indent="0">
              <a:buNone/>
            </a:pPr>
            <a:r>
              <a:rPr lang="en-US" sz="1600" dirty="0"/>
              <a:t>Place towel in sink so dentures won’t break if drop </a:t>
            </a:r>
            <a:r>
              <a:rPr lang="en-US" sz="1700" dirty="0"/>
              <a:t>them</a:t>
            </a:r>
          </a:p>
          <a:p>
            <a:r>
              <a:rPr lang="en-US" dirty="0"/>
              <a:t>Handle dentures carefully</a:t>
            </a:r>
          </a:p>
          <a:p>
            <a:pPr marL="0" indent="0">
              <a:buNone/>
            </a:pPr>
            <a:r>
              <a:rPr lang="en-US" sz="1700" dirty="0"/>
              <a:t>Be sure not to bend or damage the plastic or clasps when cleaning</a:t>
            </a:r>
          </a:p>
          <a:p>
            <a:r>
              <a:rPr lang="en-US" dirty="0"/>
              <a:t>Clean mouth after removing dentures</a:t>
            </a:r>
          </a:p>
          <a:p>
            <a:pPr marL="0" indent="0">
              <a:buNone/>
            </a:pPr>
            <a:r>
              <a:rPr lang="en-US" sz="1600" dirty="0"/>
              <a:t>Use soft bristle brush on natural teeth and </a:t>
            </a:r>
            <a:r>
              <a:rPr lang="en-US" sz="1600" dirty="0" err="1"/>
              <a:t>guaze</a:t>
            </a:r>
            <a:r>
              <a:rPr lang="en-US" sz="1600" dirty="0"/>
              <a:t> or soft toothbrush to clean tongue, cheeks, roof of mouth</a:t>
            </a:r>
          </a:p>
          <a:p>
            <a:pPr marL="0" indent="0">
              <a:buNone/>
            </a:pPr>
            <a:r>
              <a:rPr lang="en-US" sz="1600" dirty="0"/>
              <a:t>Remove denture adhesive from gums</a:t>
            </a:r>
          </a:p>
          <a:p>
            <a:r>
              <a:rPr lang="en-US" dirty="0"/>
              <a:t>Brush dentures at least daily</a:t>
            </a:r>
          </a:p>
          <a:p>
            <a:pPr marL="0" indent="0">
              <a:buNone/>
            </a:pPr>
            <a:r>
              <a:rPr lang="en-US" sz="1600" dirty="0"/>
              <a:t>Soak and brush dentures with soft-bristled brush and non abrasive denture cleanser</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306400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4794-325A-B3FF-DBAB-EF3178AF025E}"/>
              </a:ext>
            </a:extLst>
          </p:cNvPr>
          <p:cNvSpPr>
            <a:spLocks noGrp="1"/>
          </p:cNvSpPr>
          <p:nvPr>
            <p:ph type="title"/>
          </p:nvPr>
        </p:nvSpPr>
        <p:spPr/>
        <p:txBody>
          <a:bodyPr/>
          <a:lstStyle/>
          <a:p>
            <a:pPr algn="ctr"/>
            <a:r>
              <a:rPr lang="en-US" dirty="0"/>
              <a:t>Denture Care</a:t>
            </a:r>
          </a:p>
        </p:txBody>
      </p:sp>
      <p:sp>
        <p:nvSpPr>
          <p:cNvPr id="3" name="Content Placeholder 2">
            <a:extLst>
              <a:ext uri="{FF2B5EF4-FFF2-40B4-BE49-F238E27FC236}">
                <a16:creationId xmlns:a16="http://schemas.microsoft.com/office/drawing/2014/main" id="{C6F29DFB-877D-6AA7-DAC0-F5DBBAAC6450}"/>
              </a:ext>
            </a:extLst>
          </p:cNvPr>
          <p:cNvSpPr>
            <a:spLocks noGrp="1"/>
          </p:cNvSpPr>
          <p:nvPr>
            <p:ph idx="1"/>
          </p:nvPr>
        </p:nvSpPr>
        <p:spPr/>
        <p:txBody>
          <a:bodyPr/>
          <a:lstStyle/>
          <a:p>
            <a:r>
              <a:rPr lang="en-US" dirty="0"/>
              <a:t>Soak dentures overnight</a:t>
            </a:r>
          </a:p>
          <a:p>
            <a:pPr marL="0" indent="0">
              <a:buNone/>
            </a:pPr>
            <a:r>
              <a:rPr lang="en-US" sz="1600" dirty="0"/>
              <a:t>Most dentures need to remain moist to keep their shape</a:t>
            </a:r>
          </a:p>
          <a:p>
            <a:pPr marL="0" indent="0">
              <a:buNone/>
            </a:pPr>
            <a:r>
              <a:rPr lang="en-US" sz="1600" dirty="0"/>
              <a:t>Do not use denture soaking solution on partial dentures with metal parts</a:t>
            </a:r>
          </a:p>
          <a:p>
            <a:pPr marL="0" indent="0">
              <a:buNone/>
            </a:pPr>
            <a:r>
              <a:rPr lang="en-US" sz="1600" dirty="0"/>
              <a:t>Check with Dental professional about properly storing denture’s overnight</a:t>
            </a:r>
          </a:p>
          <a:p>
            <a:r>
              <a:rPr lang="en-US" dirty="0"/>
              <a:t>Rinse dentures thoroughly before placing in mouth, especially if using denture soaking solution</a:t>
            </a:r>
          </a:p>
          <a:p>
            <a:pPr marL="0" indent="0">
              <a:buNone/>
            </a:pPr>
            <a:r>
              <a:rPr lang="en-US" sz="1600" dirty="0"/>
              <a:t>These solutions can contain harmful chemicals if swallowed</a:t>
            </a:r>
          </a:p>
          <a:p>
            <a:r>
              <a:rPr lang="en-US" dirty="0"/>
              <a:t>See your dental professional  if you have a loose fit</a:t>
            </a:r>
          </a:p>
          <a:p>
            <a:pPr marL="0" indent="0">
              <a:buNone/>
            </a:pPr>
            <a:r>
              <a:rPr lang="en-US" sz="1600" dirty="0"/>
              <a:t>Loose dentures can cause irritation, sores and infection</a:t>
            </a:r>
          </a:p>
          <a:p>
            <a:endParaRPr lang="en-US" dirty="0"/>
          </a:p>
        </p:txBody>
      </p:sp>
    </p:spTree>
    <p:extLst>
      <p:ext uri="{BB962C8B-B14F-4D97-AF65-F5344CB8AC3E}">
        <p14:creationId xmlns:p14="http://schemas.microsoft.com/office/powerpoint/2010/main" val="168085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2E6E-5377-DA39-09FC-F0B23D311F4E}"/>
              </a:ext>
            </a:extLst>
          </p:cNvPr>
          <p:cNvSpPr>
            <a:spLocks noGrp="1"/>
          </p:cNvSpPr>
          <p:nvPr>
            <p:ph type="title"/>
          </p:nvPr>
        </p:nvSpPr>
        <p:spPr/>
        <p:txBody>
          <a:bodyPr/>
          <a:lstStyle/>
          <a:p>
            <a:pPr algn="ctr"/>
            <a:r>
              <a:rPr lang="en-US" dirty="0"/>
              <a:t>Denture Care</a:t>
            </a:r>
          </a:p>
        </p:txBody>
      </p:sp>
      <p:sp>
        <p:nvSpPr>
          <p:cNvPr id="3" name="Content Placeholder 2">
            <a:extLst>
              <a:ext uri="{FF2B5EF4-FFF2-40B4-BE49-F238E27FC236}">
                <a16:creationId xmlns:a16="http://schemas.microsoft.com/office/drawing/2014/main" id="{F17051D3-7D71-F218-7CAD-D4CA1CFAE3C4}"/>
              </a:ext>
            </a:extLst>
          </p:cNvPr>
          <p:cNvSpPr>
            <a:spLocks noGrp="1"/>
          </p:cNvSpPr>
          <p:nvPr>
            <p:ph idx="1"/>
          </p:nvPr>
        </p:nvSpPr>
        <p:spPr/>
        <p:txBody>
          <a:bodyPr>
            <a:normAutofit/>
          </a:bodyPr>
          <a:lstStyle/>
          <a:p>
            <a:pPr marL="0" indent="0">
              <a:buNone/>
            </a:pPr>
            <a:r>
              <a:rPr lang="en-US" sz="2800" dirty="0">
                <a:latin typeface="Calibri" panose="020F0502020204030204" pitchFamily="34" charset="0"/>
                <a:cs typeface="Calibri" panose="020F0502020204030204" pitchFamily="34" charset="0"/>
              </a:rPr>
              <a:t>AVOID:</a:t>
            </a:r>
          </a:p>
          <a:p>
            <a:r>
              <a:rPr lang="en-US" sz="2800" dirty="0">
                <a:latin typeface="Calibri" panose="020F0502020204030204" pitchFamily="34" charset="0"/>
                <a:cs typeface="Calibri" panose="020F0502020204030204" pitchFamily="34" charset="0"/>
              </a:rPr>
              <a:t>Abrasive cleaning materials</a:t>
            </a:r>
          </a:p>
          <a:p>
            <a:r>
              <a:rPr lang="en-US" sz="2800" dirty="0">
                <a:latin typeface="Calibri" panose="020F0502020204030204" pitchFamily="34" charset="0"/>
                <a:cs typeface="Calibri" panose="020F0502020204030204" pitchFamily="34" charset="0"/>
              </a:rPr>
              <a:t>Whitening Toothpastes</a:t>
            </a:r>
          </a:p>
          <a:p>
            <a:r>
              <a:rPr lang="en-US" sz="2800" dirty="0">
                <a:latin typeface="Calibri" panose="020F0502020204030204" pitchFamily="34" charset="0"/>
                <a:cs typeface="Calibri" panose="020F0502020204030204" pitchFamily="34" charset="0"/>
              </a:rPr>
              <a:t>Bleach containing products</a:t>
            </a:r>
          </a:p>
          <a:p>
            <a:r>
              <a:rPr lang="en-US" sz="2800" dirty="0">
                <a:latin typeface="Calibri" panose="020F0502020204030204" pitchFamily="34" charset="0"/>
                <a:cs typeface="Calibri" panose="020F0502020204030204" pitchFamily="34" charset="0"/>
              </a:rPr>
              <a:t>Hot water</a:t>
            </a:r>
          </a:p>
        </p:txBody>
      </p:sp>
    </p:spTree>
    <p:extLst>
      <p:ext uri="{BB962C8B-B14F-4D97-AF65-F5344CB8AC3E}">
        <p14:creationId xmlns:p14="http://schemas.microsoft.com/office/powerpoint/2010/main" val="3422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65A2-6312-4AB9-8986-6D3D6AFA2046}"/>
              </a:ext>
            </a:extLst>
          </p:cNvPr>
          <p:cNvSpPr>
            <a:spLocks noGrp="1"/>
          </p:cNvSpPr>
          <p:nvPr>
            <p:ph type="title"/>
          </p:nvPr>
        </p:nvSpPr>
        <p:spPr/>
        <p:txBody>
          <a:bodyPr/>
          <a:lstStyle/>
          <a:p>
            <a:pPr algn="ctr"/>
            <a:r>
              <a:rPr lang="en-US" dirty="0"/>
              <a:t>Oral Health Care</a:t>
            </a:r>
          </a:p>
        </p:txBody>
      </p:sp>
      <p:sp>
        <p:nvSpPr>
          <p:cNvPr id="3" name="Content Placeholder 2">
            <a:extLst>
              <a:ext uri="{FF2B5EF4-FFF2-40B4-BE49-F238E27FC236}">
                <a16:creationId xmlns:a16="http://schemas.microsoft.com/office/drawing/2014/main" id="{D891CFE2-C3D0-7F76-F796-836B59CE23D4}"/>
              </a:ext>
            </a:extLst>
          </p:cNvPr>
          <p:cNvSpPr>
            <a:spLocks noGrp="1"/>
          </p:cNvSpPr>
          <p:nvPr>
            <p:ph idx="1"/>
          </p:nvPr>
        </p:nvSpPr>
        <p:spPr/>
        <p:txBody>
          <a:bodyPr>
            <a:normAutofit fontScale="92500" lnSpcReduction="10000"/>
          </a:bodyPr>
          <a:lstStyle/>
          <a:p>
            <a:endParaRPr lang="en-US" dirty="0"/>
          </a:p>
          <a:p>
            <a:r>
              <a:rPr lang="en-US" dirty="0"/>
              <a:t>Dental and Medical professionals are both part of the diabetes care team</a:t>
            </a:r>
          </a:p>
          <a:p>
            <a:r>
              <a:rPr lang="en-US" dirty="0"/>
              <a:t>Regular dental visits are important. Treating gum disease may be able to help lower your blood sugar over time.</a:t>
            </a:r>
          </a:p>
          <a:p>
            <a:r>
              <a:rPr lang="en-US" dirty="0"/>
              <a:t>Tell your dental professional that you have diabetes and what medications you take</a:t>
            </a:r>
          </a:p>
          <a:p>
            <a:r>
              <a:rPr lang="en-US" dirty="0"/>
              <a:t>Tooth decay and periodontal disease are preventable with regular at home dental care and visiting your dental professional on a regular basis</a:t>
            </a:r>
          </a:p>
          <a:p>
            <a:r>
              <a:rPr lang="en-US" dirty="0"/>
              <a:t>Brush teeth at least twice a day with a fluoride toothpaste for at least 2-3 minutes</a:t>
            </a:r>
          </a:p>
          <a:p>
            <a:r>
              <a:rPr lang="en-US" dirty="0"/>
              <a:t>Floss teeth once a day</a:t>
            </a:r>
          </a:p>
          <a:p>
            <a:r>
              <a:rPr lang="en-US" dirty="0"/>
              <a:t>If you smoke, quit. Smoking increases your risk of gum disease and can worsen your diabetes.</a:t>
            </a:r>
          </a:p>
        </p:txBody>
      </p:sp>
    </p:spTree>
    <p:extLst>
      <p:ext uri="{BB962C8B-B14F-4D97-AF65-F5344CB8AC3E}">
        <p14:creationId xmlns:p14="http://schemas.microsoft.com/office/powerpoint/2010/main" val="245680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2BD-F098-DDAA-8A55-0CAED7DA6EEF}"/>
              </a:ext>
            </a:extLst>
          </p:cNvPr>
          <p:cNvSpPr>
            <a:spLocks noGrp="1"/>
          </p:cNvSpPr>
          <p:nvPr>
            <p:ph type="title"/>
          </p:nvPr>
        </p:nvSpPr>
        <p:spPr/>
        <p:txBody>
          <a:bodyPr/>
          <a:lstStyle/>
          <a:p>
            <a:pPr algn="ctr"/>
            <a:r>
              <a:rPr lang="en-US" dirty="0"/>
              <a:t>Resources</a:t>
            </a:r>
          </a:p>
        </p:txBody>
      </p:sp>
      <p:graphicFrame>
        <p:nvGraphicFramePr>
          <p:cNvPr id="3" name="Object 2">
            <a:extLst>
              <a:ext uri="{FF2B5EF4-FFF2-40B4-BE49-F238E27FC236}">
                <a16:creationId xmlns:a16="http://schemas.microsoft.com/office/drawing/2014/main" id="{C61C0CF5-28BF-6EFE-D400-D25E3576A7A1}"/>
              </a:ext>
            </a:extLst>
          </p:cNvPr>
          <p:cNvGraphicFramePr>
            <a:graphicFrameLocks noChangeAspect="1"/>
          </p:cNvGraphicFramePr>
          <p:nvPr>
            <p:extLst>
              <p:ext uri="{D42A27DB-BD31-4B8C-83A1-F6EECF244321}">
                <p14:modId xmlns:p14="http://schemas.microsoft.com/office/powerpoint/2010/main" val="2087855171"/>
              </p:ext>
            </p:extLst>
          </p:nvPr>
        </p:nvGraphicFramePr>
        <p:xfrm>
          <a:off x="970492" y="1439862"/>
          <a:ext cx="4357688" cy="5418138"/>
        </p:xfrm>
        <a:graphic>
          <a:graphicData uri="http://schemas.openxmlformats.org/presentationml/2006/ole">
            <mc:AlternateContent xmlns:mc="http://schemas.openxmlformats.org/markup-compatibility/2006">
              <mc:Choice xmlns:v="urn:schemas-microsoft-com:vml" Requires="v">
                <p:oleObj name="Acrobat Document" r:id="rId2" imgW="5638701" imgH="7010137" progId="AcroExch.Document.DC">
                  <p:embed/>
                </p:oleObj>
              </mc:Choice>
              <mc:Fallback>
                <p:oleObj name="Acrobat Document" r:id="rId2" imgW="5638701" imgH="7010137" progId="AcroExch.Document.DC">
                  <p:embed/>
                  <p:pic>
                    <p:nvPicPr>
                      <p:cNvPr id="0" name=""/>
                      <p:cNvPicPr/>
                      <p:nvPr/>
                    </p:nvPicPr>
                    <p:blipFill>
                      <a:blip r:embed="rId3"/>
                      <a:stretch>
                        <a:fillRect/>
                      </a:stretch>
                    </p:blipFill>
                    <p:spPr>
                      <a:xfrm>
                        <a:off x="970492" y="1439862"/>
                        <a:ext cx="4357688" cy="541813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004B9B40-FE5B-5FDF-FE87-BA166935D4B0}"/>
              </a:ext>
            </a:extLst>
          </p:cNvPr>
          <p:cNvGraphicFramePr>
            <a:graphicFrameLocks noChangeAspect="1"/>
          </p:cNvGraphicFramePr>
          <p:nvPr>
            <p:extLst>
              <p:ext uri="{D42A27DB-BD31-4B8C-83A1-F6EECF244321}">
                <p14:modId xmlns:p14="http://schemas.microsoft.com/office/powerpoint/2010/main" val="1494745235"/>
              </p:ext>
            </p:extLst>
          </p:nvPr>
        </p:nvGraphicFramePr>
        <p:xfrm>
          <a:off x="6465359" y="1439862"/>
          <a:ext cx="4357688" cy="5418138"/>
        </p:xfrm>
        <a:graphic>
          <a:graphicData uri="http://schemas.openxmlformats.org/presentationml/2006/ole">
            <mc:AlternateContent xmlns:mc="http://schemas.openxmlformats.org/markup-compatibility/2006">
              <mc:Choice xmlns:v="urn:schemas-microsoft-com:vml" Requires="v">
                <p:oleObj name="Acrobat Document" r:id="rId4" imgW="5638701" imgH="7010137" progId="AcroExch.Document.DC">
                  <p:embed/>
                </p:oleObj>
              </mc:Choice>
              <mc:Fallback>
                <p:oleObj name="Acrobat Document" r:id="rId4" imgW="5638701" imgH="7010137" progId="AcroExch.Document.DC">
                  <p:embed/>
                  <p:pic>
                    <p:nvPicPr>
                      <p:cNvPr id="0" name=""/>
                      <p:cNvPicPr/>
                      <p:nvPr/>
                    </p:nvPicPr>
                    <p:blipFill>
                      <a:blip r:embed="rId5"/>
                      <a:stretch>
                        <a:fillRect/>
                      </a:stretch>
                    </p:blipFill>
                    <p:spPr>
                      <a:xfrm>
                        <a:off x="6465359" y="1439862"/>
                        <a:ext cx="4357688" cy="5418138"/>
                      </a:xfrm>
                      <a:prstGeom prst="rect">
                        <a:avLst/>
                      </a:prstGeom>
                    </p:spPr>
                  </p:pic>
                </p:oleObj>
              </mc:Fallback>
            </mc:AlternateContent>
          </a:graphicData>
        </a:graphic>
      </p:graphicFrame>
    </p:spTree>
    <p:extLst>
      <p:ext uri="{BB962C8B-B14F-4D97-AF65-F5344CB8AC3E}">
        <p14:creationId xmlns:p14="http://schemas.microsoft.com/office/powerpoint/2010/main" val="32110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214A21-0D75-A00A-122D-B11692995A78}"/>
              </a:ext>
            </a:extLst>
          </p:cNvPr>
          <p:cNvSpPr txBox="1"/>
          <p:nvPr/>
        </p:nvSpPr>
        <p:spPr>
          <a:xfrm>
            <a:off x="905933" y="3105835"/>
            <a:ext cx="8322733" cy="369332"/>
          </a:xfrm>
          <a:prstGeom prst="rect">
            <a:avLst/>
          </a:prstGeom>
          <a:noFill/>
        </p:spPr>
        <p:txBody>
          <a:bodyPr wrap="square">
            <a:spAutoFit/>
          </a:bodyPr>
          <a:lstStyle/>
          <a:p>
            <a:r>
              <a:rPr lang="en-US" dirty="0"/>
              <a:t>https://diabetes.ca/</a:t>
            </a:r>
            <a:r>
              <a:rPr lang="en-US" dirty="0">
                <a:hlinkClick r:id="rId2"/>
              </a:rPr>
              <a:t>about-diabetes</a:t>
            </a:r>
            <a:r>
              <a:rPr lang="en-US" dirty="0"/>
              <a:t>/stories/diabetes-and-your-teeth</a:t>
            </a:r>
          </a:p>
        </p:txBody>
      </p:sp>
      <p:sp>
        <p:nvSpPr>
          <p:cNvPr id="2" name="Title 1">
            <a:extLst>
              <a:ext uri="{FF2B5EF4-FFF2-40B4-BE49-F238E27FC236}">
                <a16:creationId xmlns:a16="http://schemas.microsoft.com/office/drawing/2014/main" id="{4BCFC084-EAC8-BF01-11B8-F8CD92E57F07}"/>
              </a:ext>
            </a:extLst>
          </p:cNvPr>
          <p:cNvSpPr>
            <a:spLocks noGrp="1"/>
          </p:cNvSpPr>
          <p:nvPr>
            <p:ph type="title"/>
          </p:nvPr>
        </p:nvSpPr>
        <p:spPr/>
        <p:txBody>
          <a:bodyPr/>
          <a:lstStyle/>
          <a:p>
            <a:pPr algn="ctr"/>
            <a:r>
              <a:rPr lang="en-US" dirty="0"/>
              <a:t>Resources</a:t>
            </a:r>
          </a:p>
        </p:txBody>
      </p:sp>
      <p:sp>
        <p:nvSpPr>
          <p:cNvPr id="3" name="Content Placeholder 2">
            <a:extLst>
              <a:ext uri="{FF2B5EF4-FFF2-40B4-BE49-F238E27FC236}">
                <a16:creationId xmlns:a16="http://schemas.microsoft.com/office/drawing/2014/main" id="{FE05AE2D-7AE3-2BEB-F7E0-7618E1F82C5D}"/>
              </a:ext>
            </a:extLst>
          </p:cNvPr>
          <p:cNvSpPr>
            <a:spLocks noGrp="1"/>
          </p:cNvSpPr>
          <p:nvPr>
            <p:ph idx="1"/>
          </p:nvPr>
        </p:nvSpPr>
        <p:spPr>
          <a:xfrm>
            <a:off x="838199" y="1473200"/>
            <a:ext cx="11133667" cy="4737630"/>
          </a:xfrm>
        </p:spPr>
        <p:txBody>
          <a:bodyPr/>
          <a:lstStyle/>
          <a:p>
            <a:pPr marL="0" indent="0">
              <a:buNone/>
            </a:pPr>
            <a:r>
              <a:rPr lang="en-US" dirty="0"/>
              <a:t>Canadian Dental Association</a:t>
            </a:r>
          </a:p>
          <a:p>
            <a:pPr marL="0" indent="0">
              <a:buNone/>
            </a:pPr>
            <a:r>
              <a:rPr lang="en-US" dirty="0">
                <a:hlinkClick r:id="rId3"/>
              </a:rPr>
              <a:t>https</a:t>
            </a:r>
            <a:r>
              <a:rPr lang="en-US" dirty="0"/>
              <a:t>://www.</a:t>
            </a:r>
            <a:r>
              <a:rPr lang="en-US" sz="1800" dirty="0"/>
              <a:t>cda-adc</a:t>
            </a:r>
            <a:r>
              <a:rPr lang="en-US" dirty="0"/>
              <a:t>.ca/en/oral_health/index.asp#intro</a:t>
            </a:r>
          </a:p>
          <a:p>
            <a:pPr marL="0" indent="0">
              <a:buNone/>
            </a:pPr>
            <a:endParaRPr lang="en-US" dirty="0"/>
          </a:p>
          <a:p>
            <a:pPr marL="0" indent="0">
              <a:buNone/>
            </a:pPr>
            <a:r>
              <a:rPr lang="en-US" dirty="0"/>
              <a:t>Diabetes Canada</a:t>
            </a:r>
          </a:p>
          <a:p>
            <a:pPr marL="0" indent="0">
              <a:buNone/>
            </a:pPr>
            <a:endParaRPr lang="en-US" dirty="0"/>
          </a:p>
          <a:p>
            <a:pPr marL="0" indent="0">
              <a:buNone/>
            </a:pPr>
            <a:endParaRPr lang="en-US" dirty="0">
              <a:solidFill>
                <a:srgbClr val="99CA3C"/>
              </a:solidFill>
              <a:hlinkClick r:id="rId4">
                <a:extLst>
                  <a:ext uri="{A12FA001-AC4F-418D-AE19-62706E023703}">
                    <ahyp:hlinkClr xmlns:ahyp="http://schemas.microsoft.com/office/drawing/2018/hyperlinkcolor" val="tx"/>
                  </a:ext>
                </a:extLst>
              </a:hlinkClick>
            </a:endParaRPr>
          </a:p>
          <a:p>
            <a:pPr marL="0" indent="0">
              <a:buNone/>
            </a:pPr>
            <a:endParaRPr lang="en-US" dirty="0">
              <a:solidFill>
                <a:srgbClr val="99CA3C"/>
              </a:solidFill>
              <a:hlinkClick r:id="rId4">
                <a:extLst>
                  <a:ext uri="{A12FA001-AC4F-418D-AE19-62706E023703}">
                    <ahyp:hlinkClr xmlns:ahyp="http://schemas.microsoft.com/office/drawing/2018/hyperlinkcolor" val="tx"/>
                  </a:ext>
                </a:extLst>
              </a:hlinkClick>
            </a:endParaRPr>
          </a:p>
          <a:p>
            <a:pPr marL="0" indent="0">
              <a:buNone/>
            </a:pPr>
            <a:r>
              <a:rPr lang="en-US" dirty="0">
                <a:solidFill>
                  <a:schemeClr val="tx1"/>
                </a:solidFill>
                <a:hlinkClick r:id="rId4">
                  <a:extLst>
                    <a:ext uri="{A12FA001-AC4F-418D-AE19-62706E023703}">
                      <ahyp:hlinkClr xmlns:ahyp="http://schemas.microsoft.com/office/drawing/2018/hyperlinkcolor" val="tx"/>
                    </a:ext>
                  </a:extLst>
                </a:hlinkClick>
              </a:rPr>
              <a:t>Canadian Dental Hygienists Association</a:t>
            </a:r>
          </a:p>
          <a:p>
            <a:pPr marL="0" indent="0">
              <a:buNone/>
            </a:pPr>
            <a:r>
              <a:rPr lang="en-US" dirty="0">
                <a:solidFill>
                  <a:srgbClr val="99CA3C"/>
                </a:solidFill>
                <a:hlinkClick r:id="rId4">
                  <a:extLst>
                    <a:ext uri="{A12FA001-AC4F-418D-AE19-62706E023703}">
                      <ahyp:hlinkClr xmlns:ahyp="http://schemas.microsoft.com/office/drawing/2018/hyperlinkcolor" val="tx"/>
                    </a:ext>
                  </a:extLst>
                </a:hlinkClick>
              </a:rPr>
              <a:t>https://www.</a:t>
            </a:r>
            <a:r>
              <a:rPr lang="en-US" sz="1800" dirty="0">
                <a:solidFill>
                  <a:srgbClr val="99CA3C"/>
                </a:solidFill>
                <a:hlinkClick r:id="rId4">
                  <a:extLst>
                    <a:ext uri="{A12FA001-AC4F-418D-AE19-62706E023703}">
                      <ahyp:hlinkClr xmlns:ahyp="http://schemas.microsoft.com/office/drawing/2018/hyperlinkcolor" val="tx"/>
                    </a:ext>
                  </a:extLst>
                </a:hlinkClick>
              </a:rPr>
              <a:t>cdha</a:t>
            </a:r>
            <a:r>
              <a:rPr lang="en-US" dirty="0">
                <a:solidFill>
                  <a:srgbClr val="99CA3C"/>
                </a:solidFill>
                <a:hlinkClick r:id="rId4">
                  <a:extLst>
                    <a:ext uri="{A12FA001-AC4F-418D-AE19-62706E023703}">
                      <ahyp:hlinkClr xmlns:ahyp="http://schemas.microsoft.com/office/drawing/2018/hyperlinkcolor" val="tx"/>
                    </a:ext>
                  </a:extLst>
                </a:hlinkClick>
              </a:rPr>
              <a:t>.ca/cdha/The_Profession_folder/Resources_folder/Fact_Sheets_and_Resources/CDHA/The_Profession/Resources/Fact_Sheet_and_Resources.aspx?hkey=47b7bc0c-35c7-4d06-ba96-da9b2ea80c7d#tabs-1</a:t>
            </a:r>
            <a:endParaRPr lang="en-US" dirty="0"/>
          </a:p>
          <a:p>
            <a:pPr marL="0" indent="0">
              <a:buNone/>
            </a:pPr>
            <a:endParaRPr lang="en-US" dirty="0"/>
          </a:p>
        </p:txBody>
      </p:sp>
    </p:spTree>
    <p:extLst>
      <p:ext uri="{BB962C8B-B14F-4D97-AF65-F5344CB8AC3E}">
        <p14:creationId xmlns:p14="http://schemas.microsoft.com/office/powerpoint/2010/main" val="329647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C170-22F9-C592-A54D-C24337A97837}"/>
              </a:ext>
            </a:extLst>
          </p:cNvPr>
          <p:cNvSpPr>
            <a:spLocks noGrp="1"/>
          </p:cNvSpPr>
          <p:nvPr>
            <p:ph type="title"/>
          </p:nvPr>
        </p:nvSpPr>
        <p:spPr/>
        <p:txBody>
          <a:bodyPr/>
          <a:lstStyle/>
          <a:p>
            <a:pPr algn="ctr"/>
            <a:r>
              <a:rPr lang="en-US" dirty="0"/>
              <a:t>Resources</a:t>
            </a:r>
          </a:p>
        </p:txBody>
      </p:sp>
      <p:sp>
        <p:nvSpPr>
          <p:cNvPr id="6" name="Content Placeholder 5">
            <a:extLst>
              <a:ext uri="{FF2B5EF4-FFF2-40B4-BE49-F238E27FC236}">
                <a16:creationId xmlns:a16="http://schemas.microsoft.com/office/drawing/2014/main" id="{17C6DED2-7BE4-3C2F-9405-96A9507BB7F5}"/>
              </a:ext>
            </a:extLst>
          </p:cNvPr>
          <p:cNvSpPr>
            <a:spLocks noGrp="1"/>
          </p:cNvSpPr>
          <p:nvPr>
            <p:ph idx="1"/>
          </p:nvPr>
        </p:nvSpPr>
        <p:spPr>
          <a:xfrm>
            <a:off x="677334" y="1312334"/>
            <a:ext cx="8596668" cy="5215466"/>
          </a:xfrm>
        </p:spPr>
        <p:txBody>
          <a:bodyPr>
            <a:normAutofit/>
          </a:bodyPr>
          <a:lstStyle/>
          <a:p>
            <a:pPr marL="0" indent="0">
              <a:buNone/>
            </a:pPr>
            <a:endParaRPr lang="en-US" dirty="0">
              <a:hlinkClick r:id="rId2" action="ppaction://hlinksldjump"/>
            </a:endParaRPr>
          </a:p>
          <a:p>
            <a:pPr marL="0" indent="0">
              <a:buNone/>
            </a:pPr>
            <a:r>
              <a:rPr lang="en-US" dirty="0">
                <a:hlinkClick r:id="rId2" action="ppaction://hlinksldjump"/>
              </a:rPr>
              <a:t>University of Manitoba (Dry Mouth)</a:t>
            </a:r>
          </a:p>
          <a:p>
            <a:pPr marL="0" indent="0">
              <a:buNone/>
            </a:pPr>
            <a:r>
              <a:rPr lang="en-US" dirty="0">
                <a:hlinkClick r:id="rId2" action="ppaction://hlinksldjump"/>
              </a:rPr>
              <a:t>https://umanitoba.ca/dentistry/sites/dentistry/files/2021-06/Special-Considerations-Jan-2018.pdf</a:t>
            </a:r>
          </a:p>
          <a:p>
            <a:pPr marL="0" indent="0">
              <a:buNone/>
            </a:pPr>
            <a:endParaRPr lang="en-US" dirty="0">
              <a:hlinkClick r:id="rId2" action="ppaction://hlinksldjump"/>
            </a:endParaRPr>
          </a:p>
          <a:p>
            <a:pPr marL="0" indent="0">
              <a:buNone/>
            </a:pPr>
            <a:endParaRPr lang="en-US" dirty="0">
              <a:hlinkClick r:id="rId2" action="ppaction://hlinksldjump"/>
            </a:endParaRPr>
          </a:p>
          <a:p>
            <a:pPr marL="0" indent="0">
              <a:buNone/>
            </a:pPr>
            <a:r>
              <a:rPr lang="en-US" dirty="0">
                <a:hlinkClick r:id="rId2" action="ppaction://hlinksldjump"/>
              </a:rPr>
              <a:t>American Diabetes Association</a:t>
            </a:r>
          </a:p>
          <a:p>
            <a:pPr marL="0" indent="0">
              <a:buNone/>
            </a:pPr>
            <a:r>
              <a:rPr lang="en-US" dirty="0">
                <a:hlinkClick r:id="rId2" action="ppaction://hlinksldjump"/>
              </a:rPr>
              <a:t>Clinical Diabetes Volume 23, Issue 4</a:t>
            </a:r>
          </a:p>
          <a:p>
            <a:pPr marL="0" indent="0">
              <a:buNone/>
            </a:pPr>
            <a:r>
              <a:rPr lang="en-US" dirty="0">
                <a:hlinkClick r:id="rId2" action="ppaction://hlinksldjump"/>
              </a:rPr>
              <a:t>Diabetes and Periodontal Infection Making the Connection.pdf</a:t>
            </a:r>
            <a:endParaRPr lang="en-US" dirty="0"/>
          </a:p>
          <a:p>
            <a:pPr marL="0" indent="0">
              <a:buNone/>
            </a:pPr>
            <a:endParaRPr lang="en-US" dirty="0"/>
          </a:p>
          <a:p>
            <a:pPr marL="0" indent="0">
              <a:buNone/>
            </a:pPr>
            <a:endParaRPr lang="en-US" dirty="0"/>
          </a:p>
          <a:p>
            <a:pPr marL="0" marR="0" indent="0">
              <a:spcBef>
                <a:spcPts val="0"/>
              </a:spcBef>
              <a:spcAft>
                <a:spcPts val="0"/>
              </a:spcAft>
              <a:buNone/>
            </a:pP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Presented by Sherri Scott, Dip DT, Dip DH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                       COHI Dental Therapist, MB Region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                       First Nations and Inuit Health Branch/Department of Indigenous Services Canada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32183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F302-9AC2-E762-B34D-C87A2A54DEE2}"/>
              </a:ext>
            </a:extLst>
          </p:cNvPr>
          <p:cNvSpPr>
            <a:spLocks noGrp="1"/>
          </p:cNvSpPr>
          <p:nvPr>
            <p:ph type="title"/>
          </p:nvPr>
        </p:nvSpPr>
        <p:spPr/>
        <p:txBody>
          <a:bodyPr/>
          <a:lstStyle/>
          <a:p>
            <a:pPr algn="ctr"/>
            <a:r>
              <a:rPr lang="en-US" dirty="0"/>
              <a:t>Oral Health and Diabetes</a:t>
            </a:r>
          </a:p>
        </p:txBody>
      </p:sp>
      <p:sp>
        <p:nvSpPr>
          <p:cNvPr id="3" name="Content Placeholder 2">
            <a:extLst>
              <a:ext uri="{FF2B5EF4-FFF2-40B4-BE49-F238E27FC236}">
                <a16:creationId xmlns:a16="http://schemas.microsoft.com/office/drawing/2014/main" id="{84F31551-9B6E-3B68-B1AF-9A6F2DC3BC6E}"/>
              </a:ext>
            </a:extLst>
          </p:cNvPr>
          <p:cNvSpPr>
            <a:spLocks noGrp="1"/>
          </p:cNvSpPr>
          <p:nvPr>
            <p:ph sz="half" idx="1"/>
          </p:nvPr>
        </p:nvSpPr>
        <p:spPr>
          <a:xfrm>
            <a:off x="838199" y="1825624"/>
            <a:ext cx="8858437" cy="4211109"/>
          </a:xfrm>
        </p:spPr>
        <p:txBody>
          <a:bodyPr>
            <a:normAutofit fontScale="85000" lnSpcReduction="10000"/>
          </a:bodyPr>
          <a:lstStyle/>
          <a:p>
            <a:r>
              <a:rPr lang="en-US" sz="2000" dirty="0">
                <a:effectLst/>
                <a:latin typeface="+mj-lt"/>
                <a:ea typeface="Calibri" panose="020F0502020204030204" pitchFamily="34" charset="0"/>
                <a:cs typeface="Times New Roman" panose="02020603050405020304" pitchFamily="18" charset="0"/>
              </a:rPr>
              <a:t>Poor healing of oral tissues: People with unmanaged diabetes do not heal quickly after oral surgery or other dental procedures because blood flow to the treatment site can be damaged.</a:t>
            </a:r>
          </a:p>
          <a:p>
            <a:r>
              <a:rPr lang="en-US" sz="2000" dirty="0">
                <a:effectLst/>
                <a:latin typeface="+mj-lt"/>
                <a:ea typeface="Calibri" panose="020F0502020204030204" pitchFamily="34" charset="0"/>
                <a:cs typeface="Times New Roman" panose="02020603050405020304" pitchFamily="18" charset="0"/>
              </a:rPr>
              <a:t>Oral Candidiasis (Thrush): People with diabetes who frequently take antibiotics to fight various infections are especially prone to developing a fungal infection of the mouth and tongue. </a:t>
            </a:r>
            <a:r>
              <a:rPr lang="en-US" sz="2000" dirty="0">
                <a:latin typeface="+mj-lt"/>
                <a:ea typeface="Calibri" panose="020F0502020204030204" pitchFamily="34" charset="0"/>
                <a:cs typeface="Times New Roman" panose="02020603050405020304" pitchFamily="18" charset="0"/>
              </a:rPr>
              <a:t>T</a:t>
            </a:r>
            <a:r>
              <a:rPr lang="en-US" sz="2000" dirty="0">
                <a:effectLst/>
                <a:latin typeface="+mj-lt"/>
                <a:ea typeface="Calibri" panose="020F0502020204030204" pitchFamily="34" charset="0"/>
                <a:cs typeface="Times New Roman" panose="02020603050405020304" pitchFamily="18" charset="0"/>
              </a:rPr>
              <a:t>he fungus thrives on the high glucose levels in the saliva of people with unmanaged diabetes. Higher prevalence in diabetics vs non diabetics</a:t>
            </a:r>
            <a:endParaRPr lang="en-US" sz="2000" b="0" i="0" dirty="0">
              <a:solidFill>
                <a:srgbClr val="080808"/>
              </a:solidFill>
              <a:effectLst/>
              <a:latin typeface="+mj-lt"/>
            </a:endParaRPr>
          </a:p>
          <a:p>
            <a:r>
              <a:rPr lang="en-US" sz="2000" dirty="0">
                <a:effectLst/>
                <a:latin typeface="+mj-lt"/>
                <a:ea typeface="Calibri" panose="020F0502020204030204" pitchFamily="34" charset="0"/>
                <a:cs typeface="Times New Roman" panose="02020603050405020304" pitchFamily="18" charset="0"/>
              </a:rPr>
              <a:t>Wearing dentures (especially when they are worn constantly) can also lead to fungal infections.</a:t>
            </a:r>
          </a:p>
          <a:p>
            <a:r>
              <a:rPr lang="en-US" sz="2000" dirty="0">
                <a:effectLst/>
                <a:latin typeface="+mj-lt"/>
                <a:ea typeface="Calibri" panose="020F0502020204030204" pitchFamily="34" charset="0"/>
                <a:cs typeface="Times New Roman" panose="02020603050405020304" pitchFamily="18" charset="0"/>
              </a:rPr>
              <a:t>People with diabetes who smoke are at an even higher risk, up to 20 times more likely than non-smokers to develop thrush and periodontal disease. Smoking also seems to impair blood flow to the gums, which might affect wound healing in this tissue area.</a:t>
            </a:r>
          </a:p>
          <a:p>
            <a:endParaRPr lang="en-US" sz="2000" dirty="0">
              <a:effectLst/>
              <a:ea typeface="Calibri" panose="020F0502020204030204" pitchFamily="34" charset="0"/>
              <a:cs typeface="Times New Roman" panose="02020603050405020304" pitchFamily="18" charset="0"/>
            </a:endParaRPr>
          </a:p>
          <a:p>
            <a:pPr marL="0" indent="0">
              <a:buNone/>
            </a:pPr>
            <a:r>
              <a:rPr lang="en-US" sz="1300" dirty="0">
                <a:effectLst/>
                <a:latin typeface="+mj-lt"/>
                <a:ea typeface="Calibri" panose="020F0502020204030204" pitchFamily="34" charset="0"/>
                <a:cs typeface="Times New Roman" panose="02020603050405020304" pitchFamily="18" charset="0"/>
              </a:rPr>
              <a:t>C</a:t>
            </a:r>
            <a:r>
              <a:rPr lang="en-US" sz="1300" dirty="0">
                <a:latin typeface="+mj-lt"/>
                <a:ea typeface="Calibri" panose="020F0502020204030204" pitchFamily="34" charset="0"/>
                <a:cs typeface="Times New Roman" panose="02020603050405020304" pitchFamily="18" charset="0"/>
              </a:rPr>
              <a:t>leveland Clinic 2019</a:t>
            </a:r>
            <a:endParaRPr lang="en-US" sz="1300" dirty="0">
              <a:effectLst/>
              <a:latin typeface="+mj-lt"/>
              <a:ea typeface="Calibri" panose="020F0502020204030204" pitchFamily="34" charset="0"/>
              <a:cs typeface="Times New Roman" panose="02020603050405020304" pitchFamily="18" charset="0"/>
            </a:endParaRPr>
          </a:p>
          <a:p>
            <a:endParaRPr lang="en-US" dirty="0"/>
          </a:p>
        </p:txBody>
      </p:sp>
      <p:pic>
        <p:nvPicPr>
          <p:cNvPr id="5" name="Content Placeholder 4">
            <a:extLst>
              <a:ext uri="{FF2B5EF4-FFF2-40B4-BE49-F238E27FC236}">
                <a16:creationId xmlns:a16="http://schemas.microsoft.com/office/drawing/2014/main" id="{01F48015-B69D-102D-36E8-22E0D9E58BC3}"/>
              </a:ext>
            </a:extLst>
          </p:cNvPr>
          <p:cNvPicPr>
            <a:picLocks noGrp="1" noChangeAspect="1"/>
          </p:cNvPicPr>
          <p:nvPr>
            <p:ph sz="half" idx="2"/>
          </p:nvPr>
        </p:nvPicPr>
        <p:blipFill>
          <a:blip r:embed="rId2"/>
          <a:stretch>
            <a:fillRect/>
          </a:stretch>
        </p:blipFill>
        <p:spPr>
          <a:xfrm>
            <a:off x="9696636" y="2710968"/>
            <a:ext cx="1477095" cy="1436064"/>
          </a:xfrm>
          <a:prstGeom prst="rect">
            <a:avLst/>
          </a:prstGeom>
        </p:spPr>
      </p:pic>
    </p:spTree>
    <p:extLst>
      <p:ext uri="{BB962C8B-B14F-4D97-AF65-F5344CB8AC3E}">
        <p14:creationId xmlns:p14="http://schemas.microsoft.com/office/powerpoint/2010/main" val="337199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7596-0C13-57E8-4A23-88CFC22CF1CD}"/>
              </a:ext>
            </a:extLst>
          </p:cNvPr>
          <p:cNvSpPr>
            <a:spLocks noGrp="1"/>
          </p:cNvSpPr>
          <p:nvPr>
            <p:ph type="title"/>
          </p:nvPr>
        </p:nvSpPr>
        <p:spPr/>
        <p:txBody>
          <a:bodyPr>
            <a:noAutofit/>
          </a:bodyPr>
          <a:lstStyle/>
          <a:p>
            <a:pPr algn="ctr"/>
            <a:r>
              <a:rPr lang="en-US" dirty="0">
                <a:cs typeface="Calibri" panose="020F0502020204030204" pitchFamily="34" charset="0"/>
              </a:rPr>
              <a:t>Oral Candidiasis (Thrush)</a:t>
            </a:r>
            <a:br>
              <a:rPr lang="en-US" dirty="0">
                <a:cs typeface="Calibri" panose="020F0502020204030204" pitchFamily="34" charset="0"/>
              </a:rPr>
            </a:br>
            <a:r>
              <a:rPr lang="en-US" dirty="0">
                <a:cs typeface="Calibri" panose="020F0502020204030204" pitchFamily="34" charset="0"/>
              </a:rPr>
              <a:t>Signs and Symptoms</a:t>
            </a:r>
          </a:p>
        </p:txBody>
      </p:sp>
      <p:sp>
        <p:nvSpPr>
          <p:cNvPr id="3" name="Content Placeholder 2">
            <a:extLst>
              <a:ext uri="{FF2B5EF4-FFF2-40B4-BE49-F238E27FC236}">
                <a16:creationId xmlns:a16="http://schemas.microsoft.com/office/drawing/2014/main" id="{2A7C59D1-3930-C693-F790-08A64FB26E0E}"/>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sz="2400" b="0" i="0" dirty="0">
                <a:solidFill>
                  <a:srgbClr val="080808"/>
                </a:solidFill>
                <a:effectLst/>
              </a:rPr>
              <a:t>Creamy white lesions on the tongue, inner cheeks, and sometimes on the roof of your mouth, gums and tonsils</a:t>
            </a:r>
          </a:p>
          <a:p>
            <a:pPr algn="l">
              <a:buFont typeface="Arial" panose="020B0604020202020204" pitchFamily="34" charset="0"/>
              <a:buChar char="•"/>
            </a:pPr>
            <a:r>
              <a:rPr lang="en-US" sz="2400" b="0" i="0" dirty="0">
                <a:solidFill>
                  <a:srgbClr val="080808"/>
                </a:solidFill>
                <a:effectLst/>
              </a:rPr>
              <a:t>Slightly raised lesions with a cottage cheese-like appearance</a:t>
            </a:r>
          </a:p>
          <a:p>
            <a:pPr algn="l">
              <a:buFont typeface="Arial" panose="020B0604020202020204" pitchFamily="34" charset="0"/>
              <a:buChar char="•"/>
            </a:pPr>
            <a:r>
              <a:rPr lang="en-US" sz="2400" b="0" i="0" dirty="0">
                <a:solidFill>
                  <a:srgbClr val="080808"/>
                </a:solidFill>
                <a:effectLst/>
              </a:rPr>
              <a:t>Redness, burning or soreness that may be severe enough to cause difficulty eating or swallowing</a:t>
            </a:r>
          </a:p>
          <a:p>
            <a:pPr algn="l">
              <a:buFont typeface="Arial" panose="020B0604020202020204" pitchFamily="34" charset="0"/>
              <a:buChar char="•"/>
            </a:pPr>
            <a:r>
              <a:rPr lang="en-US" sz="2400" b="0" i="0" dirty="0">
                <a:solidFill>
                  <a:srgbClr val="080808"/>
                </a:solidFill>
                <a:effectLst/>
              </a:rPr>
              <a:t>Slight bleeding if the lesions are rubbed or scraped</a:t>
            </a:r>
          </a:p>
          <a:p>
            <a:pPr algn="l">
              <a:buFont typeface="Arial" panose="020B0604020202020204" pitchFamily="34" charset="0"/>
              <a:buChar char="•"/>
            </a:pPr>
            <a:r>
              <a:rPr lang="en-US" sz="2400" b="0" i="0" dirty="0">
                <a:solidFill>
                  <a:srgbClr val="080808"/>
                </a:solidFill>
                <a:effectLst/>
              </a:rPr>
              <a:t>Cracking and redness at the corners of the mouth</a:t>
            </a:r>
          </a:p>
          <a:p>
            <a:pPr algn="l">
              <a:buFont typeface="Arial" panose="020B0604020202020204" pitchFamily="34" charset="0"/>
              <a:buChar char="•"/>
            </a:pPr>
            <a:r>
              <a:rPr lang="en-US" sz="2400" b="0" i="0" dirty="0">
                <a:solidFill>
                  <a:srgbClr val="080808"/>
                </a:solidFill>
                <a:effectLst/>
              </a:rPr>
              <a:t>A cottony feeling in the mouth</a:t>
            </a:r>
          </a:p>
          <a:p>
            <a:pPr algn="l">
              <a:buFont typeface="Arial" panose="020B0604020202020204" pitchFamily="34" charset="0"/>
              <a:buChar char="•"/>
            </a:pPr>
            <a:r>
              <a:rPr lang="en-US" sz="2400" b="0" i="0" dirty="0">
                <a:solidFill>
                  <a:srgbClr val="080808"/>
                </a:solidFill>
                <a:effectLst/>
              </a:rPr>
              <a:t>Loss of taste</a:t>
            </a:r>
          </a:p>
          <a:p>
            <a:pPr algn="l">
              <a:buFont typeface="Arial" panose="020B0604020202020204" pitchFamily="34" charset="0"/>
              <a:buChar char="•"/>
            </a:pPr>
            <a:r>
              <a:rPr lang="en-US" sz="2400" b="0" i="0" dirty="0">
                <a:solidFill>
                  <a:srgbClr val="080808"/>
                </a:solidFill>
                <a:effectLst/>
              </a:rPr>
              <a:t>Redness, irritation and pain under dentures</a:t>
            </a:r>
          </a:p>
          <a:p>
            <a:endParaRPr lang="en-US" dirty="0"/>
          </a:p>
        </p:txBody>
      </p:sp>
    </p:spTree>
    <p:extLst>
      <p:ext uri="{BB962C8B-B14F-4D97-AF65-F5344CB8AC3E}">
        <p14:creationId xmlns:p14="http://schemas.microsoft.com/office/powerpoint/2010/main" val="3221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DBB9-9AEF-AF77-CD74-E3766B70488D}"/>
              </a:ext>
            </a:extLst>
          </p:cNvPr>
          <p:cNvSpPr>
            <a:spLocks noGrp="1"/>
          </p:cNvSpPr>
          <p:nvPr>
            <p:ph type="title"/>
          </p:nvPr>
        </p:nvSpPr>
        <p:spPr/>
        <p:txBody>
          <a:bodyPr/>
          <a:lstStyle/>
          <a:p>
            <a:pPr algn="ctr"/>
            <a:r>
              <a:rPr lang="en-US" dirty="0"/>
              <a:t>Periodontal (Gum Disease)</a:t>
            </a:r>
          </a:p>
        </p:txBody>
      </p:sp>
      <p:pic>
        <p:nvPicPr>
          <p:cNvPr id="3" name="Picture 2">
            <a:extLst>
              <a:ext uri="{FF2B5EF4-FFF2-40B4-BE49-F238E27FC236}">
                <a16:creationId xmlns:a16="http://schemas.microsoft.com/office/drawing/2014/main" id="{770477A5-DA17-FE73-2A64-0A0D09140673}"/>
              </a:ext>
            </a:extLst>
          </p:cNvPr>
          <p:cNvPicPr>
            <a:picLocks noChangeAspect="1"/>
          </p:cNvPicPr>
          <p:nvPr/>
        </p:nvPicPr>
        <p:blipFill>
          <a:blip r:embed="rId3"/>
          <a:stretch>
            <a:fillRect/>
          </a:stretch>
        </p:blipFill>
        <p:spPr>
          <a:xfrm>
            <a:off x="1646766" y="1930400"/>
            <a:ext cx="6924877" cy="3473980"/>
          </a:xfrm>
          <a:prstGeom prst="rect">
            <a:avLst/>
          </a:prstGeom>
        </p:spPr>
      </p:pic>
    </p:spTree>
    <p:extLst>
      <p:ext uri="{BB962C8B-B14F-4D97-AF65-F5344CB8AC3E}">
        <p14:creationId xmlns:p14="http://schemas.microsoft.com/office/powerpoint/2010/main" val="3767376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3D1D-011C-271D-BD2D-6638C3C1824E}"/>
              </a:ext>
            </a:extLst>
          </p:cNvPr>
          <p:cNvSpPr>
            <a:spLocks noGrp="1"/>
          </p:cNvSpPr>
          <p:nvPr>
            <p:ph type="title"/>
          </p:nvPr>
        </p:nvSpPr>
        <p:spPr/>
        <p:txBody>
          <a:bodyPr/>
          <a:lstStyle/>
          <a:p>
            <a:pPr algn="ctr"/>
            <a:r>
              <a:rPr lang="en-US" dirty="0"/>
              <a:t>Signs of Periodontal Disease</a:t>
            </a:r>
          </a:p>
        </p:txBody>
      </p:sp>
      <p:sp>
        <p:nvSpPr>
          <p:cNvPr id="3" name="Content Placeholder 2">
            <a:extLst>
              <a:ext uri="{FF2B5EF4-FFF2-40B4-BE49-F238E27FC236}">
                <a16:creationId xmlns:a16="http://schemas.microsoft.com/office/drawing/2014/main" id="{CDB3E6B2-645E-8463-D76A-E5E2922D74E7}"/>
              </a:ext>
            </a:extLst>
          </p:cNvPr>
          <p:cNvSpPr>
            <a:spLocks noGrp="1"/>
          </p:cNvSpPr>
          <p:nvPr>
            <p:ph idx="1"/>
          </p:nvPr>
        </p:nvSpPr>
        <p:spPr/>
        <p:txBody>
          <a:bodyPr>
            <a:normAutofit lnSpcReduction="10000"/>
          </a:bodyPr>
          <a:lstStyle/>
          <a:p>
            <a:r>
              <a:rPr lang="en-US" sz="2400" dirty="0"/>
              <a:t>Gums that bleed when you brush and or floss</a:t>
            </a:r>
          </a:p>
          <a:p>
            <a:r>
              <a:rPr lang="en-US" sz="2400" dirty="0"/>
              <a:t>Red or swollen gums</a:t>
            </a:r>
          </a:p>
          <a:p>
            <a:r>
              <a:rPr lang="en-US" sz="2400" dirty="0"/>
              <a:t>Bad breath or bad taste that won’t go away</a:t>
            </a:r>
          </a:p>
          <a:p>
            <a:r>
              <a:rPr lang="en-US" sz="2400" dirty="0"/>
              <a:t>Gums that have pulled away from the teeth</a:t>
            </a:r>
          </a:p>
          <a:p>
            <a:r>
              <a:rPr lang="en-US" sz="2400" dirty="0"/>
              <a:t>Pus between the teeth and gums</a:t>
            </a:r>
          </a:p>
          <a:p>
            <a:r>
              <a:rPr lang="en-US" sz="2400" dirty="0"/>
              <a:t>Teeth that are painful, loose or move </a:t>
            </a:r>
          </a:p>
          <a:p>
            <a:r>
              <a:rPr lang="en-US" sz="2400" dirty="0"/>
              <a:t>Changes in the way your teeth fit together when you bite</a:t>
            </a:r>
          </a:p>
          <a:p>
            <a:r>
              <a:rPr lang="en-US" sz="2400" dirty="0"/>
              <a:t>Changes in the way your partial dentures fit</a:t>
            </a:r>
          </a:p>
        </p:txBody>
      </p:sp>
    </p:spTree>
    <p:extLst>
      <p:ext uri="{BB962C8B-B14F-4D97-AF65-F5344CB8AC3E}">
        <p14:creationId xmlns:p14="http://schemas.microsoft.com/office/powerpoint/2010/main" val="204829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3D13-FF8A-FED5-6B63-C2DC0120C701}"/>
              </a:ext>
            </a:extLst>
          </p:cNvPr>
          <p:cNvSpPr>
            <a:spLocks noGrp="1"/>
          </p:cNvSpPr>
          <p:nvPr>
            <p:ph type="title"/>
          </p:nvPr>
        </p:nvSpPr>
        <p:spPr/>
        <p:txBody>
          <a:bodyPr/>
          <a:lstStyle/>
          <a:p>
            <a:pPr algn="ctr"/>
            <a:r>
              <a:rPr lang="en-US" dirty="0">
                <a:cs typeface="Calibri" panose="020F0502020204030204" pitchFamily="34" charset="0"/>
              </a:rPr>
              <a:t>Dental</a:t>
            </a:r>
            <a:r>
              <a:rPr lang="en-US" dirty="0"/>
              <a:t> Decay</a:t>
            </a:r>
          </a:p>
        </p:txBody>
      </p:sp>
      <p:pic>
        <p:nvPicPr>
          <p:cNvPr id="3" name="Picture 2">
            <a:extLst>
              <a:ext uri="{FF2B5EF4-FFF2-40B4-BE49-F238E27FC236}">
                <a16:creationId xmlns:a16="http://schemas.microsoft.com/office/drawing/2014/main" id="{744B34AF-3D49-A24F-3765-5B02C0A1EA0F}"/>
              </a:ext>
            </a:extLst>
          </p:cNvPr>
          <p:cNvPicPr>
            <a:picLocks noChangeAspect="1"/>
          </p:cNvPicPr>
          <p:nvPr/>
        </p:nvPicPr>
        <p:blipFill>
          <a:blip r:embed="rId3"/>
          <a:stretch>
            <a:fillRect/>
          </a:stretch>
        </p:blipFill>
        <p:spPr>
          <a:xfrm>
            <a:off x="0" y="1729559"/>
            <a:ext cx="9225280" cy="5010037"/>
          </a:xfrm>
          <a:prstGeom prst="rect">
            <a:avLst/>
          </a:prstGeom>
        </p:spPr>
      </p:pic>
    </p:spTree>
    <p:extLst>
      <p:ext uri="{BB962C8B-B14F-4D97-AF65-F5344CB8AC3E}">
        <p14:creationId xmlns:p14="http://schemas.microsoft.com/office/powerpoint/2010/main" val="3549074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EA97-5A2B-B523-D359-3BD3700A7A6F}"/>
              </a:ext>
            </a:extLst>
          </p:cNvPr>
          <p:cNvSpPr>
            <a:spLocks noGrp="1"/>
          </p:cNvSpPr>
          <p:nvPr>
            <p:ph type="title"/>
          </p:nvPr>
        </p:nvSpPr>
        <p:spPr/>
        <p:txBody>
          <a:bodyPr/>
          <a:lstStyle/>
          <a:p>
            <a:pPr algn="ctr"/>
            <a:r>
              <a:rPr lang="en-US" dirty="0">
                <a:cs typeface="Calibri" panose="020F0502020204030204" pitchFamily="34" charset="0"/>
              </a:rPr>
              <a:t>Dental</a:t>
            </a:r>
            <a:r>
              <a:rPr lang="en-US" dirty="0"/>
              <a:t> Decay</a:t>
            </a:r>
          </a:p>
        </p:txBody>
      </p:sp>
      <p:pic>
        <p:nvPicPr>
          <p:cNvPr id="4" name="Picture 3">
            <a:extLst>
              <a:ext uri="{FF2B5EF4-FFF2-40B4-BE49-F238E27FC236}">
                <a16:creationId xmlns:a16="http://schemas.microsoft.com/office/drawing/2014/main" id="{76542473-4D01-635D-57B6-7FFA59807118}"/>
              </a:ext>
            </a:extLst>
          </p:cNvPr>
          <p:cNvPicPr>
            <a:picLocks noChangeAspect="1"/>
          </p:cNvPicPr>
          <p:nvPr/>
        </p:nvPicPr>
        <p:blipFill>
          <a:blip r:embed="rId3"/>
          <a:stretch>
            <a:fillRect/>
          </a:stretch>
        </p:blipFill>
        <p:spPr>
          <a:xfrm>
            <a:off x="676822" y="1493520"/>
            <a:ext cx="7441018" cy="5364480"/>
          </a:xfrm>
          <a:prstGeom prst="rect">
            <a:avLst/>
          </a:prstGeom>
        </p:spPr>
      </p:pic>
      <p:pic>
        <p:nvPicPr>
          <p:cNvPr id="5" name="Picture 4">
            <a:extLst>
              <a:ext uri="{FF2B5EF4-FFF2-40B4-BE49-F238E27FC236}">
                <a16:creationId xmlns:a16="http://schemas.microsoft.com/office/drawing/2014/main" id="{B741FB14-EDC1-649C-E7C0-D3675700384A}"/>
              </a:ext>
            </a:extLst>
          </p:cNvPr>
          <p:cNvPicPr>
            <a:picLocks noChangeAspect="1"/>
          </p:cNvPicPr>
          <p:nvPr/>
        </p:nvPicPr>
        <p:blipFill>
          <a:blip r:embed="rId4"/>
          <a:stretch>
            <a:fillRect/>
          </a:stretch>
        </p:blipFill>
        <p:spPr>
          <a:xfrm>
            <a:off x="8270240" y="2338931"/>
            <a:ext cx="3550920" cy="2359060"/>
          </a:xfrm>
          <a:prstGeom prst="rect">
            <a:avLst/>
          </a:prstGeom>
        </p:spPr>
      </p:pic>
      <p:sp>
        <p:nvSpPr>
          <p:cNvPr id="3" name="AutoShape 2" descr="Microbial Diseases of the Mouth and Oral Cavity | Microbiology">
            <a:extLst>
              <a:ext uri="{FF2B5EF4-FFF2-40B4-BE49-F238E27FC236}">
                <a16:creationId xmlns:a16="http://schemas.microsoft.com/office/drawing/2014/main" id="{9AA5F37C-A588-2E1A-F633-464002AF76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1448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829-2ACD-5B1C-35CD-57B72B7DA8E5}"/>
              </a:ext>
            </a:extLst>
          </p:cNvPr>
          <p:cNvSpPr>
            <a:spLocks noGrp="1"/>
          </p:cNvSpPr>
          <p:nvPr>
            <p:ph type="title"/>
          </p:nvPr>
        </p:nvSpPr>
        <p:spPr/>
        <p:txBody>
          <a:bodyPr/>
          <a:lstStyle/>
          <a:p>
            <a:pPr algn="ctr"/>
            <a:r>
              <a:rPr lang="en-US" sz="4400" dirty="0">
                <a:latin typeface="Calibri" panose="020F0502020204030204" pitchFamily="34" charset="0"/>
                <a:cs typeface="Calibri" panose="020F0502020204030204" pitchFamily="34" charset="0"/>
              </a:rPr>
              <a:t>Dental</a:t>
            </a:r>
            <a:r>
              <a:rPr lang="en-US" dirty="0"/>
              <a:t> Decay</a:t>
            </a:r>
          </a:p>
        </p:txBody>
      </p:sp>
      <p:pic>
        <p:nvPicPr>
          <p:cNvPr id="4" name="Content Placeholder 3">
            <a:extLst>
              <a:ext uri="{FF2B5EF4-FFF2-40B4-BE49-F238E27FC236}">
                <a16:creationId xmlns:a16="http://schemas.microsoft.com/office/drawing/2014/main" id="{7E4F1F4A-6F23-8B42-4598-9C93B04F8F06}"/>
              </a:ext>
            </a:extLst>
          </p:cNvPr>
          <p:cNvPicPr>
            <a:picLocks noGrp="1" noChangeAspect="1"/>
          </p:cNvPicPr>
          <p:nvPr>
            <p:ph idx="1"/>
          </p:nvPr>
        </p:nvPicPr>
        <p:blipFill>
          <a:blip r:embed="rId2"/>
          <a:stretch>
            <a:fillRect/>
          </a:stretch>
        </p:blipFill>
        <p:spPr>
          <a:xfrm>
            <a:off x="1498480" y="1755228"/>
            <a:ext cx="6184581" cy="3172373"/>
          </a:xfrm>
          <a:prstGeom prst="rect">
            <a:avLst/>
          </a:prstGeom>
        </p:spPr>
      </p:pic>
    </p:spTree>
    <p:extLst>
      <p:ext uri="{BB962C8B-B14F-4D97-AF65-F5344CB8AC3E}">
        <p14:creationId xmlns:p14="http://schemas.microsoft.com/office/powerpoint/2010/main" val="265334664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1188</TotalTime>
  <Words>1167</Words>
  <Application>Microsoft Office PowerPoint</Application>
  <PresentationFormat>Widescreen</PresentationFormat>
  <Paragraphs>123</Paragraphs>
  <Slides>26</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Trebuchet MS</vt:lpstr>
      <vt:lpstr>Wingdings 3</vt:lpstr>
      <vt:lpstr>Facet</vt:lpstr>
      <vt:lpstr>Acrobat Document</vt:lpstr>
      <vt:lpstr>Oral Health and Diabetes Mellitus</vt:lpstr>
      <vt:lpstr>Oral Health and Diabetes</vt:lpstr>
      <vt:lpstr>Oral Health and Diabetes</vt:lpstr>
      <vt:lpstr>Oral Candidiasis (Thrush) Signs and Symptoms</vt:lpstr>
      <vt:lpstr>Periodontal (Gum Disease)</vt:lpstr>
      <vt:lpstr>Signs of Periodontal Disease</vt:lpstr>
      <vt:lpstr>Dental Decay</vt:lpstr>
      <vt:lpstr>Dental Decay</vt:lpstr>
      <vt:lpstr>Dental Decay</vt:lpstr>
      <vt:lpstr>Toothbrushing</vt:lpstr>
      <vt:lpstr>PowerPoint Presentation</vt:lpstr>
      <vt:lpstr>When to Replace Your Toothbrush</vt:lpstr>
      <vt:lpstr>Flossing</vt:lpstr>
      <vt:lpstr>Step 1</vt:lpstr>
      <vt:lpstr>Step 2</vt:lpstr>
      <vt:lpstr>Step 3</vt:lpstr>
      <vt:lpstr>Step 4</vt:lpstr>
      <vt:lpstr>Step 5</vt:lpstr>
      <vt:lpstr>Denture Care</vt:lpstr>
      <vt:lpstr>Denture Care</vt:lpstr>
      <vt:lpstr>Denture Care</vt:lpstr>
      <vt:lpstr>Denture Care</vt:lpstr>
      <vt:lpstr>Oral Health Care</vt:lpstr>
      <vt:lpstr>Resources</vt:lpstr>
      <vt:lpstr>Resources</vt:lpstr>
      <vt:lpstr>Resources</vt:lpstr>
    </vt:vector>
  </TitlesOfParts>
  <Company>ISC - CIRNAC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and Oral Health</dc:title>
  <dc:creator>Scott, Sherri</dc:creator>
  <cp:lastModifiedBy>Scott, Sherri</cp:lastModifiedBy>
  <cp:revision>86</cp:revision>
  <cp:lastPrinted>2023-05-09T17:28:18Z</cp:lastPrinted>
  <dcterms:created xsi:type="dcterms:W3CDTF">2023-04-05T19:40:26Z</dcterms:created>
  <dcterms:modified xsi:type="dcterms:W3CDTF">2023-05-09T20:05:04Z</dcterms:modified>
</cp:coreProperties>
</file>