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6"/>
  </p:notesMasterIdLst>
  <p:sldIdLst>
    <p:sldId id="256" r:id="rId2"/>
    <p:sldId id="257" r:id="rId3"/>
    <p:sldId id="259" r:id="rId4"/>
    <p:sldId id="260" r:id="rId5"/>
    <p:sldId id="261" r:id="rId6"/>
    <p:sldId id="262" r:id="rId7"/>
    <p:sldId id="263" r:id="rId8"/>
    <p:sldId id="264" r:id="rId9"/>
    <p:sldId id="265" r:id="rId10"/>
    <p:sldId id="267" r:id="rId11"/>
    <p:sldId id="272" r:id="rId12"/>
    <p:sldId id="268" r:id="rId13"/>
    <p:sldId id="269" r:id="rId14"/>
    <p:sldId id="258"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68892" autoAdjust="0"/>
  </p:normalViewPr>
  <p:slideViewPr>
    <p:cSldViewPr>
      <p:cViewPr>
        <p:scale>
          <a:sx n="76" d="100"/>
          <a:sy n="76" d="100"/>
        </p:scale>
        <p:origin x="2658"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FC4770-F5C7-4000-9D6D-C3E02849AD1E}" type="datetimeFigureOut">
              <a:rPr lang="en-CA" smtClean="0"/>
              <a:t>2023-10-09</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876503-D0F4-4CDF-B8BD-2D09510E4FF4}" type="slidenum">
              <a:rPr lang="en-CA" smtClean="0"/>
              <a:t>‹#›</a:t>
            </a:fld>
            <a:endParaRPr lang="en-CA"/>
          </a:p>
        </p:txBody>
      </p:sp>
    </p:spTree>
    <p:extLst>
      <p:ext uri="{BB962C8B-B14F-4D97-AF65-F5344CB8AC3E}">
        <p14:creationId xmlns:p14="http://schemas.microsoft.com/office/powerpoint/2010/main" val="1287472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hc-sc.gc.ca/fn-an/food-guide-aliment/basics-base/quantit-eng.php"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anada.ca/en/health-canada/services/understanding-food-labels/percent-daily-value.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anada.ca/en/health-canada/services/nutrients/sodium/detector/processed-foods.html"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canada.ca/en/health-canada/services/nutrients/sodium/detector/ingredients-added-during-cooking-table.html" TargetMode="External"/><Relationship Id="rId4" Type="http://schemas.openxmlformats.org/officeDocument/2006/relationships/hyperlink" Target="https://www.canada.ca/en/health-canada/services/nutrients/sodium/detector/naturally-occurring.htm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Today I will present</a:t>
            </a:r>
            <a:r>
              <a:rPr lang="en-CA" baseline="0" dirty="0"/>
              <a:t> on ‘sodium’. </a:t>
            </a:r>
          </a:p>
          <a:p>
            <a:endParaRPr lang="en-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a:t>The presentation will last about 15-20 minutes and then we will do an activity called: ‘Sodium Analyzer?’ </a:t>
            </a:r>
          </a:p>
          <a:p>
            <a:endParaRPr lang="en-CA" dirty="0"/>
          </a:p>
        </p:txBody>
      </p:sp>
      <p:sp>
        <p:nvSpPr>
          <p:cNvPr id="4" name="Slide Number Placeholder 3"/>
          <p:cNvSpPr>
            <a:spLocks noGrp="1"/>
          </p:cNvSpPr>
          <p:nvPr>
            <p:ph type="sldNum" sz="quarter" idx="10"/>
          </p:nvPr>
        </p:nvSpPr>
        <p:spPr/>
        <p:txBody>
          <a:bodyPr/>
          <a:lstStyle/>
          <a:p>
            <a:fld id="{92876503-D0F4-4CDF-B8BD-2D09510E4FF4}" type="slidenum">
              <a:rPr lang="en-CA" smtClean="0"/>
              <a:t>1</a:t>
            </a:fld>
            <a:endParaRPr lang="en-CA"/>
          </a:p>
        </p:txBody>
      </p:sp>
    </p:spTree>
    <p:extLst>
      <p:ext uri="{BB962C8B-B14F-4D97-AF65-F5344CB8AC3E}">
        <p14:creationId xmlns:p14="http://schemas.microsoft.com/office/powerpoint/2010/main" val="3071326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effectLst/>
              </a:rPr>
              <a:t>Flavour food with herbs and spices instead of salt, celery salt, garlic salt or onion salt.</a:t>
            </a:r>
          </a:p>
          <a:p>
            <a:endParaRPr lang="en-CA"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dirty="0"/>
              <a:t>Use less of the seasoning that comes with taco kits, packaged macaroni and cheese, pasta, and rice mixes.</a:t>
            </a:r>
          </a:p>
          <a:p>
            <a:endParaRPr lang="en-CA"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dirty="0"/>
              <a:t>Limit high-sodium condiments such as BBQ sauce, soy sauce, ketchup, mustard, relish, pickles, hoisin sauce, fish sauce, and oyster sauce, olives, salad dressings, capers, jarred salsas,</a:t>
            </a:r>
            <a:r>
              <a:rPr lang="en-CA" baseline="0" dirty="0"/>
              <a:t> pizza/pasta sauce</a:t>
            </a:r>
            <a:r>
              <a:rPr lang="en-CA" dirty="0"/>
              <a:t>.</a:t>
            </a:r>
          </a:p>
          <a:p>
            <a:endParaRPr lang="en-CA" dirty="0"/>
          </a:p>
          <a:p>
            <a:r>
              <a:rPr lang="en-CA" b="0" dirty="0"/>
              <a:t>Cook by grilling,</a:t>
            </a:r>
            <a:r>
              <a:rPr lang="en-US" b="0" dirty="0"/>
              <a:t> braising, roasting, searing, and sautéing to bring out the natural flavors in foods – that will reduce the need to add salt.</a:t>
            </a:r>
            <a:endParaRPr lang="en-CA" b="0" dirty="0"/>
          </a:p>
          <a:p>
            <a:endParaRPr lang="en-CA" b="0" dirty="0"/>
          </a:p>
        </p:txBody>
      </p:sp>
      <p:sp>
        <p:nvSpPr>
          <p:cNvPr id="4" name="Slide Number Placeholder 3"/>
          <p:cNvSpPr>
            <a:spLocks noGrp="1"/>
          </p:cNvSpPr>
          <p:nvPr>
            <p:ph type="sldNum" sz="quarter" idx="10"/>
          </p:nvPr>
        </p:nvSpPr>
        <p:spPr/>
        <p:txBody>
          <a:bodyPr/>
          <a:lstStyle/>
          <a:p>
            <a:fld id="{92876503-D0F4-4CDF-B8BD-2D09510E4FF4}" type="slidenum">
              <a:rPr lang="en-CA" smtClean="0"/>
              <a:t>10</a:t>
            </a:fld>
            <a:endParaRPr lang="en-CA"/>
          </a:p>
        </p:txBody>
      </p:sp>
    </p:spTree>
    <p:extLst>
      <p:ext uri="{BB962C8B-B14F-4D97-AF65-F5344CB8AC3E}">
        <p14:creationId xmlns:p14="http://schemas.microsoft.com/office/powerpoint/2010/main" val="2386539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Flavour foods with herbs and spices instead of salt. Your taste buds will adjust to less salt in your food. Here are a few ideas to get you started:</a:t>
            </a:r>
          </a:p>
          <a:p>
            <a:endParaRPr lang="en-CA" dirty="0"/>
          </a:p>
          <a:p>
            <a:r>
              <a:rPr lang="en-CA" dirty="0"/>
              <a:t>basil - tastes great with tomatoes and pasta</a:t>
            </a:r>
          </a:p>
          <a:p>
            <a:r>
              <a:rPr lang="en-CA" dirty="0"/>
              <a:t>cumin - adds flavour to soup, stews, and sauces</a:t>
            </a:r>
          </a:p>
          <a:p>
            <a:r>
              <a:rPr lang="en-CA" dirty="0"/>
              <a:t>curry - powder - good with meat, poultry, soup, and stews</a:t>
            </a:r>
          </a:p>
          <a:p>
            <a:r>
              <a:rPr lang="en-CA" dirty="0"/>
              <a:t>dill - pairs well with fish, potatoes, and eggs</a:t>
            </a:r>
          </a:p>
          <a:p>
            <a:r>
              <a:rPr lang="en-CA" dirty="0"/>
              <a:t>oregano - perfect in pasta, soup, and salads</a:t>
            </a:r>
          </a:p>
          <a:p>
            <a:r>
              <a:rPr lang="en-CA" dirty="0"/>
              <a:t>parsley- good with seafood, vegetables, chicken, and eggs</a:t>
            </a:r>
          </a:p>
          <a:p>
            <a:r>
              <a:rPr lang="en-CA" dirty="0"/>
              <a:t>rosemary - delicious with chicken, lamb, and pork</a:t>
            </a:r>
          </a:p>
          <a:p>
            <a:r>
              <a:rPr lang="en-CA" dirty="0"/>
              <a:t>thyme - goes well with beef and chicken</a:t>
            </a:r>
          </a:p>
          <a:p>
            <a:endParaRPr lang="en-CA" dirty="0"/>
          </a:p>
        </p:txBody>
      </p:sp>
      <p:sp>
        <p:nvSpPr>
          <p:cNvPr id="4" name="Slide Number Placeholder 3"/>
          <p:cNvSpPr>
            <a:spLocks noGrp="1"/>
          </p:cNvSpPr>
          <p:nvPr>
            <p:ph type="sldNum" sz="quarter" idx="10"/>
          </p:nvPr>
        </p:nvSpPr>
        <p:spPr/>
        <p:txBody>
          <a:bodyPr/>
          <a:lstStyle/>
          <a:p>
            <a:fld id="{92876503-D0F4-4CDF-B8BD-2D09510E4FF4}" type="slidenum">
              <a:rPr lang="en-CA" smtClean="0"/>
              <a:t>11</a:t>
            </a:fld>
            <a:endParaRPr lang="en-CA"/>
          </a:p>
        </p:txBody>
      </p:sp>
    </p:spTree>
    <p:extLst>
      <p:ext uri="{BB962C8B-B14F-4D97-AF65-F5344CB8AC3E}">
        <p14:creationId xmlns:p14="http://schemas.microsoft.com/office/powerpoint/2010/main" val="1067800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3C4044"/>
                </a:solidFill>
                <a:effectLst/>
                <a:latin typeface="Roboto" panose="02000000000000000000" pitchFamily="2" charset="0"/>
              </a:rPr>
              <a:t>Order smaller portions or share with someone.</a:t>
            </a:r>
          </a:p>
          <a:p>
            <a:pPr algn="l">
              <a:buFont typeface="Arial" panose="020B0604020202020204" pitchFamily="34" charset="0"/>
              <a:buChar char="•"/>
            </a:pPr>
            <a:r>
              <a:rPr lang="en-US" b="0" i="0" dirty="0">
                <a:solidFill>
                  <a:srgbClr val="3C4044"/>
                </a:solidFill>
                <a:effectLst/>
                <a:latin typeface="Roboto" panose="02000000000000000000" pitchFamily="2" charset="0"/>
              </a:rPr>
              <a:t>Ask for gravy, sauces and salad dressings “on the side” and use only small amounts.</a:t>
            </a:r>
          </a:p>
          <a:p>
            <a:pPr algn="l">
              <a:buFont typeface="Arial" panose="020B0604020202020204" pitchFamily="34" charset="0"/>
              <a:buChar char="•"/>
            </a:pPr>
            <a:r>
              <a:rPr lang="en-US" b="0" i="0" dirty="0" err="1">
                <a:solidFill>
                  <a:srgbClr val="3C4044"/>
                </a:solidFill>
                <a:effectLst/>
                <a:latin typeface="Roboto" panose="02000000000000000000" pitchFamily="2" charset="0"/>
              </a:rPr>
              <a:t>Flavour</a:t>
            </a:r>
            <a:r>
              <a:rPr lang="en-US" b="0" i="0" dirty="0">
                <a:solidFill>
                  <a:srgbClr val="3C4044"/>
                </a:solidFill>
                <a:effectLst/>
                <a:latin typeface="Roboto" panose="02000000000000000000" pitchFamily="2" charset="0"/>
              </a:rPr>
              <a:t> your food with lemon or pepper instead of adding salt, sauces or gravy.</a:t>
            </a:r>
          </a:p>
          <a:p>
            <a:pPr algn="l">
              <a:buFont typeface="Arial" panose="020B0604020202020204" pitchFamily="34" charset="0"/>
              <a:buChar char="•"/>
            </a:pPr>
            <a:r>
              <a:rPr lang="en-US" b="0" i="0" dirty="0">
                <a:solidFill>
                  <a:srgbClr val="3C4044"/>
                </a:solidFill>
                <a:effectLst/>
                <a:latin typeface="Roboto" panose="02000000000000000000" pitchFamily="2" charset="0"/>
              </a:rPr>
              <a:t>Ask for your meal to be cooked with less salt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Check the nutrition information of menu items before you order and choose foods with less sodium.</a:t>
            </a:r>
            <a:br>
              <a:rPr lang="en-US" dirty="0"/>
            </a:br>
            <a:endParaRPr lang="en-CA" dirty="0"/>
          </a:p>
          <a:p>
            <a:r>
              <a:rPr lang="en-CA" b="1" dirty="0"/>
              <a:t>Keeping portions under control</a:t>
            </a:r>
          </a:p>
          <a:p>
            <a:r>
              <a:rPr lang="en-CA" dirty="0"/>
              <a:t>Most restaurants serve </a:t>
            </a:r>
            <a:r>
              <a:rPr lang="en-CA" dirty="0">
                <a:hlinkClick r:id="rId3"/>
              </a:rPr>
              <a:t>a lot more food than you need</a:t>
            </a:r>
            <a:r>
              <a:rPr lang="en-CA" dirty="0"/>
              <a:t>. These tips will help you keep portion sizes reasonable.</a:t>
            </a:r>
          </a:p>
          <a:p>
            <a:r>
              <a:rPr lang="en-CA" dirty="0"/>
              <a:t>Skip super-sized meal deals. The extra calories, fat, and sodium aren't worth it.</a:t>
            </a:r>
          </a:p>
          <a:p>
            <a:r>
              <a:rPr lang="en-CA" dirty="0"/>
              <a:t>Avoid all-you-can-eat buffets.</a:t>
            </a:r>
          </a:p>
          <a:p>
            <a:r>
              <a:rPr lang="en-CA" dirty="0"/>
              <a:t>Order an appetizer and a small salad instead of an entrée.</a:t>
            </a:r>
          </a:p>
          <a:p>
            <a:r>
              <a:rPr lang="en-CA" dirty="0"/>
              <a:t>Share your meal with someone.</a:t>
            </a:r>
          </a:p>
          <a:p>
            <a:r>
              <a:rPr lang="en-CA" dirty="0"/>
              <a:t>Take home half your meal and keep leftovers in the fridge for the next day.</a:t>
            </a:r>
          </a:p>
          <a:p>
            <a:r>
              <a:rPr lang="en-CA" dirty="0"/>
              <a:t>Ask if smaller portions are available or share the meal with a friend. Or, ask for a to-go box when you order and place half the meal in the box to eat later.</a:t>
            </a:r>
          </a:p>
          <a:p>
            <a:endParaRPr lang="en-CA" dirty="0"/>
          </a:p>
        </p:txBody>
      </p:sp>
      <p:sp>
        <p:nvSpPr>
          <p:cNvPr id="4" name="Slide Number Placeholder 3"/>
          <p:cNvSpPr>
            <a:spLocks noGrp="1"/>
          </p:cNvSpPr>
          <p:nvPr>
            <p:ph type="sldNum" sz="quarter" idx="10"/>
          </p:nvPr>
        </p:nvSpPr>
        <p:spPr/>
        <p:txBody>
          <a:bodyPr/>
          <a:lstStyle/>
          <a:p>
            <a:fld id="{92876503-D0F4-4CDF-B8BD-2D09510E4FF4}" type="slidenum">
              <a:rPr lang="en-CA" smtClean="0"/>
              <a:t>12</a:t>
            </a:fld>
            <a:endParaRPr lang="en-CA"/>
          </a:p>
        </p:txBody>
      </p:sp>
    </p:spTree>
    <p:extLst>
      <p:ext uri="{BB962C8B-B14F-4D97-AF65-F5344CB8AC3E}">
        <p14:creationId xmlns:p14="http://schemas.microsoft.com/office/powerpoint/2010/main" val="3635802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Read the label</a:t>
            </a:r>
          </a:p>
          <a:p>
            <a:r>
              <a:rPr lang="en-CA" dirty="0"/>
              <a:t>Limiting packaged or ready-to-eat foods and take-out meals is a great way to control your sodium intake. But if you're going to eat packaged foods, be sure to read the label first.</a:t>
            </a:r>
          </a:p>
          <a:p>
            <a:r>
              <a:rPr lang="en-CA" dirty="0"/>
              <a:t>Choose unsalted or low-sodium foods whenever possible. Look for words such as "sodium-free," "low sodium," "reduced sodium," or "no added salt" on the package.</a:t>
            </a:r>
          </a:p>
          <a:p>
            <a:r>
              <a:rPr lang="en-CA" dirty="0"/>
              <a:t>Use the </a:t>
            </a:r>
            <a:r>
              <a:rPr lang="en-CA" dirty="0">
                <a:hlinkClick r:id="rId3"/>
              </a:rPr>
              <a:t>% Daily Value (% DV)</a:t>
            </a:r>
            <a:r>
              <a:rPr lang="en-CA" dirty="0"/>
              <a:t> on the label to compare products and see if the food has a little or a lot of sodium. Choose products with no more than 15% DV of sodium per serving.</a:t>
            </a:r>
          </a:p>
          <a:p>
            <a:endParaRPr lang="en-CA" dirty="0"/>
          </a:p>
          <a:p>
            <a:r>
              <a:rPr lang="en-CA" b="1" dirty="0"/>
              <a:t>About percent daily value</a:t>
            </a:r>
          </a:p>
          <a:p>
            <a:r>
              <a:rPr lang="en-CA" dirty="0"/>
              <a:t>The % DV is found on the right-hand side of a nutrition facts table. It is a guide to help you make informed food choices. It shows you if the serving size has a little or a lot of a nutrient:</a:t>
            </a:r>
          </a:p>
          <a:p>
            <a:r>
              <a:rPr lang="en-CA" dirty="0"/>
              <a:t>5% DV or less is a little</a:t>
            </a:r>
          </a:p>
          <a:p>
            <a:r>
              <a:rPr lang="en-CA" dirty="0"/>
              <a:t>15% DV or more is a lot</a:t>
            </a:r>
          </a:p>
          <a:p>
            <a:r>
              <a:rPr lang="en-CA" dirty="0"/>
              <a:t>This applies to all nutrients with a % DV.</a:t>
            </a:r>
          </a:p>
          <a:p>
            <a:endParaRPr lang="en-CA" dirty="0"/>
          </a:p>
        </p:txBody>
      </p:sp>
      <p:sp>
        <p:nvSpPr>
          <p:cNvPr id="4" name="Slide Number Placeholder 3"/>
          <p:cNvSpPr>
            <a:spLocks noGrp="1"/>
          </p:cNvSpPr>
          <p:nvPr>
            <p:ph type="sldNum" sz="quarter" idx="10"/>
          </p:nvPr>
        </p:nvSpPr>
        <p:spPr/>
        <p:txBody>
          <a:bodyPr/>
          <a:lstStyle/>
          <a:p>
            <a:fld id="{92876503-D0F4-4CDF-B8BD-2D09510E4FF4}" type="slidenum">
              <a:rPr lang="en-CA" smtClean="0"/>
              <a:t>13</a:t>
            </a:fld>
            <a:endParaRPr lang="en-CA"/>
          </a:p>
        </p:txBody>
      </p:sp>
    </p:spTree>
    <p:extLst>
      <p:ext uri="{BB962C8B-B14F-4D97-AF65-F5344CB8AC3E}">
        <p14:creationId xmlns:p14="http://schemas.microsoft.com/office/powerpoint/2010/main" val="1134603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That brings us to the end of the presentation. Before we move onto the activity, are there any questions about today’s presentation?</a:t>
            </a:r>
            <a:r>
              <a:rPr lang="en-CA" baseline="0" dirty="0"/>
              <a:t> </a:t>
            </a:r>
          </a:p>
          <a:p>
            <a:endParaRPr lang="en-CA" baseline="0" dirty="0"/>
          </a:p>
          <a:p>
            <a:r>
              <a:rPr lang="en-CA" baseline="0" dirty="0"/>
              <a:t>Now, let’s play a game called: ‘Sodium Analyzer’</a:t>
            </a:r>
          </a:p>
          <a:p>
            <a:endParaRPr lang="en-CA" dirty="0"/>
          </a:p>
          <a:p>
            <a:endParaRPr lang="en-CA" dirty="0"/>
          </a:p>
          <a:p>
            <a:endParaRPr lang="en-CA"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14</a:t>
            </a:fld>
            <a:endParaRPr lang="en-US" dirty="0"/>
          </a:p>
        </p:txBody>
      </p:sp>
    </p:spTree>
    <p:extLst>
      <p:ext uri="{BB962C8B-B14F-4D97-AF65-F5344CB8AC3E}">
        <p14:creationId xmlns:p14="http://schemas.microsoft.com/office/powerpoint/2010/main" val="2777645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Here’s an outline of what we will talk about during</a:t>
            </a:r>
            <a:r>
              <a:rPr lang="en-CA" baseline="0" dirty="0"/>
              <a:t> today’s presentation. </a:t>
            </a:r>
            <a:endParaRPr lang="en-CA" dirty="0"/>
          </a:p>
          <a:p>
            <a:endParaRPr lang="en-CA" dirty="0"/>
          </a:p>
          <a:p>
            <a:endParaRPr lang="en-CA"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a:t>
            </a:fld>
            <a:endParaRPr lang="en-US" dirty="0"/>
          </a:p>
        </p:txBody>
      </p:sp>
    </p:spTree>
    <p:extLst>
      <p:ext uri="{BB962C8B-B14F-4D97-AF65-F5344CB8AC3E}">
        <p14:creationId xmlns:p14="http://schemas.microsoft.com/office/powerpoint/2010/main" val="606717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effectLst/>
              </a:rPr>
              <a:t>Sodium is a mineral found in food and in table salt.</a:t>
            </a:r>
          </a:p>
          <a:p>
            <a:r>
              <a:rPr lang="en-CA" dirty="0">
                <a:effectLst/>
              </a:rPr>
              <a:t>All types of salt are high in sodium.</a:t>
            </a:r>
          </a:p>
          <a:p>
            <a:r>
              <a:rPr lang="en-CA" dirty="0">
                <a:effectLst/>
              </a:rPr>
              <a:t>Kosher salt, sea salt, gourmet salt, pickling salt and smoked salt all have about the same amount of sodium as table salt. They are not healthier choices. They all have the same amount of sodium per teaspoon as table salt.</a:t>
            </a:r>
          </a:p>
          <a:p>
            <a:endParaRPr lang="en-CA" dirty="0"/>
          </a:p>
        </p:txBody>
      </p:sp>
      <p:sp>
        <p:nvSpPr>
          <p:cNvPr id="4" name="Slide Number Placeholder 3"/>
          <p:cNvSpPr>
            <a:spLocks noGrp="1"/>
          </p:cNvSpPr>
          <p:nvPr>
            <p:ph type="sldNum" sz="quarter" idx="10"/>
          </p:nvPr>
        </p:nvSpPr>
        <p:spPr/>
        <p:txBody>
          <a:bodyPr/>
          <a:lstStyle/>
          <a:p>
            <a:fld id="{92876503-D0F4-4CDF-B8BD-2D09510E4FF4}" type="slidenum">
              <a:rPr lang="en-CA" smtClean="0"/>
              <a:t>3</a:t>
            </a:fld>
            <a:endParaRPr lang="en-CA"/>
          </a:p>
        </p:txBody>
      </p:sp>
    </p:spTree>
    <p:extLst>
      <p:ext uri="{BB962C8B-B14F-4D97-AF65-F5344CB8AC3E}">
        <p14:creationId xmlns:p14="http://schemas.microsoft.com/office/powerpoint/2010/main" val="2200530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We need a small amount of sodium to maintain health</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a:t>We need </a:t>
            </a:r>
            <a:r>
              <a:rPr lang="en-CA" b="1" dirty="0">
                <a:solidFill>
                  <a:srgbClr val="002060"/>
                </a:solidFill>
              </a:rPr>
              <a:t>1,500 mg </a:t>
            </a:r>
            <a:r>
              <a:rPr lang="en-CA" dirty="0"/>
              <a:t>of sodium per day to maintain our health</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a:t>However most Canadians are getting about </a:t>
            </a:r>
            <a:r>
              <a:rPr lang="en-CA" b="1" dirty="0">
                <a:solidFill>
                  <a:srgbClr val="002060"/>
                </a:solidFill>
              </a:rPr>
              <a:t>3,400 mg </a:t>
            </a:r>
            <a:r>
              <a:rPr lang="en-CA" dirty="0"/>
              <a:t>of sodium per day (more than twice the amount we need!)</a:t>
            </a:r>
          </a:p>
          <a:p>
            <a:pPr algn="l">
              <a:buFont typeface="Arial" panose="020B0604020202020204" pitchFamily="34" charset="0"/>
              <a:buNone/>
            </a:pPr>
            <a:r>
              <a:rPr lang="en-US" b="0" i="0" dirty="0">
                <a:solidFill>
                  <a:srgbClr val="3C4044"/>
                </a:solidFill>
                <a:effectLst/>
                <a:latin typeface="Roboto" panose="02000000000000000000" pitchFamily="2" charset="0"/>
              </a:rPr>
              <a:t>To reduce your risk of chronic disease, aim for less than 2300 mg of sodium per day.</a:t>
            </a:r>
          </a:p>
          <a:p>
            <a:pPr algn="l">
              <a:buFont typeface="Arial" panose="020B0604020202020204" pitchFamily="34" charset="0"/>
              <a:buNone/>
            </a:pPr>
            <a:r>
              <a:rPr lang="en-US" b="0" i="0" dirty="0">
                <a:solidFill>
                  <a:srgbClr val="3C4044"/>
                </a:solidFill>
                <a:effectLst/>
                <a:latin typeface="Roboto" panose="02000000000000000000" pitchFamily="2" charset="0"/>
              </a:rPr>
              <a:t>Children need only 1000 to 1500 mg of sodium per day.</a:t>
            </a:r>
          </a:p>
          <a:p>
            <a:pPr algn="l">
              <a:buFont typeface="Arial" panose="020B0604020202020204" pitchFamily="34" charset="0"/>
              <a:buNone/>
            </a:pPr>
            <a:endParaRPr lang="en-US" b="0" i="0" dirty="0">
              <a:solidFill>
                <a:srgbClr val="3C4044"/>
              </a:solidFill>
              <a:effectLst/>
              <a:latin typeface="Roboto" panose="02000000000000000000" pitchFamily="2" charset="0"/>
            </a:endParaRPr>
          </a:p>
          <a:p>
            <a:pPr algn="l">
              <a:buFont typeface="Arial" panose="020B0604020202020204" pitchFamily="34" charset="0"/>
              <a:buNone/>
            </a:pPr>
            <a:r>
              <a:rPr lang="en-US" b="0" i="0" dirty="0">
                <a:solidFill>
                  <a:srgbClr val="3C4044"/>
                </a:solidFill>
                <a:effectLst/>
                <a:latin typeface="Roboto" panose="02000000000000000000" pitchFamily="2" charset="0"/>
              </a:rPr>
              <a:t>People with health conditions like high blood pressure or kidney disease may need to aim for lower sodium intakes and should follow the advice of their dietitian or healthcare provider.</a:t>
            </a:r>
          </a:p>
        </p:txBody>
      </p:sp>
      <p:sp>
        <p:nvSpPr>
          <p:cNvPr id="4" name="Slide Number Placeholder 3"/>
          <p:cNvSpPr>
            <a:spLocks noGrp="1"/>
          </p:cNvSpPr>
          <p:nvPr>
            <p:ph type="sldNum" sz="quarter" idx="10"/>
          </p:nvPr>
        </p:nvSpPr>
        <p:spPr/>
        <p:txBody>
          <a:bodyPr/>
          <a:lstStyle/>
          <a:p>
            <a:fld id="{92876503-D0F4-4CDF-B8BD-2D09510E4FF4}" type="slidenum">
              <a:rPr lang="en-CA" smtClean="0"/>
              <a:t>4</a:t>
            </a:fld>
            <a:endParaRPr lang="en-CA"/>
          </a:p>
        </p:txBody>
      </p:sp>
    </p:spTree>
    <p:extLst>
      <p:ext uri="{BB962C8B-B14F-4D97-AF65-F5344CB8AC3E}">
        <p14:creationId xmlns:p14="http://schemas.microsoft.com/office/powerpoint/2010/main" val="1651647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C4044"/>
                </a:solidFill>
                <a:effectLst/>
                <a:latin typeface="Roboto" panose="02000000000000000000" pitchFamily="2" charset="0"/>
              </a:rPr>
              <a:t>We all need a certain amount of sodium in the body as it regulates blood pressure, helps keep your body’s fluids in balance and keeps muscles and nerves running smoothly.</a:t>
            </a:r>
          </a:p>
          <a:p>
            <a:pPr marL="0" marR="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C4044"/>
                </a:solidFill>
                <a:effectLst/>
                <a:latin typeface="Roboto" panose="02000000000000000000" pitchFamily="2" charset="0"/>
              </a:rPr>
              <a:t>However, eating too much sodium can lead to high blood pressure, stroke, heart disease and kidney disease. </a:t>
            </a:r>
            <a:r>
              <a:rPr lang="en-CA" dirty="0">
                <a:effectLst/>
              </a:rPr>
              <a:t>Eating too much sodium can be harmful to our health.</a:t>
            </a:r>
          </a:p>
          <a:p>
            <a:endParaRPr lang="en-CA" dirty="0"/>
          </a:p>
          <a:p>
            <a:r>
              <a:rPr lang="en-US" dirty="0"/>
              <a:t>Increased blood pressure is the leading risk for death in countries like Canada. </a:t>
            </a:r>
          </a:p>
          <a:p>
            <a:r>
              <a:rPr lang="en-US" dirty="0"/>
              <a:t>• Six million Canadian adults have high blood pressure, which is about 19% of the adult population. </a:t>
            </a:r>
          </a:p>
          <a:p>
            <a:r>
              <a:rPr lang="en-US" dirty="0"/>
              <a:t>• Of Canadians with high blood pressure: </a:t>
            </a:r>
          </a:p>
          <a:p>
            <a:r>
              <a:rPr lang="en-US" dirty="0"/>
              <a:t>	– 17% are unaware of their condition. </a:t>
            </a:r>
          </a:p>
          <a:p>
            <a:r>
              <a:rPr lang="en-US" dirty="0"/>
              <a:t>	– Only 66% have it treated and under control. </a:t>
            </a:r>
          </a:p>
          <a:p>
            <a:r>
              <a:rPr lang="en-US" dirty="0"/>
              <a:t>• 9 in 10 Canadians will develop high blood pressure or hypertension during their lives. </a:t>
            </a:r>
          </a:p>
          <a:p>
            <a:r>
              <a:rPr lang="en-US" dirty="0"/>
              <a:t>• One in three Canadians who have hypertension would have normal blood pressure if they consumed less sodium in their diets. </a:t>
            </a:r>
          </a:p>
          <a:p>
            <a:endParaRPr lang="en-CA" dirty="0"/>
          </a:p>
        </p:txBody>
      </p:sp>
      <p:sp>
        <p:nvSpPr>
          <p:cNvPr id="4" name="Slide Number Placeholder 3"/>
          <p:cNvSpPr>
            <a:spLocks noGrp="1"/>
          </p:cNvSpPr>
          <p:nvPr>
            <p:ph type="sldNum" sz="quarter" idx="10"/>
          </p:nvPr>
        </p:nvSpPr>
        <p:spPr/>
        <p:txBody>
          <a:bodyPr/>
          <a:lstStyle/>
          <a:p>
            <a:fld id="{92876503-D0F4-4CDF-B8BD-2D09510E4FF4}" type="slidenum">
              <a:rPr lang="en-CA" smtClean="0"/>
              <a:t>5</a:t>
            </a:fld>
            <a:endParaRPr lang="en-CA"/>
          </a:p>
        </p:txBody>
      </p:sp>
    </p:spTree>
    <p:extLst>
      <p:ext uri="{BB962C8B-B14F-4D97-AF65-F5344CB8AC3E}">
        <p14:creationId xmlns:p14="http://schemas.microsoft.com/office/powerpoint/2010/main" val="3536517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Noto Sans" panose="020B0502040504020204" pitchFamily="34" charset="0"/>
              </a:rPr>
              <a:t>Most of the sodium found in the typical diet comes from processed or prepared foods, </a:t>
            </a:r>
            <a:r>
              <a:rPr lang="en-US" b="1" i="0" dirty="0">
                <a:solidFill>
                  <a:srgbClr val="333333"/>
                </a:solidFill>
                <a:effectLst/>
                <a:latin typeface="Noto Sans" panose="020B0502040504020204" pitchFamily="34" charset="0"/>
              </a:rPr>
              <a:t>not</a:t>
            </a:r>
            <a:r>
              <a:rPr lang="en-US" b="0" i="0" dirty="0">
                <a:solidFill>
                  <a:srgbClr val="333333"/>
                </a:solidFill>
                <a:effectLst/>
                <a:latin typeface="Noto Sans" panose="020B0502040504020204" pitchFamily="34" charset="0"/>
              </a:rPr>
              <a:t> the salt shaker.</a:t>
            </a:r>
          </a:p>
          <a:p>
            <a:pPr algn="l"/>
            <a:r>
              <a:rPr lang="en-US" b="0" i="0" dirty="0">
                <a:solidFill>
                  <a:srgbClr val="333333"/>
                </a:solidFill>
                <a:effectLst/>
                <a:latin typeface="Noto Sans" panose="020B0502040504020204" pitchFamily="34" charset="0"/>
              </a:rPr>
              <a:t>Learn how much sodium is in the foods that you eat.</a:t>
            </a:r>
          </a:p>
          <a:p>
            <a:pPr algn="l">
              <a:buFont typeface="Arial" panose="020B0604020202020204" pitchFamily="34" charset="0"/>
              <a:buChar char="•"/>
            </a:pPr>
            <a:r>
              <a:rPr lang="en-US" b="1" i="0" u="sng" dirty="0">
                <a:solidFill>
                  <a:srgbClr val="284162"/>
                </a:solidFill>
                <a:effectLst/>
                <a:latin typeface="Noto Sans" panose="020B0502040504020204" pitchFamily="34" charset="0"/>
                <a:hlinkClick r:id="rId3"/>
              </a:rPr>
              <a:t>Processed or prepared foods</a:t>
            </a:r>
            <a:br>
              <a:rPr lang="en-US" b="0" i="0" dirty="0">
                <a:solidFill>
                  <a:srgbClr val="333333"/>
                </a:solidFill>
                <a:effectLst/>
                <a:latin typeface="Noto Sans" panose="020B0502040504020204" pitchFamily="34" charset="0"/>
              </a:rPr>
            </a:br>
            <a:r>
              <a:rPr lang="en-US" b="0" i="0" dirty="0">
                <a:solidFill>
                  <a:srgbClr val="333333"/>
                </a:solidFill>
                <a:effectLst/>
                <a:latin typeface="Noto Sans" panose="020B0502040504020204" pitchFamily="34" charset="0"/>
              </a:rPr>
              <a:t>Most of the sodium we eat (77%) comes from processed or prepared foods like deli meats, pizza, sauces and soups. Packaged and ready-to-eat foods, fast foods and restaurant meals are also often high in sodium.</a:t>
            </a:r>
          </a:p>
          <a:p>
            <a:pPr algn="l">
              <a:buFont typeface="Arial" panose="020B0604020202020204" pitchFamily="34" charset="0"/>
              <a:buChar char="•"/>
            </a:pPr>
            <a:r>
              <a:rPr lang="en-US" b="1" i="0" u="sng" dirty="0">
                <a:solidFill>
                  <a:srgbClr val="284162"/>
                </a:solidFill>
                <a:effectLst/>
                <a:latin typeface="Noto Sans" panose="020B0502040504020204" pitchFamily="34" charset="0"/>
                <a:hlinkClick r:id="rId4"/>
              </a:rPr>
              <a:t>Naturally occurring</a:t>
            </a:r>
            <a:br>
              <a:rPr lang="en-US" b="0" i="0" dirty="0">
                <a:solidFill>
                  <a:srgbClr val="333333"/>
                </a:solidFill>
                <a:effectLst/>
                <a:latin typeface="Noto Sans" panose="020B0502040504020204" pitchFamily="34" charset="0"/>
              </a:rPr>
            </a:br>
            <a:r>
              <a:rPr lang="en-US" b="0" i="0" dirty="0">
                <a:solidFill>
                  <a:srgbClr val="333333"/>
                </a:solidFill>
                <a:effectLst/>
                <a:latin typeface="Noto Sans" panose="020B0502040504020204" pitchFamily="34" charset="0"/>
              </a:rPr>
              <a:t>Sodium is found naturally in small amounts in foods like milk, fresh meats, fruits and vegetables.</a:t>
            </a:r>
          </a:p>
          <a:p>
            <a:pPr algn="l">
              <a:buFont typeface="Arial" panose="020B0604020202020204" pitchFamily="34" charset="0"/>
              <a:buChar char="•"/>
            </a:pPr>
            <a:r>
              <a:rPr lang="en-US" b="1" i="0" u="sng" dirty="0">
                <a:solidFill>
                  <a:srgbClr val="284162"/>
                </a:solidFill>
                <a:effectLst/>
                <a:latin typeface="Noto Sans" panose="020B0502040504020204" pitchFamily="34" charset="0"/>
                <a:hlinkClick r:id="rId5"/>
              </a:rPr>
              <a:t>Ingredients added during cooking and at the table</a:t>
            </a:r>
            <a:br>
              <a:rPr lang="en-US" b="0" i="0" dirty="0">
                <a:solidFill>
                  <a:srgbClr val="333333"/>
                </a:solidFill>
                <a:effectLst/>
                <a:latin typeface="Noto Sans" panose="020B0502040504020204" pitchFamily="34" charset="0"/>
              </a:rPr>
            </a:br>
            <a:r>
              <a:rPr lang="en-US" b="0" i="0" dirty="0">
                <a:solidFill>
                  <a:srgbClr val="333333"/>
                </a:solidFill>
                <a:effectLst/>
                <a:latin typeface="Noto Sans" panose="020B0502040504020204" pitchFamily="34" charset="0"/>
              </a:rPr>
              <a:t>Sodium is found in salt, sauces, condiments and dressings that are added during cooking and at the table.</a:t>
            </a:r>
          </a:p>
        </p:txBody>
      </p:sp>
      <p:sp>
        <p:nvSpPr>
          <p:cNvPr id="4" name="Slide Number Placeholder 3"/>
          <p:cNvSpPr>
            <a:spLocks noGrp="1"/>
          </p:cNvSpPr>
          <p:nvPr>
            <p:ph type="sldNum" sz="quarter" idx="10"/>
          </p:nvPr>
        </p:nvSpPr>
        <p:spPr/>
        <p:txBody>
          <a:bodyPr/>
          <a:lstStyle/>
          <a:p>
            <a:fld id="{92876503-D0F4-4CDF-B8BD-2D09510E4FF4}" type="slidenum">
              <a:rPr lang="en-CA" smtClean="0"/>
              <a:t>6</a:t>
            </a:fld>
            <a:endParaRPr lang="en-CA"/>
          </a:p>
        </p:txBody>
      </p:sp>
    </p:spTree>
    <p:extLst>
      <p:ext uri="{BB962C8B-B14F-4D97-AF65-F5344CB8AC3E}">
        <p14:creationId xmlns:p14="http://schemas.microsoft.com/office/powerpoint/2010/main" val="1325145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effectLst/>
              </a:rPr>
              <a:t>Try fresh vegetables and fruit for snack instead of prepackaged snacks.</a:t>
            </a:r>
          </a:p>
          <a:p>
            <a:r>
              <a:rPr lang="en-CA" dirty="0"/>
              <a:t>Choose frozen vegetables with no added salt – It’s typically easy to find frozen vegetables</a:t>
            </a:r>
            <a:r>
              <a:rPr lang="en-CA" baseline="0" dirty="0"/>
              <a:t> with nothing added to it. Lots of times these are cheaper, as they do not come with a fancy cheese/butter sauce. Those that have cheese or sauces will likely have a higher sodium content.</a:t>
            </a:r>
          </a:p>
          <a:p>
            <a:r>
              <a:rPr lang="en-CA" baseline="0" dirty="0"/>
              <a:t>When preparing vegetable dishes, </a:t>
            </a:r>
            <a:r>
              <a:rPr lang="en-CA" dirty="0"/>
              <a:t>add flavour with herbs and spices instead of salt</a:t>
            </a:r>
          </a:p>
          <a:p>
            <a:pPr algn="l">
              <a:buFont typeface="Arial" panose="020B0604020202020204" pitchFamily="34" charset="0"/>
              <a:buNone/>
            </a:pPr>
            <a:r>
              <a:rPr lang="en-CA" baseline="0" dirty="0"/>
              <a:t>When at the grocery store, l</a:t>
            </a:r>
            <a:r>
              <a:rPr lang="en-US" b="0" i="0" dirty="0" err="1">
                <a:solidFill>
                  <a:srgbClr val="3C4044"/>
                </a:solidFill>
                <a:effectLst/>
                <a:latin typeface="Roboto" panose="02000000000000000000" pitchFamily="2" charset="0"/>
              </a:rPr>
              <a:t>ook</a:t>
            </a:r>
            <a:r>
              <a:rPr lang="en-US" b="0" i="0" dirty="0">
                <a:solidFill>
                  <a:srgbClr val="3C4044"/>
                </a:solidFill>
                <a:effectLst/>
                <a:latin typeface="Roboto" panose="02000000000000000000" pitchFamily="2" charset="0"/>
              </a:rPr>
              <a:t> for products with a sodium content of less than 15% DV (Daily Value). We will go over how to do this later in the presentation.</a:t>
            </a:r>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a:t>When choosing canned vegetables, choose those with no added salt, or r</a:t>
            </a:r>
            <a:r>
              <a:rPr lang="en-CA" dirty="0">
                <a:effectLst/>
              </a:rPr>
              <a:t>inse canned vegetables to wash away some of the sodium.</a:t>
            </a:r>
          </a:p>
        </p:txBody>
      </p:sp>
      <p:sp>
        <p:nvSpPr>
          <p:cNvPr id="4" name="Slide Number Placeholder 3"/>
          <p:cNvSpPr>
            <a:spLocks noGrp="1"/>
          </p:cNvSpPr>
          <p:nvPr>
            <p:ph type="sldNum" sz="quarter" idx="10"/>
          </p:nvPr>
        </p:nvSpPr>
        <p:spPr/>
        <p:txBody>
          <a:bodyPr/>
          <a:lstStyle/>
          <a:p>
            <a:fld id="{92876503-D0F4-4CDF-B8BD-2D09510E4FF4}" type="slidenum">
              <a:rPr lang="en-CA" smtClean="0"/>
              <a:t>7</a:t>
            </a:fld>
            <a:endParaRPr lang="en-CA"/>
          </a:p>
        </p:txBody>
      </p:sp>
    </p:spTree>
    <p:extLst>
      <p:ext uri="{BB962C8B-B14F-4D97-AF65-F5344CB8AC3E}">
        <p14:creationId xmlns:p14="http://schemas.microsoft.com/office/powerpoint/2010/main" val="3894669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effectLst/>
              </a:rPr>
              <a:t>Use grains such as barley, quinoa and rice which are naturally sodium free</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Cook pasta, rice, barley and other grains in unsalted water </a:t>
            </a:r>
            <a:r>
              <a:rPr lang="en-CA" dirty="0">
                <a:effectLst/>
              </a:rPr>
              <a:t>or "no salt added" broth instead of salty broth.</a:t>
            </a:r>
          </a:p>
          <a:p>
            <a:r>
              <a:rPr lang="en-CA" dirty="0"/>
              <a:t>Add flavour using herbs and spices</a:t>
            </a:r>
          </a:p>
          <a:p>
            <a:r>
              <a:rPr lang="en-CA" dirty="0"/>
              <a:t>Try unsalted butter or margarine with your bread</a:t>
            </a:r>
          </a:p>
          <a:p>
            <a:r>
              <a:rPr lang="en-CA" dirty="0">
                <a:effectLst/>
              </a:rPr>
              <a:t>Many packaged</a:t>
            </a:r>
            <a:r>
              <a:rPr lang="en-CA" baseline="0" dirty="0">
                <a:effectLst/>
              </a:rPr>
              <a:t> grain products are high in sodium. Even healthy cereals, such as All Bran, has over 300 mg of sodium per ½ cup serving.  </a:t>
            </a:r>
            <a:endParaRPr lang="en-CA"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effectLst/>
              </a:rPr>
              <a:t>Breads, breakfast cereals and bakery products also contain sodium even though they may not taste salty so be sure to read food labels and compare foods using the nutrition facts table to choose those that are lower in sodium most often.</a:t>
            </a:r>
            <a:endParaRPr lang="en-CA" dirty="0"/>
          </a:p>
        </p:txBody>
      </p:sp>
      <p:sp>
        <p:nvSpPr>
          <p:cNvPr id="4" name="Slide Number Placeholder 3"/>
          <p:cNvSpPr>
            <a:spLocks noGrp="1"/>
          </p:cNvSpPr>
          <p:nvPr>
            <p:ph type="sldNum" sz="quarter" idx="10"/>
          </p:nvPr>
        </p:nvSpPr>
        <p:spPr/>
        <p:txBody>
          <a:bodyPr/>
          <a:lstStyle/>
          <a:p>
            <a:fld id="{92876503-D0F4-4CDF-B8BD-2D09510E4FF4}" type="slidenum">
              <a:rPr lang="en-CA" smtClean="0"/>
              <a:t>8</a:t>
            </a:fld>
            <a:endParaRPr lang="en-CA"/>
          </a:p>
        </p:txBody>
      </p:sp>
    </p:spTree>
    <p:extLst>
      <p:ext uri="{BB962C8B-B14F-4D97-AF65-F5344CB8AC3E}">
        <p14:creationId xmlns:p14="http://schemas.microsoft.com/office/powerpoint/2010/main" val="3626277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2876503-D0F4-4CDF-B8BD-2D09510E4FF4}" type="slidenum">
              <a:rPr lang="en-CA" smtClean="0"/>
              <a:t>9</a:t>
            </a:fld>
            <a:endParaRPr lang="en-CA"/>
          </a:p>
        </p:txBody>
      </p:sp>
    </p:spTree>
    <p:extLst>
      <p:ext uri="{BB962C8B-B14F-4D97-AF65-F5344CB8AC3E}">
        <p14:creationId xmlns:p14="http://schemas.microsoft.com/office/powerpoint/2010/main" val="3325739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66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2000" baseline="0">
                <a:solidFill>
                  <a:schemeClr val="tx1">
                    <a:lumMod val="8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lvl1pPr>
              <a:defRPr>
                <a:solidFill>
                  <a:schemeClr val="bg2">
                    <a:lumMod val="20000"/>
                    <a:lumOff val="80000"/>
                  </a:schemeClr>
                </a:solidFill>
              </a:defRPr>
            </a:lvl1pPr>
          </a:lstStyle>
          <a:p>
            <a:fld id="{1C295150-4FD7-4802-B0EB-D52217513A72}" type="datetime1">
              <a:rPr lang="en-US" smtClean="0"/>
              <a:pPr/>
              <a:t>10/9/2023</a:t>
            </a:fld>
            <a:endParaRPr lang="en-US" dirty="0"/>
          </a:p>
        </p:txBody>
      </p:sp>
      <p:sp>
        <p:nvSpPr>
          <p:cNvPr id="9" name="Footer Placeholder 8"/>
          <p:cNvSpPr>
            <a:spLocks noGrp="1"/>
          </p:cNvSpPr>
          <p:nvPr>
            <p:ph type="ftr" sz="quarter" idx="11"/>
          </p:nvPr>
        </p:nvSpPr>
        <p:spPr/>
        <p:txBody>
          <a:bodyPr/>
          <a:lstStyle>
            <a:lvl1pPr>
              <a:defRPr>
                <a:solidFill>
                  <a:schemeClr val="bg2">
                    <a:lumMod val="20000"/>
                    <a:lumOff val="80000"/>
                  </a:schemeClr>
                </a:solidFill>
              </a:defRPr>
            </a:lvl1pPr>
          </a:lstStyle>
          <a:p>
            <a:endParaRPr lang="en-US" dirty="0"/>
          </a:p>
        </p:txBody>
      </p:sp>
      <p:sp>
        <p:nvSpPr>
          <p:cNvPr id="10" name="Slide Number Placeholder 9"/>
          <p:cNvSpPr>
            <a:spLocks noGrp="1"/>
          </p:cNvSpPr>
          <p:nvPr>
            <p:ph type="sldNum" sz="quarter" idx="12"/>
          </p:nvPr>
        </p:nvSpPr>
        <p:spPr/>
        <p:txBody>
          <a:bodyPr/>
          <a:lstStyle>
            <a:lvl1pPr>
              <a:defRPr>
                <a:solidFill>
                  <a:schemeClr val="bg2">
                    <a:lumMod val="60000"/>
                    <a:lumOff val="40000"/>
                  </a:schemeClr>
                </a:solidFill>
              </a:defRPr>
            </a:lvl1pPr>
          </a:lstStyle>
          <a:p>
            <a:fld id="{F36DD0FD-55B0-48C4-8AF2-8A69533EDFC3}" type="slidenum">
              <a:rPr lang="en-US" smtClean="0"/>
              <a:pPr/>
              <a:t>‹#›</a:t>
            </a:fld>
            <a:endParaRPr lang="en-US" dirty="0"/>
          </a:p>
        </p:txBody>
      </p:sp>
    </p:spTree>
    <p:extLst>
      <p:ext uri="{BB962C8B-B14F-4D97-AF65-F5344CB8AC3E}">
        <p14:creationId xmlns:p14="http://schemas.microsoft.com/office/powerpoint/2010/main" val="153272831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61895A-832A-4167-BE9B-7448CA062309}" type="datetime1">
              <a:rPr lang="en-US" smtClean="0"/>
              <a:pPr/>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Tree>
    <p:extLst>
      <p:ext uri="{BB962C8B-B14F-4D97-AF65-F5344CB8AC3E}">
        <p14:creationId xmlns:p14="http://schemas.microsoft.com/office/powerpoint/2010/main" val="2906427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7571FF-D602-4BB6-9683-7A1E909D4296}" type="datetime1">
              <a:rPr lang="en-US" smtClean="0"/>
              <a:pPr/>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Tree>
    <p:extLst>
      <p:ext uri="{BB962C8B-B14F-4D97-AF65-F5344CB8AC3E}">
        <p14:creationId xmlns:p14="http://schemas.microsoft.com/office/powerpoint/2010/main" val="2019075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392BEB-5202-498C-89F7-BBD3BEE1B887}" type="datetime1">
              <a:rPr lang="en-US" smtClean="0"/>
              <a:pPr/>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Tree>
    <p:extLst>
      <p:ext uri="{BB962C8B-B14F-4D97-AF65-F5344CB8AC3E}">
        <p14:creationId xmlns:p14="http://schemas.microsoft.com/office/powerpoint/2010/main" val="1469947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6600" b="0"/>
            </a:lvl1pPr>
          </a:lstStyle>
          <a:p>
            <a:r>
              <a:rPr lang="en-US"/>
              <a:t>Click to edit Master title style</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42B6C6-10FF-4510-A888-F0B9C6A788B0}" type="datetime1">
              <a:rPr lang="en-US" smtClean="0"/>
              <a:pPr/>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67328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909345-DEE0-4B07-8E32-441AC9DA095E}" type="datetime1">
              <a:rPr lang="en-US" smtClean="0"/>
              <a:pPr/>
              <a:t>10/9/2023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dirty="0"/>
          </a:p>
        </p:txBody>
      </p:sp>
    </p:spTree>
    <p:extLst>
      <p:ext uri="{BB962C8B-B14F-4D97-AF65-F5344CB8AC3E}">
        <p14:creationId xmlns:p14="http://schemas.microsoft.com/office/powerpoint/2010/main" val="191536134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946404" y="1717185"/>
            <a:ext cx="3360420" cy="731520"/>
          </a:xfrm>
        </p:spPr>
        <p:txBody>
          <a:bodyPr anchor="b">
            <a:normAutofit/>
          </a:bodyPr>
          <a:lstStyle>
            <a:lvl1pPr marL="0" indent="0">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46404"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4599432" y="1717185"/>
            <a:ext cx="3364992" cy="731520"/>
          </a:xfrm>
        </p:spPr>
        <p:txBody>
          <a:bodyPr anchor="b">
            <a:normAutofit/>
          </a:bodyPr>
          <a:lstStyle>
            <a:lvl1pPr marL="0" indent="0">
              <a:buFontTx/>
              <a:buNone/>
              <a:defRPr lang="en-US" sz="1800" b="0" kern="1200" spc="10" baseline="0" dirty="0">
                <a:solidFill>
                  <a:schemeClr val="tx2"/>
                </a:solidFill>
                <a:latin typeface="+mn-lt"/>
                <a:ea typeface="+mn-ea"/>
                <a:cs typeface="+mn-cs"/>
              </a:defRPr>
            </a:lvl1pPr>
          </a:lstStyle>
          <a:p>
            <a:pPr marL="0" lvl="0" indent="0" algn="l" defTabSz="914400" rtl="0" eaLnBrk="1" latinLnBrk="0" hangingPunct="1">
              <a:lnSpc>
                <a:spcPct val="95000"/>
              </a:lnSpc>
              <a:spcBef>
                <a:spcPts val="0"/>
              </a:spcBef>
              <a:spcAft>
                <a:spcPts val="200"/>
              </a:spcAft>
              <a:buClr>
                <a:schemeClr val="accent1"/>
              </a:buClr>
              <a:buSzPct val="80000"/>
              <a:buNone/>
            </a:pPr>
            <a:r>
              <a:rPr lang="en-US"/>
              <a:t>Click to edit Master text styles</a:t>
            </a:r>
          </a:p>
        </p:txBody>
      </p:sp>
      <p:sp>
        <p:nvSpPr>
          <p:cNvPr id="6" name="Content Placeholder 5"/>
          <p:cNvSpPr>
            <a:spLocks noGrp="1"/>
          </p:cNvSpPr>
          <p:nvPr>
            <p:ph sz="quarter" idx="4"/>
          </p:nvPr>
        </p:nvSpPr>
        <p:spPr>
          <a:xfrm>
            <a:off x="4594860"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909345-DEE0-4B07-8E32-441AC9DA095E}" type="datetime1">
              <a:rPr lang="en-US" smtClean="0"/>
              <a:pPr/>
              <a:t>10/9/2023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36DD0FD-55B0-48C4-8AF2-8A69533EDFC3}" type="slidenum">
              <a:rPr lang="en-US" smtClean="0"/>
              <a:pPr/>
              <a:t>‹#›</a:t>
            </a:fld>
            <a:endParaRPr lang="en-US" dirty="0"/>
          </a:p>
        </p:txBody>
      </p:sp>
    </p:spTree>
    <p:extLst>
      <p:ext uri="{BB962C8B-B14F-4D97-AF65-F5344CB8AC3E}">
        <p14:creationId xmlns:p14="http://schemas.microsoft.com/office/powerpoint/2010/main" val="360559436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B34F3-05F7-41C1-B84E-68CE2E00C83C}" type="datetime1">
              <a:rPr lang="en-US" smtClean="0"/>
              <a:pPr/>
              <a:t>10/9/2023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DD0FD-55B0-48C4-8AF2-8A69533EDFC3}" type="slidenum">
              <a:rPr lang="en-US" smtClean="0"/>
              <a:pPr/>
              <a:t>‹#›</a:t>
            </a:fld>
            <a:endParaRPr lang="en-US"/>
          </a:p>
        </p:txBody>
      </p:sp>
    </p:spTree>
    <p:extLst>
      <p:ext uri="{BB962C8B-B14F-4D97-AF65-F5344CB8AC3E}">
        <p14:creationId xmlns:p14="http://schemas.microsoft.com/office/powerpoint/2010/main" val="2459324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47F82-2B2E-4837-B3AB-C94C672FBECB}" type="datetime1">
              <a:rPr lang="en-US" smtClean="0"/>
              <a:pPr/>
              <a:t>10/9/2023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6DD0FD-55B0-48C4-8AF2-8A69533EDFC3}" type="slidenum">
              <a:rPr lang="en-US" smtClean="0"/>
              <a:pPr/>
              <a:t>‹#›</a:t>
            </a:fld>
            <a:endParaRPr lang="en-US"/>
          </a:p>
        </p:txBody>
      </p:sp>
    </p:spTree>
    <p:extLst>
      <p:ext uri="{BB962C8B-B14F-4D97-AF65-F5344CB8AC3E}">
        <p14:creationId xmlns:p14="http://schemas.microsoft.com/office/powerpoint/2010/main" val="2706144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3378200" y="685800"/>
            <a:ext cx="4559300"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E57738-F4B0-48EA-9B71-E0F723F8BF6C}" type="datetime1">
              <a:rPr lang="en-US" smtClean="0"/>
              <a:pPr/>
              <a:t>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extLst>
      <p:ext uri="{BB962C8B-B14F-4D97-AF65-F5344CB8AC3E}">
        <p14:creationId xmlns:p14="http://schemas.microsoft.com/office/powerpoint/2010/main" val="2359060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846963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846963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6108590"/>
            <a:ext cx="748665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00D5EF-7D26-425F-8C45-B9312ACE18BC}" type="datetime1">
              <a:rPr lang="en-US" smtClean="0"/>
              <a:pPr/>
              <a:t>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extLst>
      <p:ext uri="{BB962C8B-B14F-4D97-AF65-F5344CB8AC3E}">
        <p14:creationId xmlns:p14="http://schemas.microsoft.com/office/powerpoint/2010/main" val="3806762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18195" y="0"/>
            <a:ext cx="73152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7831456" y="1044178"/>
            <a:ext cx="1904999" cy="273844"/>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F1909345-DEE0-4B07-8E32-441AC9DA095E}" type="datetime1">
              <a:rPr lang="en-US" smtClean="0"/>
              <a:pPr/>
              <a:t>10/9/2023</a:t>
            </a:fld>
            <a:endParaRPr lang="en-US" dirty="0"/>
          </a:p>
        </p:txBody>
      </p:sp>
      <p:sp>
        <p:nvSpPr>
          <p:cNvPr id="5" name="Footer Placeholder 4"/>
          <p:cNvSpPr>
            <a:spLocks noGrp="1"/>
          </p:cNvSpPr>
          <p:nvPr>
            <p:ph type="ftr" sz="quarter" idx="3"/>
          </p:nvPr>
        </p:nvSpPr>
        <p:spPr>
          <a:xfrm rot="16200000">
            <a:off x="6993255" y="4092178"/>
            <a:ext cx="3581400" cy="273844"/>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8441055" y="6172201"/>
            <a:ext cx="685800" cy="593725"/>
          </a:xfrm>
          <a:prstGeom prst="rect">
            <a:avLst/>
          </a:prstGeom>
        </p:spPr>
        <p:txBody>
          <a:bodyPr vert="horz" lIns="27432" tIns="45720" rIns="27432" bIns="45720" rtlCol="0" anchor="ctr">
            <a:normAutofit/>
          </a:bodyPr>
          <a:lstStyle>
            <a:lvl1pPr algn="ctr">
              <a:defRPr sz="3200">
                <a:solidFill>
                  <a:schemeClr val="tx2">
                    <a:lumMod val="60000"/>
                    <a:lumOff val="40000"/>
                  </a:schemeClr>
                </a:solidFill>
              </a:defRPr>
            </a:lvl1pPr>
          </a:lstStyle>
          <a:p>
            <a:fld id="{F36DD0FD-55B0-48C4-8AF2-8A69533EDFC3}" type="slidenum">
              <a:rPr lang="en-US" smtClean="0"/>
              <a:pPr/>
              <a:t>‹#›</a:t>
            </a:fld>
            <a:endParaRPr lang="en-US" dirty="0"/>
          </a:p>
        </p:txBody>
      </p:sp>
    </p:spTree>
    <p:extLst>
      <p:ext uri="{BB962C8B-B14F-4D97-AF65-F5344CB8AC3E}">
        <p14:creationId xmlns:p14="http://schemas.microsoft.com/office/powerpoint/2010/main" val="160220654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ic36KjgfrTAhWlCcAKHTD1D5MQjRwIBw&amp;url=http://nobullnutrition.co/2016/07/11/sodiumintake/&amp;psig=AFQjCNGpIQiKef_lwVvf4pc0oMTs3PCpOQ&amp;ust=149521639267791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jb7bbsj_rTAhWEBsAKHcATC-4QjRwIBw&amp;url=http://www.livescience.com/57530-physics-of-getting-ketchup-out-of-bottle.html&amp;psig=AFQjCNEdCA1x4WVJedZC9GR3Hw8SW1kLNQ&amp;ust=149522030343845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a/url?sa=i&amp;rct=j&amp;q=&amp;esrc=s&amp;source=images&amp;cd=&amp;cad=rja&amp;uact=8&amp;ved=0ahUKEwi9r47bkfrTAhUKCMAKHbdYBLsQjRwIBw&amp;url=https://www.rodalesorganiclife.com/garden/6-absolute-easiest-herbs-to-grow-indoors&amp;psig=AFQjCNFxNkAquFuH2ntKArQHP2IhhYR5hw&amp;ust=1495220802585386"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is04j2kvrTAhVEfxoKHfkWALUQjRwIBw&amp;url=http://www.naturallyintense.net/blog/diet/eating-out-and-staying-in-shape/&amp;psig=AFQjCNFRH4Py8TNr0CnJedqiMO2GCBbzlg&amp;ust=1495221127557847"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ww.google.ca/url?sa=i&amp;rct=j&amp;q=&amp;esrc=s&amp;source=images&amp;cd=&amp;cad=rja&amp;uact=8&amp;ved=0ahUKEwiHzPvRlPrTAhXCVRoKHbXlBi4QjRwIBw&amp;url=https://www.facebook.com/yukonhss/app/230182923788945/&amp;psig=AFQjCNHL_j7NxXiRHPTsMj9ADUJlNGU2YQ&amp;ust=1495221539634490" TargetMode="External"/><Relationship Id="rId4" Type="http://schemas.openxmlformats.org/officeDocument/2006/relationships/hyperlink" Target="https://www.google.ca/url?sa=i&amp;rct=j&amp;q=&amp;esrc=s&amp;source=images&amp;cd=&amp;cad=rja&amp;uact=8&amp;ved=0ahUKEwjytry-lPrTAhXBDxoKHQofAf4QjRwIBw&amp;url=https://www.facebook.com/yukonhss/app/230182923788945/&amp;psig=AFQjCNHL_j7NxXiRHPTsMj9ADUJlNGU2YQ&amp;ust=1495221539634490"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iFzK7FmvrTAhXC2RoKHZvYD_8QjRwIBw&amp;url=http://www.livescience.com/36662-reduce-sodium-diet-tips-salt.html&amp;psig=AFQjCNEEvRk-2tJuEEn2fDCCxV5sX3MRMQ&amp;ust=149522292840713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jjwaCd4pPLAhUFaD4KHfvoDUQQjRwIBw&amp;url=http://sixdepot.com/products/himalayan-sea-salt&amp;psig=AFQjCNFOl9kNJaP4C7t_HAldcg-B-2S91A&amp;ust=145651836540477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iY9Yjy35PLAhWIeT4KHS_sBp4QjRwIBw&amp;url=http://www.saltsistersonline.com/resources/info-guide.html&amp;psig=AFQjCNFOl9kNJaP4C7t_HAldcg-B-2S91A&amp;ust=1456518365404773"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jE2PX345PLAhWJPT4KHcYXDRkQjRwIBw&amp;url=http://www.newportnaturalhealth.com/2013/07/how-to-lower-your-blood-pressure-naturally/&amp;psig=AFQjCNH7zz9utDK6_KfKaZ6BeF-rMruMDA&amp;ust=1456519448046172"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jl2cmM5pPLAhVJeD4KHZSUBIoQjRwIBw&amp;url=http://dietpill-reviews.co.uk/how-to-use-vegetables-to-bulk-up-your-meals/&amp;psig=AFQjCNHyYsfOgOLphXLlJqlz0rriGNcC1Q&amp;ust=1456520030772155"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in5NjR65PLAhWCbD4KHdecAW8QjRwIBw&amp;url=http://pngimg.com/img/food/bread&amp;psig=AFQjCNFPLc4qTpjGSXHQJbk6LgTgSaimUQ&amp;ust=1456521520219237"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il46jXhPrTAhWqKMAKHbkhCzgQjRwIBw&amp;url=http://www.kemps.com/fridge/cottage-cheese/&amp;psig=AFQjCNE_kkn_gym4JtQq47O-My5TdeiB_Q&amp;ust=1495217290057692"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06980910-96FA-4DA6-93F5-97873AF1B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0"/>
            <a:ext cx="8126730" cy="5105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035" name="Rectangle 1034">
            <a:extLst>
              <a:ext uri="{FF2B5EF4-FFF2-40B4-BE49-F238E27FC236}">
                <a16:creationId xmlns:a16="http://schemas.microsoft.com/office/drawing/2014/main" id="{9F1CB7E2-0098-4A7C-B377-037DCA4C8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5105400"/>
            <a:ext cx="8126730" cy="1752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708137" y="5181600"/>
            <a:ext cx="7617326" cy="1076324"/>
          </a:xfrm>
        </p:spPr>
        <p:txBody>
          <a:bodyPr>
            <a:normAutofit/>
          </a:bodyPr>
          <a:lstStyle/>
          <a:p>
            <a:r>
              <a:rPr lang="en-CA" sz="4700" b="1"/>
              <a:t>Sodium</a:t>
            </a:r>
          </a:p>
        </p:txBody>
      </p:sp>
      <p:sp>
        <p:nvSpPr>
          <p:cNvPr id="3" name="Subtitle 2"/>
          <p:cNvSpPr>
            <a:spLocks noGrp="1"/>
          </p:cNvSpPr>
          <p:nvPr>
            <p:ph type="subTitle" idx="1"/>
          </p:nvPr>
        </p:nvSpPr>
        <p:spPr>
          <a:xfrm>
            <a:off x="708136" y="6229349"/>
            <a:ext cx="7310866" cy="536576"/>
          </a:xfrm>
        </p:spPr>
        <p:txBody>
          <a:bodyPr>
            <a:normAutofit/>
          </a:bodyPr>
          <a:lstStyle/>
          <a:p>
            <a:r>
              <a:rPr lang="en-US" sz="1400" b="1" dirty="0"/>
              <a:t>ADI Presentation, 2023</a:t>
            </a:r>
          </a:p>
        </p:txBody>
      </p:sp>
      <p:pic>
        <p:nvPicPr>
          <p:cNvPr id="1028" name="Picture 4" descr="Image result for sodium">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802" r="-1" b="-1"/>
          <a:stretch/>
        </p:blipFill>
        <p:spPr bwMode="auto">
          <a:xfrm>
            <a:off x="680682" y="442795"/>
            <a:ext cx="7451166" cy="4219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597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Image result for ketchup">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7285" y="4953000"/>
            <a:ext cx="2857500" cy="1905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688490" y="570156"/>
            <a:ext cx="7987966" cy="1054250"/>
          </a:xfrm>
        </p:spPr>
        <p:txBody>
          <a:bodyPr>
            <a:normAutofit fontScale="90000"/>
          </a:bodyPr>
          <a:lstStyle/>
          <a:p>
            <a:r>
              <a:rPr lang="en-CA" sz="4000" dirty="0"/>
              <a:t>Tips for Eating Less Sodium: </a:t>
            </a:r>
            <a:br>
              <a:rPr lang="en-CA" sz="4000" dirty="0"/>
            </a:br>
            <a:r>
              <a:rPr lang="en-CA" sz="4000" dirty="0"/>
              <a:t>Low Sodium Cooking Tips</a:t>
            </a:r>
          </a:p>
        </p:txBody>
      </p:sp>
      <p:sp>
        <p:nvSpPr>
          <p:cNvPr id="2" name="Content Placeholder 1"/>
          <p:cNvSpPr>
            <a:spLocks noGrp="1"/>
          </p:cNvSpPr>
          <p:nvPr>
            <p:ph idx="1"/>
          </p:nvPr>
        </p:nvSpPr>
        <p:spPr>
          <a:xfrm>
            <a:off x="688490" y="2204864"/>
            <a:ext cx="6609057" cy="3877815"/>
          </a:xfrm>
        </p:spPr>
        <p:txBody>
          <a:bodyPr/>
          <a:lstStyle/>
          <a:p>
            <a:r>
              <a:rPr lang="en-CA" dirty="0"/>
              <a:t>Cook with little or no salt</a:t>
            </a:r>
          </a:p>
          <a:p>
            <a:r>
              <a:rPr lang="en-CA" dirty="0"/>
              <a:t>Use less salt than what a recipe calls for</a:t>
            </a:r>
          </a:p>
          <a:p>
            <a:r>
              <a:rPr lang="en-CA" dirty="0"/>
              <a:t>Use less seasoning than what comes with packaged foods </a:t>
            </a:r>
          </a:p>
          <a:p>
            <a:r>
              <a:rPr lang="en-CA" dirty="0"/>
              <a:t>Limit high-sodium condiments (BBQ sauce, soy sauce, ketchup, mustard, relish)</a:t>
            </a:r>
          </a:p>
          <a:p>
            <a:r>
              <a:rPr lang="en-CA" dirty="0"/>
              <a:t>Use onions, garlic, lemon, herbs and spices to add flavor</a:t>
            </a:r>
          </a:p>
          <a:p>
            <a:r>
              <a:rPr lang="en-CA" dirty="0"/>
              <a:t>Cook by grilling, braising, roasting, searing and sauteing to bring out the natural flavors in food and reduce the need to add salt</a:t>
            </a:r>
          </a:p>
          <a:p>
            <a:endParaRPr lang="en-CA" dirty="0"/>
          </a:p>
        </p:txBody>
      </p:sp>
      <p:sp>
        <p:nvSpPr>
          <p:cNvPr id="4" name="AutoShape 4" descr="Image result for ketchup">
            <a:hlinkClick r:id="rId3"/>
          </p:cNvPr>
          <p:cNvSpPr>
            <a:spLocks noChangeAspect="1" noChangeArrowheads="1"/>
          </p:cNvSpPr>
          <p:nvPr/>
        </p:nvSpPr>
        <p:spPr bwMode="auto">
          <a:xfrm>
            <a:off x="38100" y="-914400"/>
            <a:ext cx="2857500"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6" descr="Image result for ketchup">
            <a:hlinkClick r:id="rId3"/>
          </p:cNvPr>
          <p:cNvSpPr>
            <a:spLocks noChangeAspect="1" noChangeArrowheads="1"/>
          </p:cNvSpPr>
          <p:nvPr/>
        </p:nvSpPr>
        <p:spPr bwMode="auto">
          <a:xfrm>
            <a:off x="190500" y="-762000"/>
            <a:ext cx="2857500"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2705915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723967" y="365760"/>
            <a:ext cx="4498259" cy="1325562"/>
          </a:xfrm>
        </p:spPr>
        <p:txBody>
          <a:bodyPr>
            <a:normAutofit/>
          </a:bodyPr>
          <a:lstStyle/>
          <a:p>
            <a:r>
              <a:rPr lang="en-CA" sz="2500"/>
              <a:t>Tips for Eating Less Sodium: </a:t>
            </a:r>
            <a:br>
              <a:rPr lang="en-CA" sz="2500"/>
            </a:br>
            <a:r>
              <a:rPr lang="en-CA" sz="2500"/>
              <a:t>Flavor with Herbs and Spices</a:t>
            </a:r>
          </a:p>
        </p:txBody>
      </p:sp>
      <p:pic>
        <p:nvPicPr>
          <p:cNvPr id="5122" name="Picture 2" descr="Image result for herbs">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040" r="35518"/>
          <a:stretch/>
        </p:blipFill>
        <p:spPr bwMode="auto">
          <a:xfrm flipH="1">
            <a:off x="20" y="10"/>
            <a:ext cx="3489963"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3723967" y="2005739"/>
            <a:ext cx="4511678" cy="4174398"/>
          </a:xfrm>
        </p:spPr>
        <p:txBody>
          <a:bodyPr>
            <a:normAutofit/>
          </a:bodyPr>
          <a:lstStyle/>
          <a:p>
            <a:r>
              <a:rPr lang="en-CA" sz="1500" u="sng" dirty="0"/>
              <a:t>Basil</a:t>
            </a:r>
            <a:r>
              <a:rPr lang="en-CA" sz="1500" dirty="0"/>
              <a:t> - with tomatoes and pasta</a:t>
            </a:r>
          </a:p>
          <a:p>
            <a:r>
              <a:rPr lang="en-CA" sz="1500" u="sng" dirty="0"/>
              <a:t>Cumin</a:t>
            </a:r>
            <a:r>
              <a:rPr lang="en-CA" sz="1500" dirty="0"/>
              <a:t> - adds flavour to soup, stews, and sauces</a:t>
            </a:r>
          </a:p>
          <a:p>
            <a:r>
              <a:rPr lang="en-CA" sz="1500" u="sng" dirty="0"/>
              <a:t>Curry</a:t>
            </a:r>
            <a:r>
              <a:rPr lang="en-CA" sz="1500" dirty="0"/>
              <a:t> - with meat, poultry, soup, stews and dips</a:t>
            </a:r>
          </a:p>
          <a:p>
            <a:r>
              <a:rPr lang="en-CA" sz="1500" u="sng" dirty="0"/>
              <a:t>Dill</a:t>
            </a:r>
            <a:r>
              <a:rPr lang="en-CA" sz="1500" dirty="0"/>
              <a:t> - with fish, potatoes, and eggs</a:t>
            </a:r>
          </a:p>
          <a:p>
            <a:r>
              <a:rPr lang="en-CA" sz="1500" u="sng" dirty="0"/>
              <a:t>Oregano</a:t>
            </a:r>
            <a:r>
              <a:rPr lang="en-CA" sz="1500" dirty="0"/>
              <a:t> - in pasta, soup, and salads</a:t>
            </a:r>
          </a:p>
          <a:p>
            <a:r>
              <a:rPr lang="en-CA" sz="1500" u="sng" dirty="0"/>
              <a:t>Parsley-</a:t>
            </a:r>
            <a:r>
              <a:rPr lang="en-CA" sz="1500" dirty="0"/>
              <a:t> with seafood, vegetables, chicken, and eggs</a:t>
            </a:r>
          </a:p>
          <a:p>
            <a:r>
              <a:rPr lang="en-CA" sz="1500" u="sng" dirty="0"/>
              <a:t>Rosemary</a:t>
            </a:r>
            <a:r>
              <a:rPr lang="en-CA" sz="1500" dirty="0"/>
              <a:t> - with chicken, lamb, and pork</a:t>
            </a:r>
          </a:p>
          <a:p>
            <a:r>
              <a:rPr lang="en-CA" sz="1500" u="sng" dirty="0"/>
              <a:t>Thyme</a:t>
            </a:r>
            <a:r>
              <a:rPr lang="en-CA" sz="1500" dirty="0"/>
              <a:t> - with beef, chicken, rice or soup</a:t>
            </a:r>
          </a:p>
          <a:p>
            <a:endParaRPr lang="en-CA" sz="1500" dirty="0"/>
          </a:p>
        </p:txBody>
      </p:sp>
    </p:spTree>
    <p:extLst>
      <p:ext uri="{BB962C8B-B14F-4D97-AF65-F5344CB8AC3E}">
        <p14:creationId xmlns:p14="http://schemas.microsoft.com/office/powerpoint/2010/main" val="405891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eating out at restaurant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4709724"/>
            <a:ext cx="3170397" cy="210365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688490" y="570156"/>
            <a:ext cx="7987966" cy="1054250"/>
          </a:xfrm>
        </p:spPr>
        <p:txBody>
          <a:bodyPr>
            <a:normAutofit fontScale="90000"/>
          </a:bodyPr>
          <a:lstStyle/>
          <a:p>
            <a:r>
              <a:rPr lang="en-CA" sz="4000" dirty="0"/>
              <a:t>Tips for Eating </a:t>
            </a:r>
            <a:r>
              <a:rPr lang="en-CA" dirty="0"/>
              <a:t>L</a:t>
            </a:r>
            <a:r>
              <a:rPr lang="en-CA" sz="4000" dirty="0"/>
              <a:t>ess odium: </a:t>
            </a:r>
            <a:br>
              <a:rPr lang="en-CA" sz="4000" dirty="0"/>
            </a:br>
            <a:r>
              <a:rPr lang="en-CA" sz="4000" dirty="0"/>
              <a:t>When </a:t>
            </a:r>
            <a:r>
              <a:rPr lang="en-CA" dirty="0"/>
              <a:t>E</a:t>
            </a:r>
            <a:r>
              <a:rPr lang="en-CA" sz="4000" dirty="0"/>
              <a:t>ating </a:t>
            </a:r>
            <a:r>
              <a:rPr lang="en-CA" dirty="0"/>
              <a:t>O</a:t>
            </a:r>
            <a:r>
              <a:rPr lang="en-CA" sz="4000" dirty="0"/>
              <a:t>ut</a:t>
            </a:r>
          </a:p>
        </p:txBody>
      </p:sp>
      <p:sp>
        <p:nvSpPr>
          <p:cNvPr id="2" name="Content Placeholder 1"/>
          <p:cNvSpPr>
            <a:spLocks noGrp="1"/>
          </p:cNvSpPr>
          <p:nvPr>
            <p:ph idx="1"/>
          </p:nvPr>
        </p:nvSpPr>
        <p:spPr>
          <a:xfrm>
            <a:off x="688490" y="1828801"/>
            <a:ext cx="7411902" cy="4351337"/>
          </a:xfrm>
        </p:spPr>
        <p:txBody>
          <a:bodyPr>
            <a:normAutofit/>
          </a:bodyPr>
          <a:lstStyle/>
          <a:p>
            <a:r>
              <a:rPr lang="en-US" dirty="0"/>
              <a:t>Order smaller portions or share with someone</a:t>
            </a:r>
          </a:p>
          <a:p>
            <a:r>
              <a:rPr lang="en-US" dirty="0"/>
              <a:t>Ask for gravy, sauces and salad dressings “on the side” and use only small amounts</a:t>
            </a:r>
          </a:p>
          <a:p>
            <a:r>
              <a:rPr lang="en-US" dirty="0" err="1"/>
              <a:t>Flavour</a:t>
            </a:r>
            <a:r>
              <a:rPr lang="en-US" dirty="0"/>
              <a:t> your food with lemon or pepper instead of adding salt, sauces or gravy</a:t>
            </a:r>
          </a:p>
          <a:p>
            <a:r>
              <a:rPr lang="en-US" dirty="0"/>
              <a:t>Ask for your meal to be cooked with less salt</a:t>
            </a:r>
          </a:p>
          <a:p>
            <a:r>
              <a:rPr lang="en-US" dirty="0"/>
              <a:t>Check the nutrition information of menu items before you order and choose foods with less sodium</a:t>
            </a:r>
          </a:p>
          <a:p>
            <a:endParaRPr lang="en-US" dirty="0"/>
          </a:p>
        </p:txBody>
      </p:sp>
    </p:spTree>
    <p:extLst>
      <p:ext uri="{BB962C8B-B14F-4D97-AF65-F5344CB8AC3E}">
        <p14:creationId xmlns:p14="http://schemas.microsoft.com/office/powerpoint/2010/main" val="2705915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39155" y="677863"/>
            <a:ext cx="3400535" cy="1325562"/>
          </a:xfrm>
        </p:spPr>
        <p:txBody>
          <a:bodyPr>
            <a:normAutofit/>
          </a:bodyPr>
          <a:lstStyle/>
          <a:p>
            <a:r>
              <a:rPr lang="en-CA"/>
              <a:t>Reading food labels</a:t>
            </a:r>
          </a:p>
        </p:txBody>
      </p:sp>
      <p:sp>
        <p:nvSpPr>
          <p:cNvPr id="2" name="Content Placeholder 1"/>
          <p:cNvSpPr>
            <a:spLocks noGrp="1"/>
          </p:cNvSpPr>
          <p:nvPr>
            <p:ph idx="1"/>
          </p:nvPr>
        </p:nvSpPr>
        <p:spPr>
          <a:xfrm>
            <a:off x="539154" y="2325158"/>
            <a:ext cx="3804245" cy="3854979"/>
          </a:xfrm>
        </p:spPr>
        <p:txBody>
          <a:bodyPr>
            <a:normAutofit/>
          </a:bodyPr>
          <a:lstStyle/>
          <a:p>
            <a:r>
              <a:rPr lang="en-CA" dirty="0"/>
              <a:t>Look for words such as "sodium-free," "low sodium," "reduced sodium," or "no added salt" on the package</a:t>
            </a:r>
          </a:p>
          <a:p>
            <a:r>
              <a:rPr lang="en-CA" dirty="0"/>
              <a:t>Use the % Daily Value (%DV) to compare product:</a:t>
            </a:r>
          </a:p>
          <a:p>
            <a:pPr lvl="1"/>
            <a:r>
              <a:rPr lang="en-US" dirty="0"/>
              <a:t>5% DV or less is a little</a:t>
            </a:r>
          </a:p>
          <a:p>
            <a:pPr lvl="1"/>
            <a:r>
              <a:rPr lang="en-US" dirty="0"/>
              <a:t>15% DV or more is a lot</a:t>
            </a:r>
            <a:endParaRPr lang="en-CA" dirty="0"/>
          </a:p>
          <a:p>
            <a:r>
              <a:rPr lang="en-CA" dirty="0"/>
              <a:t>Choose products with no more than 15% DV of sodium</a:t>
            </a:r>
          </a:p>
          <a:p>
            <a:endParaRPr lang="en-CA" dirty="0"/>
          </a:p>
          <a:p>
            <a:endParaRPr lang="en-CA" dirty="0"/>
          </a:p>
        </p:txBody>
      </p:sp>
      <p:pic>
        <p:nvPicPr>
          <p:cNvPr id="8" name="Picture 7">
            <a:extLst>
              <a:ext uri="{FF2B5EF4-FFF2-40B4-BE49-F238E27FC236}">
                <a16:creationId xmlns:a16="http://schemas.microsoft.com/office/drawing/2014/main" id="{DD25C7D3-657A-EA52-8DA8-8114F1C93ED1}"/>
              </a:ext>
            </a:extLst>
          </p:cNvPr>
          <p:cNvPicPr>
            <a:picLocks noChangeAspect="1"/>
          </p:cNvPicPr>
          <p:nvPr/>
        </p:nvPicPr>
        <p:blipFill>
          <a:blip r:embed="rId3"/>
          <a:stretch>
            <a:fillRect/>
          </a:stretch>
        </p:blipFill>
        <p:spPr>
          <a:xfrm>
            <a:off x="4495800" y="548828"/>
            <a:ext cx="3907492" cy="5141437"/>
          </a:xfrm>
          <a:prstGeom prst="rect">
            <a:avLst/>
          </a:prstGeom>
        </p:spPr>
      </p:pic>
      <p:sp>
        <p:nvSpPr>
          <p:cNvPr id="4" name="AutoShape 2" descr="Image result for label reading for sodium">
            <a:hlinkClick r:id="rId4"/>
          </p:cNvPr>
          <p:cNvSpPr>
            <a:spLocks noChangeAspect="1" noChangeArrowheads="1"/>
          </p:cNvSpPr>
          <p:nvPr/>
        </p:nvSpPr>
        <p:spPr bwMode="auto">
          <a:xfrm>
            <a:off x="38100" y="-1447800"/>
            <a:ext cx="3848100" cy="30194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4" descr="Image result for label reading for sodium">
            <a:hlinkClick r:id="rId4"/>
          </p:cNvPr>
          <p:cNvSpPr>
            <a:spLocks noChangeAspect="1" noChangeArrowheads="1"/>
          </p:cNvSpPr>
          <p:nvPr/>
        </p:nvSpPr>
        <p:spPr bwMode="auto">
          <a:xfrm>
            <a:off x="190500" y="-1295400"/>
            <a:ext cx="3848100" cy="30194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6" descr="Image result for label reading for sodium">
            <a:hlinkClick r:id="rId4"/>
          </p:cNvPr>
          <p:cNvSpPr>
            <a:spLocks noChangeAspect="1" noChangeArrowheads="1"/>
          </p:cNvSpPr>
          <p:nvPr/>
        </p:nvSpPr>
        <p:spPr bwMode="auto">
          <a:xfrm>
            <a:off x="342900" y="-1143000"/>
            <a:ext cx="3848100" cy="30194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AutoShape 8" descr="Image result for label reading for sodium">
            <a:hlinkClick r:id="rId5"/>
          </p:cNvPr>
          <p:cNvSpPr>
            <a:spLocks noChangeAspect="1" noChangeArrowheads="1"/>
          </p:cNvSpPr>
          <p:nvPr/>
        </p:nvSpPr>
        <p:spPr bwMode="auto">
          <a:xfrm>
            <a:off x="495300" y="-990600"/>
            <a:ext cx="3848100" cy="30194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1368154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hade val="98000"/>
                <a:satMod val="130000"/>
                <a:lumMod val="102000"/>
              </a:schemeClr>
            </a:gs>
            <a:gs pos="100000">
              <a:schemeClr val="bg1">
                <a:tint val="98000"/>
                <a:shade val="78000"/>
                <a:satMod val="140000"/>
              </a:schemeClr>
            </a:gs>
          </a:gsLst>
          <a:path path="circle">
            <a:fillToRect l="100000" t="100000" r="100000" b="100000"/>
          </a:path>
        </a:gradFill>
        <a:effectLst/>
      </p:bgPr>
    </p:bg>
    <p:spTree>
      <p:nvGrpSpPr>
        <p:cNvPr id="1" name=""/>
        <p:cNvGrpSpPr/>
        <p:nvPr/>
      </p:nvGrpSpPr>
      <p:grpSpPr>
        <a:xfrm>
          <a:off x="0" y="0"/>
          <a:ext cx="0" cy="0"/>
          <a:chOff x="0" y="0"/>
          <a:chExt cx="0" cy="0"/>
        </a:xfrm>
      </p:grpSpPr>
      <p:sp>
        <p:nvSpPr>
          <p:cNvPr id="27" name="Rectangle 19">
            <a:extLst>
              <a:ext uri="{FF2B5EF4-FFF2-40B4-BE49-F238E27FC236}">
                <a16:creationId xmlns:a16="http://schemas.microsoft.com/office/drawing/2014/main" id="{A6F05DDE-5F2C-44F5-BACC-DED4737B1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8" name="Rectangle 21">
            <a:extLst>
              <a:ext uri="{FF2B5EF4-FFF2-40B4-BE49-F238E27FC236}">
                <a16:creationId xmlns:a16="http://schemas.microsoft.com/office/drawing/2014/main" id="{79C8665A-B6C6-46BB-9012-A9223856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46404" y="758952"/>
            <a:ext cx="7063740" cy="4041648"/>
          </a:xfrm>
        </p:spPr>
        <p:txBody>
          <a:bodyPr vert="horz" lIns="91440" tIns="45720" rIns="91440" bIns="45720" rtlCol="0" anchor="b">
            <a:normAutofit/>
          </a:bodyPr>
          <a:lstStyle/>
          <a:p>
            <a:pPr>
              <a:lnSpc>
                <a:spcPct val="85000"/>
              </a:lnSpc>
            </a:pPr>
            <a:r>
              <a:rPr lang="en-US" sz="7200" b="1"/>
              <a:t>THANK YOU!</a:t>
            </a:r>
          </a:p>
        </p:txBody>
      </p:sp>
      <p:sp>
        <p:nvSpPr>
          <p:cNvPr id="29" name="Rectangle 23">
            <a:extLst>
              <a:ext uri="{FF2B5EF4-FFF2-40B4-BE49-F238E27FC236}">
                <a16:creationId xmlns:a16="http://schemas.microsoft.com/office/drawing/2014/main" id="{2D8964DE-AB9E-402E-8B81-8AA9BB4798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0361BE5E-E17F-47E3-AF50-969EA826B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858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85953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Image result for reduce sodium">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36" r="15027" b="-1"/>
          <a:stretch/>
        </p:blipFill>
        <p:spPr bwMode="auto">
          <a:xfrm>
            <a:off x="20" y="10"/>
            <a:ext cx="846961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247" name="Rectangle 10246">
            <a:extLst>
              <a:ext uri="{FF2B5EF4-FFF2-40B4-BE49-F238E27FC236}">
                <a16:creationId xmlns:a16="http://schemas.microsoft.com/office/drawing/2014/main" id="{9163A971-857A-4D4D-B458-BADAF926F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9610" y="0"/>
            <a:ext cx="5802877" cy="6858000"/>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4" name="Title 3"/>
          <p:cNvSpPr>
            <a:spLocks noGrp="1"/>
          </p:cNvSpPr>
          <p:nvPr>
            <p:ph type="title"/>
          </p:nvPr>
        </p:nvSpPr>
        <p:spPr>
          <a:xfrm>
            <a:off x="3038166" y="365758"/>
            <a:ext cx="5088195" cy="1828800"/>
          </a:xfrm>
        </p:spPr>
        <p:txBody>
          <a:bodyPr>
            <a:normAutofit/>
          </a:bodyPr>
          <a:lstStyle/>
          <a:p>
            <a:r>
              <a:rPr lang="en-CA"/>
              <a:t>Outline</a:t>
            </a:r>
          </a:p>
        </p:txBody>
      </p:sp>
      <p:sp>
        <p:nvSpPr>
          <p:cNvPr id="5" name="Content Placeholder 4"/>
          <p:cNvSpPr>
            <a:spLocks noGrp="1"/>
          </p:cNvSpPr>
          <p:nvPr>
            <p:ph idx="1"/>
          </p:nvPr>
        </p:nvSpPr>
        <p:spPr>
          <a:xfrm>
            <a:off x="3038166" y="2516291"/>
            <a:ext cx="5088195" cy="3682896"/>
          </a:xfrm>
        </p:spPr>
        <p:txBody>
          <a:bodyPr>
            <a:normAutofit/>
          </a:bodyPr>
          <a:lstStyle/>
          <a:p>
            <a:r>
              <a:rPr lang="en-CA" dirty="0"/>
              <a:t>What is sodium?</a:t>
            </a:r>
          </a:p>
          <a:p>
            <a:r>
              <a:rPr lang="en-CA" dirty="0"/>
              <a:t>How much sodium are we eating?</a:t>
            </a:r>
          </a:p>
          <a:p>
            <a:r>
              <a:rPr lang="en-CA" dirty="0"/>
              <a:t>Where do we get our sodium?</a:t>
            </a:r>
          </a:p>
          <a:p>
            <a:r>
              <a:rPr lang="en-CA" dirty="0"/>
              <a:t>The dangers of too much sodium </a:t>
            </a:r>
          </a:p>
          <a:p>
            <a:r>
              <a:rPr lang="en-CA" dirty="0"/>
              <a:t>Tips for eating less sodium</a:t>
            </a:r>
          </a:p>
          <a:p>
            <a:r>
              <a:rPr lang="en-CA" dirty="0"/>
              <a:t>Reading food labels</a:t>
            </a:r>
          </a:p>
          <a:p>
            <a:endParaRPr lang="en-CA" dirty="0"/>
          </a:p>
          <a:p>
            <a:endParaRPr lang="en-CA" dirty="0"/>
          </a:p>
        </p:txBody>
      </p:sp>
    </p:spTree>
    <p:extLst>
      <p:ext uri="{BB962C8B-B14F-4D97-AF65-F5344CB8AC3E}">
        <p14:creationId xmlns:p14="http://schemas.microsoft.com/office/powerpoint/2010/main" val="2961151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sz="4000" dirty="0"/>
              <a:t>What is sodium?</a:t>
            </a:r>
          </a:p>
        </p:txBody>
      </p:sp>
      <p:sp>
        <p:nvSpPr>
          <p:cNvPr id="2" name="Content Placeholder 1"/>
          <p:cNvSpPr>
            <a:spLocks noGrp="1"/>
          </p:cNvSpPr>
          <p:nvPr>
            <p:ph idx="1"/>
          </p:nvPr>
        </p:nvSpPr>
        <p:spPr/>
        <p:txBody>
          <a:bodyPr/>
          <a:lstStyle/>
          <a:p>
            <a:r>
              <a:rPr lang="en-CA" dirty="0"/>
              <a:t>Sodium is a mineral found in food and in table salt</a:t>
            </a:r>
          </a:p>
          <a:p>
            <a:r>
              <a:rPr lang="en-CA" dirty="0"/>
              <a:t>All types of salt are high in sodium</a:t>
            </a:r>
          </a:p>
          <a:p>
            <a:r>
              <a:rPr lang="en-CA" dirty="0"/>
              <a:t>Kosher salt, sea salt, gourmet salts all have about the same amount of sodium as table salt</a:t>
            </a:r>
          </a:p>
          <a:p>
            <a:r>
              <a:rPr lang="en-CA" dirty="0"/>
              <a:t>They are not healthier choices</a:t>
            </a:r>
          </a:p>
        </p:txBody>
      </p:sp>
      <p:pic>
        <p:nvPicPr>
          <p:cNvPr id="1030" name="Picture 6" descr="http://cdn.shopify.com/s/files/1/0238/5987/products/Himalayan-Sea-Salt-LowRes-JMay_1024x1024.jpg?v=1371471265">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5856" y="4508937"/>
            <a:ext cx="2088232"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428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0005" y="606275"/>
            <a:ext cx="8203990" cy="1054250"/>
          </a:xfrm>
        </p:spPr>
        <p:txBody>
          <a:bodyPr/>
          <a:lstStyle/>
          <a:p>
            <a:r>
              <a:rPr lang="en-CA" sz="4000" dirty="0"/>
              <a:t>How much sodium are we eating?</a:t>
            </a:r>
          </a:p>
        </p:txBody>
      </p:sp>
      <p:sp>
        <p:nvSpPr>
          <p:cNvPr id="2" name="Content Placeholder 1"/>
          <p:cNvSpPr>
            <a:spLocks noGrp="1"/>
          </p:cNvSpPr>
          <p:nvPr>
            <p:ph idx="1"/>
          </p:nvPr>
        </p:nvSpPr>
        <p:spPr>
          <a:xfrm>
            <a:off x="699247" y="2248347"/>
            <a:ext cx="8049217" cy="3877815"/>
          </a:xfrm>
        </p:spPr>
        <p:txBody>
          <a:bodyPr/>
          <a:lstStyle/>
          <a:p>
            <a:r>
              <a:rPr lang="en-CA" dirty="0"/>
              <a:t>We need a small amount of sodium to stay healthy</a:t>
            </a:r>
          </a:p>
          <a:p>
            <a:r>
              <a:rPr lang="en-CA" dirty="0"/>
              <a:t>Adults need </a:t>
            </a:r>
            <a:r>
              <a:rPr lang="en-CA" b="1" dirty="0">
                <a:solidFill>
                  <a:srgbClr val="002060"/>
                </a:solidFill>
              </a:rPr>
              <a:t>1,500 mg </a:t>
            </a:r>
            <a:r>
              <a:rPr lang="en-CA" dirty="0"/>
              <a:t>of sodium daily</a:t>
            </a:r>
          </a:p>
          <a:p>
            <a:r>
              <a:rPr lang="en-CA" dirty="0"/>
              <a:t>Canadians are getting about </a:t>
            </a:r>
            <a:r>
              <a:rPr lang="en-CA" b="1" dirty="0">
                <a:solidFill>
                  <a:srgbClr val="002060"/>
                </a:solidFill>
              </a:rPr>
              <a:t>3,400 mg </a:t>
            </a:r>
            <a:r>
              <a:rPr lang="en-CA" dirty="0"/>
              <a:t>of sodium daily </a:t>
            </a:r>
          </a:p>
          <a:p>
            <a:r>
              <a:rPr lang="en-CA" dirty="0"/>
              <a:t>Aim for less than </a:t>
            </a:r>
            <a:r>
              <a:rPr lang="en-CA" b="1" dirty="0">
                <a:solidFill>
                  <a:srgbClr val="002060"/>
                </a:solidFill>
              </a:rPr>
              <a:t>2,300 mg </a:t>
            </a:r>
            <a:r>
              <a:rPr lang="en-CA" dirty="0"/>
              <a:t>of sodium each day</a:t>
            </a:r>
          </a:p>
          <a:p>
            <a:endParaRPr lang="en-CA" dirty="0"/>
          </a:p>
        </p:txBody>
      </p:sp>
      <p:pic>
        <p:nvPicPr>
          <p:cNvPr id="4" name="Picture 4" descr="http://www.saltsistersonline.com/images/bigstock-sea-salt-34380128.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800" y="4221088"/>
            <a:ext cx="3737303" cy="2492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156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39155" y="677863"/>
            <a:ext cx="6265093" cy="1325562"/>
          </a:xfrm>
        </p:spPr>
        <p:txBody>
          <a:bodyPr>
            <a:normAutofit/>
          </a:bodyPr>
          <a:lstStyle/>
          <a:p>
            <a:r>
              <a:rPr lang="en-CA" sz="3100" dirty="0"/>
              <a:t>The dangers of too much sodium</a:t>
            </a:r>
          </a:p>
        </p:txBody>
      </p:sp>
      <p:sp>
        <p:nvSpPr>
          <p:cNvPr id="2" name="Content Placeholder 1"/>
          <p:cNvSpPr>
            <a:spLocks noGrp="1"/>
          </p:cNvSpPr>
          <p:nvPr>
            <p:ph idx="1"/>
          </p:nvPr>
        </p:nvSpPr>
        <p:spPr>
          <a:xfrm>
            <a:off x="539155" y="2325158"/>
            <a:ext cx="3400536" cy="3854979"/>
          </a:xfrm>
        </p:spPr>
        <p:txBody>
          <a:bodyPr>
            <a:normAutofit/>
          </a:bodyPr>
          <a:lstStyle/>
          <a:p>
            <a:r>
              <a:rPr lang="en-CA" sz="2000" dirty="0"/>
              <a:t>Too much sodium can cause:</a:t>
            </a:r>
          </a:p>
          <a:p>
            <a:pPr lvl="1"/>
            <a:r>
              <a:rPr lang="en-CA" sz="1800" dirty="0"/>
              <a:t>High blood pressure </a:t>
            </a:r>
          </a:p>
          <a:p>
            <a:pPr lvl="1"/>
            <a:r>
              <a:rPr lang="en-CA" sz="1800" dirty="0"/>
              <a:t>Stroke</a:t>
            </a:r>
          </a:p>
          <a:p>
            <a:pPr lvl="1"/>
            <a:r>
              <a:rPr lang="en-CA" sz="1800" dirty="0"/>
              <a:t>Heart disease</a:t>
            </a:r>
          </a:p>
          <a:p>
            <a:pPr lvl="1"/>
            <a:r>
              <a:rPr lang="en-CA" sz="1800" dirty="0"/>
              <a:t>Kidney disease</a:t>
            </a:r>
          </a:p>
        </p:txBody>
      </p:sp>
      <p:pic>
        <p:nvPicPr>
          <p:cNvPr id="2050" name="Picture 2" descr="http://www.newportnaturalhealth.com/wp-content/uploads/072423-blood-pressur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224867" y="1963690"/>
            <a:ext cx="3907492" cy="2930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256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5" name="Rectangle 4104">
            <a:extLst>
              <a:ext uri="{FF2B5EF4-FFF2-40B4-BE49-F238E27FC236}">
                <a16:creationId xmlns:a16="http://schemas.microsoft.com/office/drawing/2014/main" id="{5D5E0904-721C-4D68-9EB8-1C9752E32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107" name="Rectangle 4106">
            <a:extLst>
              <a:ext uri="{FF2B5EF4-FFF2-40B4-BE49-F238E27FC236}">
                <a16:creationId xmlns:a16="http://schemas.microsoft.com/office/drawing/2014/main" id="{D0CDF5D3-7220-42A0-9D37-ECF3BF283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0"/>
            <a:ext cx="8126730" cy="5105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4109" name="Rectangle 4108">
            <a:extLst>
              <a:ext uri="{FF2B5EF4-FFF2-40B4-BE49-F238E27FC236}">
                <a16:creationId xmlns:a16="http://schemas.microsoft.com/office/drawing/2014/main" id="{64BC717F-58B3-4A4E-BC3B-1B11323AD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2900" y="5105400"/>
            <a:ext cx="8126730" cy="17526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tle 2"/>
          <p:cNvSpPr>
            <a:spLocks noGrp="1"/>
          </p:cNvSpPr>
          <p:nvPr>
            <p:ph type="title"/>
          </p:nvPr>
        </p:nvSpPr>
        <p:spPr>
          <a:xfrm>
            <a:off x="708137" y="5181600"/>
            <a:ext cx="7617326" cy="1076324"/>
          </a:xfrm>
        </p:spPr>
        <p:txBody>
          <a:bodyPr vert="horz" lIns="91440" tIns="45720" rIns="91440" bIns="45720" rtlCol="0" anchor="b">
            <a:normAutofit/>
          </a:bodyPr>
          <a:lstStyle/>
          <a:p>
            <a:pPr>
              <a:lnSpc>
                <a:spcPct val="85000"/>
              </a:lnSpc>
            </a:pPr>
            <a:r>
              <a:rPr lang="en-US" sz="3600">
                <a:solidFill>
                  <a:srgbClr val="FFFFFF"/>
                </a:solidFill>
              </a:rPr>
              <a:t>Where do we get our sodium?</a:t>
            </a:r>
            <a:br>
              <a:rPr lang="en-US" sz="3600">
                <a:solidFill>
                  <a:srgbClr val="FFFFFF"/>
                </a:solidFill>
              </a:rPr>
            </a:br>
            <a:endParaRPr lang="en-US" sz="3600">
              <a:solidFill>
                <a:srgbClr val="FFFFFF"/>
              </a:solidFill>
            </a:endParaRPr>
          </a:p>
        </p:txBody>
      </p:sp>
      <p:sp>
        <p:nvSpPr>
          <p:cNvPr id="4111" name="Rectangle 4110">
            <a:extLst>
              <a:ext uri="{FF2B5EF4-FFF2-40B4-BE49-F238E27FC236}">
                <a16:creationId xmlns:a16="http://schemas.microsoft.com/office/drawing/2014/main" id="{1EE75710-64C5-4CA8-8A7C-82EE4125C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2900" cy="6858000"/>
          </a:xfrm>
          <a:prstGeom prst="rect">
            <a:avLst/>
          </a:prstGeom>
          <a:solidFill>
            <a:srgbClr val="6F6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e chart with text overlay&#10;&#10;Description automatically generated">
            <a:extLst>
              <a:ext uri="{FF2B5EF4-FFF2-40B4-BE49-F238E27FC236}">
                <a16:creationId xmlns:a16="http://schemas.microsoft.com/office/drawing/2014/main" id="{D61FA298-0A66-BA7F-8B16-149F816621D9}"/>
              </a:ext>
            </a:extLst>
          </p:cNvPr>
          <p:cNvPicPr>
            <a:picLocks noChangeAspect="1"/>
          </p:cNvPicPr>
          <p:nvPr/>
        </p:nvPicPr>
        <p:blipFill>
          <a:blip r:embed="rId3"/>
          <a:stretch>
            <a:fillRect/>
          </a:stretch>
        </p:blipFill>
        <p:spPr>
          <a:xfrm>
            <a:off x="1423349" y="476672"/>
            <a:ext cx="6297302" cy="4360881"/>
          </a:xfrm>
          <a:prstGeom prst="rect">
            <a:avLst/>
          </a:prstGeom>
        </p:spPr>
      </p:pic>
      <p:sp>
        <p:nvSpPr>
          <p:cNvPr id="4113" name="Rectangle 4112">
            <a:extLst>
              <a:ext uri="{FF2B5EF4-FFF2-40B4-BE49-F238E27FC236}">
                <a16:creationId xmlns:a16="http://schemas.microsoft.com/office/drawing/2014/main" id="{435050B1-74E1-4A81-923D-0F5971A3B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9630" y="0"/>
            <a:ext cx="67437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9873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dietpill-reviews.co.uk/wp-content/uploads/2013/07/frozen-veg.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3869" y="4725144"/>
            <a:ext cx="2520280" cy="189021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688490" y="570156"/>
            <a:ext cx="7987966" cy="1054250"/>
          </a:xfrm>
        </p:spPr>
        <p:txBody>
          <a:bodyPr>
            <a:normAutofit fontScale="90000"/>
          </a:bodyPr>
          <a:lstStyle/>
          <a:p>
            <a:r>
              <a:rPr lang="en-CA" sz="4000" dirty="0"/>
              <a:t>Tips for Eating Less </a:t>
            </a:r>
            <a:r>
              <a:rPr lang="en-CA" dirty="0"/>
              <a:t>S</a:t>
            </a:r>
            <a:r>
              <a:rPr lang="en-CA" sz="4000" dirty="0"/>
              <a:t>odium: </a:t>
            </a:r>
            <a:br>
              <a:rPr lang="en-CA" sz="4000" dirty="0"/>
            </a:br>
            <a:r>
              <a:rPr lang="en-CA" sz="4000" dirty="0"/>
              <a:t>Vegetables and Fruit</a:t>
            </a:r>
          </a:p>
        </p:txBody>
      </p:sp>
      <p:sp>
        <p:nvSpPr>
          <p:cNvPr id="2" name="Content Placeholder 1"/>
          <p:cNvSpPr>
            <a:spLocks noGrp="1"/>
          </p:cNvSpPr>
          <p:nvPr>
            <p:ph idx="1"/>
          </p:nvPr>
        </p:nvSpPr>
        <p:spPr>
          <a:xfrm>
            <a:off x="467545" y="2248347"/>
            <a:ext cx="8352928" cy="3877815"/>
          </a:xfrm>
        </p:spPr>
        <p:txBody>
          <a:bodyPr/>
          <a:lstStyle/>
          <a:p>
            <a:r>
              <a:rPr lang="en-CA" dirty="0"/>
              <a:t>Eat fresh vegetables and fruit for snacks </a:t>
            </a:r>
          </a:p>
          <a:p>
            <a:r>
              <a:rPr lang="en-CA" dirty="0"/>
              <a:t>Choose frozen vegetables with no added salt</a:t>
            </a:r>
          </a:p>
          <a:p>
            <a:r>
              <a:rPr lang="en-CA" dirty="0"/>
              <a:t>When preparing vegetable dishes, add flavour with herbs and spices instead of salt</a:t>
            </a:r>
          </a:p>
          <a:p>
            <a:r>
              <a:rPr lang="en-US" dirty="0"/>
              <a:t>Look for canned and jarred foods with “no added salt or sodium”.</a:t>
            </a:r>
          </a:p>
          <a:p>
            <a:r>
              <a:rPr lang="en-CA" dirty="0"/>
              <a:t>Rinse canned vegetables with cold water</a:t>
            </a:r>
          </a:p>
          <a:p>
            <a:endParaRPr lang="en-CA" dirty="0"/>
          </a:p>
        </p:txBody>
      </p:sp>
    </p:spTree>
    <p:extLst>
      <p:ext uri="{BB962C8B-B14F-4D97-AF65-F5344CB8AC3E}">
        <p14:creationId xmlns:p14="http://schemas.microsoft.com/office/powerpoint/2010/main" val="2743838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pngimg.com/upload/bread_PNG2322.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5500" y="4868886"/>
            <a:ext cx="4153000" cy="198591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688490" y="570156"/>
            <a:ext cx="7987966" cy="1054250"/>
          </a:xfrm>
        </p:spPr>
        <p:txBody>
          <a:bodyPr>
            <a:normAutofit fontScale="90000"/>
          </a:bodyPr>
          <a:lstStyle/>
          <a:p>
            <a:r>
              <a:rPr lang="en-CA" sz="4000" dirty="0"/>
              <a:t>Tips for Eating </a:t>
            </a:r>
            <a:r>
              <a:rPr lang="en-CA" dirty="0"/>
              <a:t>L</a:t>
            </a:r>
            <a:r>
              <a:rPr lang="en-CA" sz="4000" dirty="0"/>
              <a:t>ess Sodium: </a:t>
            </a:r>
            <a:br>
              <a:rPr lang="en-CA" sz="4000" dirty="0"/>
            </a:br>
            <a:r>
              <a:rPr lang="en-CA" sz="4000" dirty="0"/>
              <a:t>Whole </a:t>
            </a:r>
            <a:r>
              <a:rPr lang="en-CA" dirty="0"/>
              <a:t>G</a:t>
            </a:r>
            <a:r>
              <a:rPr lang="en-CA" sz="4000" dirty="0"/>
              <a:t>rain </a:t>
            </a:r>
            <a:r>
              <a:rPr lang="en-CA" dirty="0"/>
              <a:t>Food</a:t>
            </a:r>
            <a:r>
              <a:rPr lang="en-CA" sz="4000" dirty="0"/>
              <a:t>s</a:t>
            </a:r>
          </a:p>
        </p:txBody>
      </p:sp>
      <p:sp>
        <p:nvSpPr>
          <p:cNvPr id="2" name="Content Placeholder 1"/>
          <p:cNvSpPr>
            <a:spLocks noGrp="1"/>
          </p:cNvSpPr>
          <p:nvPr>
            <p:ph idx="1"/>
          </p:nvPr>
        </p:nvSpPr>
        <p:spPr>
          <a:xfrm>
            <a:off x="946404" y="1828801"/>
            <a:ext cx="6793948" cy="4351337"/>
          </a:xfrm>
        </p:spPr>
        <p:txBody>
          <a:bodyPr/>
          <a:lstStyle/>
          <a:p>
            <a:r>
              <a:rPr lang="en-CA" dirty="0">
                <a:effectLst/>
              </a:rPr>
              <a:t>Use grains such as barley, quinoa and rice which are naturally sodium free</a:t>
            </a:r>
            <a:endParaRPr lang="en-CA" dirty="0"/>
          </a:p>
          <a:p>
            <a:r>
              <a:rPr lang="en-CA" dirty="0"/>
              <a:t>Cook pasta, rice, barley and other grains in unsalted water</a:t>
            </a:r>
          </a:p>
          <a:p>
            <a:r>
              <a:rPr lang="en-CA" dirty="0"/>
              <a:t>Add flavour using herbs and spices</a:t>
            </a:r>
          </a:p>
          <a:p>
            <a:r>
              <a:rPr lang="en-CA" dirty="0"/>
              <a:t>Try unsalted butter or margarine with your bread</a:t>
            </a:r>
          </a:p>
          <a:p>
            <a:r>
              <a:rPr lang="en-CA" dirty="0"/>
              <a:t>Read the nutrition facts table and choose breads, cereals and other grain products that are lower in sodium</a:t>
            </a:r>
          </a:p>
          <a:p>
            <a:endParaRPr lang="en-CA" dirty="0"/>
          </a:p>
        </p:txBody>
      </p:sp>
    </p:spTree>
    <p:extLst>
      <p:ext uri="{BB962C8B-B14F-4D97-AF65-F5344CB8AC3E}">
        <p14:creationId xmlns:p14="http://schemas.microsoft.com/office/powerpoint/2010/main" val="2705915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8490" y="570156"/>
            <a:ext cx="7987966" cy="1054250"/>
          </a:xfrm>
        </p:spPr>
        <p:txBody>
          <a:bodyPr>
            <a:normAutofit fontScale="90000"/>
          </a:bodyPr>
          <a:lstStyle/>
          <a:p>
            <a:r>
              <a:rPr lang="en-CA" sz="4000" dirty="0"/>
              <a:t>Tips for Eating Less Sodium: </a:t>
            </a:r>
            <a:br>
              <a:rPr lang="en-CA" sz="4000" dirty="0"/>
            </a:br>
            <a:r>
              <a:rPr lang="en-CA" sz="4000" dirty="0"/>
              <a:t>Protein Foods</a:t>
            </a:r>
          </a:p>
        </p:txBody>
      </p:sp>
      <p:sp>
        <p:nvSpPr>
          <p:cNvPr id="2" name="Content Placeholder 1"/>
          <p:cNvSpPr>
            <a:spLocks noGrp="1"/>
          </p:cNvSpPr>
          <p:nvPr>
            <p:ph idx="1"/>
          </p:nvPr>
        </p:nvSpPr>
        <p:spPr>
          <a:xfrm>
            <a:off x="382785" y="1624406"/>
            <a:ext cx="7411902" cy="4351337"/>
          </a:xfrm>
        </p:spPr>
        <p:txBody>
          <a:bodyPr>
            <a:normAutofit/>
          </a:bodyPr>
          <a:lstStyle/>
          <a:p>
            <a:r>
              <a:rPr lang="en-CA" dirty="0"/>
              <a:t>Buy unseasoned meat, poultry, fish, seafood and tofu</a:t>
            </a:r>
          </a:p>
          <a:p>
            <a:r>
              <a:rPr lang="en-CA" dirty="0"/>
              <a:t>Choose unsalted nuts and seeds</a:t>
            </a:r>
          </a:p>
          <a:p>
            <a:r>
              <a:rPr lang="en-CA" dirty="0"/>
              <a:t>Buy low sodium canned beans or dried beans, peas, and lentils </a:t>
            </a:r>
          </a:p>
          <a:p>
            <a:r>
              <a:rPr lang="en-CA" dirty="0"/>
              <a:t>Choose unflavored canned meats and fish, season it yourself with herbs/seasonings</a:t>
            </a:r>
          </a:p>
          <a:p>
            <a:r>
              <a:rPr lang="en-CA" dirty="0"/>
              <a:t>Flavour fish, tofu or meat with lemon or pepper instead of adding salt, sauces or gravy</a:t>
            </a:r>
          </a:p>
          <a:p>
            <a:r>
              <a:rPr lang="en-CA" dirty="0"/>
              <a:t>Taste your food before adding salt</a:t>
            </a:r>
          </a:p>
          <a:p>
            <a:r>
              <a:rPr lang="en-CA" dirty="0"/>
              <a:t>Read and use food labels to make an informed choice</a:t>
            </a:r>
          </a:p>
        </p:txBody>
      </p:sp>
      <p:sp>
        <p:nvSpPr>
          <p:cNvPr id="4" name="AutoShape 2" descr="Image result for cottage cheese">
            <a:hlinkClick r:id="rId3"/>
          </p:cNvPr>
          <p:cNvSpPr>
            <a:spLocks noChangeAspect="1" noChangeArrowheads="1"/>
          </p:cNvSpPr>
          <p:nvPr/>
        </p:nvSpPr>
        <p:spPr bwMode="auto">
          <a:xfrm>
            <a:off x="38100" y="-1233488"/>
            <a:ext cx="3429000" cy="2571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5" name="Picture 4">
            <a:extLst>
              <a:ext uri="{FF2B5EF4-FFF2-40B4-BE49-F238E27FC236}">
                <a16:creationId xmlns:a16="http://schemas.microsoft.com/office/drawing/2014/main" id="{98913B8F-E06E-F63B-0F11-D04DB83D2694}"/>
              </a:ext>
            </a:extLst>
          </p:cNvPr>
          <p:cNvPicPr>
            <a:picLocks noChangeAspect="1"/>
          </p:cNvPicPr>
          <p:nvPr/>
        </p:nvPicPr>
        <p:blipFill>
          <a:blip r:embed="rId4"/>
          <a:stretch>
            <a:fillRect/>
          </a:stretch>
        </p:blipFill>
        <p:spPr>
          <a:xfrm>
            <a:off x="2483768" y="5359322"/>
            <a:ext cx="1314547" cy="1314547"/>
          </a:xfrm>
          <a:prstGeom prst="rect">
            <a:avLst/>
          </a:prstGeom>
        </p:spPr>
      </p:pic>
      <p:pic>
        <p:nvPicPr>
          <p:cNvPr id="6" name="Picture 5">
            <a:extLst>
              <a:ext uri="{FF2B5EF4-FFF2-40B4-BE49-F238E27FC236}">
                <a16:creationId xmlns:a16="http://schemas.microsoft.com/office/drawing/2014/main" id="{30E6E402-CFE3-4255-5DB3-043C2C42CC73}"/>
              </a:ext>
            </a:extLst>
          </p:cNvPr>
          <p:cNvPicPr>
            <a:picLocks noChangeAspect="1"/>
          </p:cNvPicPr>
          <p:nvPr/>
        </p:nvPicPr>
        <p:blipFill>
          <a:blip r:embed="rId5"/>
          <a:stretch>
            <a:fillRect/>
          </a:stretch>
        </p:blipFill>
        <p:spPr>
          <a:xfrm>
            <a:off x="5050563" y="5359322"/>
            <a:ext cx="1484784" cy="1484784"/>
          </a:xfrm>
          <a:prstGeom prst="rect">
            <a:avLst/>
          </a:prstGeom>
        </p:spPr>
      </p:pic>
    </p:spTree>
    <p:extLst>
      <p:ext uri="{BB962C8B-B14F-4D97-AF65-F5344CB8AC3E}">
        <p14:creationId xmlns:p14="http://schemas.microsoft.com/office/powerpoint/2010/main" val="2705915304"/>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TM03457515[[fn=View]]</Template>
  <TotalTime>1989</TotalTime>
  <Words>2126</Words>
  <Application>Microsoft Office PowerPoint</Application>
  <PresentationFormat>On-screen Show (4:3)</PresentationFormat>
  <Paragraphs>173</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Century Schoolbook</vt:lpstr>
      <vt:lpstr>Noto Sans</vt:lpstr>
      <vt:lpstr>Roboto</vt:lpstr>
      <vt:lpstr>Wingdings 2</vt:lpstr>
      <vt:lpstr>View</vt:lpstr>
      <vt:lpstr>Sodium</vt:lpstr>
      <vt:lpstr>Outline</vt:lpstr>
      <vt:lpstr>What is sodium?</vt:lpstr>
      <vt:lpstr>How much sodium are we eating?</vt:lpstr>
      <vt:lpstr>The dangers of too much sodium</vt:lpstr>
      <vt:lpstr>Where do we get our sodium? </vt:lpstr>
      <vt:lpstr>Tips for Eating Less Sodium:  Vegetables and Fruit</vt:lpstr>
      <vt:lpstr>Tips for Eating Less Sodium:  Whole Grain Foods</vt:lpstr>
      <vt:lpstr>Tips for Eating Less Sodium:  Protein Foods</vt:lpstr>
      <vt:lpstr>Tips for Eating Less Sodium:  Low Sodium Cooking Tips</vt:lpstr>
      <vt:lpstr>Tips for Eating Less Sodium:  Flavor with Herbs and Spices</vt:lpstr>
      <vt:lpstr>Tips for Eating Less odium:  When Eating Out</vt:lpstr>
      <vt:lpstr>Reading food labels</vt:lpstr>
      <vt:lpstr>THANK YOU!</vt:lpstr>
    </vt:vector>
  </TitlesOfParts>
  <Company>Health Canada - Santé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Sodium</dc:title>
  <dc:creator>Brigitte Pereira</dc:creator>
  <cp:lastModifiedBy>Hoadley, Alyssa</cp:lastModifiedBy>
  <cp:revision>48</cp:revision>
  <dcterms:created xsi:type="dcterms:W3CDTF">2016-02-25T14:27:18Z</dcterms:created>
  <dcterms:modified xsi:type="dcterms:W3CDTF">2023-10-10T14:53:41Z</dcterms:modified>
</cp:coreProperties>
</file>