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5" r:id="rId3"/>
    <p:sldId id="261" r:id="rId4"/>
    <p:sldId id="264" r:id="rId5"/>
    <p:sldId id="265" r:id="rId6"/>
    <p:sldId id="276" r:id="rId7"/>
    <p:sldId id="262" r:id="rId8"/>
    <p:sldId id="263" r:id="rId9"/>
    <p:sldId id="266" r:id="rId10"/>
    <p:sldId id="267" r:id="rId11"/>
    <p:sldId id="268" r:id="rId12"/>
    <p:sldId id="269" r:id="rId13"/>
    <p:sldId id="270" r:id="rId14"/>
    <p:sldId id="273" r:id="rId15"/>
    <p:sldId id="271" r:id="rId16"/>
    <p:sldId id="272" r:id="rId17"/>
    <p:sldId id="274"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15"/>
    <p:restoredTop sz="79864" autoAdjust="0"/>
  </p:normalViewPr>
  <p:slideViewPr>
    <p:cSldViewPr>
      <p:cViewPr varScale="1">
        <p:scale>
          <a:sx n="101" d="100"/>
          <a:sy n="101" d="100"/>
        </p:scale>
        <p:origin x="294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3F041C-0728-92FB-8B22-CB1E65D7C4D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0F3F5FCA-C119-45F0-B9A9-769A8A91451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2032854-1246-424D-AA78-913015BD3E02}" type="datetimeFigureOut">
              <a:rPr lang="en-US"/>
              <a:pPr>
                <a:defRPr/>
              </a:pPr>
              <a:t>1/17/24</a:t>
            </a:fld>
            <a:endParaRPr lang="en-US"/>
          </a:p>
        </p:txBody>
      </p:sp>
      <p:sp>
        <p:nvSpPr>
          <p:cNvPr id="4" name="Slide Image Placeholder 3">
            <a:extLst>
              <a:ext uri="{FF2B5EF4-FFF2-40B4-BE49-F238E27FC236}">
                <a16:creationId xmlns:a16="http://schemas.microsoft.com/office/drawing/2014/main" id="{74CCEB35-1A11-64F7-C102-F10A81A9FD3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5C24D48-5282-A1B8-13AA-43A61AC5189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543D701-75DE-824C-9C6F-6D9CB13F9FC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2736EE59-5A82-EA9C-8FF7-923EA2B7FF8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24930FA-7894-894A-9A1C-FA3F8ECA2EB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thesleepdoctor.com/2017/11/15/truth-alcohol-sleep/"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diabetesdaily.com/blog/diabetes-alcohol-what-you-need-to-know-478055/"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ocketmindfulness.com/letting-go-of-the-past/"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pocketmindfulness.com/a-new-mindful-exercise-for-the-modern-world/"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iabetesdaily.com/learn-about-diabetes/what-is-type-2-diabet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leepfoundation.org/bedroom/see.php"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journals.plos.org/plosone/article?id=10.1371/journal.pone.015560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930FA-7894-894A-9A1C-FA3F8ECA2EB3}" type="slidenum">
              <a:rPr lang="en-US" altLang="en-US" smtClean="0"/>
              <a:pPr/>
              <a:t>1</a:t>
            </a:fld>
            <a:endParaRPr lang="en-US" altLang="en-US"/>
          </a:p>
        </p:txBody>
      </p:sp>
    </p:spTree>
    <p:extLst>
      <p:ext uri="{BB962C8B-B14F-4D97-AF65-F5344CB8AC3E}">
        <p14:creationId xmlns:p14="http://schemas.microsoft.com/office/powerpoint/2010/main" val="2432268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F2BD45E-C535-97B4-93AB-A12BE8645B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95D273F4-7D29-C92E-4EB0-20DBF7F231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Exercise works wonders for people with type 2 diabetes because even a moderate amount of movement each day can reduce your insulin resistance. </a:t>
            </a:r>
          </a:p>
          <a:p>
            <a:pPr eaLnBrk="1" hangingPunct="1">
              <a:spcBef>
                <a:spcPct val="0"/>
              </a:spcBef>
            </a:pPr>
            <a:r>
              <a:rPr lang="en-US" altLang="en-US" dirty="0"/>
              <a:t>Moderate-intensity exercise such as walking, bicycling or jogging can also make it easier to fall and stay asleep, according to the National Sleep Foundation.</a:t>
            </a:r>
          </a:p>
          <a:p>
            <a:pPr eaLnBrk="1" hangingPunct="1">
              <a:spcBef>
                <a:spcPct val="0"/>
              </a:spcBef>
            </a:pPr>
            <a:r>
              <a:rPr lang="en-US" altLang="en-US" dirty="0"/>
              <a:t>That same source also cautioned that high-intensity aerobic exercise or anaerobic activity like weightlifting did not improve sleep quality. </a:t>
            </a:r>
          </a:p>
          <a:p>
            <a:pPr eaLnBrk="1" hangingPunct="1">
              <a:spcBef>
                <a:spcPct val="0"/>
              </a:spcBef>
            </a:pPr>
            <a:r>
              <a:rPr lang="en-US" altLang="en-US" dirty="0"/>
              <a:t>This is not to say that these activities should be avoided, but as with all exercise, aim to work out at least 3-4 hours before bedtime. This is because the adrenaline and endorphins that exercise releases need to hit their peak levels before you lie down to sleep.</a:t>
            </a:r>
          </a:p>
          <a:p>
            <a:pPr eaLnBrk="1" hangingPunct="1">
              <a:spcBef>
                <a:spcPct val="0"/>
              </a:spcBef>
            </a:pPr>
            <a:endParaRPr lang="en-US" altLang="en-US" dirty="0"/>
          </a:p>
        </p:txBody>
      </p:sp>
      <p:sp>
        <p:nvSpPr>
          <p:cNvPr id="32772" name="Slide Number Placeholder 3">
            <a:extLst>
              <a:ext uri="{FF2B5EF4-FFF2-40B4-BE49-F238E27FC236}">
                <a16:creationId xmlns:a16="http://schemas.microsoft.com/office/drawing/2014/main" id="{36EDF88F-E62D-3144-47EC-5C8FFE3A0B5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508172-ACFF-F34D-9E06-DEAD5BA0E0AB}"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D7538241-924D-6CA9-B268-6AF11245CD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E65119C8-17D0-4EC2-0EA2-210250B2AC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Caffeine is mostly a harmless substance that is proven to have a lot of health benefits, but one thing it can do is wreak havoc with  your sleep patterns. </a:t>
            </a:r>
          </a:p>
          <a:p>
            <a:pPr eaLnBrk="1" hangingPunct="1">
              <a:spcBef>
                <a:spcPct val="0"/>
              </a:spcBef>
            </a:pPr>
            <a:r>
              <a:rPr lang="en-US" altLang="en-US" dirty="0"/>
              <a:t>This is because caffeine works to increase alertness by replacing a neurotransmitter, adenosine, at receptors in the brain. </a:t>
            </a:r>
          </a:p>
          <a:p>
            <a:pPr eaLnBrk="1" hangingPunct="1">
              <a:spcBef>
                <a:spcPct val="0"/>
              </a:spcBef>
            </a:pPr>
            <a:r>
              <a:rPr lang="en-US" altLang="en-US" dirty="0"/>
              <a:t>Adenosine is by nature sleep-inducing, but the molecular structure of caffeine closely mimics adenosine, and these receptors in the brain fall for the deception. </a:t>
            </a:r>
          </a:p>
          <a:p>
            <a:pPr eaLnBrk="1" hangingPunct="1">
              <a:spcBef>
                <a:spcPct val="0"/>
              </a:spcBef>
            </a:pPr>
            <a:r>
              <a:rPr lang="en-US" altLang="en-US" dirty="0"/>
              <a:t>The result is that for quality sleep to occur, caffeine can’t still be influencing brain activity. </a:t>
            </a:r>
          </a:p>
          <a:p>
            <a:pPr eaLnBrk="1" hangingPunct="1">
              <a:spcBef>
                <a:spcPct val="0"/>
              </a:spcBef>
            </a:pPr>
            <a:endParaRPr lang="en-US" altLang="en-US" dirty="0"/>
          </a:p>
          <a:p>
            <a:pPr eaLnBrk="1" hangingPunct="1">
              <a:spcBef>
                <a:spcPct val="0"/>
              </a:spcBef>
            </a:pPr>
            <a:endParaRPr lang="en-US" altLang="en-US" dirty="0"/>
          </a:p>
        </p:txBody>
      </p:sp>
      <p:sp>
        <p:nvSpPr>
          <p:cNvPr id="33796" name="Slide Number Placeholder 3">
            <a:extLst>
              <a:ext uri="{FF2B5EF4-FFF2-40B4-BE49-F238E27FC236}">
                <a16:creationId xmlns:a16="http://schemas.microsoft.com/office/drawing/2014/main" id="{7E64C3EB-D2D6-1260-3C47-EB23F6EF449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D2B55AA-349E-BC41-94E0-227F579F4068}"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5638512-F718-271F-A88B-EEACAE37CC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9DF6B99C-50E3-CA36-AF71-15EE264C26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Check Your Blood Sugar Level Closely in the Evening, that being said because of the limit that has been put on strips plan to check every other night especially if you have been having sleepless night.</a:t>
            </a:r>
          </a:p>
        </p:txBody>
      </p:sp>
      <p:sp>
        <p:nvSpPr>
          <p:cNvPr id="34820" name="Slide Number Placeholder 3">
            <a:extLst>
              <a:ext uri="{FF2B5EF4-FFF2-40B4-BE49-F238E27FC236}">
                <a16:creationId xmlns:a16="http://schemas.microsoft.com/office/drawing/2014/main" id="{8B80587E-18BE-A684-8F94-BC1965639EC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6BA8DF-5AB7-1142-9B6D-25DC17B781F4}"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17D676C1-A815-2B97-67EC-42BC1D9A2C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487BAA5-580D-4EB2-9D66-73E52E07B7D5}"/>
              </a:ext>
            </a:extLst>
          </p:cNvPr>
          <p:cNvSpPr>
            <a:spLocks noGrp="1"/>
          </p:cNvSpPr>
          <p:nvPr>
            <p:ph type="body" idx="1"/>
          </p:nvPr>
        </p:nvSpPr>
        <p:spPr/>
        <p:txBody>
          <a:bodyPr>
            <a:normAutofit lnSpcReduction="10000"/>
          </a:bodyPr>
          <a:lstStyle/>
          <a:p>
            <a:pPr eaLnBrk="1" hangingPunct="1">
              <a:spcBef>
                <a:spcPts val="0"/>
              </a:spcBef>
              <a:spcAft>
                <a:spcPts val="0"/>
              </a:spcAft>
              <a:defRPr/>
            </a:pPr>
            <a:r>
              <a:rPr lang="en-US" dirty="0"/>
              <a:t>While a nightcap might relax you and make you feel sleepy initially, </a:t>
            </a:r>
            <a:r>
              <a:rPr lang="en-US" dirty="0">
                <a:hlinkClick r:id="rId3"/>
              </a:rPr>
              <a:t>alcohol actually disrupts sleep</a:t>
            </a:r>
            <a:r>
              <a:rPr lang="en-US" dirty="0"/>
              <a:t> in the longer term. This is because alcohol upsets your body’s circadian rhythms, which dictate the functioning of all major organs. One of those organs is your liver, and the liver treats alcohol as a toxin to be expelled, creating a crisis situation of sorts when the liver might otherwise be more dormant.</a:t>
            </a:r>
          </a:p>
          <a:p>
            <a:pPr eaLnBrk="1" hangingPunct="1">
              <a:spcBef>
                <a:spcPts val="0"/>
              </a:spcBef>
              <a:spcAft>
                <a:spcPts val="0"/>
              </a:spcAft>
              <a:defRPr/>
            </a:pPr>
            <a:r>
              <a:rPr lang="en-US" dirty="0"/>
              <a:t>Alcohol also has </a:t>
            </a:r>
            <a:r>
              <a:rPr lang="en-US" dirty="0">
                <a:hlinkClick r:id="rId4"/>
              </a:rPr>
              <a:t>unpredictable effects on your blood sugar levels</a:t>
            </a:r>
            <a:r>
              <a:rPr lang="en-US" dirty="0"/>
              <a:t>, depending on what type of alcoholic drink you have and how much you consume. Alcohol sometimes raises blood sugar initially, sometimes lowers it longer-term, and it always makes diabetes management more complicated. Much like caffeine, if you have an alcoholic drink in the evening, try to have it 3-4 hours before bed if possible.</a:t>
            </a:r>
          </a:p>
          <a:p>
            <a:pPr eaLnBrk="1" fontAlgn="auto" hangingPunct="1">
              <a:spcBef>
                <a:spcPts val="0"/>
              </a:spcBef>
              <a:spcAft>
                <a:spcPts val="0"/>
              </a:spcAft>
              <a:defRPr/>
            </a:pPr>
            <a:r>
              <a:rPr lang="en-US" dirty="0"/>
              <a:t>For interest sake :</a:t>
            </a:r>
            <a:r>
              <a:rPr lang="en-US" sz="1000" dirty="0"/>
              <a:t>Acceptable Amount of Alcohol</a:t>
            </a:r>
          </a:p>
          <a:p>
            <a:pPr eaLnBrk="1" fontAlgn="auto" hangingPunct="1">
              <a:spcBef>
                <a:spcPts val="0"/>
              </a:spcBef>
              <a:spcAft>
                <a:spcPts val="0"/>
              </a:spcAft>
              <a:defRPr/>
            </a:pPr>
            <a:r>
              <a:rPr lang="en-US" sz="1000" dirty="0"/>
              <a:t>The amount of alcohol that a person can safely consume, without any possibility if getting drunk, depends on his age, gender and overall medical history. So, it is always better to consult a doctor. </a:t>
            </a:r>
          </a:p>
          <a:p>
            <a:pPr eaLnBrk="1" fontAlgn="auto" hangingPunct="1">
              <a:spcBef>
                <a:spcPts val="0"/>
              </a:spcBef>
              <a:spcAft>
                <a:spcPts val="0"/>
              </a:spcAft>
              <a:defRPr/>
            </a:pPr>
            <a:r>
              <a:rPr lang="en-US" sz="1000" dirty="0"/>
              <a:t>Usually, two drinks for men and one drink for women, a day, is considered as the ideal amount of alcohol, which has the remotest possibility of causing any harm.</a:t>
            </a:r>
          </a:p>
          <a:p>
            <a:pPr eaLnBrk="1" fontAlgn="auto" hangingPunct="1">
              <a:spcBef>
                <a:spcPts val="0"/>
              </a:spcBef>
              <a:spcAft>
                <a:spcPts val="0"/>
              </a:spcAft>
              <a:defRPr/>
            </a:pPr>
            <a:r>
              <a:rPr lang="en-US" sz="1000" dirty="0"/>
              <a:t> A man should not have more than four drinks in a day, while women should strictly adhere to the maximum limit of three drinks in a day. You go beyond this and you are inviting trouble for yourself. </a:t>
            </a:r>
          </a:p>
          <a:p>
            <a:pPr eaLnBrk="1" fontAlgn="auto" hangingPunct="1">
              <a:spcBef>
                <a:spcPts val="0"/>
              </a:spcBef>
              <a:spcAft>
                <a:spcPts val="0"/>
              </a:spcAft>
              <a:defRPr/>
            </a:pPr>
            <a:r>
              <a:rPr lang="en-US" sz="1000" dirty="0"/>
              <a:t>Those who have crossed the threshold of forty years should limit themselves to not more than three drinks in a day, at any cost. Going beyond this means putting stress on the heart.</a:t>
            </a:r>
          </a:p>
          <a:p>
            <a:pPr eaLnBrk="1" fontAlgn="auto" hangingPunct="1">
              <a:spcBef>
                <a:spcPts val="0"/>
              </a:spcBef>
              <a:spcAft>
                <a:spcPts val="0"/>
              </a:spcAft>
              <a:defRPr/>
            </a:pPr>
            <a:r>
              <a:rPr lang="en-US" sz="1000" dirty="0"/>
              <a:t>Do not have a cocktail of different types of liquor. If you having whisky at a party, stick to whisky. Alternating between two or three different drinks, say whisky and beer or beer and vodka, is a big no-no.</a:t>
            </a:r>
          </a:p>
          <a:p>
            <a:pPr eaLnBrk="1" fontAlgn="auto" hangingPunct="1">
              <a:spcBef>
                <a:spcPts val="0"/>
              </a:spcBef>
              <a:spcAft>
                <a:spcPts val="0"/>
              </a:spcAft>
              <a:defRPr/>
            </a:pPr>
            <a:br>
              <a:rPr lang="en-US" dirty="0"/>
            </a:br>
            <a:endParaRPr lang="en-US" dirty="0"/>
          </a:p>
        </p:txBody>
      </p:sp>
      <p:sp>
        <p:nvSpPr>
          <p:cNvPr id="35844" name="Slide Number Placeholder 3">
            <a:extLst>
              <a:ext uri="{FF2B5EF4-FFF2-40B4-BE49-F238E27FC236}">
                <a16:creationId xmlns:a16="http://schemas.microsoft.com/office/drawing/2014/main" id="{44112DE9-3894-16A0-3B21-15B0FB76F06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75837B7-4A08-0A43-B264-EEE1A405286A}"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gn="l"/>
            <a:r>
              <a:rPr lang="en-CA" b="1" i="0" dirty="0">
                <a:solidFill>
                  <a:srgbClr val="222222"/>
                </a:solidFill>
                <a:effectLst/>
                <a:latin typeface="Roboto Slab" pitchFamily="2" charset="0"/>
              </a:rPr>
              <a:t>Evaluating the Day &amp; Putting it to Bed</a:t>
            </a:r>
          </a:p>
          <a:p>
            <a:pPr algn="l"/>
            <a:r>
              <a:rPr lang="en-CA" b="0" i="0" dirty="0">
                <a:solidFill>
                  <a:srgbClr val="333333"/>
                </a:solidFill>
                <a:effectLst/>
                <a:latin typeface="Sorts Mill Goudy"/>
              </a:rPr>
              <a:t>A night journal helps you put the day to bed. It is a chance to evaluate the day, accept that it has happened, and then to </a:t>
            </a:r>
            <a:r>
              <a:rPr lang="en-CA" b="0" i="0" u="none" strike="noStrike" dirty="0">
                <a:solidFill>
                  <a:srgbClr val="0000FF"/>
                </a:solidFill>
                <a:effectLst/>
                <a:latin typeface="Sorts Mill Goudy"/>
                <a:hlinkClick r:id="rId3"/>
              </a:rPr>
              <a:t>let it go</a:t>
            </a:r>
            <a:r>
              <a:rPr lang="en-CA" b="0" i="0" dirty="0">
                <a:solidFill>
                  <a:srgbClr val="333333"/>
                </a:solidFill>
                <a:effectLst/>
                <a:latin typeface="Sorts Mill Goudy"/>
              </a:rPr>
              <a:t>.</a:t>
            </a:r>
          </a:p>
          <a:p>
            <a:pPr algn="l"/>
            <a:r>
              <a:rPr lang="en-CA" b="0" i="0" dirty="0">
                <a:solidFill>
                  <a:srgbClr val="333333"/>
                </a:solidFill>
                <a:effectLst/>
                <a:latin typeface="Sorts Mill Goudy"/>
              </a:rPr>
              <a:t>A night journal gives us a chance to put the day into perspective and close that chapter of our lives.</a:t>
            </a:r>
          </a:p>
          <a:p>
            <a:pPr algn="l"/>
            <a:r>
              <a:rPr lang="en-CA" b="1" i="0" dirty="0">
                <a:solidFill>
                  <a:srgbClr val="222222"/>
                </a:solidFill>
                <a:effectLst/>
                <a:latin typeface="Roboto Slab" pitchFamily="2" charset="0"/>
              </a:rPr>
              <a:t>How to Write Your Night Journal</a:t>
            </a:r>
          </a:p>
          <a:p>
            <a:pPr algn="l"/>
            <a:r>
              <a:rPr lang="en-CA" b="0" i="0" dirty="0">
                <a:solidFill>
                  <a:srgbClr val="333333"/>
                </a:solidFill>
                <a:effectLst/>
                <a:latin typeface="Sorts Mill Goudy"/>
              </a:rPr>
              <a:t>You don't need to fill out the journal in bed, You can fill yours out on the sofa or wherever you are in the house.</a:t>
            </a:r>
          </a:p>
          <a:p>
            <a:pPr algn="l"/>
            <a:r>
              <a:rPr lang="en-CA" b="0" i="0" dirty="0">
                <a:solidFill>
                  <a:srgbClr val="333333"/>
                </a:solidFill>
                <a:effectLst/>
                <a:latin typeface="Sorts Mill Goudy"/>
              </a:rPr>
              <a:t>However, it's pretty much the last thing you do before going to sleep.</a:t>
            </a:r>
          </a:p>
          <a:p>
            <a:pPr algn="l"/>
            <a:r>
              <a:rPr lang="en-CA" b="0" i="0" dirty="0">
                <a:solidFill>
                  <a:srgbClr val="333333"/>
                </a:solidFill>
                <a:effectLst/>
                <a:latin typeface="Sorts Mill Goudy"/>
              </a:rPr>
              <a:t>That's the point of the exercise.</a:t>
            </a:r>
          </a:p>
          <a:p>
            <a:pPr algn="l"/>
            <a:r>
              <a:rPr lang="en-CA" b="0" i="0" dirty="0">
                <a:solidFill>
                  <a:srgbClr val="333333"/>
                </a:solidFill>
                <a:effectLst/>
                <a:latin typeface="Sorts Mill Goudy"/>
              </a:rPr>
              <a:t>Doing this regularly will signal to your brain that the day is ending, that you are letting everything go and preparing to sleep.</a:t>
            </a:r>
          </a:p>
          <a:p>
            <a:pPr algn="l"/>
            <a:r>
              <a:rPr lang="en-CA" b="1" i="0" dirty="0">
                <a:solidFill>
                  <a:srgbClr val="222222"/>
                </a:solidFill>
                <a:effectLst/>
                <a:latin typeface="Roboto Slab" pitchFamily="2" charset="0"/>
              </a:rPr>
              <a:t>Night Journal Prompts</a:t>
            </a:r>
          </a:p>
          <a:p>
            <a:pPr algn="l"/>
            <a:r>
              <a:rPr lang="en-CA" b="0" i="0" dirty="0">
                <a:solidFill>
                  <a:srgbClr val="333333"/>
                </a:solidFill>
                <a:effectLst/>
                <a:latin typeface="Sorts Mill Goudy"/>
              </a:rPr>
              <a:t>A journal may consist of five headings, as follows:</a:t>
            </a:r>
          </a:p>
          <a:p>
            <a:pPr algn="l">
              <a:buFont typeface="+mj-lt"/>
              <a:buAutoNum type="arabicPeriod"/>
            </a:pPr>
            <a:r>
              <a:rPr lang="en-CA" b="0" i="0" dirty="0">
                <a:solidFill>
                  <a:srgbClr val="333333"/>
                </a:solidFill>
                <a:effectLst/>
                <a:latin typeface="Sorts Mill Goudy"/>
              </a:rPr>
              <a:t>Tomorrow's goal</a:t>
            </a:r>
          </a:p>
          <a:p>
            <a:pPr algn="l">
              <a:buFont typeface="+mj-lt"/>
              <a:buAutoNum type="arabicPeriod"/>
            </a:pPr>
            <a:r>
              <a:rPr lang="en-CA" b="0" i="0" dirty="0">
                <a:solidFill>
                  <a:srgbClr val="333333"/>
                </a:solidFill>
                <a:effectLst/>
                <a:latin typeface="Sorts Mill Goudy"/>
              </a:rPr>
              <a:t>Today's achievements</a:t>
            </a:r>
          </a:p>
          <a:p>
            <a:pPr algn="l">
              <a:buFont typeface="+mj-lt"/>
              <a:buAutoNum type="arabicPeriod"/>
            </a:pPr>
            <a:r>
              <a:rPr lang="en-CA" b="0" i="0" dirty="0">
                <a:solidFill>
                  <a:srgbClr val="333333"/>
                </a:solidFill>
                <a:effectLst/>
                <a:latin typeface="Sorts Mill Goudy"/>
              </a:rPr>
              <a:t>Let it go!</a:t>
            </a:r>
          </a:p>
          <a:p>
            <a:pPr algn="l">
              <a:buFont typeface="+mj-lt"/>
              <a:buAutoNum type="arabicPeriod"/>
            </a:pPr>
            <a:r>
              <a:rPr lang="en-CA" b="0" i="0" dirty="0">
                <a:solidFill>
                  <a:srgbClr val="333333"/>
                </a:solidFill>
                <a:effectLst/>
                <a:latin typeface="Sorts Mill Goudy"/>
              </a:rPr>
              <a:t>Happy thought for the day</a:t>
            </a:r>
          </a:p>
          <a:p>
            <a:pPr algn="l">
              <a:buFont typeface="+mj-lt"/>
              <a:buAutoNum type="arabicPeriod"/>
            </a:pPr>
            <a:r>
              <a:rPr lang="en-CA" b="0" i="0" dirty="0">
                <a:solidFill>
                  <a:srgbClr val="333333"/>
                </a:solidFill>
                <a:effectLst/>
                <a:latin typeface="Sorts Mill Goudy"/>
              </a:rPr>
              <a:t>Positivity score: 1 -10</a:t>
            </a:r>
          </a:p>
          <a:p>
            <a:pPr algn="l"/>
            <a:r>
              <a:rPr lang="en-CA" b="1" i="0" dirty="0">
                <a:solidFill>
                  <a:srgbClr val="222222"/>
                </a:solidFill>
                <a:effectLst/>
                <a:latin typeface="Roboto Slab" pitchFamily="2" charset="0"/>
              </a:rPr>
              <a:t>Keep it Simple</a:t>
            </a:r>
          </a:p>
          <a:p>
            <a:pPr algn="l"/>
            <a:r>
              <a:rPr lang="en-CA" b="0" i="0" dirty="0">
                <a:solidFill>
                  <a:srgbClr val="333333"/>
                </a:solidFill>
                <a:effectLst/>
                <a:latin typeface="Sorts Mill Goudy"/>
              </a:rPr>
              <a:t>Keep it really simple and to the point.</a:t>
            </a:r>
          </a:p>
          <a:p>
            <a:pPr algn="l"/>
            <a:r>
              <a:rPr lang="en-CA" b="0" i="0" dirty="0">
                <a:solidFill>
                  <a:srgbClr val="333333"/>
                </a:solidFill>
                <a:effectLst/>
                <a:latin typeface="Sorts Mill Goudy"/>
              </a:rPr>
              <a:t>It should take you no more than five minutes.</a:t>
            </a:r>
          </a:p>
          <a:p>
            <a:pPr algn="l"/>
            <a:r>
              <a:rPr lang="en-CA" b="0" i="0" dirty="0">
                <a:solidFill>
                  <a:srgbClr val="333333"/>
                </a:solidFill>
                <a:effectLst/>
                <a:latin typeface="Sorts Mill Goudy"/>
              </a:rPr>
              <a:t>Here is an example for each using the categories above.</a:t>
            </a:r>
          </a:p>
          <a:p>
            <a:pPr algn="l"/>
            <a:r>
              <a:rPr lang="en-CA" b="1" i="0" dirty="0">
                <a:solidFill>
                  <a:srgbClr val="222222"/>
                </a:solidFill>
                <a:effectLst/>
                <a:latin typeface="Roboto Slab" pitchFamily="2" charset="0"/>
              </a:rPr>
              <a:t>1. Tomorrow's Goal</a:t>
            </a:r>
          </a:p>
          <a:p>
            <a:pPr algn="l"/>
            <a:r>
              <a:rPr lang="en-CA" b="0" i="0" dirty="0">
                <a:solidFill>
                  <a:srgbClr val="333333"/>
                </a:solidFill>
                <a:effectLst/>
                <a:latin typeface="Sorts Mill Goudy"/>
              </a:rPr>
              <a:t>In this section, include a simple statement or a list of tasks.</a:t>
            </a:r>
          </a:p>
          <a:p>
            <a:pPr algn="l"/>
            <a:r>
              <a:rPr lang="en-CA" b="0" i="0" dirty="0">
                <a:solidFill>
                  <a:srgbClr val="333333"/>
                </a:solidFill>
                <a:effectLst/>
                <a:latin typeface="Sorts Mill Goudy"/>
              </a:rPr>
              <a:t>Your statement could be something all-encompassing such as “Be more grateful”, or something with intention such as “Do a random act of kindness”, or “Go for a morning run”.</a:t>
            </a:r>
          </a:p>
          <a:p>
            <a:pPr algn="l"/>
            <a:r>
              <a:rPr lang="en-CA" b="0" i="0" dirty="0">
                <a:solidFill>
                  <a:srgbClr val="333333"/>
                </a:solidFill>
                <a:effectLst/>
                <a:latin typeface="Sorts Mill Goudy"/>
              </a:rPr>
              <a:t>Or it could be a list-based answer, covering a handful of important things that you really want to do tomorrow:</a:t>
            </a:r>
          </a:p>
          <a:p>
            <a:pPr algn="l">
              <a:buFont typeface="Arial" panose="020B0604020202020204" pitchFamily="34" charset="0"/>
              <a:buChar char="•"/>
            </a:pPr>
            <a:r>
              <a:rPr lang="en-CA" b="0" i="0" dirty="0">
                <a:solidFill>
                  <a:srgbClr val="333333"/>
                </a:solidFill>
                <a:effectLst/>
                <a:latin typeface="Sorts Mill Goudy"/>
              </a:rPr>
              <a:t>Meditation: 15 minutes in the morning.</a:t>
            </a:r>
          </a:p>
          <a:p>
            <a:pPr algn="l">
              <a:buFont typeface="Arial" panose="020B0604020202020204" pitchFamily="34" charset="0"/>
              <a:buChar char="•"/>
            </a:pPr>
            <a:r>
              <a:rPr lang="en-CA" b="0" i="0" dirty="0">
                <a:solidFill>
                  <a:srgbClr val="333333"/>
                </a:solidFill>
                <a:effectLst/>
                <a:latin typeface="Sorts Mill Goudy"/>
              </a:rPr>
              <a:t>Send email to one of your coworkers about the project.</a:t>
            </a:r>
          </a:p>
          <a:p>
            <a:pPr algn="l">
              <a:buFont typeface="Arial" panose="020B0604020202020204" pitchFamily="34" charset="0"/>
              <a:buChar char="•"/>
            </a:pPr>
            <a:r>
              <a:rPr lang="en-CA" b="0" i="0" dirty="0">
                <a:solidFill>
                  <a:srgbClr val="333333"/>
                </a:solidFill>
                <a:effectLst/>
                <a:latin typeface="Sorts Mill Goudy"/>
              </a:rPr>
              <a:t>Book the car in for a service.</a:t>
            </a:r>
          </a:p>
          <a:p>
            <a:pPr algn="l">
              <a:buFont typeface="Arial" panose="020B0604020202020204" pitchFamily="34" charset="0"/>
              <a:buChar char="•"/>
            </a:pPr>
            <a:r>
              <a:rPr lang="en-CA" b="0" i="0" dirty="0">
                <a:solidFill>
                  <a:srgbClr val="333333"/>
                </a:solidFill>
                <a:effectLst/>
                <a:latin typeface="Sorts Mill Goudy"/>
              </a:rPr>
              <a:t>Arrange dinner date with my child, spouse or parent.</a:t>
            </a:r>
          </a:p>
          <a:p>
            <a:pPr algn="l"/>
            <a:r>
              <a:rPr lang="en-CA" b="1" i="0" dirty="0">
                <a:solidFill>
                  <a:srgbClr val="222222"/>
                </a:solidFill>
                <a:effectLst/>
                <a:latin typeface="Roboto Slab" pitchFamily="2" charset="0"/>
              </a:rPr>
              <a:t>2. Today's Achievements</a:t>
            </a:r>
          </a:p>
          <a:p>
            <a:pPr algn="l"/>
            <a:r>
              <a:rPr lang="en-CA" b="0" i="0" dirty="0">
                <a:solidFill>
                  <a:srgbClr val="333333"/>
                </a:solidFill>
                <a:effectLst/>
                <a:latin typeface="Sorts Mill Goudy"/>
              </a:rPr>
              <a:t>Again, this could be a bulleted list of tasks that you did, or a statement regarding your feelings or behavior, or both.</a:t>
            </a:r>
          </a:p>
          <a:p>
            <a:pPr algn="l">
              <a:buFont typeface="Arial" panose="020B0604020202020204" pitchFamily="34" charset="0"/>
              <a:buChar char="•"/>
            </a:pPr>
            <a:r>
              <a:rPr lang="en-CA" b="0" i="0" dirty="0">
                <a:solidFill>
                  <a:srgbClr val="333333"/>
                </a:solidFill>
                <a:effectLst/>
                <a:latin typeface="Sorts Mill Goudy"/>
              </a:rPr>
              <a:t>Finished my project</a:t>
            </a:r>
          </a:p>
          <a:p>
            <a:pPr algn="l">
              <a:buFont typeface="Arial" panose="020B0604020202020204" pitchFamily="34" charset="0"/>
              <a:buChar char="•"/>
            </a:pPr>
            <a:r>
              <a:rPr lang="en-CA" b="0" i="0" dirty="0">
                <a:solidFill>
                  <a:srgbClr val="333333"/>
                </a:solidFill>
                <a:effectLst/>
                <a:latin typeface="Sorts Mill Goudy"/>
              </a:rPr>
              <a:t>Walked for ½ hour today.</a:t>
            </a:r>
          </a:p>
          <a:p>
            <a:pPr algn="l">
              <a:buFont typeface="Arial" panose="020B0604020202020204" pitchFamily="34" charset="0"/>
              <a:buChar char="•"/>
            </a:pPr>
            <a:r>
              <a:rPr lang="en-CA" b="0" i="0" dirty="0">
                <a:solidFill>
                  <a:srgbClr val="333333"/>
                </a:solidFill>
                <a:effectLst/>
                <a:latin typeface="Sorts Mill Goudy"/>
              </a:rPr>
              <a:t>Felt less stressed and more patient with others</a:t>
            </a:r>
          </a:p>
          <a:p>
            <a:pPr algn="l"/>
            <a:r>
              <a:rPr lang="en-CA" b="1" i="0" dirty="0">
                <a:solidFill>
                  <a:srgbClr val="222222"/>
                </a:solidFill>
                <a:effectLst/>
                <a:latin typeface="Roboto Slab" pitchFamily="2" charset="0"/>
              </a:rPr>
              <a:t>3. Let it Go</a:t>
            </a:r>
          </a:p>
          <a:p>
            <a:pPr algn="l"/>
            <a:r>
              <a:rPr lang="en-CA" b="0" i="0" dirty="0">
                <a:solidFill>
                  <a:srgbClr val="333333"/>
                </a:solidFill>
                <a:effectLst/>
                <a:latin typeface="Sorts Mill Goudy"/>
              </a:rPr>
              <a:t>This section should come to you very easily and requires just a few words.</a:t>
            </a:r>
          </a:p>
          <a:p>
            <a:pPr algn="l"/>
            <a:r>
              <a:rPr lang="en-CA" b="0" i="0" dirty="0">
                <a:solidFill>
                  <a:srgbClr val="333333"/>
                </a:solidFill>
                <a:effectLst/>
                <a:latin typeface="Sorts Mill Goudy"/>
              </a:rPr>
              <a:t>If there was something particular that happened during the day that is playing on your mind, this is the section to write it down in.</a:t>
            </a:r>
          </a:p>
          <a:p>
            <a:pPr algn="l"/>
            <a:r>
              <a:rPr lang="en-CA" b="0" i="0" dirty="0">
                <a:solidFill>
                  <a:srgbClr val="333333"/>
                </a:solidFill>
                <a:effectLst/>
                <a:latin typeface="Sorts Mill Goudy"/>
              </a:rPr>
              <a:t>It could be something that disappointed you, something that upset you, or something that made you angry.</a:t>
            </a:r>
          </a:p>
          <a:p>
            <a:pPr algn="l">
              <a:buFont typeface="Arial" panose="020B0604020202020204" pitchFamily="34" charset="0"/>
              <a:buChar char="•"/>
            </a:pPr>
            <a:r>
              <a:rPr lang="en-CA" b="0" i="0" dirty="0">
                <a:solidFill>
                  <a:srgbClr val="333333"/>
                </a:solidFill>
                <a:effectLst/>
                <a:latin typeface="Sorts Mill Goudy"/>
              </a:rPr>
              <a:t>My disagreement with mom. It doesn't matter, we're both still here for each other.</a:t>
            </a:r>
          </a:p>
          <a:p>
            <a:pPr algn="l">
              <a:buFont typeface="Arial" panose="020B0604020202020204" pitchFamily="34" charset="0"/>
              <a:buChar char="•"/>
            </a:pPr>
            <a:r>
              <a:rPr lang="en-CA" b="0" i="0" dirty="0">
                <a:solidFill>
                  <a:srgbClr val="333333"/>
                </a:solidFill>
                <a:effectLst/>
                <a:latin typeface="Sorts Mill Goudy"/>
              </a:rPr>
              <a:t>Didn't get what I wanted. Never mind, something else will come up.</a:t>
            </a:r>
          </a:p>
          <a:p>
            <a:pPr algn="l">
              <a:buFont typeface="Arial" panose="020B0604020202020204" pitchFamily="34" charset="0"/>
              <a:buChar char="•"/>
            </a:pPr>
            <a:r>
              <a:rPr lang="en-CA" b="0" i="0" dirty="0">
                <a:solidFill>
                  <a:srgbClr val="333333"/>
                </a:solidFill>
                <a:effectLst/>
                <a:latin typeface="Sorts Mill Goudy"/>
              </a:rPr>
              <a:t>Blaming the past. I can't change it.</a:t>
            </a:r>
          </a:p>
          <a:p>
            <a:pPr algn="l"/>
            <a:r>
              <a:rPr lang="en-CA" b="1" i="0" dirty="0">
                <a:solidFill>
                  <a:srgbClr val="222222"/>
                </a:solidFill>
                <a:effectLst/>
                <a:latin typeface="Roboto Slab" pitchFamily="2" charset="0"/>
              </a:rPr>
              <a:t>4. Happy Thought for the Day</a:t>
            </a:r>
          </a:p>
          <a:p>
            <a:pPr algn="l"/>
            <a:r>
              <a:rPr lang="en-CA" b="0" i="0" dirty="0">
                <a:solidFill>
                  <a:srgbClr val="333333"/>
                </a:solidFill>
                <a:effectLst/>
                <a:latin typeface="Sorts Mill Goudy"/>
              </a:rPr>
              <a:t>This can be something that happened to you, happened to someone else, or something random that you thought about.</a:t>
            </a:r>
          </a:p>
          <a:p>
            <a:pPr algn="l"/>
            <a:r>
              <a:rPr lang="en-CA" b="0" i="0" dirty="0">
                <a:solidFill>
                  <a:srgbClr val="333333"/>
                </a:solidFill>
                <a:effectLst/>
                <a:latin typeface="Sorts Mill Goudy"/>
              </a:rPr>
              <a:t>It can be anything that made you smile, made you happy, or made you have positive thoughts.</a:t>
            </a:r>
          </a:p>
          <a:p>
            <a:pPr algn="l"/>
            <a:r>
              <a:rPr lang="en-CA" b="1" i="0" dirty="0">
                <a:solidFill>
                  <a:srgbClr val="222222"/>
                </a:solidFill>
                <a:effectLst/>
                <a:latin typeface="Roboto Slab" pitchFamily="2" charset="0"/>
              </a:rPr>
              <a:t>Positivity Score</a:t>
            </a:r>
          </a:p>
          <a:p>
            <a:pPr algn="l"/>
            <a:r>
              <a:rPr lang="en-CA" b="0" i="0" dirty="0">
                <a:solidFill>
                  <a:srgbClr val="333333"/>
                </a:solidFill>
                <a:effectLst/>
                <a:latin typeface="Sorts Mill Goudy"/>
              </a:rPr>
              <a:t>This is the shortest section and simply requires you to note a number 1-10.</a:t>
            </a:r>
          </a:p>
          <a:p>
            <a:pPr algn="l"/>
            <a:r>
              <a:rPr lang="en-CA" b="0" i="0" dirty="0">
                <a:solidFill>
                  <a:srgbClr val="333333"/>
                </a:solidFill>
                <a:effectLst/>
                <a:latin typeface="Sorts Mill Goudy"/>
              </a:rPr>
              <a:t>Again, don't think about it too much.</a:t>
            </a:r>
          </a:p>
          <a:p>
            <a:pPr algn="l"/>
            <a:r>
              <a:rPr lang="en-CA" b="0" i="0" dirty="0">
                <a:solidFill>
                  <a:srgbClr val="333333"/>
                </a:solidFill>
                <a:effectLst/>
                <a:latin typeface="Sorts Mill Goudy"/>
              </a:rPr>
              <a:t>You should be able to feel out the exact number to apply to the day. You can use half numbers too. Perhaps you think 8 is too much and 7 sounds too low, but 7.5 feels about right.</a:t>
            </a:r>
          </a:p>
          <a:p>
            <a:pPr algn="l"/>
            <a:r>
              <a:rPr lang="en-CA" b="0" i="0" dirty="0">
                <a:solidFill>
                  <a:srgbClr val="333333"/>
                </a:solidFill>
                <a:effectLst/>
                <a:latin typeface="Sorts Mill Goudy"/>
              </a:rPr>
              <a:t>This is where you put the day to bed.</a:t>
            </a:r>
          </a:p>
          <a:p>
            <a:pPr algn="l"/>
            <a:r>
              <a:rPr lang="en-CA" b="0" i="0" dirty="0">
                <a:solidFill>
                  <a:srgbClr val="333333"/>
                </a:solidFill>
                <a:effectLst/>
                <a:latin typeface="Sorts Mill Goudy"/>
              </a:rPr>
              <a:t>If it is a low number because the day didn't leave you feeling positive, that's no problem. In fact, it's a positive thing: because you have drawn a line under the sand and tomorrow you will look forward to improving on that number.</a:t>
            </a:r>
          </a:p>
          <a:p>
            <a:pPr algn="l"/>
            <a:r>
              <a:rPr lang="en-CA" b="0" i="0" dirty="0">
                <a:solidFill>
                  <a:srgbClr val="333333"/>
                </a:solidFill>
                <a:effectLst/>
                <a:latin typeface="Sorts Mill Goudy"/>
              </a:rPr>
              <a:t>And if it's a high number, great! Draw a line under the sand and aim to go into tomorrow just as positive as today.</a:t>
            </a:r>
          </a:p>
          <a:p>
            <a:pPr algn="l"/>
            <a:r>
              <a:rPr lang="en-CA" b="1" i="0" dirty="0">
                <a:solidFill>
                  <a:srgbClr val="222222"/>
                </a:solidFill>
                <a:effectLst/>
                <a:latin typeface="Roboto Slab" pitchFamily="2" charset="0"/>
              </a:rPr>
              <a:t>Night Journaling – Recap</a:t>
            </a:r>
          </a:p>
          <a:p>
            <a:pPr algn="l">
              <a:buFont typeface="Arial" panose="020B0604020202020204" pitchFamily="34" charset="0"/>
              <a:buChar char="•"/>
            </a:pPr>
            <a:r>
              <a:rPr lang="en-CA" b="0" i="0" dirty="0">
                <a:solidFill>
                  <a:srgbClr val="333333"/>
                </a:solidFill>
                <a:effectLst/>
                <a:latin typeface="Sorts Mill Goudy"/>
              </a:rPr>
              <a:t>Preferably use a notepad/book and pen rather than a phone or tablet (remember dim lights?)</a:t>
            </a:r>
          </a:p>
          <a:p>
            <a:pPr algn="l">
              <a:buFont typeface="Arial" panose="020B0604020202020204" pitchFamily="34" charset="0"/>
              <a:buChar char="•"/>
            </a:pPr>
            <a:r>
              <a:rPr lang="en-CA" b="0" i="0" dirty="0">
                <a:solidFill>
                  <a:srgbClr val="333333"/>
                </a:solidFill>
                <a:effectLst/>
                <a:latin typeface="Sorts Mill Goudy"/>
              </a:rPr>
              <a:t>No more than 5 headings/sections</a:t>
            </a:r>
          </a:p>
          <a:p>
            <a:pPr algn="l">
              <a:buFont typeface="Arial" panose="020B0604020202020204" pitchFamily="34" charset="0"/>
              <a:buChar char="•"/>
            </a:pPr>
            <a:r>
              <a:rPr lang="en-CA" b="0" i="0" dirty="0">
                <a:solidFill>
                  <a:srgbClr val="333333"/>
                </a:solidFill>
                <a:effectLst/>
                <a:latin typeface="Sorts Mill Goudy"/>
              </a:rPr>
              <a:t>Keep writing concise and to the point</a:t>
            </a:r>
          </a:p>
          <a:p>
            <a:pPr algn="l">
              <a:buFont typeface="Arial" panose="020B0604020202020204" pitchFamily="34" charset="0"/>
              <a:buChar char="•"/>
            </a:pPr>
            <a:r>
              <a:rPr lang="en-CA" b="0" i="0" dirty="0">
                <a:solidFill>
                  <a:srgbClr val="333333"/>
                </a:solidFill>
                <a:effectLst/>
                <a:latin typeface="Sorts Mill Goudy"/>
              </a:rPr>
              <a:t>Should take no longer than 5 minutes</a:t>
            </a:r>
          </a:p>
          <a:p>
            <a:pPr algn="l"/>
            <a:r>
              <a:rPr lang="en-CA" b="0" i="0" dirty="0">
                <a:solidFill>
                  <a:srgbClr val="333333"/>
                </a:solidFill>
                <a:effectLst/>
                <a:latin typeface="Sorts Mill Goudy"/>
              </a:rPr>
              <a:t>If you have a blank notebook then by all means use this template. If you are using a </a:t>
            </a:r>
            <a:r>
              <a:rPr lang="en-CA" b="0" i="0" u="none" strike="noStrike" dirty="0">
                <a:solidFill>
                  <a:srgbClr val="0000FF"/>
                </a:solidFill>
                <a:effectLst/>
                <a:latin typeface="Sorts Mill Goudy"/>
                <a:hlinkClick r:id="rId4"/>
              </a:rPr>
              <a:t>phone</a:t>
            </a:r>
            <a:r>
              <a:rPr lang="en-CA" b="0" i="0" dirty="0">
                <a:solidFill>
                  <a:srgbClr val="333333"/>
                </a:solidFill>
                <a:effectLst/>
                <a:latin typeface="Sorts Mill Goudy"/>
              </a:rPr>
              <a:t>,  you can simply type out the template and use it over again in a notepad app.</a:t>
            </a:r>
          </a:p>
          <a:p>
            <a:pPr algn="l"/>
            <a:r>
              <a:rPr lang="en-CA" b="0" i="0" dirty="0">
                <a:solidFill>
                  <a:srgbClr val="333333"/>
                </a:solidFill>
                <a:effectLst/>
                <a:latin typeface="Sorts Mill Goudy"/>
              </a:rPr>
              <a:t>However, it is  preferable  that you didn't use a phone, not least because there is something satisfyingly intimate and relaxing about writing things down with a pen and paper.</a:t>
            </a:r>
          </a:p>
          <a:p>
            <a:pPr algn="l"/>
            <a:r>
              <a:rPr lang="en-CA" b="0" i="0" dirty="0">
                <a:solidFill>
                  <a:srgbClr val="333333"/>
                </a:solidFill>
                <a:effectLst/>
                <a:latin typeface="Sorts Mill Goudy"/>
              </a:rPr>
              <a:t>I realize that for the younger generation this might seem a bit alien, so if you do use your phone I suggest that you disconnect from the Internet and your data plan well before you get into bed – disconnecting is an important part of sleep hygiene and getting a good night's rest.</a:t>
            </a:r>
          </a:p>
          <a:p>
            <a:pPr algn="l"/>
            <a:r>
              <a:rPr lang="en-CA" b="1" i="0" dirty="0">
                <a:solidFill>
                  <a:srgbClr val="333333"/>
                </a:solidFill>
                <a:effectLst/>
                <a:latin typeface="Sorts Mill Goudy"/>
              </a:rPr>
              <a:t>Note:</a:t>
            </a:r>
            <a:r>
              <a:rPr lang="en-CA" b="0" i="0" dirty="0">
                <a:solidFill>
                  <a:srgbClr val="333333"/>
                </a:solidFill>
                <a:effectLst/>
                <a:latin typeface="Sorts Mill Goudy"/>
              </a:rPr>
              <a:t>  You can get elaborate notepads, but a notebook will also serve the purpose, once it is filled and you have moved on to another notebook you can shred it or burn it. </a:t>
            </a:r>
          </a:p>
          <a:p>
            <a:br>
              <a:rPr lang="en-CA" dirty="0">
                <a:effectLst/>
              </a:rPr>
            </a:br>
            <a:endParaRPr lang="en-CA" dirty="0">
              <a:effectLst/>
            </a:endParaRPr>
          </a:p>
          <a:p>
            <a:endParaRPr lang="en-US" dirty="0"/>
          </a:p>
        </p:txBody>
      </p:sp>
      <p:sp>
        <p:nvSpPr>
          <p:cNvPr id="4" name="Slide Number Placeholder 3"/>
          <p:cNvSpPr>
            <a:spLocks noGrp="1"/>
          </p:cNvSpPr>
          <p:nvPr>
            <p:ph type="sldNum" sz="quarter" idx="5"/>
          </p:nvPr>
        </p:nvSpPr>
        <p:spPr/>
        <p:txBody>
          <a:bodyPr/>
          <a:lstStyle/>
          <a:p>
            <a:fld id="{F24930FA-7894-894A-9A1C-FA3F8ECA2EB3}" type="slidenum">
              <a:rPr lang="en-US" altLang="en-US" smtClean="0"/>
              <a:pPr/>
              <a:t>14</a:t>
            </a:fld>
            <a:endParaRPr lang="en-US" altLang="en-US"/>
          </a:p>
        </p:txBody>
      </p:sp>
    </p:spTree>
    <p:extLst>
      <p:ext uri="{BB962C8B-B14F-4D97-AF65-F5344CB8AC3E}">
        <p14:creationId xmlns:p14="http://schemas.microsoft.com/office/powerpoint/2010/main" val="2112753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FFF03CA-297F-D68E-623A-4FAB39624B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DD3A3C89-59FF-E524-0CE6-4F63B1C72B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Making your diabetes management a priority in your life dictates that you give sleep equal attention to the other pillars of healthy living like diet, exercise, and medication. Getting more and better sleep now will improve your diabetes management, your overall health, your mood, and it will likely extend your overall waking hours as well.</a:t>
            </a:r>
          </a:p>
          <a:p>
            <a:pPr eaLnBrk="1" hangingPunct="1">
              <a:spcBef>
                <a:spcPct val="0"/>
              </a:spcBef>
            </a:pPr>
            <a:endParaRPr lang="en-US" altLang="en-US"/>
          </a:p>
        </p:txBody>
      </p:sp>
      <p:sp>
        <p:nvSpPr>
          <p:cNvPr id="36868" name="Slide Number Placeholder 3">
            <a:extLst>
              <a:ext uri="{FF2B5EF4-FFF2-40B4-BE49-F238E27FC236}">
                <a16:creationId xmlns:a16="http://schemas.microsoft.com/office/drawing/2014/main" id="{753548AE-F7BF-E041-20D0-34CFA3B1EDF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417E203-5AC7-F14F-BA9B-910E889AF4C2}"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1" i="0" u="none" strike="noStrike" dirty="0">
                <a:solidFill>
                  <a:srgbClr val="FFFFFF"/>
                </a:solidFill>
                <a:effectLst/>
                <a:latin typeface="Montserrat" panose="020F0502020204030204" pitchFamily="34" charset="0"/>
              </a:rPr>
              <a:t>Did you know that March 15 is World sleep day , no it doesn’t mean you sleep all day </a:t>
            </a:r>
          </a:p>
          <a:p>
            <a:pPr algn="l"/>
            <a:r>
              <a:rPr lang="en-CA" b="1" i="0" u="none" strike="noStrike" dirty="0">
                <a:solidFill>
                  <a:srgbClr val="FFFFFF"/>
                </a:solidFill>
                <a:effectLst/>
                <a:latin typeface="Montserrat" panose="020F0502020204030204" pitchFamily="34" charset="0"/>
              </a:rPr>
              <a:t>It is dedicated to The Canadian Sleep Society is a national organization committed to improving sleep for all Canadians through support for research, promotion of high-quality clinical care, education of professionals and the public, and advocacy for sleep and sleep disorders medicine.</a:t>
            </a:r>
          </a:p>
          <a:p>
            <a:pPr algn="l"/>
            <a:r>
              <a:rPr lang="en-CA" b="1" i="0" u="none" strike="noStrike" dirty="0">
                <a:solidFill>
                  <a:srgbClr val="FFFFFF"/>
                </a:solidFill>
                <a:effectLst/>
                <a:latin typeface="Montserrat" pitchFamily="2" charset="77"/>
              </a:rPr>
              <a:t>“Healthy sleep for healthy Canadians”</a:t>
            </a:r>
          </a:p>
          <a:p>
            <a:r>
              <a:rPr lang="en-US" dirty="0"/>
              <a:t>More on that </a:t>
            </a:r>
            <a:r>
              <a:rPr lang="en-US"/>
              <a:t>another time.</a:t>
            </a:r>
          </a:p>
          <a:p>
            <a:endParaRPr lang="en-US" dirty="0"/>
          </a:p>
        </p:txBody>
      </p:sp>
      <p:sp>
        <p:nvSpPr>
          <p:cNvPr id="4" name="Slide Number Placeholder 3"/>
          <p:cNvSpPr>
            <a:spLocks noGrp="1"/>
          </p:cNvSpPr>
          <p:nvPr>
            <p:ph type="sldNum" sz="quarter" idx="5"/>
          </p:nvPr>
        </p:nvSpPr>
        <p:spPr/>
        <p:txBody>
          <a:bodyPr/>
          <a:lstStyle/>
          <a:p>
            <a:fld id="{F24930FA-7894-894A-9A1C-FA3F8ECA2EB3}" type="slidenum">
              <a:rPr lang="en-US" altLang="en-US" smtClean="0"/>
              <a:pPr/>
              <a:t>2</a:t>
            </a:fld>
            <a:endParaRPr lang="en-US" altLang="en-US"/>
          </a:p>
        </p:txBody>
      </p:sp>
    </p:spTree>
    <p:extLst>
      <p:ext uri="{BB962C8B-B14F-4D97-AF65-F5344CB8AC3E}">
        <p14:creationId xmlns:p14="http://schemas.microsoft.com/office/powerpoint/2010/main" val="341607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E9631EA-30EF-F746-EAAC-1330C21021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7B2CA338-18E8-91D3-E8AC-927969FAC9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Answer--- You start it by preparing for it the evening before.</a:t>
            </a:r>
          </a:p>
        </p:txBody>
      </p:sp>
      <p:sp>
        <p:nvSpPr>
          <p:cNvPr id="26628" name="Slide Number Placeholder 3">
            <a:extLst>
              <a:ext uri="{FF2B5EF4-FFF2-40B4-BE49-F238E27FC236}">
                <a16:creationId xmlns:a16="http://schemas.microsoft.com/office/drawing/2014/main" id="{CD6FBC9F-9198-31D0-4D42-CF5C4D57FB7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8078AA-699A-E84E-A4F8-3FC8C292BD90}"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D6C501C-4A69-8C69-AD4F-474AC314DD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FA6B3A9-E6C6-F25B-1736-E0728B27A2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although we all have worries and family concerns, it is best to lay those aside to get the benefits of a proper sleep. Whil</a:t>
            </a:r>
            <a:r>
              <a:rPr lang="en-US" altLang="en-US" dirty="0"/>
              <a:t>e life gets in the way of sleep every now and again, don’t make sacrificing sleep a regular practice. </a:t>
            </a:r>
          </a:p>
        </p:txBody>
      </p:sp>
      <p:sp>
        <p:nvSpPr>
          <p:cNvPr id="29700" name="Slide Number Placeholder 3">
            <a:extLst>
              <a:ext uri="{FF2B5EF4-FFF2-40B4-BE49-F238E27FC236}">
                <a16:creationId xmlns:a16="http://schemas.microsoft.com/office/drawing/2014/main" id="{7BB812BC-2071-7130-1111-0B9E58E8D66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78483D-03A7-0B48-B842-812410A2073E}"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6074267-9BD2-E00E-913D-2FBF275E3C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B59015E1-F1F9-8380-8DC0-1E9B2B940E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i="1" dirty="0"/>
              <a:t>What may you ask does sleep have to do with it?</a:t>
            </a:r>
          </a:p>
          <a:p>
            <a:pPr eaLnBrk="1" hangingPunct="1">
              <a:spcBef>
                <a:spcPct val="0"/>
              </a:spcBef>
            </a:pPr>
            <a:r>
              <a:rPr lang="en-US" altLang="en-US" dirty="0"/>
              <a:t>Like the rest of your Diabetes regime, getting a good night’s sleep is essential to good health for any population.  But for those with a chronic health condition like </a:t>
            </a:r>
            <a:r>
              <a:rPr lang="en-US" altLang="en-US" dirty="0">
                <a:hlinkClick r:id="rId3"/>
              </a:rPr>
              <a:t>type 2 diabetes</a:t>
            </a:r>
            <a:r>
              <a:rPr lang="en-US" altLang="en-US" dirty="0"/>
              <a:t>, it takes on added importance. </a:t>
            </a:r>
          </a:p>
          <a:p>
            <a:pPr eaLnBrk="1" hangingPunct="1">
              <a:spcBef>
                <a:spcPct val="0"/>
              </a:spcBef>
            </a:pPr>
            <a:r>
              <a:rPr lang="en-US" altLang="en-US" dirty="0"/>
              <a:t>Fortunately, the steps you take to better manage your type 2 diabetes will also help you sleep better at night.</a:t>
            </a:r>
          </a:p>
          <a:p>
            <a:pPr eaLnBrk="1" hangingPunct="1">
              <a:spcBef>
                <a:spcPct val="0"/>
              </a:spcBef>
            </a:pPr>
            <a:r>
              <a:rPr lang="en-US" altLang="en-US" dirty="0"/>
              <a:t>The following suggestions are a few ways to help ensure a good night’s rest.</a:t>
            </a:r>
          </a:p>
          <a:p>
            <a:pPr eaLnBrk="1" hangingPunct="1">
              <a:spcBef>
                <a:spcPct val="0"/>
              </a:spcBef>
            </a:pPr>
            <a:endParaRPr lang="en-US" altLang="en-US" dirty="0"/>
          </a:p>
        </p:txBody>
      </p:sp>
      <p:sp>
        <p:nvSpPr>
          <p:cNvPr id="30724" name="Slide Number Placeholder 3">
            <a:extLst>
              <a:ext uri="{FF2B5EF4-FFF2-40B4-BE49-F238E27FC236}">
                <a16:creationId xmlns:a16="http://schemas.microsoft.com/office/drawing/2014/main" id="{42CF196B-9A34-16ED-B4AA-D21CC91C87C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28416B-8D2F-5E42-9736-EF0F344D11AE}"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0" i="0" dirty="0">
                <a:solidFill>
                  <a:srgbClr val="333333"/>
                </a:solidFill>
                <a:effectLst/>
                <a:latin typeface="Sorts Mill Goudy"/>
              </a:rPr>
              <a:t>When the lights go out, we should get to sleep right, but then we suddenly start remembering important things that we don't want to forget, sometimes it isn’t just about remembering but worries, fears and anxieties start setting in. </a:t>
            </a:r>
          </a:p>
          <a:p>
            <a:pPr algn="l"/>
            <a:r>
              <a:rPr lang="en-CA" b="0" i="0" dirty="0">
                <a:solidFill>
                  <a:srgbClr val="333333"/>
                </a:solidFill>
                <a:effectLst/>
                <a:latin typeface="Sorts Mill Goudy"/>
              </a:rPr>
              <a:t>Such thoughts are not conducive to a relaxed state of mind and a good night's sleep.</a:t>
            </a:r>
          </a:p>
          <a:p>
            <a:pPr algn="l"/>
            <a:endParaRPr lang="en-CA" b="0" i="0" dirty="0">
              <a:solidFill>
                <a:srgbClr val="333333"/>
              </a:solidFill>
              <a:effectLst/>
              <a:latin typeface="Sorts Mill Goudy"/>
            </a:endParaRPr>
          </a:p>
          <a:p>
            <a:endParaRPr lang="en-US" dirty="0"/>
          </a:p>
        </p:txBody>
      </p:sp>
      <p:sp>
        <p:nvSpPr>
          <p:cNvPr id="4" name="Slide Number Placeholder 3"/>
          <p:cNvSpPr>
            <a:spLocks noGrp="1"/>
          </p:cNvSpPr>
          <p:nvPr>
            <p:ph type="sldNum" sz="quarter" idx="5"/>
          </p:nvPr>
        </p:nvSpPr>
        <p:spPr/>
        <p:txBody>
          <a:bodyPr/>
          <a:lstStyle/>
          <a:p>
            <a:fld id="{F24930FA-7894-894A-9A1C-FA3F8ECA2EB3}" type="slidenum">
              <a:rPr lang="en-US" altLang="en-US" smtClean="0"/>
              <a:pPr/>
              <a:t>6</a:t>
            </a:fld>
            <a:endParaRPr lang="en-US" altLang="en-US"/>
          </a:p>
        </p:txBody>
      </p:sp>
    </p:spTree>
    <p:extLst>
      <p:ext uri="{BB962C8B-B14F-4D97-AF65-F5344CB8AC3E}">
        <p14:creationId xmlns:p14="http://schemas.microsoft.com/office/powerpoint/2010/main" val="569132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804E6E5-3F85-56EA-69E6-A8E28C5E8B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024763C-D338-654F-961A-BEB2F7629B79}"/>
              </a:ext>
            </a:extLst>
          </p:cNvPr>
          <p:cNvSpPr>
            <a:spLocks noGrp="1"/>
          </p:cNvSpPr>
          <p:nvPr>
            <p:ph type="body" idx="1"/>
          </p:nvPr>
        </p:nvSpPr>
        <p:spPr/>
        <p:txBody>
          <a:bodyPr>
            <a:normAutofit fontScale="85000" lnSpcReduction="10000"/>
          </a:bodyPr>
          <a:lstStyle/>
          <a:p>
            <a:pPr marL="0" indent="0" eaLnBrk="1" fontAlgn="auto" hangingPunct="1">
              <a:spcBef>
                <a:spcPts val="0"/>
              </a:spcBef>
              <a:spcAft>
                <a:spcPts val="0"/>
              </a:spcAft>
              <a:buFontTx/>
              <a:buNone/>
              <a:defRPr/>
            </a:pPr>
            <a:r>
              <a:rPr lang="en-US" dirty="0"/>
              <a:t>The following are suggestions, you may want to find what works for you to get a goodnights sleep. It may also help if perhaps you can find out what is disrupting your sleep and find ways to alleviate them.</a:t>
            </a:r>
          </a:p>
          <a:p>
            <a:pPr marL="0" indent="0" eaLnBrk="1" fontAlgn="auto" hangingPunct="1">
              <a:spcBef>
                <a:spcPts val="0"/>
              </a:spcBef>
              <a:spcAft>
                <a:spcPts val="0"/>
              </a:spcAft>
              <a:buFontTx/>
              <a:buNone/>
              <a:defRPr/>
            </a:pPr>
            <a:r>
              <a:rPr lang="en-US" dirty="0"/>
              <a:t>So, the first one is:</a:t>
            </a:r>
          </a:p>
          <a:p>
            <a:pPr marL="228600" indent="-228600" eaLnBrk="1" fontAlgn="auto" hangingPunct="1">
              <a:spcBef>
                <a:spcPts val="0"/>
              </a:spcBef>
              <a:spcAft>
                <a:spcPts val="0"/>
              </a:spcAft>
              <a:buFont typeface="+mj-lt"/>
              <a:buAutoNum type="arabicPeriod"/>
              <a:defRPr/>
            </a:pPr>
            <a:r>
              <a:rPr lang="en-US" dirty="0"/>
              <a:t>Know what you’re going to have for breakfast and get ingredients ready. Pack meals and snacks the night before.</a:t>
            </a:r>
          </a:p>
          <a:p>
            <a:pPr marL="228600" indent="-228600" eaLnBrk="1" fontAlgn="auto" hangingPunct="1">
              <a:spcBef>
                <a:spcPts val="0"/>
              </a:spcBef>
              <a:spcAft>
                <a:spcPts val="0"/>
              </a:spcAft>
              <a:buFont typeface="+mj-lt"/>
              <a:buAutoNum type="arabicPeriod"/>
              <a:defRPr/>
            </a:pPr>
            <a:r>
              <a:rPr lang="en-US" dirty="0"/>
              <a:t>Instead of risking surprises in the middle of the night, make these occurrences less likely by checking blood sugar before bed and doing what you need to do according to your blood sugar and treatment plan.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Have something next to your bed such as </a:t>
            </a:r>
            <a:r>
              <a:rPr lang="en-US" dirty="0" err="1"/>
              <a:t>dextabs</a:t>
            </a:r>
            <a:r>
              <a:rPr lang="en-US" dirty="0"/>
              <a:t> or even a cookie and juice box, in case you experience a low blood sugar during the night.</a:t>
            </a:r>
            <a:r>
              <a:rPr lang="en-US" altLang="en-US" dirty="0"/>
              <a:t> Having  a plan in the event you experience a low blood sugar during the night may help alleviate some of your worry and help you get a goodnights sleep.</a:t>
            </a:r>
            <a:endParaRPr lang="en-US" dirty="0"/>
          </a:p>
          <a:p>
            <a:pPr marL="228600" indent="-228600" eaLnBrk="1" fontAlgn="auto" hangingPunct="1">
              <a:spcBef>
                <a:spcPts val="0"/>
              </a:spcBef>
              <a:spcAft>
                <a:spcPts val="0"/>
              </a:spcAft>
              <a:buFont typeface="+mj-lt"/>
              <a:buAutoNum type="arabicPeriod"/>
              <a:defRPr/>
            </a:pPr>
            <a:r>
              <a:rPr lang="en-US" dirty="0"/>
              <a:t>It’s not ideal for digestion and it can help complicate blood sugar management because you may have insulin-on-board while sleeping which may cause a low blood sugar or you may not catch a rise in blood sugar until it’s much higher than what is ideal.</a:t>
            </a:r>
          </a:p>
          <a:p>
            <a:pPr marL="228600" indent="-228600" eaLnBrk="1" fontAlgn="auto" hangingPunct="1">
              <a:spcBef>
                <a:spcPts val="0"/>
              </a:spcBef>
              <a:spcAft>
                <a:spcPts val="0"/>
              </a:spcAft>
              <a:buFont typeface="+mj-lt"/>
              <a:buAutoNum type="arabicPeriod"/>
              <a:defRPr/>
            </a:pPr>
            <a:r>
              <a:rPr lang="en-US" dirty="0"/>
              <a:t>Take prescribed medications as you were told by the pharmacist.</a:t>
            </a:r>
          </a:p>
          <a:p>
            <a:pPr marL="228600" indent="-228600" eaLnBrk="1" fontAlgn="auto" hangingPunct="1">
              <a:spcBef>
                <a:spcPts val="0"/>
              </a:spcBef>
              <a:spcAft>
                <a:spcPts val="0"/>
              </a:spcAft>
              <a:buFont typeface="+mj-lt"/>
              <a:buAutoNum type="arabicPeriod"/>
              <a:defRPr/>
            </a:pPr>
            <a:r>
              <a:rPr lang="en-US" dirty="0"/>
              <a:t>Elevated blood sugar can help multiply bacteria in your mouth overnight. It’s always a good idea to brush and floss before going to bed.</a:t>
            </a:r>
          </a:p>
          <a:p>
            <a:pPr marL="228600" indent="-228600" eaLnBrk="1" fontAlgn="auto" hangingPunct="1">
              <a:spcBef>
                <a:spcPts val="0"/>
              </a:spcBef>
              <a:spcAft>
                <a:spcPts val="0"/>
              </a:spcAft>
              <a:buFont typeface="+mj-lt"/>
              <a:buAutoNum type="arabicPeriod"/>
              <a:defRPr/>
            </a:pPr>
            <a:r>
              <a:rPr lang="en-US" dirty="0"/>
              <a:t>If you have trouble getting to sleep, try putting your phone or tablet away earlier and do something calming instead.</a:t>
            </a:r>
          </a:p>
          <a:p>
            <a:pPr marL="228600" indent="-228600" eaLnBrk="1" fontAlgn="auto" hangingPunct="1">
              <a:spcBef>
                <a:spcPts val="0"/>
              </a:spcBef>
              <a:spcAft>
                <a:spcPts val="0"/>
              </a:spcAft>
              <a:buFont typeface="+mj-lt"/>
              <a:buAutoNum type="arabicPeriod"/>
              <a:defRPr/>
            </a:pPr>
            <a:r>
              <a:rPr lang="en-US" dirty="0"/>
              <a:t>It could be chamomile tea, reading a book, cozying up to a loved one, or taking a warm bath. Find what works for you.</a:t>
            </a:r>
          </a:p>
          <a:p>
            <a:pPr marL="228600" indent="-228600" eaLnBrk="1" fontAlgn="auto" hangingPunct="1">
              <a:spcBef>
                <a:spcPts val="0"/>
              </a:spcBef>
              <a:spcAft>
                <a:spcPts val="0"/>
              </a:spcAft>
              <a:buFont typeface="+mj-lt"/>
              <a:buAutoNum type="arabicPeriod"/>
              <a:defRPr/>
            </a:pPr>
            <a:r>
              <a:rPr lang="en-US" dirty="0"/>
              <a:t>That way you’re ready to grab-and-go without forgetting test strips or glucose tablets.</a:t>
            </a:r>
          </a:p>
          <a:p>
            <a:pPr marL="228600" indent="-228600" eaLnBrk="1" fontAlgn="auto" hangingPunct="1">
              <a:spcBef>
                <a:spcPts val="0"/>
              </a:spcBef>
              <a:spcAft>
                <a:spcPts val="0"/>
              </a:spcAft>
              <a:buFont typeface="+mj-lt"/>
              <a:buAutoNum type="arabicPeriod"/>
              <a:defRPr/>
            </a:pPr>
            <a:r>
              <a:rPr lang="en-US" dirty="0"/>
              <a:t>Use your good foresight to set an alarm for some time in the middle of the night to check your blood sugar. It’s worth it when you discover a high or low and can take care of it.</a:t>
            </a:r>
          </a:p>
          <a:p>
            <a:pPr marL="228600" indent="-228600" eaLnBrk="1" fontAlgn="auto" hangingPunct="1">
              <a:spcBef>
                <a:spcPts val="0"/>
              </a:spcBef>
              <a:spcAft>
                <a:spcPts val="0"/>
              </a:spcAft>
              <a:buFont typeface="+mj-lt"/>
              <a:buAutoNum type="arabicPeriod"/>
              <a:defRPr/>
            </a:pPr>
            <a:r>
              <a:rPr lang="en-US" dirty="0"/>
              <a:t>Have your fluids early in the evening and avoid drinking too much too close to bedtime, so your bladder doesn’t interrupt your sleep</a:t>
            </a:r>
          </a:p>
          <a:p>
            <a:pPr marL="228600" indent="-228600" eaLnBrk="1" fontAlgn="auto" hangingPunct="1">
              <a:spcBef>
                <a:spcPts val="0"/>
              </a:spcBef>
              <a:spcAft>
                <a:spcPts val="0"/>
              </a:spcAft>
              <a:buFont typeface="+mj-lt"/>
              <a:buAutoNum type="arabicPeriod"/>
              <a:defRPr/>
            </a:pPr>
            <a:r>
              <a:rPr lang="en-US" b="1" dirty="0"/>
              <a:t>Make certain there isn’t anything you need to take care</a:t>
            </a:r>
            <a:r>
              <a:rPr lang="en-US" dirty="0"/>
              <a:t> </a:t>
            </a:r>
            <a:r>
              <a:rPr lang="en-US" b="1" dirty="0"/>
              <a:t>of</a:t>
            </a:r>
            <a:r>
              <a:rPr lang="en-US" dirty="0"/>
              <a:t> like a low battery or low insulin in a pump cartridge, for example.</a:t>
            </a:r>
          </a:p>
        </p:txBody>
      </p:sp>
      <p:sp>
        <p:nvSpPr>
          <p:cNvPr id="27652" name="Slide Number Placeholder 3">
            <a:extLst>
              <a:ext uri="{FF2B5EF4-FFF2-40B4-BE49-F238E27FC236}">
                <a16:creationId xmlns:a16="http://schemas.microsoft.com/office/drawing/2014/main" id="{F04E294C-6CC2-4A04-C862-4A6EC8420FE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628DB2E-21F6-1343-A522-37CDE56000B6}"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29BD96D2-8115-B523-7C27-ABA12ADBB6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947A9934-BD44-CD23-C6E7-FD4FD535D2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These are suggestions for an evening snack.</a:t>
            </a:r>
            <a:r>
              <a:rPr lang="en-US" altLang="en-US" sz="1200" dirty="0"/>
              <a:t>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dirty="0"/>
              <a:t>You can connect with a dietician to ask what you can have as an evening snack especially if you have diabetes and what time you should be eating this snack.</a:t>
            </a:r>
          </a:p>
          <a:p>
            <a:pPr eaLnBrk="1" hangingPunct="1">
              <a:spcBef>
                <a:spcPct val="0"/>
              </a:spcBef>
            </a:pPr>
            <a:endParaRPr lang="en-US" altLang="en-US" dirty="0"/>
          </a:p>
          <a:p>
            <a:pPr eaLnBrk="1" hangingPunct="1">
              <a:spcBef>
                <a:spcPct val="0"/>
              </a:spcBef>
            </a:pPr>
            <a:endParaRPr lang="en-US" altLang="en-US" dirty="0"/>
          </a:p>
        </p:txBody>
      </p:sp>
      <p:sp>
        <p:nvSpPr>
          <p:cNvPr id="28676" name="Slide Number Placeholder 3">
            <a:extLst>
              <a:ext uri="{FF2B5EF4-FFF2-40B4-BE49-F238E27FC236}">
                <a16:creationId xmlns:a16="http://schemas.microsoft.com/office/drawing/2014/main" id="{4D49C03D-5FA9-4875-2562-C7D576112EE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680EFB-5884-2D40-A4E0-3E115A619DFD}"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5E0040C-46A0-0802-2CEA-5E2F7AEB5F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6EE51F05-4245-BAAE-78B4-B1929AEA1B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Sleep research scientists have long held the belief that restorative sleep must take place </a:t>
            </a:r>
            <a:r>
              <a:rPr lang="en-US" altLang="en-US" dirty="0">
                <a:hlinkClick r:id="rId3"/>
              </a:rPr>
              <a:t>away from bright lights</a:t>
            </a:r>
            <a:r>
              <a:rPr lang="en-US" altLang="en-US" dirty="0"/>
              <a:t>. </a:t>
            </a:r>
          </a:p>
          <a:p>
            <a:pPr eaLnBrk="1" hangingPunct="1">
              <a:spcBef>
                <a:spcPct val="0"/>
              </a:spcBef>
            </a:pPr>
            <a:r>
              <a:rPr lang="en-US" altLang="en-US" dirty="0"/>
              <a:t>But a surprising finding from a </a:t>
            </a:r>
            <a:r>
              <a:rPr lang="en-US" altLang="en-US" dirty="0">
                <a:hlinkClick r:id="rId4"/>
              </a:rPr>
              <a:t>2016 research study</a:t>
            </a:r>
            <a:r>
              <a:rPr lang="en-US" altLang="en-US" dirty="0"/>
              <a:t> was that exposure to dim light, such as that produced by a television screen, tablet or smartphone in your bedroom or in the bed with you increases your body’s insulin resistance. </a:t>
            </a:r>
          </a:p>
          <a:p>
            <a:pPr algn="l"/>
            <a:r>
              <a:rPr lang="en-CA" b="0" i="0" u="none" strike="noStrike" dirty="0">
                <a:solidFill>
                  <a:srgbClr val="262626"/>
                </a:solidFill>
                <a:effectLst/>
                <a:latin typeface="Segoe UI Semibold" panose="020B0502040204020203" pitchFamily="34" charset="0"/>
              </a:rPr>
              <a:t>Further, In 2022 the latest sleep study regarding dim light</a:t>
            </a:r>
            <a:r>
              <a:rPr lang="en-CA" b="0" i="0" u="none" strike="noStrike" dirty="0">
                <a:solidFill>
                  <a:srgbClr val="262626"/>
                </a:solidFill>
                <a:effectLst/>
                <a:latin typeface="Segoe UI" panose="020B0502040204020203" pitchFamily="34" charset="0"/>
              </a:rPr>
              <a:t> found that sleeping with dim light can raise blood sugar and the heart rates of healthy people. </a:t>
            </a:r>
          </a:p>
          <a:p>
            <a:pPr algn="l"/>
            <a:r>
              <a:rPr lang="en-CA" b="0" i="0" u="none" strike="noStrike" dirty="0">
                <a:solidFill>
                  <a:srgbClr val="262626"/>
                </a:solidFill>
                <a:effectLst/>
                <a:latin typeface="Segoe UI" panose="020B0502040204020203" pitchFamily="34" charset="0"/>
              </a:rPr>
              <a:t>Light helps our body maintain an internal clock, which coordinates biological functions like the release of hormones.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This is exactly what you want to avoid if you have type 2 diabetes, so be sure to turn off all electronic devices, or better yet keep them away from your bedroom, before you fall asleep</a:t>
            </a:r>
          </a:p>
        </p:txBody>
      </p:sp>
      <p:sp>
        <p:nvSpPr>
          <p:cNvPr id="31748" name="Slide Number Placeholder 3">
            <a:extLst>
              <a:ext uri="{FF2B5EF4-FFF2-40B4-BE49-F238E27FC236}">
                <a16:creationId xmlns:a16="http://schemas.microsoft.com/office/drawing/2014/main" id="{D9527D6B-48B1-43C7-FC67-5E1B9E76FC6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C5B42B-1467-B64F-89F2-E94022BC32CA}"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7BFC55A-7B13-0E5A-C434-CACCFBCC1C1B}"/>
              </a:ext>
            </a:extLst>
          </p:cNvPr>
          <p:cNvSpPr>
            <a:spLocks noGrp="1"/>
          </p:cNvSpPr>
          <p:nvPr>
            <p:ph type="dt" sz="half" idx="10"/>
          </p:nvPr>
        </p:nvSpPr>
        <p:spPr/>
        <p:txBody>
          <a:bodyPr/>
          <a:lstStyle>
            <a:lvl1pPr>
              <a:defRPr/>
            </a:lvl1pPr>
          </a:lstStyle>
          <a:p>
            <a:pPr>
              <a:defRPr/>
            </a:pPr>
            <a:fld id="{546D5293-7322-F548-96A3-8824042D8958}" type="datetimeFigureOut">
              <a:rPr lang="en-US"/>
              <a:pPr>
                <a:defRPr/>
              </a:pPr>
              <a:t>1/17/24</a:t>
            </a:fld>
            <a:endParaRPr lang="en-US"/>
          </a:p>
        </p:txBody>
      </p:sp>
      <p:sp>
        <p:nvSpPr>
          <p:cNvPr id="5" name="Footer Placeholder 4">
            <a:extLst>
              <a:ext uri="{FF2B5EF4-FFF2-40B4-BE49-F238E27FC236}">
                <a16:creationId xmlns:a16="http://schemas.microsoft.com/office/drawing/2014/main" id="{E66896E3-90A6-1C88-2B83-F58A52307C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7E904F-20BB-9EF2-10B2-BFCE707924F0}"/>
              </a:ext>
            </a:extLst>
          </p:cNvPr>
          <p:cNvSpPr>
            <a:spLocks noGrp="1"/>
          </p:cNvSpPr>
          <p:nvPr>
            <p:ph type="sldNum" sz="quarter" idx="12"/>
          </p:nvPr>
        </p:nvSpPr>
        <p:spPr/>
        <p:txBody>
          <a:bodyPr/>
          <a:lstStyle>
            <a:lvl1pPr>
              <a:defRPr/>
            </a:lvl1pPr>
          </a:lstStyle>
          <a:p>
            <a:fld id="{861805C4-7B30-AA4C-AE06-AC69938D5105}" type="slidenum">
              <a:rPr lang="en-US" altLang="en-US"/>
              <a:pPr/>
              <a:t>‹#›</a:t>
            </a:fld>
            <a:endParaRPr lang="en-US" altLang="en-US"/>
          </a:p>
        </p:txBody>
      </p:sp>
    </p:spTree>
    <p:extLst>
      <p:ext uri="{BB962C8B-B14F-4D97-AF65-F5344CB8AC3E}">
        <p14:creationId xmlns:p14="http://schemas.microsoft.com/office/powerpoint/2010/main" val="235927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799A28-DC98-7FBB-5E98-A8203347983A}"/>
              </a:ext>
            </a:extLst>
          </p:cNvPr>
          <p:cNvSpPr>
            <a:spLocks noGrp="1"/>
          </p:cNvSpPr>
          <p:nvPr>
            <p:ph type="dt" sz="half" idx="10"/>
          </p:nvPr>
        </p:nvSpPr>
        <p:spPr/>
        <p:txBody>
          <a:bodyPr/>
          <a:lstStyle>
            <a:lvl1pPr>
              <a:defRPr/>
            </a:lvl1pPr>
          </a:lstStyle>
          <a:p>
            <a:pPr>
              <a:defRPr/>
            </a:pPr>
            <a:fld id="{EF08CE19-C337-EC47-B3A9-7C45061C76EC}" type="datetimeFigureOut">
              <a:rPr lang="en-US"/>
              <a:pPr>
                <a:defRPr/>
              </a:pPr>
              <a:t>1/17/24</a:t>
            </a:fld>
            <a:endParaRPr lang="en-US"/>
          </a:p>
        </p:txBody>
      </p:sp>
      <p:sp>
        <p:nvSpPr>
          <p:cNvPr id="5" name="Footer Placeholder 4">
            <a:extLst>
              <a:ext uri="{FF2B5EF4-FFF2-40B4-BE49-F238E27FC236}">
                <a16:creationId xmlns:a16="http://schemas.microsoft.com/office/drawing/2014/main" id="{849EFB97-D668-0A9F-2AB4-279572BE66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106F1E-84C2-1B1F-D7A5-FCC251EFC54F}"/>
              </a:ext>
            </a:extLst>
          </p:cNvPr>
          <p:cNvSpPr>
            <a:spLocks noGrp="1"/>
          </p:cNvSpPr>
          <p:nvPr>
            <p:ph type="sldNum" sz="quarter" idx="12"/>
          </p:nvPr>
        </p:nvSpPr>
        <p:spPr/>
        <p:txBody>
          <a:bodyPr/>
          <a:lstStyle>
            <a:lvl1pPr>
              <a:defRPr/>
            </a:lvl1pPr>
          </a:lstStyle>
          <a:p>
            <a:fld id="{9BD7851D-269E-724E-AD72-8B5CB0825F71}" type="slidenum">
              <a:rPr lang="en-US" altLang="en-US"/>
              <a:pPr/>
              <a:t>‹#›</a:t>
            </a:fld>
            <a:endParaRPr lang="en-US" altLang="en-US"/>
          </a:p>
        </p:txBody>
      </p:sp>
    </p:spTree>
    <p:extLst>
      <p:ext uri="{BB962C8B-B14F-4D97-AF65-F5344CB8AC3E}">
        <p14:creationId xmlns:p14="http://schemas.microsoft.com/office/powerpoint/2010/main" val="319149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BBACF-F7D3-E9F4-2750-56C96CEE71DF}"/>
              </a:ext>
            </a:extLst>
          </p:cNvPr>
          <p:cNvSpPr>
            <a:spLocks noGrp="1"/>
          </p:cNvSpPr>
          <p:nvPr>
            <p:ph type="dt" sz="half" idx="10"/>
          </p:nvPr>
        </p:nvSpPr>
        <p:spPr/>
        <p:txBody>
          <a:bodyPr/>
          <a:lstStyle>
            <a:lvl1pPr>
              <a:defRPr/>
            </a:lvl1pPr>
          </a:lstStyle>
          <a:p>
            <a:pPr>
              <a:defRPr/>
            </a:pPr>
            <a:fld id="{061827F4-7385-704D-83E9-85FA2FF5DC63}" type="datetimeFigureOut">
              <a:rPr lang="en-US"/>
              <a:pPr>
                <a:defRPr/>
              </a:pPr>
              <a:t>1/17/24</a:t>
            </a:fld>
            <a:endParaRPr lang="en-US"/>
          </a:p>
        </p:txBody>
      </p:sp>
      <p:sp>
        <p:nvSpPr>
          <p:cNvPr id="5" name="Footer Placeholder 4">
            <a:extLst>
              <a:ext uri="{FF2B5EF4-FFF2-40B4-BE49-F238E27FC236}">
                <a16:creationId xmlns:a16="http://schemas.microsoft.com/office/drawing/2014/main" id="{4BE1DAA8-8C6E-9886-E496-1A59FFCAE25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4B65BC-3FA2-0C21-C76D-402F5651BEBC}"/>
              </a:ext>
            </a:extLst>
          </p:cNvPr>
          <p:cNvSpPr>
            <a:spLocks noGrp="1"/>
          </p:cNvSpPr>
          <p:nvPr>
            <p:ph type="sldNum" sz="quarter" idx="12"/>
          </p:nvPr>
        </p:nvSpPr>
        <p:spPr/>
        <p:txBody>
          <a:bodyPr/>
          <a:lstStyle>
            <a:lvl1pPr>
              <a:defRPr/>
            </a:lvl1pPr>
          </a:lstStyle>
          <a:p>
            <a:fld id="{5A649257-B26D-6342-8CF2-2E3BB7DB1F0E}" type="slidenum">
              <a:rPr lang="en-US" altLang="en-US"/>
              <a:pPr/>
              <a:t>‹#›</a:t>
            </a:fld>
            <a:endParaRPr lang="en-US" altLang="en-US"/>
          </a:p>
        </p:txBody>
      </p:sp>
    </p:spTree>
    <p:extLst>
      <p:ext uri="{BB962C8B-B14F-4D97-AF65-F5344CB8AC3E}">
        <p14:creationId xmlns:p14="http://schemas.microsoft.com/office/powerpoint/2010/main" val="3538582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CEBB1-CAA7-9296-66C7-9C02AB1E1244}"/>
              </a:ext>
            </a:extLst>
          </p:cNvPr>
          <p:cNvSpPr>
            <a:spLocks noGrp="1"/>
          </p:cNvSpPr>
          <p:nvPr>
            <p:ph type="dt" sz="half" idx="10"/>
          </p:nvPr>
        </p:nvSpPr>
        <p:spPr/>
        <p:txBody>
          <a:bodyPr/>
          <a:lstStyle>
            <a:lvl1pPr>
              <a:defRPr/>
            </a:lvl1pPr>
          </a:lstStyle>
          <a:p>
            <a:pPr>
              <a:defRPr/>
            </a:pPr>
            <a:fld id="{263DE992-FFC4-624C-9177-38F4F21FFB2C}" type="datetimeFigureOut">
              <a:rPr lang="en-US"/>
              <a:pPr>
                <a:defRPr/>
              </a:pPr>
              <a:t>1/17/24</a:t>
            </a:fld>
            <a:endParaRPr lang="en-US"/>
          </a:p>
        </p:txBody>
      </p:sp>
      <p:sp>
        <p:nvSpPr>
          <p:cNvPr id="5" name="Footer Placeholder 4">
            <a:extLst>
              <a:ext uri="{FF2B5EF4-FFF2-40B4-BE49-F238E27FC236}">
                <a16:creationId xmlns:a16="http://schemas.microsoft.com/office/drawing/2014/main" id="{783C167C-9700-71E2-0E95-ACBB208DBC8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C96104-16CB-9997-1A81-38EF998DE4EA}"/>
              </a:ext>
            </a:extLst>
          </p:cNvPr>
          <p:cNvSpPr>
            <a:spLocks noGrp="1"/>
          </p:cNvSpPr>
          <p:nvPr>
            <p:ph type="sldNum" sz="quarter" idx="12"/>
          </p:nvPr>
        </p:nvSpPr>
        <p:spPr/>
        <p:txBody>
          <a:bodyPr/>
          <a:lstStyle>
            <a:lvl1pPr>
              <a:defRPr/>
            </a:lvl1pPr>
          </a:lstStyle>
          <a:p>
            <a:fld id="{E60CA268-88FC-E44D-9B67-D714253C92DF}" type="slidenum">
              <a:rPr lang="en-US" altLang="en-US"/>
              <a:pPr/>
              <a:t>‹#›</a:t>
            </a:fld>
            <a:endParaRPr lang="en-US" altLang="en-US"/>
          </a:p>
        </p:txBody>
      </p:sp>
    </p:spTree>
    <p:extLst>
      <p:ext uri="{BB962C8B-B14F-4D97-AF65-F5344CB8AC3E}">
        <p14:creationId xmlns:p14="http://schemas.microsoft.com/office/powerpoint/2010/main" val="219155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41D9B7-5A19-4EBD-3ECB-E1B3B0039117}"/>
              </a:ext>
            </a:extLst>
          </p:cNvPr>
          <p:cNvSpPr>
            <a:spLocks noGrp="1"/>
          </p:cNvSpPr>
          <p:nvPr>
            <p:ph type="dt" sz="half" idx="10"/>
          </p:nvPr>
        </p:nvSpPr>
        <p:spPr/>
        <p:txBody>
          <a:bodyPr/>
          <a:lstStyle>
            <a:lvl1pPr>
              <a:defRPr/>
            </a:lvl1pPr>
          </a:lstStyle>
          <a:p>
            <a:pPr>
              <a:defRPr/>
            </a:pPr>
            <a:fld id="{FE322C4B-266E-A64F-8C56-EA2816B821A2}" type="datetimeFigureOut">
              <a:rPr lang="en-US"/>
              <a:pPr>
                <a:defRPr/>
              </a:pPr>
              <a:t>1/17/24</a:t>
            </a:fld>
            <a:endParaRPr lang="en-US"/>
          </a:p>
        </p:txBody>
      </p:sp>
      <p:sp>
        <p:nvSpPr>
          <p:cNvPr id="5" name="Footer Placeholder 4">
            <a:extLst>
              <a:ext uri="{FF2B5EF4-FFF2-40B4-BE49-F238E27FC236}">
                <a16:creationId xmlns:a16="http://schemas.microsoft.com/office/drawing/2014/main" id="{DD5E876B-20F8-A2C7-D6B4-8F0D811D20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28EA862-0F8C-356F-247E-F3D8A8486167}"/>
              </a:ext>
            </a:extLst>
          </p:cNvPr>
          <p:cNvSpPr>
            <a:spLocks noGrp="1"/>
          </p:cNvSpPr>
          <p:nvPr>
            <p:ph type="sldNum" sz="quarter" idx="12"/>
          </p:nvPr>
        </p:nvSpPr>
        <p:spPr/>
        <p:txBody>
          <a:bodyPr/>
          <a:lstStyle>
            <a:lvl1pPr>
              <a:defRPr/>
            </a:lvl1pPr>
          </a:lstStyle>
          <a:p>
            <a:fld id="{9E21E4C9-BEFC-FC47-8EF4-FC2EA224FEB6}" type="slidenum">
              <a:rPr lang="en-US" altLang="en-US"/>
              <a:pPr/>
              <a:t>‹#›</a:t>
            </a:fld>
            <a:endParaRPr lang="en-US" altLang="en-US"/>
          </a:p>
        </p:txBody>
      </p:sp>
    </p:spTree>
    <p:extLst>
      <p:ext uri="{BB962C8B-B14F-4D97-AF65-F5344CB8AC3E}">
        <p14:creationId xmlns:p14="http://schemas.microsoft.com/office/powerpoint/2010/main" val="167199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CA92B19-BDEF-0111-FD6B-8517170E1200}"/>
              </a:ext>
            </a:extLst>
          </p:cNvPr>
          <p:cNvSpPr>
            <a:spLocks noGrp="1"/>
          </p:cNvSpPr>
          <p:nvPr>
            <p:ph type="dt" sz="half" idx="10"/>
          </p:nvPr>
        </p:nvSpPr>
        <p:spPr/>
        <p:txBody>
          <a:bodyPr/>
          <a:lstStyle>
            <a:lvl1pPr>
              <a:defRPr/>
            </a:lvl1pPr>
          </a:lstStyle>
          <a:p>
            <a:pPr>
              <a:defRPr/>
            </a:pPr>
            <a:fld id="{4299E601-FCA9-6749-80CB-77207A525A77}" type="datetimeFigureOut">
              <a:rPr lang="en-US"/>
              <a:pPr>
                <a:defRPr/>
              </a:pPr>
              <a:t>1/17/24</a:t>
            </a:fld>
            <a:endParaRPr lang="en-US"/>
          </a:p>
        </p:txBody>
      </p:sp>
      <p:sp>
        <p:nvSpPr>
          <p:cNvPr id="6" name="Footer Placeholder 4">
            <a:extLst>
              <a:ext uri="{FF2B5EF4-FFF2-40B4-BE49-F238E27FC236}">
                <a16:creationId xmlns:a16="http://schemas.microsoft.com/office/drawing/2014/main" id="{A40771E6-198D-DD86-F0B2-1DF2038E24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07B03DC-F67B-85FF-6EB3-E25F34C2239D}"/>
              </a:ext>
            </a:extLst>
          </p:cNvPr>
          <p:cNvSpPr>
            <a:spLocks noGrp="1"/>
          </p:cNvSpPr>
          <p:nvPr>
            <p:ph type="sldNum" sz="quarter" idx="12"/>
          </p:nvPr>
        </p:nvSpPr>
        <p:spPr/>
        <p:txBody>
          <a:bodyPr/>
          <a:lstStyle>
            <a:lvl1pPr>
              <a:defRPr/>
            </a:lvl1pPr>
          </a:lstStyle>
          <a:p>
            <a:fld id="{97D27907-AB54-5040-BB8A-64159C07D6CA}" type="slidenum">
              <a:rPr lang="en-US" altLang="en-US"/>
              <a:pPr/>
              <a:t>‹#›</a:t>
            </a:fld>
            <a:endParaRPr lang="en-US" altLang="en-US"/>
          </a:p>
        </p:txBody>
      </p:sp>
    </p:spTree>
    <p:extLst>
      <p:ext uri="{BB962C8B-B14F-4D97-AF65-F5344CB8AC3E}">
        <p14:creationId xmlns:p14="http://schemas.microsoft.com/office/powerpoint/2010/main" val="3791396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6AB9475-5E2B-8A87-46F5-476DE535B65F}"/>
              </a:ext>
            </a:extLst>
          </p:cNvPr>
          <p:cNvSpPr>
            <a:spLocks noGrp="1"/>
          </p:cNvSpPr>
          <p:nvPr>
            <p:ph type="dt" sz="half" idx="10"/>
          </p:nvPr>
        </p:nvSpPr>
        <p:spPr/>
        <p:txBody>
          <a:bodyPr/>
          <a:lstStyle>
            <a:lvl1pPr>
              <a:defRPr/>
            </a:lvl1pPr>
          </a:lstStyle>
          <a:p>
            <a:pPr>
              <a:defRPr/>
            </a:pPr>
            <a:fld id="{539FE0D8-3C8D-6848-A488-626500D481A0}" type="datetimeFigureOut">
              <a:rPr lang="en-US"/>
              <a:pPr>
                <a:defRPr/>
              </a:pPr>
              <a:t>1/17/24</a:t>
            </a:fld>
            <a:endParaRPr lang="en-US"/>
          </a:p>
        </p:txBody>
      </p:sp>
      <p:sp>
        <p:nvSpPr>
          <p:cNvPr id="8" name="Footer Placeholder 4">
            <a:extLst>
              <a:ext uri="{FF2B5EF4-FFF2-40B4-BE49-F238E27FC236}">
                <a16:creationId xmlns:a16="http://schemas.microsoft.com/office/drawing/2014/main" id="{CB648666-F040-0CAE-53A5-B4E8083CC1E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96D5BA3-7326-4C6C-5A01-E14CCD9E58DB}"/>
              </a:ext>
            </a:extLst>
          </p:cNvPr>
          <p:cNvSpPr>
            <a:spLocks noGrp="1"/>
          </p:cNvSpPr>
          <p:nvPr>
            <p:ph type="sldNum" sz="quarter" idx="12"/>
          </p:nvPr>
        </p:nvSpPr>
        <p:spPr/>
        <p:txBody>
          <a:bodyPr/>
          <a:lstStyle>
            <a:lvl1pPr>
              <a:defRPr/>
            </a:lvl1pPr>
          </a:lstStyle>
          <a:p>
            <a:fld id="{F42D7490-AC93-1E42-AF02-3474F2A11757}" type="slidenum">
              <a:rPr lang="en-US" altLang="en-US"/>
              <a:pPr/>
              <a:t>‹#›</a:t>
            </a:fld>
            <a:endParaRPr lang="en-US" altLang="en-US"/>
          </a:p>
        </p:txBody>
      </p:sp>
    </p:spTree>
    <p:extLst>
      <p:ext uri="{BB962C8B-B14F-4D97-AF65-F5344CB8AC3E}">
        <p14:creationId xmlns:p14="http://schemas.microsoft.com/office/powerpoint/2010/main" val="3316875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66D6DC6-7E1E-FA7A-47D0-BB809BF8E6C3}"/>
              </a:ext>
            </a:extLst>
          </p:cNvPr>
          <p:cNvSpPr>
            <a:spLocks noGrp="1"/>
          </p:cNvSpPr>
          <p:nvPr>
            <p:ph type="dt" sz="half" idx="10"/>
          </p:nvPr>
        </p:nvSpPr>
        <p:spPr/>
        <p:txBody>
          <a:bodyPr/>
          <a:lstStyle>
            <a:lvl1pPr>
              <a:defRPr/>
            </a:lvl1pPr>
          </a:lstStyle>
          <a:p>
            <a:pPr>
              <a:defRPr/>
            </a:pPr>
            <a:fld id="{F3D1B7B8-8975-7640-9E09-688CAEF7786C}" type="datetimeFigureOut">
              <a:rPr lang="en-US"/>
              <a:pPr>
                <a:defRPr/>
              </a:pPr>
              <a:t>1/17/24</a:t>
            </a:fld>
            <a:endParaRPr lang="en-US"/>
          </a:p>
        </p:txBody>
      </p:sp>
      <p:sp>
        <p:nvSpPr>
          <p:cNvPr id="4" name="Footer Placeholder 4">
            <a:extLst>
              <a:ext uri="{FF2B5EF4-FFF2-40B4-BE49-F238E27FC236}">
                <a16:creationId xmlns:a16="http://schemas.microsoft.com/office/drawing/2014/main" id="{7BC4370C-B065-51BB-FC38-5FCA28A9D99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BF14720-7BFA-32F1-F25D-A045CCE66B35}"/>
              </a:ext>
            </a:extLst>
          </p:cNvPr>
          <p:cNvSpPr>
            <a:spLocks noGrp="1"/>
          </p:cNvSpPr>
          <p:nvPr>
            <p:ph type="sldNum" sz="quarter" idx="12"/>
          </p:nvPr>
        </p:nvSpPr>
        <p:spPr/>
        <p:txBody>
          <a:bodyPr/>
          <a:lstStyle>
            <a:lvl1pPr>
              <a:defRPr/>
            </a:lvl1pPr>
          </a:lstStyle>
          <a:p>
            <a:fld id="{84A46983-63AA-5B48-9F39-68E50FA88E24}" type="slidenum">
              <a:rPr lang="en-US" altLang="en-US"/>
              <a:pPr/>
              <a:t>‹#›</a:t>
            </a:fld>
            <a:endParaRPr lang="en-US" altLang="en-US"/>
          </a:p>
        </p:txBody>
      </p:sp>
    </p:spTree>
    <p:extLst>
      <p:ext uri="{BB962C8B-B14F-4D97-AF65-F5344CB8AC3E}">
        <p14:creationId xmlns:p14="http://schemas.microsoft.com/office/powerpoint/2010/main" val="1103388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26C532C-9A99-F96F-B1BF-A220C29C2EEF}"/>
              </a:ext>
            </a:extLst>
          </p:cNvPr>
          <p:cNvSpPr>
            <a:spLocks noGrp="1"/>
          </p:cNvSpPr>
          <p:nvPr>
            <p:ph type="dt" sz="half" idx="10"/>
          </p:nvPr>
        </p:nvSpPr>
        <p:spPr/>
        <p:txBody>
          <a:bodyPr/>
          <a:lstStyle>
            <a:lvl1pPr>
              <a:defRPr/>
            </a:lvl1pPr>
          </a:lstStyle>
          <a:p>
            <a:pPr>
              <a:defRPr/>
            </a:pPr>
            <a:fld id="{C39E3930-F676-CA4F-A762-F665FF4D863D}" type="datetimeFigureOut">
              <a:rPr lang="en-US"/>
              <a:pPr>
                <a:defRPr/>
              </a:pPr>
              <a:t>1/17/24</a:t>
            </a:fld>
            <a:endParaRPr lang="en-US"/>
          </a:p>
        </p:txBody>
      </p:sp>
      <p:sp>
        <p:nvSpPr>
          <p:cNvPr id="3" name="Footer Placeholder 4">
            <a:extLst>
              <a:ext uri="{FF2B5EF4-FFF2-40B4-BE49-F238E27FC236}">
                <a16:creationId xmlns:a16="http://schemas.microsoft.com/office/drawing/2014/main" id="{EEF9B33F-2E5A-813B-97B1-3460354E3A2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D74FA10-F672-6512-A1F3-FC26B5311F29}"/>
              </a:ext>
            </a:extLst>
          </p:cNvPr>
          <p:cNvSpPr>
            <a:spLocks noGrp="1"/>
          </p:cNvSpPr>
          <p:nvPr>
            <p:ph type="sldNum" sz="quarter" idx="12"/>
          </p:nvPr>
        </p:nvSpPr>
        <p:spPr/>
        <p:txBody>
          <a:bodyPr/>
          <a:lstStyle>
            <a:lvl1pPr>
              <a:defRPr/>
            </a:lvl1pPr>
          </a:lstStyle>
          <a:p>
            <a:fld id="{EE73C41A-FF10-A04F-8662-7A3A02C8A98D}" type="slidenum">
              <a:rPr lang="en-US" altLang="en-US"/>
              <a:pPr/>
              <a:t>‹#›</a:t>
            </a:fld>
            <a:endParaRPr lang="en-US" altLang="en-US"/>
          </a:p>
        </p:txBody>
      </p:sp>
    </p:spTree>
    <p:extLst>
      <p:ext uri="{BB962C8B-B14F-4D97-AF65-F5344CB8AC3E}">
        <p14:creationId xmlns:p14="http://schemas.microsoft.com/office/powerpoint/2010/main" val="915015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CED3A9-C908-90F7-78BA-4C730F860C40}"/>
              </a:ext>
            </a:extLst>
          </p:cNvPr>
          <p:cNvSpPr>
            <a:spLocks noGrp="1"/>
          </p:cNvSpPr>
          <p:nvPr>
            <p:ph type="dt" sz="half" idx="10"/>
          </p:nvPr>
        </p:nvSpPr>
        <p:spPr/>
        <p:txBody>
          <a:bodyPr/>
          <a:lstStyle>
            <a:lvl1pPr>
              <a:defRPr/>
            </a:lvl1pPr>
          </a:lstStyle>
          <a:p>
            <a:pPr>
              <a:defRPr/>
            </a:pPr>
            <a:fld id="{00C09454-2199-B74F-868B-EBDFE84B0EFE}" type="datetimeFigureOut">
              <a:rPr lang="en-US"/>
              <a:pPr>
                <a:defRPr/>
              </a:pPr>
              <a:t>1/17/24</a:t>
            </a:fld>
            <a:endParaRPr lang="en-US"/>
          </a:p>
        </p:txBody>
      </p:sp>
      <p:sp>
        <p:nvSpPr>
          <p:cNvPr id="6" name="Footer Placeholder 4">
            <a:extLst>
              <a:ext uri="{FF2B5EF4-FFF2-40B4-BE49-F238E27FC236}">
                <a16:creationId xmlns:a16="http://schemas.microsoft.com/office/drawing/2014/main" id="{1E7BEFE0-1182-9452-2370-E9FF7FAC7F0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56B0F28-CD6C-CBA6-38FC-F066C2A58915}"/>
              </a:ext>
            </a:extLst>
          </p:cNvPr>
          <p:cNvSpPr>
            <a:spLocks noGrp="1"/>
          </p:cNvSpPr>
          <p:nvPr>
            <p:ph type="sldNum" sz="quarter" idx="12"/>
          </p:nvPr>
        </p:nvSpPr>
        <p:spPr/>
        <p:txBody>
          <a:bodyPr/>
          <a:lstStyle>
            <a:lvl1pPr>
              <a:defRPr/>
            </a:lvl1pPr>
          </a:lstStyle>
          <a:p>
            <a:fld id="{4CD8E8A4-4D13-4142-8595-C71B869E02EA}" type="slidenum">
              <a:rPr lang="en-US" altLang="en-US"/>
              <a:pPr/>
              <a:t>‹#›</a:t>
            </a:fld>
            <a:endParaRPr lang="en-US" altLang="en-US"/>
          </a:p>
        </p:txBody>
      </p:sp>
    </p:spTree>
    <p:extLst>
      <p:ext uri="{BB962C8B-B14F-4D97-AF65-F5344CB8AC3E}">
        <p14:creationId xmlns:p14="http://schemas.microsoft.com/office/powerpoint/2010/main" val="412390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0469D11-F778-3BD8-F437-67F4668E1C8E}"/>
              </a:ext>
            </a:extLst>
          </p:cNvPr>
          <p:cNvSpPr>
            <a:spLocks noGrp="1"/>
          </p:cNvSpPr>
          <p:nvPr>
            <p:ph type="dt" sz="half" idx="10"/>
          </p:nvPr>
        </p:nvSpPr>
        <p:spPr/>
        <p:txBody>
          <a:bodyPr/>
          <a:lstStyle>
            <a:lvl1pPr>
              <a:defRPr/>
            </a:lvl1pPr>
          </a:lstStyle>
          <a:p>
            <a:pPr>
              <a:defRPr/>
            </a:pPr>
            <a:fld id="{55E3ED62-4F4F-5D44-B29D-98982FF31F2A}" type="datetimeFigureOut">
              <a:rPr lang="en-US"/>
              <a:pPr>
                <a:defRPr/>
              </a:pPr>
              <a:t>1/17/24</a:t>
            </a:fld>
            <a:endParaRPr lang="en-US"/>
          </a:p>
        </p:txBody>
      </p:sp>
      <p:sp>
        <p:nvSpPr>
          <p:cNvPr id="6" name="Footer Placeholder 4">
            <a:extLst>
              <a:ext uri="{FF2B5EF4-FFF2-40B4-BE49-F238E27FC236}">
                <a16:creationId xmlns:a16="http://schemas.microsoft.com/office/drawing/2014/main" id="{3FF09D99-9E4F-638C-85EA-D3A46C381A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9A06248-1F50-86D5-41D9-23CF7428E8B4}"/>
              </a:ext>
            </a:extLst>
          </p:cNvPr>
          <p:cNvSpPr>
            <a:spLocks noGrp="1"/>
          </p:cNvSpPr>
          <p:nvPr>
            <p:ph type="sldNum" sz="quarter" idx="12"/>
          </p:nvPr>
        </p:nvSpPr>
        <p:spPr/>
        <p:txBody>
          <a:bodyPr/>
          <a:lstStyle>
            <a:lvl1pPr>
              <a:defRPr/>
            </a:lvl1pPr>
          </a:lstStyle>
          <a:p>
            <a:fld id="{F8086AE0-D40A-2D42-8B9C-AC2458F74C4B}" type="slidenum">
              <a:rPr lang="en-US" altLang="en-US"/>
              <a:pPr/>
              <a:t>‹#›</a:t>
            </a:fld>
            <a:endParaRPr lang="en-US" altLang="en-US"/>
          </a:p>
        </p:txBody>
      </p:sp>
    </p:spTree>
    <p:extLst>
      <p:ext uri="{BB962C8B-B14F-4D97-AF65-F5344CB8AC3E}">
        <p14:creationId xmlns:p14="http://schemas.microsoft.com/office/powerpoint/2010/main" val="333422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8E67D83-2F01-E1FC-110A-A840F457A82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1648C19-B32F-CCED-346E-C2043E22224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6C697A7-F158-44E9-EB94-731888C4619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77680E9-FB70-7F4B-A143-DD3500A884CF}" type="datetimeFigureOut">
              <a:rPr lang="en-US"/>
              <a:pPr>
                <a:defRPr/>
              </a:pPr>
              <a:t>1/17/24</a:t>
            </a:fld>
            <a:endParaRPr lang="en-US"/>
          </a:p>
        </p:txBody>
      </p:sp>
      <p:sp>
        <p:nvSpPr>
          <p:cNvPr id="5" name="Footer Placeholder 4">
            <a:extLst>
              <a:ext uri="{FF2B5EF4-FFF2-40B4-BE49-F238E27FC236}">
                <a16:creationId xmlns:a16="http://schemas.microsoft.com/office/drawing/2014/main" id="{A2399529-67EC-ED5A-8DF5-E03CCE2B271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A80E3DA8-3F26-E766-898D-2BCC1C759DF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42DC7B9-2329-2F4F-835B-44AA90823B6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pexels.com/photo/cold-sea-holiday-vacation-7134904/"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iabetesdaily.com/learn-about-diabetes/insulin-resistance-what-you-need-to-kno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diabetesdaily.com/blog/section/getmoving/" TargetMode="External"/><Relationship Id="rId5" Type="http://schemas.openxmlformats.org/officeDocument/2006/relationships/hyperlink" Target="https://www.diabetesdaily.com/blog/2015/03/medications-for-diabetes/" TargetMode="External"/><Relationship Id="rId4" Type="http://schemas.openxmlformats.org/officeDocument/2006/relationships/hyperlink" Target="https://www.diabetesdaily.com/learn-about-diabetes/diabetes-diet/diabetic-diet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hompson\AppData\Local\Microsoft\Windows\INetCache\IE\WBAIBS3X\120px-Sleep_thumbnail[1].png">
            <a:extLst>
              <a:ext uri="{FF2B5EF4-FFF2-40B4-BE49-F238E27FC236}">
                <a16:creationId xmlns:a16="http://schemas.microsoft.com/office/drawing/2014/main" id="{D64E39CE-ACC8-EFEB-7FB9-805DEA18F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04800"/>
            <a:ext cx="441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911A1C4-831E-3B89-8008-F8EA012CB9CB}"/>
              </a:ext>
            </a:extLst>
          </p:cNvPr>
          <p:cNvSpPr>
            <a:spLocks noGrp="1"/>
          </p:cNvSpPr>
          <p:nvPr>
            <p:ph type="ctrTitle"/>
          </p:nvPr>
        </p:nvSpPr>
        <p:spPr>
          <a:xfrm>
            <a:off x="685800" y="2743200"/>
            <a:ext cx="7772400" cy="857250"/>
          </a:xfrm>
        </p:spPr>
        <p:txBody>
          <a:bodyPr rtlCol="0">
            <a:normAutofit fontScale="90000"/>
          </a:bodyPr>
          <a:lstStyle/>
          <a:p>
            <a:pPr eaLnBrk="1" fontAlgn="auto" hangingPunct="1">
              <a:spcAft>
                <a:spcPts val="0"/>
              </a:spcAft>
              <a:defRPr/>
            </a:pPr>
            <a:r>
              <a:rPr lang="en-US" sz="3600" b="1" dirty="0">
                <a:latin typeface="Algerian" pitchFamily="82" charset="0"/>
              </a:rPr>
              <a:t>SLEEP…SLEEP…SLEEP</a:t>
            </a:r>
            <a:br>
              <a:rPr lang="en-US" sz="3600" b="1" dirty="0">
                <a:latin typeface="Algerian" pitchFamily="82" charset="0"/>
              </a:rPr>
            </a:br>
            <a:br>
              <a:rPr lang="en-US" sz="3600" b="1" dirty="0">
                <a:latin typeface="Algerian" pitchFamily="82" charset="0"/>
              </a:rPr>
            </a:br>
            <a:r>
              <a:rPr lang="en-US" sz="3600" b="1" dirty="0">
                <a:solidFill>
                  <a:schemeClr val="tx2">
                    <a:lumMod val="60000"/>
                    <a:lumOff val="40000"/>
                  </a:schemeClr>
                </a:solidFill>
                <a:latin typeface="Aldhabi" pitchFamily="2" charset="-78"/>
                <a:cs typeface="Aldhabi" pitchFamily="2" charset="-78"/>
              </a:rPr>
              <a:t>The Benefits of Sleep</a:t>
            </a:r>
            <a:br>
              <a:rPr lang="en-US" sz="3600" b="1" dirty="0">
                <a:solidFill>
                  <a:schemeClr val="tx2">
                    <a:lumMod val="60000"/>
                    <a:lumOff val="40000"/>
                  </a:schemeClr>
                </a:solidFill>
              </a:rPr>
            </a:br>
            <a:endParaRPr lang="en-US" sz="3600" b="1" dirty="0">
              <a:latin typeface="Algerian" pitchFamily="82" charset="0"/>
            </a:endParaRPr>
          </a:p>
        </p:txBody>
      </p:sp>
      <p:sp>
        <p:nvSpPr>
          <p:cNvPr id="2052" name="Subtitle 2">
            <a:extLst>
              <a:ext uri="{FF2B5EF4-FFF2-40B4-BE49-F238E27FC236}">
                <a16:creationId xmlns:a16="http://schemas.microsoft.com/office/drawing/2014/main" id="{C8438D98-51E6-9270-E83E-27FEA38FA49B}"/>
              </a:ext>
            </a:extLst>
          </p:cNvPr>
          <p:cNvSpPr>
            <a:spLocks noGrp="1"/>
          </p:cNvSpPr>
          <p:nvPr>
            <p:ph type="subTitle" idx="1"/>
          </p:nvPr>
        </p:nvSpPr>
        <p:spPr>
          <a:xfrm>
            <a:off x="457200" y="3886200"/>
            <a:ext cx="8458200" cy="1752600"/>
          </a:xfrm>
        </p:spPr>
        <p:txBody>
          <a:bodyPr/>
          <a:lstStyle/>
          <a:p>
            <a:pPr eaLnBrk="1" hangingPunct="1"/>
            <a:r>
              <a:rPr lang="en-US" altLang="en-US" sz="1800" dirty="0">
                <a:solidFill>
                  <a:schemeClr val="tx1"/>
                </a:solidFill>
              </a:rPr>
              <a:t>Barbara Thompson, Tribal Diabetes Coordinator</a:t>
            </a:r>
          </a:p>
          <a:p>
            <a:pPr eaLnBrk="1" hangingPunct="1"/>
            <a:r>
              <a:rPr lang="en-US" altLang="en-US" sz="1800" dirty="0">
                <a:solidFill>
                  <a:schemeClr val="tx1"/>
                </a:solidFill>
              </a:rPr>
              <a:t>West Region Treaty 2&amp;4 Health Services</a:t>
            </a:r>
          </a:p>
          <a:p>
            <a:pPr eaLnBrk="1" hangingPunct="1"/>
            <a:r>
              <a:rPr lang="en-US" altLang="en-US" sz="1800" dirty="0">
                <a:solidFill>
                  <a:schemeClr val="tx1"/>
                </a:solidFill>
              </a:rPr>
              <a:t>January 22,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5D26B-69CA-C003-2F95-4ECDF8728D95}"/>
              </a:ext>
            </a:extLst>
          </p:cNvPr>
          <p:cNvSpPr>
            <a:spLocks noGrp="1"/>
          </p:cNvSpPr>
          <p:nvPr>
            <p:ph type="title"/>
          </p:nvPr>
        </p:nvSpPr>
        <p:spPr/>
        <p:txBody>
          <a:bodyPr rtlCol="0">
            <a:normAutofit fontScale="90000"/>
          </a:bodyPr>
          <a:lstStyle/>
          <a:p>
            <a:pPr eaLnBrk="1" fontAlgn="auto" hangingPunct="1">
              <a:spcAft>
                <a:spcPts val="0"/>
              </a:spcAft>
              <a:defRPr/>
            </a:pPr>
            <a:r>
              <a:rPr lang="en-US" dirty="0"/>
              <a:t>Get Exercise</a:t>
            </a:r>
            <a:br>
              <a:rPr lang="en-US" dirty="0"/>
            </a:br>
            <a:endParaRPr lang="en-US" dirty="0"/>
          </a:p>
        </p:txBody>
      </p:sp>
      <p:sp>
        <p:nvSpPr>
          <p:cNvPr id="13315" name="Content Placeholder 2">
            <a:extLst>
              <a:ext uri="{FF2B5EF4-FFF2-40B4-BE49-F238E27FC236}">
                <a16:creationId xmlns:a16="http://schemas.microsoft.com/office/drawing/2014/main" id="{9C172AE6-179F-9410-4212-1979D9ECC7B5}"/>
              </a:ext>
            </a:extLst>
          </p:cNvPr>
          <p:cNvSpPr>
            <a:spLocks noGrp="1"/>
          </p:cNvSpPr>
          <p:nvPr>
            <p:ph idx="1"/>
          </p:nvPr>
        </p:nvSpPr>
        <p:spPr>
          <a:xfrm>
            <a:off x="304800" y="990600"/>
            <a:ext cx="8382000" cy="2438399"/>
          </a:xfrm>
        </p:spPr>
        <p:txBody>
          <a:bodyPr/>
          <a:lstStyle/>
          <a:p>
            <a:pPr eaLnBrk="1" hangingPunct="1"/>
            <a:r>
              <a:rPr lang="en-US" altLang="en-US" sz="2000" dirty="0"/>
              <a:t>According to the National Sleep Foundation moderate-intensity exercise such as walking, bicycling or jogging can make it easier to fall and stay asleep</a:t>
            </a:r>
          </a:p>
          <a:p>
            <a:pPr eaLnBrk="1" hangingPunct="1"/>
            <a:r>
              <a:rPr lang="en-US" altLang="en-US" sz="2000" dirty="0"/>
              <a:t>Beware, as they also cautioned that high-intensity aerobic exercise or anaerobic activity like weightlifting did not improve sleep quality, be prepared to do these types of activities at  least 3-4 hours </a:t>
            </a:r>
            <a:r>
              <a:rPr lang="en-US" altLang="en-US" sz="2000" u="sng" dirty="0"/>
              <a:t>before</a:t>
            </a:r>
            <a:r>
              <a:rPr lang="en-US" altLang="en-US" sz="2000" dirty="0"/>
              <a:t> preparing for sleep.</a:t>
            </a:r>
          </a:p>
          <a:p>
            <a:pPr eaLnBrk="1" hangingPunct="1"/>
            <a:endParaRPr lang="en-US" altLang="en-US" sz="1400" dirty="0"/>
          </a:p>
        </p:txBody>
      </p:sp>
      <p:pic>
        <p:nvPicPr>
          <p:cNvPr id="13316" name="Picture 2" descr="C:\Users\Thompson\AppData\Local\Microsoft\Windows\INetCache\IE\EWSH4UY7\walking_through_rows_of_trees[1].jpg">
            <a:extLst>
              <a:ext uri="{FF2B5EF4-FFF2-40B4-BE49-F238E27FC236}">
                <a16:creationId xmlns:a16="http://schemas.microsoft.com/office/drawing/2014/main" id="{B60B3489-0370-A75B-5197-E331CBBD6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95" y="4068336"/>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C:\Users\Thompson\AppData\Local\Microsoft\Windows\INetCache\IE\3UA4UMDG\4726572897_14bc95ebca_z[1].jpg">
            <a:extLst>
              <a:ext uri="{FF2B5EF4-FFF2-40B4-BE49-F238E27FC236}">
                <a16:creationId xmlns:a16="http://schemas.microsoft.com/office/drawing/2014/main" id="{4F94EF37-DDC7-BB96-8AEA-BB6CA58CBD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068336"/>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descr="C:\Users\Thompson\AppData\Local\Microsoft\Windows\INetCache\IE\KOG5BPCW\17364-men-and-women-performing-aerobic-exercises-pv[1].jpg">
            <a:extLst>
              <a:ext uri="{FF2B5EF4-FFF2-40B4-BE49-F238E27FC236}">
                <a16:creationId xmlns:a16="http://schemas.microsoft.com/office/drawing/2014/main" id="{A859F822-DE80-7BED-7247-310A00EE93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7280" y="4038599"/>
            <a:ext cx="1676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2C406-F4C8-EE8D-A01E-6EA6133EF0C0}"/>
              </a:ext>
            </a:extLst>
          </p:cNvPr>
          <p:cNvSpPr>
            <a:spLocks noGrp="1"/>
          </p:cNvSpPr>
          <p:nvPr>
            <p:ph type="title"/>
          </p:nvPr>
        </p:nvSpPr>
        <p:spPr>
          <a:xfrm>
            <a:off x="304800" y="381000"/>
            <a:ext cx="8077200" cy="1143000"/>
          </a:xfrm>
        </p:spPr>
        <p:txBody>
          <a:bodyPr rtlCol="0">
            <a:normAutofit/>
          </a:bodyPr>
          <a:lstStyle/>
          <a:p>
            <a:pPr eaLnBrk="1" fontAlgn="auto" hangingPunct="1">
              <a:spcAft>
                <a:spcPts val="0"/>
              </a:spcAft>
              <a:defRPr/>
            </a:pPr>
            <a:r>
              <a:rPr lang="en-US" sz="2800" b="1" dirty="0">
                <a:solidFill>
                  <a:schemeClr val="accent2">
                    <a:lumMod val="50000"/>
                  </a:schemeClr>
                </a:solidFill>
              </a:rPr>
              <a:t>To Coffee or NOT to Coffee</a:t>
            </a:r>
          </a:p>
        </p:txBody>
      </p:sp>
      <p:sp>
        <p:nvSpPr>
          <p:cNvPr id="14339" name="Content Placeholder 2">
            <a:extLst>
              <a:ext uri="{FF2B5EF4-FFF2-40B4-BE49-F238E27FC236}">
                <a16:creationId xmlns:a16="http://schemas.microsoft.com/office/drawing/2014/main" id="{6064ED6B-21DE-75B1-1C20-9A8E4AA617EA}"/>
              </a:ext>
            </a:extLst>
          </p:cNvPr>
          <p:cNvSpPr>
            <a:spLocks noGrp="1"/>
          </p:cNvSpPr>
          <p:nvPr>
            <p:ph idx="1"/>
          </p:nvPr>
        </p:nvSpPr>
        <p:spPr>
          <a:xfrm>
            <a:off x="304800" y="1600201"/>
            <a:ext cx="8382000" cy="2057400"/>
          </a:xfrm>
        </p:spPr>
        <p:txBody>
          <a:bodyPr/>
          <a:lstStyle/>
          <a:p>
            <a:pPr eaLnBrk="1" hangingPunct="1"/>
            <a:r>
              <a:rPr lang="en-US" altLang="en-US" sz="2400" dirty="0"/>
              <a:t>Avoid late-day coffee breaks</a:t>
            </a:r>
          </a:p>
          <a:p>
            <a:pPr eaLnBrk="1" hangingPunct="1"/>
            <a:r>
              <a:rPr lang="en-US" altLang="en-US" sz="2400" dirty="0"/>
              <a:t>Caffeine works to increase alertness by replacing a neurotransmitter, adenosine, at receptors in the brain,</a:t>
            </a:r>
          </a:p>
          <a:p>
            <a:pPr eaLnBrk="1" hangingPunct="1"/>
            <a:r>
              <a:rPr lang="en-US" altLang="en-US" sz="2400" dirty="0"/>
              <a:t>Caffeine peaks about 2 hours after consumption and works on a 4–6-hour cycle, so if you are in the habit of having a late afternoon coffee limit it to before 5 pm if your bedtime is around 11 pm. To ensure a good quality sleep.</a:t>
            </a:r>
          </a:p>
        </p:txBody>
      </p:sp>
      <p:pic>
        <p:nvPicPr>
          <p:cNvPr id="5122" name="Picture 2" descr="C:\Users\Thompson\AppData\Local\Microsoft\Windows\INetCache\IE\KOG5BPCW\16200-illustration-of-a-hot-cup-of-coffee-pv[1].png">
            <a:extLst>
              <a:ext uri="{FF2B5EF4-FFF2-40B4-BE49-F238E27FC236}">
                <a16:creationId xmlns:a16="http://schemas.microsoft.com/office/drawing/2014/main" id="{6832B274-CA77-15E4-37DF-13E80431B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381500"/>
            <a:ext cx="1752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quot;No&quot; Symbol 4">
            <a:extLst>
              <a:ext uri="{FF2B5EF4-FFF2-40B4-BE49-F238E27FC236}">
                <a16:creationId xmlns:a16="http://schemas.microsoft.com/office/drawing/2014/main" id="{C1D51FFE-CC0E-1E49-5650-473062BC9EE9}"/>
              </a:ext>
            </a:extLst>
          </p:cNvPr>
          <p:cNvSpPr/>
          <p:nvPr/>
        </p:nvSpPr>
        <p:spPr>
          <a:xfrm>
            <a:off x="1752600" y="5181599"/>
            <a:ext cx="1219200" cy="1143001"/>
          </a:xfrm>
          <a:prstGeom prst="noSmoking">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42A6922-3E43-BA9D-CD97-76BEFDEEC960}"/>
              </a:ext>
            </a:extLst>
          </p:cNvPr>
          <p:cNvSpPr>
            <a:spLocks noGrp="1"/>
          </p:cNvSpPr>
          <p:nvPr>
            <p:ph type="title"/>
          </p:nvPr>
        </p:nvSpPr>
        <p:spPr>
          <a:xfrm>
            <a:off x="1676400" y="457200"/>
            <a:ext cx="4876800" cy="671512"/>
          </a:xfrm>
        </p:spPr>
        <p:txBody>
          <a:bodyPr/>
          <a:lstStyle/>
          <a:p>
            <a:pPr eaLnBrk="1" hangingPunct="1"/>
            <a:r>
              <a:rPr lang="en-US" altLang="en-US" sz="2000" dirty="0"/>
              <a:t>Blood Glucose Monitoring</a:t>
            </a:r>
          </a:p>
        </p:txBody>
      </p:sp>
      <p:sp>
        <p:nvSpPr>
          <p:cNvPr id="15363" name="Content Placeholder 2">
            <a:extLst>
              <a:ext uri="{FF2B5EF4-FFF2-40B4-BE49-F238E27FC236}">
                <a16:creationId xmlns:a16="http://schemas.microsoft.com/office/drawing/2014/main" id="{AB718450-683F-40C4-2D56-B89D3B31F2BA}"/>
              </a:ext>
            </a:extLst>
          </p:cNvPr>
          <p:cNvSpPr>
            <a:spLocks noGrp="1"/>
          </p:cNvSpPr>
          <p:nvPr>
            <p:ph idx="1"/>
          </p:nvPr>
        </p:nvSpPr>
        <p:spPr>
          <a:xfrm>
            <a:off x="457200" y="1295400"/>
            <a:ext cx="7391400" cy="4830763"/>
          </a:xfrm>
        </p:spPr>
        <p:txBody>
          <a:bodyPr/>
          <a:lstStyle/>
          <a:p>
            <a:pPr eaLnBrk="1" hangingPunct="1">
              <a:buFont typeface="Arial" panose="020B0604020202020204" pitchFamily="34" charset="0"/>
              <a:buNone/>
            </a:pPr>
            <a:r>
              <a:rPr lang="en-US" altLang="en-US" sz="1600" dirty="0"/>
              <a:t>Monitoring your blood sugar is part of your self-care regime and if you have type 2 Diabetes try not to run  a high reading such as 11.1 mmol/L before bedtime. </a:t>
            </a:r>
          </a:p>
          <a:p>
            <a:pPr eaLnBrk="1" hangingPunct="1">
              <a:buFont typeface="Arial" panose="020B0604020202020204" pitchFamily="34" charset="0"/>
              <a:buNone/>
            </a:pPr>
            <a:r>
              <a:rPr lang="en-US" altLang="en-US" sz="1600" dirty="0"/>
              <a:t>Having high blood sugars may increase the urge to urinate as your body wants to get rid of the excess sugar in your blood, and in turn your urine. </a:t>
            </a:r>
          </a:p>
          <a:p>
            <a:pPr eaLnBrk="1" hangingPunct="1">
              <a:buFont typeface="Arial" panose="020B0604020202020204" pitchFamily="34" charset="0"/>
              <a:buNone/>
            </a:pPr>
            <a:r>
              <a:rPr lang="en-US" altLang="en-US" sz="1600" dirty="0"/>
              <a:t>This is very hard for your kidneys as it puts extra strain on the kidneys and dehydrates you. </a:t>
            </a:r>
          </a:p>
          <a:p>
            <a:pPr eaLnBrk="1" hangingPunct="1">
              <a:buFont typeface="Arial" panose="020B0604020202020204" pitchFamily="34" charset="0"/>
              <a:buNone/>
            </a:pPr>
            <a:r>
              <a:rPr lang="en-US" altLang="en-US" sz="1600" dirty="0"/>
              <a:t>It also significantly disrupts your sleep pattern when you have to get up every couple of hours to use the bathroom.</a:t>
            </a:r>
          </a:p>
        </p:txBody>
      </p:sp>
      <p:pic>
        <p:nvPicPr>
          <p:cNvPr id="15364" name="Picture 2" descr="C:\Users\Thompson\AppData\Local\Microsoft\Windows\INetCache\IE\3UA4UMDG\280px-Blood_Glucose_Testing[1].jpg">
            <a:extLst>
              <a:ext uri="{FF2B5EF4-FFF2-40B4-BE49-F238E27FC236}">
                <a16:creationId xmlns:a16="http://schemas.microsoft.com/office/drawing/2014/main" id="{9ABF0741-0B98-1867-C8CA-923732BC8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114800"/>
            <a:ext cx="21336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468F4EF-5E9A-9E72-A79E-3170536FDE0A}"/>
              </a:ext>
            </a:extLst>
          </p:cNvPr>
          <p:cNvSpPr>
            <a:spLocks noGrp="1"/>
          </p:cNvSpPr>
          <p:nvPr>
            <p:ph type="title"/>
          </p:nvPr>
        </p:nvSpPr>
        <p:spPr>
          <a:xfrm>
            <a:off x="685800" y="228600"/>
            <a:ext cx="7162800" cy="792163"/>
          </a:xfrm>
        </p:spPr>
        <p:txBody>
          <a:bodyPr/>
          <a:lstStyle/>
          <a:p>
            <a:pPr eaLnBrk="1" hangingPunct="1"/>
            <a:r>
              <a:rPr lang="en-US" altLang="en-US" sz="2000" b="1"/>
              <a:t>To Alcohol or Not To Alcohol</a:t>
            </a:r>
          </a:p>
        </p:txBody>
      </p:sp>
      <p:sp>
        <p:nvSpPr>
          <p:cNvPr id="16387" name="Content Placeholder 2">
            <a:extLst>
              <a:ext uri="{FF2B5EF4-FFF2-40B4-BE49-F238E27FC236}">
                <a16:creationId xmlns:a16="http://schemas.microsoft.com/office/drawing/2014/main" id="{4A6A4BB2-64B5-0E81-F39D-FE22780E4217}"/>
              </a:ext>
            </a:extLst>
          </p:cNvPr>
          <p:cNvSpPr>
            <a:spLocks noGrp="1"/>
          </p:cNvSpPr>
          <p:nvPr>
            <p:ph idx="1"/>
          </p:nvPr>
        </p:nvSpPr>
        <p:spPr>
          <a:xfrm>
            <a:off x="838200" y="748563"/>
            <a:ext cx="7467600" cy="5499837"/>
          </a:xfrm>
        </p:spPr>
        <p:txBody>
          <a:bodyPr/>
          <a:lstStyle/>
          <a:p>
            <a:pPr algn="ctr" eaLnBrk="1" hangingPunct="1">
              <a:buFont typeface="Arial" panose="020B0604020202020204" pitchFamily="34" charset="0"/>
              <a:buNone/>
            </a:pPr>
            <a:endParaRPr lang="en-US" altLang="en-US" sz="1600" b="1" i="1" dirty="0"/>
          </a:p>
          <a:p>
            <a:pPr algn="ctr" eaLnBrk="1" hangingPunct="1">
              <a:buFont typeface="Arial" panose="020B0604020202020204" pitchFamily="34" charset="0"/>
              <a:buNone/>
            </a:pPr>
            <a:r>
              <a:rPr lang="en-US" altLang="en-US" sz="1600" b="1" i="1" dirty="0"/>
              <a:t>Avoid alcohol before bed</a:t>
            </a:r>
          </a:p>
          <a:p>
            <a:pPr eaLnBrk="1" hangingPunct="1">
              <a:buFont typeface="Arial" panose="020B0604020202020204" pitchFamily="34" charset="0"/>
              <a:buNone/>
            </a:pPr>
            <a:r>
              <a:rPr lang="en-US" altLang="en-US" sz="1600" dirty="0"/>
              <a:t>Although a night cap sounds relaxing, it disrupts your sleep pattern in the long term. </a:t>
            </a:r>
          </a:p>
          <a:p>
            <a:pPr eaLnBrk="1" hangingPunct="1">
              <a:buFont typeface="Arial" panose="020B0604020202020204" pitchFamily="34" charset="0"/>
              <a:buNone/>
            </a:pPr>
            <a:r>
              <a:rPr lang="en-US" altLang="en-US" sz="1600" dirty="0"/>
              <a:t>Alcohol upsets your body’s circadian rhythms which dictate the functionality of all major organs. </a:t>
            </a:r>
          </a:p>
          <a:p>
            <a:pPr eaLnBrk="1" hangingPunct="1">
              <a:buFont typeface="Arial" panose="020B0604020202020204" pitchFamily="34" charset="0"/>
              <a:buNone/>
            </a:pPr>
            <a:r>
              <a:rPr lang="en-US" altLang="en-US" sz="1600" dirty="0"/>
              <a:t>The liver is one of these major organs, and the liver treats alcohol a a toxin to be expelled, creating a crisis situation of sorts when the liver may other wise be dormant.</a:t>
            </a:r>
          </a:p>
          <a:p>
            <a:pPr eaLnBrk="1" hangingPunct="1">
              <a:buFont typeface="Arial" panose="020B0604020202020204" pitchFamily="34" charset="0"/>
              <a:buNone/>
            </a:pPr>
            <a:r>
              <a:rPr lang="en-US" altLang="en-US" sz="1600" dirty="0"/>
              <a:t>Alcohol also has unpredictable effects on your blood sugar levels as it may raise blood sugar levels initially and sometimes lowers it longer term this always makes diabetes management more complicated. </a:t>
            </a:r>
          </a:p>
          <a:p>
            <a:pPr eaLnBrk="1" hangingPunct="1">
              <a:buFont typeface="Arial" panose="020B0604020202020204" pitchFamily="34" charset="0"/>
              <a:buNone/>
            </a:pPr>
            <a:r>
              <a:rPr lang="en-US" altLang="en-US" sz="1600" dirty="0"/>
              <a:t>So, much like caffeine if you want to have a drink in the evening try to time it about 3-4 hours before bedtime and limit the amount consumed.</a:t>
            </a:r>
          </a:p>
          <a:p>
            <a:pPr eaLnBrk="1" hangingPunct="1"/>
            <a:endParaRPr lang="en-US" altLang="en-US" sz="2000" dirty="0"/>
          </a:p>
        </p:txBody>
      </p:sp>
      <p:pic>
        <p:nvPicPr>
          <p:cNvPr id="3" name="Picture 2" descr="A glass of wine on a table&#10;&#10;Description automatically generate">
            <a:extLst>
              <a:ext uri="{FF2B5EF4-FFF2-40B4-BE49-F238E27FC236}">
                <a16:creationId xmlns:a16="http://schemas.microsoft.com/office/drawing/2014/main" id="{4218CAE3-44AF-CF3D-4441-51C60DD5ABC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333" r="28333" b="23523"/>
          <a:stretch/>
        </p:blipFill>
        <p:spPr>
          <a:xfrm>
            <a:off x="2895600" y="4800600"/>
            <a:ext cx="2667000" cy="1371600"/>
          </a:xfrm>
          <a:prstGeom prst="rect">
            <a:avLst/>
          </a:prstGeom>
        </p:spPr>
      </p:pic>
      <p:sp>
        <p:nvSpPr>
          <p:cNvPr id="4" name="&quot;No&quot; Symbol 3">
            <a:extLst>
              <a:ext uri="{FF2B5EF4-FFF2-40B4-BE49-F238E27FC236}">
                <a16:creationId xmlns:a16="http://schemas.microsoft.com/office/drawing/2014/main" id="{11E87854-AF07-3644-65A8-3D34D7001B30}"/>
              </a:ext>
            </a:extLst>
          </p:cNvPr>
          <p:cNvSpPr/>
          <p:nvPr/>
        </p:nvSpPr>
        <p:spPr>
          <a:xfrm>
            <a:off x="3810000" y="5105399"/>
            <a:ext cx="1219200" cy="1143001"/>
          </a:xfrm>
          <a:prstGeom prst="noSmoking">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7A92D06E-DF87-3F71-F704-CF9ED792D136}"/>
              </a:ext>
            </a:extLst>
          </p:cNvPr>
          <p:cNvSpPr>
            <a:spLocks noGrp="1"/>
          </p:cNvSpPr>
          <p:nvPr>
            <p:ph type="title"/>
          </p:nvPr>
        </p:nvSpPr>
        <p:spPr/>
        <p:txBody>
          <a:bodyPr/>
          <a:lstStyle/>
          <a:p>
            <a:pPr eaLnBrk="1" hangingPunct="1"/>
            <a:r>
              <a:rPr lang="en-US" altLang="en-US" dirty="0"/>
              <a:t>Journaling for a goodnight sleep</a:t>
            </a:r>
          </a:p>
        </p:txBody>
      </p:sp>
      <p:sp>
        <p:nvSpPr>
          <p:cNvPr id="19459" name="Content Placeholder 2">
            <a:extLst>
              <a:ext uri="{FF2B5EF4-FFF2-40B4-BE49-F238E27FC236}">
                <a16:creationId xmlns:a16="http://schemas.microsoft.com/office/drawing/2014/main" id="{FAA669B1-890E-8D83-CF58-181050C8A038}"/>
              </a:ext>
            </a:extLst>
          </p:cNvPr>
          <p:cNvSpPr>
            <a:spLocks noGrp="1"/>
          </p:cNvSpPr>
          <p:nvPr>
            <p:ph idx="1"/>
          </p:nvPr>
        </p:nvSpPr>
        <p:spPr/>
        <p:txBody>
          <a:bodyPr/>
          <a:lstStyle/>
          <a:p>
            <a:pPr marL="0" indent="0">
              <a:buNone/>
            </a:pPr>
            <a:r>
              <a:rPr lang="en-CA" sz="1800" b="1" i="0" dirty="0">
                <a:solidFill>
                  <a:srgbClr val="222222"/>
                </a:solidFill>
                <a:effectLst/>
                <a:latin typeface="Roboto Slab" pitchFamily="2" charset="0"/>
              </a:rPr>
              <a:t>Why Night Journal?</a:t>
            </a:r>
          </a:p>
          <a:p>
            <a:r>
              <a:rPr lang="en-CA" sz="1800" dirty="0">
                <a:solidFill>
                  <a:srgbClr val="333333"/>
                </a:solidFill>
                <a:latin typeface="Sorts Mill Goudy"/>
              </a:rPr>
              <a:t>F</a:t>
            </a:r>
            <a:r>
              <a:rPr lang="en-CA" sz="1800" b="0" i="0" dirty="0">
                <a:solidFill>
                  <a:srgbClr val="333333"/>
                </a:solidFill>
                <a:effectLst/>
                <a:latin typeface="Sorts Mill Goudy"/>
              </a:rPr>
              <a:t>illing out a journal at bedtime is particularly useful, especially for those who find it hard to settle the mind down in the evening and sometimes struggle to get or fall asleep.</a:t>
            </a:r>
          </a:p>
          <a:p>
            <a:r>
              <a:rPr lang="en-CA" sz="1800" b="0" i="0" dirty="0">
                <a:solidFill>
                  <a:srgbClr val="333333"/>
                </a:solidFill>
                <a:effectLst/>
                <a:latin typeface="Sorts Mill Goudy"/>
              </a:rPr>
              <a:t>We all carry worries around with us. These worries are drowned out or temporarily forgotten amidst the noise of the day, as we rush around for work, family, school, exercise, and all the rest of it.</a:t>
            </a:r>
          </a:p>
          <a:p>
            <a:r>
              <a:rPr lang="en-CA" sz="1800" b="0" i="0" dirty="0">
                <a:solidFill>
                  <a:srgbClr val="333333"/>
                </a:solidFill>
                <a:effectLst/>
                <a:latin typeface="Sorts Mill Goudy"/>
              </a:rPr>
              <a:t>When the busy day settles down and the television is switched off and we've logged out of social media platforms, these worries, fears, and concerns make their way to the forefront of our minds.</a:t>
            </a:r>
          </a:p>
          <a:p>
            <a:r>
              <a:rPr lang="en-CA" sz="1800" dirty="0">
                <a:solidFill>
                  <a:srgbClr val="333333"/>
                </a:solidFill>
                <a:latin typeface="Sorts Mill Goudy"/>
              </a:rPr>
              <a:t>So, it is good to take a few minutes to recall, get ready for tomorrow, and give yourself a little time to let go of your day.</a:t>
            </a:r>
          </a:p>
          <a:p>
            <a:r>
              <a:rPr lang="en-CA" sz="1800" b="0" i="0" dirty="0">
                <a:solidFill>
                  <a:srgbClr val="333333"/>
                </a:solidFill>
                <a:effectLst/>
                <a:latin typeface="Sorts Mill Goudy"/>
              </a:rPr>
              <a:t>You can also do this as an evening exercise, rather than right at bedtime, after you have turned off all other electronic devices.</a:t>
            </a:r>
          </a:p>
          <a:p>
            <a:pPr eaLnBrk="1" hangingPunct="1"/>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5221-9C01-FBC4-3045-E93C301D7019}"/>
              </a:ext>
            </a:extLst>
          </p:cNvPr>
          <p:cNvSpPr>
            <a:spLocks noGrp="1"/>
          </p:cNvSpPr>
          <p:nvPr>
            <p:ph type="title"/>
          </p:nvPr>
        </p:nvSpPr>
        <p:spPr/>
        <p:txBody>
          <a:bodyPr rtlCol="0">
            <a:normAutofit fontScale="90000"/>
          </a:bodyPr>
          <a:lstStyle/>
          <a:p>
            <a:pPr eaLnBrk="1" fontAlgn="auto" hangingPunct="1">
              <a:spcAft>
                <a:spcPts val="0"/>
              </a:spcAft>
              <a:defRPr/>
            </a:pPr>
            <a:r>
              <a:rPr lang="en-US" dirty="0"/>
              <a:t>Good Night!</a:t>
            </a:r>
            <a:br>
              <a:rPr lang="en-US" dirty="0"/>
            </a:br>
            <a:endParaRPr lang="en-US" dirty="0"/>
          </a:p>
        </p:txBody>
      </p:sp>
      <p:sp>
        <p:nvSpPr>
          <p:cNvPr id="17411" name="Content Placeholder 2">
            <a:extLst>
              <a:ext uri="{FF2B5EF4-FFF2-40B4-BE49-F238E27FC236}">
                <a16:creationId xmlns:a16="http://schemas.microsoft.com/office/drawing/2014/main" id="{038BC33E-FC0F-440C-3EF0-0579008F940C}"/>
              </a:ext>
            </a:extLst>
          </p:cNvPr>
          <p:cNvSpPr>
            <a:spLocks noGrp="1"/>
          </p:cNvSpPr>
          <p:nvPr>
            <p:ph idx="1"/>
          </p:nvPr>
        </p:nvSpPr>
        <p:spPr/>
        <p:txBody>
          <a:bodyPr/>
          <a:lstStyle/>
          <a:p>
            <a:pPr algn="ctr" eaLnBrk="1" hangingPunct="1">
              <a:buFont typeface="Arial" panose="020B0604020202020204" pitchFamily="34" charset="0"/>
              <a:buNone/>
            </a:pPr>
            <a:r>
              <a:rPr lang="en-US" altLang="en-US" sz="1800" dirty="0"/>
              <a:t>If you have diabetes your diabetes management should be a priority in your life.</a:t>
            </a:r>
          </a:p>
          <a:p>
            <a:pPr algn="ctr" eaLnBrk="1" hangingPunct="1">
              <a:buFont typeface="Arial" panose="020B0604020202020204" pitchFamily="34" charset="0"/>
              <a:buNone/>
            </a:pPr>
            <a:endParaRPr lang="en-US" altLang="en-US" sz="1800" dirty="0"/>
          </a:p>
          <a:p>
            <a:pPr algn="ctr" eaLnBrk="1" hangingPunct="1">
              <a:buFont typeface="Arial" panose="020B0604020202020204" pitchFamily="34" charset="0"/>
              <a:buNone/>
            </a:pPr>
            <a:r>
              <a:rPr lang="en-US" altLang="en-US" sz="1800" dirty="0"/>
              <a:t>Sleep is of equal value as all the other pillars to your SMART goal </a:t>
            </a:r>
          </a:p>
          <a:p>
            <a:pPr algn="ctr" eaLnBrk="1" hangingPunct="1">
              <a:buFont typeface="Arial" panose="020B0604020202020204" pitchFamily="34" charset="0"/>
              <a:buNone/>
            </a:pPr>
            <a:r>
              <a:rPr lang="en-US" altLang="en-US" sz="1800" dirty="0"/>
              <a:t>in achieving a stable blood glucose reading.</a:t>
            </a:r>
          </a:p>
          <a:p>
            <a:pPr algn="ctr" eaLnBrk="1" hangingPunct="1">
              <a:buFont typeface="Arial" panose="020B0604020202020204" pitchFamily="34" charset="0"/>
              <a:buNone/>
            </a:pPr>
            <a:r>
              <a:rPr lang="en-US" altLang="en-US" sz="1800" dirty="0"/>
              <a:t>Getting a good quality sleep will improve your diabetes management, </a:t>
            </a:r>
          </a:p>
          <a:p>
            <a:pPr algn="ctr" eaLnBrk="1" hangingPunct="1">
              <a:buFont typeface="Arial" panose="020B0604020202020204" pitchFamily="34" charset="0"/>
              <a:buNone/>
            </a:pPr>
            <a:r>
              <a:rPr lang="en-US" altLang="en-US" sz="1800" dirty="0"/>
              <a:t>your overall health, your mood and </a:t>
            </a:r>
          </a:p>
          <a:p>
            <a:pPr algn="ctr" eaLnBrk="1" hangingPunct="1">
              <a:buFont typeface="Arial" panose="020B0604020202020204" pitchFamily="34" charset="0"/>
              <a:buNone/>
            </a:pPr>
            <a:r>
              <a:rPr lang="en-US" altLang="en-US" sz="1800" dirty="0"/>
              <a:t>it will likely extend to having good quality waking up as well.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D0673F23-A7D7-1FA1-0866-F775D5A77D0F}"/>
              </a:ext>
            </a:extLst>
          </p:cNvPr>
          <p:cNvSpPr>
            <a:spLocks noGrp="1"/>
          </p:cNvSpPr>
          <p:nvPr>
            <p:ph idx="1"/>
          </p:nvPr>
        </p:nvSpPr>
        <p:spPr/>
        <p:txBody>
          <a:bodyPr/>
          <a:lstStyle/>
          <a:p>
            <a:pPr eaLnBrk="1" hangingPunct="1">
              <a:buFont typeface="Arial" panose="020B0604020202020204" pitchFamily="34" charset="0"/>
              <a:buNone/>
            </a:pPr>
            <a:endParaRPr lang="en-US" altLang="en-US" dirty="0"/>
          </a:p>
          <a:p>
            <a:pPr eaLnBrk="1" hangingPunct="1">
              <a:buFont typeface="Arial" panose="020B0604020202020204" pitchFamily="34" charset="0"/>
              <a:buNone/>
            </a:pPr>
            <a:endParaRPr lang="en-US" altLang="en-US" dirty="0"/>
          </a:p>
          <a:p>
            <a:pPr eaLnBrk="1" hangingPunct="1">
              <a:buFont typeface="Arial" panose="020B0604020202020204" pitchFamily="34" charset="0"/>
              <a:buNone/>
            </a:pPr>
            <a:endParaRPr lang="en-US" altLang="en-US" dirty="0"/>
          </a:p>
          <a:p>
            <a:pPr algn="ctr" eaLnBrk="1" hangingPunct="1">
              <a:buFont typeface="Arial" panose="020B0604020202020204" pitchFamily="34" charset="0"/>
              <a:buNone/>
            </a:pPr>
            <a:r>
              <a:rPr lang="en-US" altLang="en-US" dirty="0"/>
              <a:t>Thank you for being with us today enjoy the rest of your day.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5937CC0-DBA6-EE91-6C55-5A6346A7273F}"/>
              </a:ext>
            </a:extLst>
          </p:cNvPr>
          <p:cNvSpPr>
            <a:spLocks noGrp="1"/>
          </p:cNvSpPr>
          <p:nvPr>
            <p:ph type="title"/>
          </p:nvPr>
        </p:nvSpPr>
        <p:spPr/>
        <p:txBody>
          <a:bodyPr/>
          <a:lstStyle/>
          <a:p>
            <a:pPr eaLnBrk="1" hangingPunct="1"/>
            <a:endParaRPr lang="en-US" altLang="en-US"/>
          </a:p>
        </p:txBody>
      </p:sp>
      <p:sp>
        <p:nvSpPr>
          <p:cNvPr id="20483" name="Content Placeholder 2">
            <a:extLst>
              <a:ext uri="{FF2B5EF4-FFF2-40B4-BE49-F238E27FC236}">
                <a16:creationId xmlns:a16="http://schemas.microsoft.com/office/drawing/2014/main" id="{468B336C-077E-8CDD-E701-693B5A66B670}"/>
              </a:ext>
            </a:extLst>
          </p:cNvPr>
          <p:cNvSpPr>
            <a:spLocks noGrp="1"/>
          </p:cNvSpPr>
          <p:nvPr>
            <p:ph idx="1"/>
          </p:nvPr>
        </p:nvSpPr>
        <p:spPr/>
        <p:txBody>
          <a:bodyPr/>
          <a:lstStyle/>
          <a:p>
            <a:pPr eaLnBrk="1" hangingPunct="1">
              <a:buFont typeface="Arial" panose="020B0604020202020204" pitchFamily="34" charset="0"/>
              <a:buNone/>
            </a:pPr>
            <a:r>
              <a:rPr lang="en-US" altLang="en-US" sz="1600" dirty="0"/>
              <a:t>References:</a:t>
            </a:r>
          </a:p>
          <a:p>
            <a:pPr eaLnBrk="1" hangingPunct="1">
              <a:buFont typeface="Arial" panose="020B0604020202020204" pitchFamily="34" charset="0"/>
              <a:buNone/>
            </a:pPr>
            <a:r>
              <a:rPr lang="en-US" altLang="en-US" sz="1000" dirty="0"/>
              <a:t>-Chronotype: Implications for Epidemiologic Studies on Chrono-Nutrition and Cardiometabolic Health</a:t>
            </a:r>
          </a:p>
          <a:p>
            <a:pPr eaLnBrk="1" hangingPunct="1">
              <a:buFont typeface="Arial" panose="020B0604020202020204" pitchFamily="34" charset="0"/>
              <a:buNone/>
            </a:pPr>
            <a:r>
              <a:rPr lang="en-US" altLang="en-US" sz="1000" dirty="0"/>
              <a:t>Advances in Nutrition</a:t>
            </a:r>
          </a:p>
          <a:p>
            <a:pPr eaLnBrk="1" hangingPunct="1">
              <a:buFont typeface="Arial" panose="020B0604020202020204" pitchFamily="34" charset="0"/>
              <a:buNone/>
            </a:pPr>
            <a:r>
              <a:rPr lang="en-US" altLang="en-US" sz="1000" dirty="0" err="1"/>
              <a:t>Verywell</a:t>
            </a:r>
            <a:r>
              <a:rPr lang="en-US" altLang="en-US" sz="1000" dirty="0"/>
              <a:t> health*</a:t>
            </a:r>
          </a:p>
          <a:p>
            <a:pPr eaLnBrk="1" hangingPunct="1">
              <a:buFont typeface="Arial" panose="020B0604020202020204" pitchFamily="34" charset="0"/>
              <a:buNone/>
            </a:pPr>
            <a:r>
              <a:rPr lang="en-US" altLang="en-US" sz="1000" dirty="0"/>
              <a:t>Healthline</a:t>
            </a:r>
          </a:p>
          <a:p>
            <a:pPr eaLnBrk="1" hangingPunct="1">
              <a:buFont typeface="Arial" panose="020B0604020202020204" pitchFamily="34" charset="0"/>
              <a:buNone/>
            </a:pPr>
            <a:r>
              <a:rPr lang="en-US" altLang="en-US" sz="1000" dirty="0"/>
              <a:t>WebMD</a:t>
            </a:r>
          </a:p>
          <a:p>
            <a:pPr eaLnBrk="1" hangingPunct="1">
              <a:buFont typeface="Arial" panose="020B0604020202020204" pitchFamily="34" charset="0"/>
              <a:buNone/>
            </a:pPr>
            <a:r>
              <a:rPr lang="en-US" altLang="en-US" sz="1000" dirty="0"/>
              <a:t>Synergy</a:t>
            </a:r>
          </a:p>
          <a:p>
            <a:pPr eaLnBrk="1" hangingPunct="1">
              <a:buFont typeface="Arial" panose="020B0604020202020204" pitchFamily="34" charset="0"/>
              <a:buNone/>
            </a:pPr>
            <a:r>
              <a:rPr lang="en-US" altLang="en-US" sz="1000" dirty="0"/>
              <a:t>Search sleep like the dead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15C3F0-BEEF-53F3-B088-B3F2383288B8}"/>
              </a:ext>
            </a:extLst>
          </p:cNvPr>
          <p:cNvSpPr txBox="1"/>
          <p:nvPr/>
        </p:nvSpPr>
        <p:spPr>
          <a:xfrm>
            <a:off x="685800" y="2057400"/>
            <a:ext cx="7315200" cy="3323987"/>
          </a:xfrm>
          <a:prstGeom prst="rect">
            <a:avLst/>
          </a:prstGeom>
          <a:noFill/>
        </p:spPr>
        <p:txBody>
          <a:bodyPr wrap="square">
            <a:spAutoFit/>
          </a:bodyPr>
          <a:lstStyle/>
          <a:p>
            <a:pPr eaLnBrk="1" hangingPunct="1"/>
            <a:r>
              <a:rPr lang="en-US" altLang="en-US" sz="3200" i="1" dirty="0">
                <a:solidFill>
                  <a:schemeClr val="tx1"/>
                </a:solidFill>
                <a:latin typeface="Arial Narrow" panose="020B0604020202020204" pitchFamily="34" charset="0"/>
                <a:cs typeface="Arial Narrow" panose="020B0604020202020204" pitchFamily="34" charset="0"/>
              </a:rPr>
              <a:t>“Feeling good doesn’t just happen. </a:t>
            </a:r>
          </a:p>
          <a:p>
            <a:pPr eaLnBrk="1" hangingPunct="1"/>
            <a:r>
              <a:rPr lang="en-US" altLang="en-US" sz="3200" i="1" dirty="0">
                <a:solidFill>
                  <a:schemeClr val="tx1"/>
                </a:solidFill>
                <a:latin typeface="Arial Narrow" panose="020B0604020202020204" pitchFamily="34" charset="0"/>
                <a:cs typeface="Arial Narrow" panose="020B0604020202020204" pitchFamily="34" charset="0"/>
              </a:rPr>
              <a:t>Living a life in balance means taking the necessary time to renew yourself. </a:t>
            </a:r>
          </a:p>
          <a:p>
            <a:pPr eaLnBrk="1" hangingPunct="1"/>
            <a:r>
              <a:rPr lang="en-US" altLang="en-US" sz="3200" i="1" dirty="0">
                <a:solidFill>
                  <a:schemeClr val="tx1"/>
                </a:solidFill>
                <a:latin typeface="Arial Narrow" panose="020B0604020202020204" pitchFamily="34" charset="0"/>
                <a:cs typeface="Arial Narrow" panose="020B0604020202020204" pitchFamily="34" charset="0"/>
              </a:rPr>
              <a:t>You can renew yourself through relaxation or </a:t>
            </a:r>
          </a:p>
          <a:p>
            <a:pPr eaLnBrk="1" hangingPunct="1"/>
            <a:r>
              <a:rPr lang="en-US" altLang="en-US" sz="3200" i="1" dirty="0">
                <a:solidFill>
                  <a:schemeClr val="tx1"/>
                </a:solidFill>
                <a:latin typeface="Arial Narrow" panose="020B0604020202020204" pitchFamily="34" charset="0"/>
                <a:cs typeface="Arial Narrow" panose="020B0604020202020204" pitchFamily="34" charset="0"/>
              </a:rPr>
              <a:t>you can totally burn yourself out by overdoing everything.”</a:t>
            </a:r>
          </a:p>
          <a:p>
            <a:pPr eaLnBrk="1" hangingPunct="1"/>
            <a:r>
              <a:rPr lang="en-US" altLang="en-US" sz="1800" i="1" dirty="0">
                <a:solidFill>
                  <a:schemeClr val="tx1"/>
                </a:solidFill>
                <a:latin typeface="Arial Narrow" panose="020B0604020202020204" pitchFamily="34" charset="0"/>
                <a:cs typeface="Arial Narrow" panose="020B0604020202020204" pitchFamily="34" charset="0"/>
              </a:rPr>
              <a:t>December 2023</a:t>
            </a:r>
          </a:p>
        </p:txBody>
      </p:sp>
    </p:spTree>
    <p:extLst>
      <p:ext uri="{BB962C8B-B14F-4D97-AF65-F5344CB8AC3E}">
        <p14:creationId xmlns:p14="http://schemas.microsoft.com/office/powerpoint/2010/main" val="3173369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a:extLst>
              <a:ext uri="{FF2B5EF4-FFF2-40B4-BE49-F238E27FC236}">
                <a16:creationId xmlns:a16="http://schemas.microsoft.com/office/drawing/2014/main" id="{B4605FEA-1D0E-3912-068B-5591A5816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
            <a:ext cx="8770434" cy="4521200"/>
          </a:xfrm>
          <a:prstGeom prst="rect">
            <a:avLst/>
          </a:prstGeom>
          <a:noFill/>
          <a:extLst>
            <a:ext uri="{909E8E84-426E-40DD-AFC4-6F175D3DCCD1}">
              <a14:hiddenFill xmlns:a14="http://schemas.microsoft.com/office/drawing/2010/main">
                <a:solidFill>
                  <a:srgbClr val="FFFFFF"/>
                </a:solidFill>
              </a14:hiddenFill>
            </a:ext>
          </a:extLst>
        </p:spPr>
      </p:pic>
      <p:sp>
        <p:nvSpPr>
          <p:cNvPr id="7170" name="Title 1">
            <a:extLst>
              <a:ext uri="{FF2B5EF4-FFF2-40B4-BE49-F238E27FC236}">
                <a16:creationId xmlns:a16="http://schemas.microsoft.com/office/drawing/2014/main" id="{E3A00ECD-7B70-E262-CA81-36BECD730752}"/>
              </a:ext>
            </a:extLst>
          </p:cNvPr>
          <p:cNvSpPr>
            <a:spLocks noGrp="1"/>
          </p:cNvSpPr>
          <p:nvPr>
            <p:ph type="title"/>
          </p:nvPr>
        </p:nvSpPr>
        <p:spPr>
          <a:xfrm>
            <a:off x="0" y="3962405"/>
            <a:ext cx="9189534" cy="2438393"/>
          </a:xfrm>
        </p:spPr>
        <p:txBody>
          <a:bodyPr/>
          <a:lstStyle/>
          <a:p>
            <a:pPr eaLnBrk="1" hangingPunct="1"/>
            <a:br>
              <a:rPr lang="en-US" altLang="en-US" sz="2000" dirty="0"/>
            </a:br>
            <a:r>
              <a:rPr lang="en-US" altLang="en-US" sz="2000" dirty="0"/>
              <a:t>Question-</a:t>
            </a:r>
            <a:br>
              <a:rPr lang="en-US" altLang="en-US" sz="2000" dirty="0"/>
            </a:br>
            <a:r>
              <a:rPr lang="en-US" altLang="en-US" sz="2000" dirty="0"/>
              <a:t>Do you know how to start your day right? </a:t>
            </a:r>
            <a:br>
              <a:rPr lang="en-US" altLang="en-US" sz="2000" dirty="0"/>
            </a:br>
            <a:r>
              <a:rPr lang="en-US" altLang="en-US" sz="1400" i="1" dirty="0"/>
              <a:t>I will give 5 seconds for answers</a:t>
            </a:r>
          </a:p>
        </p:txBody>
      </p:sp>
      <p:sp>
        <p:nvSpPr>
          <p:cNvPr id="2" name="Rectangle 6">
            <a:extLst>
              <a:ext uri="{FF2B5EF4-FFF2-40B4-BE49-F238E27FC236}">
                <a16:creationId xmlns:a16="http://schemas.microsoft.com/office/drawing/2014/main" id="{E533265B-D1DB-D64F-98C9-2EB51005CD7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larm clock sleeping in bed">
            <a:extLst>
              <a:ext uri="{FF2B5EF4-FFF2-40B4-BE49-F238E27FC236}">
                <a16:creationId xmlns:a16="http://schemas.microsoft.com/office/drawing/2014/main" id="{B53537E4-230B-7196-1C05-EFBF11138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88434"/>
            <a:ext cx="8153400" cy="1821366"/>
          </a:xfrm>
          <a:prstGeom prst="rect">
            <a:avLst/>
          </a:prstGeom>
        </p:spPr>
      </p:pic>
      <p:sp>
        <p:nvSpPr>
          <p:cNvPr id="10242" name="Title 1">
            <a:extLst>
              <a:ext uri="{FF2B5EF4-FFF2-40B4-BE49-F238E27FC236}">
                <a16:creationId xmlns:a16="http://schemas.microsoft.com/office/drawing/2014/main" id="{87AA9C5C-77DE-AB2D-D990-0FDE405C4154}"/>
              </a:ext>
            </a:extLst>
          </p:cNvPr>
          <p:cNvSpPr>
            <a:spLocks noGrp="1"/>
          </p:cNvSpPr>
          <p:nvPr>
            <p:ph type="title"/>
          </p:nvPr>
        </p:nvSpPr>
        <p:spPr>
          <a:xfrm>
            <a:off x="546410" y="1127919"/>
            <a:ext cx="8153400" cy="2163762"/>
          </a:xfrm>
        </p:spPr>
        <p:txBody>
          <a:bodyPr/>
          <a:lstStyle/>
          <a:p>
            <a:pPr eaLnBrk="1" hangingPunct="1"/>
            <a:br>
              <a:rPr lang="en-US" altLang="en-US" sz="2000" dirty="0">
                <a:highlight>
                  <a:srgbClr val="FF00FF"/>
                </a:highlight>
              </a:rPr>
            </a:br>
            <a:br>
              <a:rPr lang="en-US" altLang="en-US" sz="2000" dirty="0">
                <a:highlight>
                  <a:srgbClr val="FF00FF"/>
                </a:highlight>
              </a:rPr>
            </a:br>
            <a:br>
              <a:rPr lang="en-US" altLang="en-US" sz="2000" dirty="0">
                <a:highlight>
                  <a:srgbClr val="FF00FF"/>
                </a:highlight>
              </a:rPr>
            </a:br>
            <a:br>
              <a:rPr lang="en-US" altLang="en-US" sz="2000" dirty="0">
                <a:highlight>
                  <a:srgbClr val="FF00FF"/>
                </a:highlight>
              </a:rPr>
            </a:br>
            <a:r>
              <a:rPr lang="en-US" altLang="en-US" sz="2000" dirty="0">
                <a:highlight>
                  <a:srgbClr val="FF00FF"/>
                </a:highlight>
              </a:rPr>
              <a:t>Make Sleep a Priority</a:t>
            </a:r>
            <a:br>
              <a:rPr lang="en-US" altLang="en-US" sz="2000" dirty="0"/>
            </a:br>
            <a:endParaRPr lang="en-US" altLang="en-US" sz="2000" dirty="0"/>
          </a:p>
        </p:txBody>
      </p:sp>
      <p:sp>
        <p:nvSpPr>
          <p:cNvPr id="10243" name="Content Placeholder 2">
            <a:extLst>
              <a:ext uri="{FF2B5EF4-FFF2-40B4-BE49-F238E27FC236}">
                <a16:creationId xmlns:a16="http://schemas.microsoft.com/office/drawing/2014/main" id="{AA6DC7C5-8FEF-A5F5-5BF2-EC652E913D82}"/>
              </a:ext>
            </a:extLst>
          </p:cNvPr>
          <p:cNvSpPr>
            <a:spLocks noGrp="1"/>
          </p:cNvSpPr>
          <p:nvPr>
            <p:ph idx="1"/>
          </p:nvPr>
        </p:nvSpPr>
        <p:spPr>
          <a:xfrm>
            <a:off x="457200" y="3276600"/>
            <a:ext cx="8229600" cy="2849563"/>
          </a:xfrm>
        </p:spPr>
        <p:txBody>
          <a:bodyPr/>
          <a:lstStyle/>
          <a:p>
            <a:pPr marL="0" indent="0" algn="ctr" eaLnBrk="1" hangingPunct="1">
              <a:buNone/>
            </a:pPr>
            <a:r>
              <a:rPr lang="en-US" altLang="en-US" sz="1800" b="1" dirty="0"/>
              <a:t>Sleep is important to an individual</a:t>
            </a:r>
          </a:p>
          <a:p>
            <a:pPr marL="0" indent="0" algn="ctr" eaLnBrk="1" hangingPunct="1">
              <a:buNone/>
            </a:pPr>
            <a:endParaRPr lang="en-US" altLang="en-US" sz="1800" b="1" dirty="0"/>
          </a:p>
          <a:p>
            <a:pPr eaLnBrk="1" hangingPunct="1">
              <a:buFont typeface="Wingdings" pitchFamily="2" charset="2"/>
              <a:buChar char="v"/>
            </a:pPr>
            <a:r>
              <a:rPr lang="en-US" altLang="en-US" sz="1800" dirty="0"/>
              <a:t>In a 24 hour cycle the body needs between 6-9 hours of sleep; </a:t>
            </a:r>
          </a:p>
          <a:p>
            <a:pPr eaLnBrk="1" hangingPunct="1">
              <a:buFont typeface="Wingdings" pitchFamily="2" charset="2"/>
              <a:buChar char="v"/>
            </a:pPr>
            <a:r>
              <a:rPr lang="en-US" altLang="en-US" sz="1800" dirty="0"/>
              <a:t>During this sleep period your body repairs and replenishes itself on a cellular level</a:t>
            </a:r>
          </a:p>
          <a:p>
            <a:pPr eaLnBrk="1" hangingPunct="1">
              <a:buFont typeface="Wingdings" pitchFamily="2" charset="2"/>
              <a:buChar char="v"/>
            </a:pPr>
            <a:r>
              <a:rPr lang="en-US" altLang="en-US" sz="1800" dirty="0"/>
              <a:t>And it is beneficial to your mental health. </a:t>
            </a:r>
          </a:p>
          <a:p>
            <a:pPr marL="0" indent="0" eaLnBrk="1" hangingPunct="1">
              <a:buNone/>
            </a:pPr>
            <a:endParaRPr lang="en-US" alt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6BFF9DFA-00FA-1014-8EB3-0FF6BD085F82}"/>
              </a:ext>
            </a:extLst>
          </p:cNvPr>
          <p:cNvSpPr>
            <a:spLocks noGrp="1"/>
          </p:cNvSpPr>
          <p:nvPr>
            <p:ph idx="1"/>
          </p:nvPr>
        </p:nvSpPr>
        <p:spPr>
          <a:xfrm>
            <a:off x="228600" y="76200"/>
            <a:ext cx="8763000" cy="5943600"/>
          </a:xfrm>
        </p:spPr>
        <p:txBody>
          <a:bodyPr/>
          <a:lstStyle/>
          <a:p>
            <a:pPr eaLnBrk="1" hangingPunct="1"/>
            <a:endParaRPr lang="en-US" altLang="en-US" sz="1400" dirty="0"/>
          </a:p>
          <a:p>
            <a:pPr eaLnBrk="1" hangingPunct="1"/>
            <a:endParaRPr lang="en-US" altLang="en-US" sz="1400" dirty="0"/>
          </a:p>
          <a:p>
            <a:pPr eaLnBrk="1" hangingPunct="1"/>
            <a:endParaRPr lang="en-US" altLang="en-US" sz="1400" dirty="0"/>
          </a:p>
          <a:p>
            <a:pPr eaLnBrk="1" hangingPunct="1"/>
            <a:endParaRPr lang="en-US" altLang="en-US" sz="1400" dirty="0"/>
          </a:p>
          <a:p>
            <a:pPr eaLnBrk="1" hangingPunct="1"/>
            <a:endParaRPr lang="en-US" altLang="en-US" sz="1400" dirty="0"/>
          </a:p>
          <a:p>
            <a:pPr eaLnBrk="1" hangingPunct="1"/>
            <a:endParaRPr lang="en-US" altLang="en-US" sz="1400" dirty="0"/>
          </a:p>
          <a:p>
            <a:pPr eaLnBrk="1" hangingPunct="1"/>
            <a:endParaRPr lang="en-US" altLang="en-US" sz="1400" dirty="0"/>
          </a:p>
          <a:p>
            <a:pPr eaLnBrk="1" hangingPunct="1"/>
            <a:endParaRPr lang="en-US" altLang="en-US" sz="1400" dirty="0"/>
          </a:p>
          <a:p>
            <a:pPr eaLnBrk="1" hangingPunct="1"/>
            <a:endParaRPr lang="en-US" altLang="en-US" sz="1400" dirty="0"/>
          </a:p>
          <a:p>
            <a:pPr eaLnBrk="1" hangingPunct="1"/>
            <a:endParaRPr lang="en-US" altLang="en-US" sz="1400" dirty="0"/>
          </a:p>
          <a:p>
            <a:pPr eaLnBrk="1" hangingPunct="1"/>
            <a:endParaRPr lang="en-US" altLang="en-US" sz="1400" dirty="0"/>
          </a:p>
          <a:p>
            <a:pPr eaLnBrk="1" hangingPunct="1"/>
            <a:endParaRPr lang="en-US" altLang="en-US" sz="1400" dirty="0"/>
          </a:p>
          <a:p>
            <a:pPr eaLnBrk="1" hangingPunct="1"/>
            <a:endParaRPr lang="en-US" altLang="en-US" sz="1400" b="1" dirty="0"/>
          </a:p>
          <a:p>
            <a:pPr marL="0" indent="0" eaLnBrk="1" hangingPunct="1">
              <a:buNone/>
            </a:pPr>
            <a:r>
              <a:rPr lang="en-US" altLang="en-US" sz="1400" b="1" dirty="0"/>
              <a:t>          DIET                            MEDICATION                               EXERCISE                                 SLEEP</a:t>
            </a:r>
          </a:p>
          <a:p>
            <a:pPr marL="0" indent="0" eaLnBrk="1" hangingPunct="1">
              <a:buNone/>
            </a:pPr>
            <a:endParaRPr lang="en-US" altLang="en-US" sz="1400" b="1" dirty="0"/>
          </a:p>
          <a:p>
            <a:pPr marL="0" indent="0" eaLnBrk="1" hangingPunct="1">
              <a:buNone/>
            </a:pPr>
            <a:r>
              <a:rPr lang="en-US" altLang="en-US" sz="1800" dirty="0"/>
              <a:t>For people with type 2 diabetes, going without sleep can damage your health, because a lack of sleep is positively correlated with increased </a:t>
            </a:r>
            <a:r>
              <a:rPr lang="en-US" altLang="en-US" sz="1800" dirty="0">
                <a:solidFill>
                  <a:srgbClr val="0070C0"/>
                </a:solidFill>
                <a:hlinkClick r:id="rId3">
                  <a:extLst>
                    <a:ext uri="{A12FA001-AC4F-418D-AE19-62706E023703}">
                      <ahyp:hlinkClr xmlns:ahyp="http://schemas.microsoft.com/office/drawing/2018/hyperlinkcolor" val="tx"/>
                    </a:ext>
                  </a:extLst>
                </a:hlinkClick>
              </a:rPr>
              <a:t>insulin resistance</a:t>
            </a:r>
            <a:r>
              <a:rPr lang="en-US" altLang="en-US" sz="1800" dirty="0">
                <a:solidFill>
                  <a:srgbClr val="0070C0"/>
                </a:solidFill>
              </a:rPr>
              <a:t>. </a:t>
            </a:r>
          </a:p>
          <a:p>
            <a:pPr marL="0" indent="0" eaLnBrk="1" hangingPunct="1">
              <a:buNone/>
            </a:pPr>
            <a:r>
              <a:rPr lang="en-US" altLang="en-US" sz="1800" dirty="0"/>
              <a:t>Seen in this light,</a:t>
            </a:r>
            <a:r>
              <a:rPr lang="en-US" altLang="en-US" sz="1800" b="1" u="sng" dirty="0">
                <a:solidFill>
                  <a:srgbClr val="0070C0"/>
                </a:solidFill>
              </a:rPr>
              <a:t> </a:t>
            </a:r>
            <a:r>
              <a:rPr lang="en-US" altLang="en-US" sz="1800" u="sng" dirty="0">
                <a:solidFill>
                  <a:srgbClr val="0070C0"/>
                </a:solidFill>
              </a:rPr>
              <a:t>sleep</a:t>
            </a:r>
            <a:r>
              <a:rPr lang="en-US" altLang="en-US" sz="1800" b="1" u="sng" dirty="0">
                <a:solidFill>
                  <a:srgbClr val="0070C0"/>
                </a:solidFill>
              </a:rPr>
              <a:t> </a:t>
            </a:r>
            <a:r>
              <a:rPr lang="en-US" altLang="en-US" sz="1800" dirty="0"/>
              <a:t>is just as important as the other legs of the diabetes treatment stool: </a:t>
            </a:r>
            <a:r>
              <a:rPr lang="en-US" altLang="en-US" sz="1800" dirty="0">
                <a:solidFill>
                  <a:srgbClr val="0070C0"/>
                </a:solidFill>
                <a:hlinkClick r:id="rId4">
                  <a:extLst>
                    <a:ext uri="{A12FA001-AC4F-418D-AE19-62706E023703}">
                      <ahyp:hlinkClr xmlns:ahyp="http://schemas.microsoft.com/office/drawing/2018/hyperlinkcolor" val="tx"/>
                    </a:ext>
                  </a:extLst>
                </a:hlinkClick>
              </a:rPr>
              <a:t>diet</a:t>
            </a:r>
            <a:r>
              <a:rPr lang="en-US" altLang="en-US" sz="1800" dirty="0">
                <a:solidFill>
                  <a:srgbClr val="0070C0"/>
                </a:solidFill>
              </a:rPr>
              <a:t>, </a:t>
            </a:r>
            <a:r>
              <a:rPr lang="en-US" altLang="en-US" sz="1800" dirty="0">
                <a:solidFill>
                  <a:srgbClr val="0070C0"/>
                </a:solidFill>
                <a:hlinkClick r:id="rId5">
                  <a:extLst>
                    <a:ext uri="{A12FA001-AC4F-418D-AE19-62706E023703}">
                      <ahyp:hlinkClr xmlns:ahyp="http://schemas.microsoft.com/office/drawing/2018/hyperlinkcolor" val="tx"/>
                    </a:ext>
                  </a:extLst>
                </a:hlinkClick>
              </a:rPr>
              <a:t>medication</a:t>
            </a:r>
            <a:r>
              <a:rPr lang="en-US" altLang="en-US" sz="1800" dirty="0">
                <a:solidFill>
                  <a:srgbClr val="0070C0"/>
                </a:solidFill>
              </a:rPr>
              <a:t>, </a:t>
            </a:r>
            <a:r>
              <a:rPr lang="en-US" altLang="en-US" sz="1800" dirty="0"/>
              <a:t>and </a:t>
            </a:r>
            <a:r>
              <a:rPr lang="en-US" altLang="en-US" sz="1800" dirty="0">
                <a:solidFill>
                  <a:srgbClr val="0070C0"/>
                </a:solidFill>
                <a:hlinkClick r:id="rId6">
                  <a:extLst>
                    <a:ext uri="{A12FA001-AC4F-418D-AE19-62706E023703}">
                      <ahyp:hlinkClr xmlns:ahyp="http://schemas.microsoft.com/office/drawing/2018/hyperlinkcolor" val="tx"/>
                    </a:ext>
                  </a:extLst>
                </a:hlinkClick>
              </a:rPr>
              <a:t>exercise</a:t>
            </a:r>
            <a:r>
              <a:rPr lang="en-US" altLang="en-US" sz="1800" dirty="0">
                <a:solidFill>
                  <a:srgbClr val="0070C0"/>
                </a:solidFill>
              </a:rPr>
              <a:t>.</a:t>
            </a:r>
          </a:p>
          <a:p>
            <a:pPr marL="0" indent="0" eaLnBrk="1" hangingPunct="1">
              <a:buNone/>
            </a:pPr>
            <a:r>
              <a:rPr lang="en-US" altLang="en-US" sz="1800" dirty="0"/>
              <a:t>Taking away one of these legs can throw your whole treatment regimen out of balance.</a:t>
            </a:r>
          </a:p>
          <a:p>
            <a:pPr marL="0" indent="0" eaLnBrk="1" hangingPunct="1">
              <a:buNone/>
            </a:pPr>
            <a:endParaRPr lang="en-US" altLang="en-US" sz="1400" b="1" dirty="0"/>
          </a:p>
        </p:txBody>
      </p:sp>
      <p:sp>
        <p:nvSpPr>
          <p:cNvPr id="4" name="Oval 3">
            <a:extLst>
              <a:ext uri="{FF2B5EF4-FFF2-40B4-BE49-F238E27FC236}">
                <a16:creationId xmlns:a16="http://schemas.microsoft.com/office/drawing/2014/main" id="{F6BA16F5-5CD3-E1E6-FAEB-71A249CFC66F}"/>
              </a:ext>
            </a:extLst>
          </p:cNvPr>
          <p:cNvSpPr/>
          <p:nvPr/>
        </p:nvSpPr>
        <p:spPr>
          <a:xfrm>
            <a:off x="457200" y="381000"/>
            <a:ext cx="7162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Diabetes Treatment</a:t>
            </a:r>
          </a:p>
        </p:txBody>
      </p:sp>
      <p:sp>
        <p:nvSpPr>
          <p:cNvPr id="5" name="Flowchart: Collate 4">
            <a:extLst>
              <a:ext uri="{FF2B5EF4-FFF2-40B4-BE49-F238E27FC236}">
                <a16:creationId xmlns:a16="http://schemas.microsoft.com/office/drawing/2014/main" id="{8E5C5F18-9DA3-1161-2570-00256BAE6A3C}"/>
              </a:ext>
            </a:extLst>
          </p:cNvPr>
          <p:cNvSpPr/>
          <p:nvPr/>
        </p:nvSpPr>
        <p:spPr>
          <a:xfrm>
            <a:off x="990600" y="1447800"/>
            <a:ext cx="685800" cy="1828800"/>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8" name="Flowchart: Collate 7">
            <a:extLst>
              <a:ext uri="{FF2B5EF4-FFF2-40B4-BE49-F238E27FC236}">
                <a16:creationId xmlns:a16="http://schemas.microsoft.com/office/drawing/2014/main" id="{138FF052-E25A-CA36-EE66-A3C9C2F70242}"/>
              </a:ext>
            </a:extLst>
          </p:cNvPr>
          <p:cNvSpPr/>
          <p:nvPr/>
        </p:nvSpPr>
        <p:spPr>
          <a:xfrm>
            <a:off x="2590800" y="1676400"/>
            <a:ext cx="533400" cy="1600200"/>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9" name="Flowchart: Collate 8">
            <a:extLst>
              <a:ext uri="{FF2B5EF4-FFF2-40B4-BE49-F238E27FC236}">
                <a16:creationId xmlns:a16="http://schemas.microsoft.com/office/drawing/2014/main" id="{D8365401-2582-EAC4-23D2-A4D3E81743A1}"/>
              </a:ext>
            </a:extLst>
          </p:cNvPr>
          <p:cNvSpPr/>
          <p:nvPr/>
        </p:nvSpPr>
        <p:spPr>
          <a:xfrm>
            <a:off x="4572000" y="1676400"/>
            <a:ext cx="533400" cy="1676400"/>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0" name="Flowchart: Collate 9">
            <a:extLst>
              <a:ext uri="{FF2B5EF4-FFF2-40B4-BE49-F238E27FC236}">
                <a16:creationId xmlns:a16="http://schemas.microsoft.com/office/drawing/2014/main" id="{2DB23F29-797B-A76E-764C-B1E60C759BBF}"/>
              </a:ext>
            </a:extLst>
          </p:cNvPr>
          <p:cNvSpPr/>
          <p:nvPr/>
        </p:nvSpPr>
        <p:spPr>
          <a:xfrm>
            <a:off x="6438900" y="1447800"/>
            <a:ext cx="609600" cy="1828800"/>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DC9935A-E37E-055E-941A-0E6104ECCB9D}"/>
              </a:ext>
            </a:extLst>
          </p:cNvPr>
          <p:cNvSpPr txBox="1">
            <a:spLocks/>
          </p:cNvSpPr>
          <p:nvPr/>
        </p:nvSpPr>
        <p:spPr>
          <a:xfrm>
            <a:off x="447907" y="457200"/>
            <a:ext cx="8229600" cy="612616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anose="020B0604020202020204" pitchFamily="34" charset="0"/>
              <a:buNone/>
            </a:pPr>
            <a:r>
              <a:rPr lang="en-US" altLang="en-US" sz="1600" i="1" dirty="0"/>
              <a:t> </a:t>
            </a:r>
          </a:p>
          <a:p>
            <a:pPr marL="0" indent="0" eaLnBrk="1" hangingPunct="1">
              <a:buFont typeface="Arial" panose="020B0604020202020204" pitchFamily="34" charset="0"/>
              <a:buNone/>
            </a:pPr>
            <a:endParaRPr lang="en-US" altLang="en-US" sz="1600" i="1" dirty="0"/>
          </a:p>
          <a:p>
            <a:pPr marL="0" indent="0" eaLnBrk="1" hangingPunct="1">
              <a:buFont typeface="Arial" panose="020B0604020202020204" pitchFamily="34" charset="0"/>
              <a:buNone/>
            </a:pPr>
            <a:r>
              <a:rPr lang="en-US" altLang="en-US" sz="1600" i="1" dirty="0"/>
              <a:t> </a:t>
            </a:r>
          </a:p>
          <a:p>
            <a:pPr marL="0" indent="0" eaLnBrk="1" hangingPunct="1">
              <a:buFont typeface="Arial" panose="020B0604020202020204" pitchFamily="34" charset="0"/>
              <a:buNone/>
            </a:pPr>
            <a:endParaRPr lang="en-US" altLang="en-US" sz="1600" i="1" dirty="0"/>
          </a:p>
          <a:p>
            <a:pPr marL="0" indent="0" eaLnBrk="1" hangingPunct="1">
              <a:buFont typeface="Arial" panose="020B0604020202020204" pitchFamily="34" charset="0"/>
              <a:buNone/>
            </a:pPr>
            <a:endParaRPr lang="en-US" altLang="en-US" sz="1600" i="1" dirty="0"/>
          </a:p>
          <a:p>
            <a:pPr marL="0" indent="0" eaLnBrk="1" hangingPunct="1">
              <a:buFont typeface="Arial" panose="020B0604020202020204" pitchFamily="34" charset="0"/>
              <a:buNone/>
            </a:pPr>
            <a:endParaRPr lang="en-US" altLang="en-US" sz="1600" i="1" dirty="0"/>
          </a:p>
        </p:txBody>
      </p:sp>
      <p:sp>
        <p:nvSpPr>
          <p:cNvPr id="4" name="TextBox 3">
            <a:extLst>
              <a:ext uri="{FF2B5EF4-FFF2-40B4-BE49-F238E27FC236}">
                <a16:creationId xmlns:a16="http://schemas.microsoft.com/office/drawing/2014/main" id="{B2DF6C8D-D26D-10E2-7270-B587CD72BA62}"/>
              </a:ext>
            </a:extLst>
          </p:cNvPr>
          <p:cNvSpPr txBox="1"/>
          <p:nvPr/>
        </p:nvSpPr>
        <p:spPr>
          <a:xfrm>
            <a:off x="2286000" y="3244334"/>
            <a:ext cx="4572000" cy="369332"/>
          </a:xfrm>
          <a:prstGeom prst="rect">
            <a:avLst/>
          </a:prstGeom>
          <a:noFill/>
        </p:spPr>
        <p:txBody>
          <a:bodyPr wrap="square">
            <a:spAutoFit/>
          </a:bodyPr>
          <a:lstStyle/>
          <a:p>
            <a:pPr marL="0" indent="0" eaLnBrk="1" hangingPunct="1">
              <a:buFont typeface="Arial" panose="020B0604020202020204" pitchFamily="34" charset="0"/>
              <a:buNone/>
            </a:pPr>
            <a:r>
              <a:rPr lang="en-US" altLang="en-US" sz="1800" i="1" dirty="0"/>
              <a:t>Diabetes Checklist: What to Do Before Bed </a:t>
            </a:r>
          </a:p>
        </p:txBody>
      </p:sp>
    </p:spTree>
    <p:extLst>
      <p:ext uri="{BB962C8B-B14F-4D97-AF65-F5344CB8AC3E}">
        <p14:creationId xmlns:p14="http://schemas.microsoft.com/office/powerpoint/2010/main" val="1642132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7F77D2-B36E-AA08-40A6-BEC12CC81A9D}"/>
              </a:ext>
            </a:extLst>
          </p:cNvPr>
          <p:cNvSpPr>
            <a:spLocks noGrp="1"/>
          </p:cNvSpPr>
          <p:nvPr>
            <p:ph idx="1"/>
          </p:nvPr>
        </p:nvSpPr>
        <p:spPr>
          <a:xfrm>
            <a:off x="152400" y="152400"/>
            <a:ext cx="8915400" cy="6629400"/>
          </a:xfrm>
        </p:spPr>
        <p:txBody>
          <a:bodyPr rtlCol="0">
            <a:normAutofit fontScale="92500" lnSpcReduction="10000"/>
          </a:bodyPr>
          <a:lstStyle/>
          <a:p>
            <a:pPr marL="0" indent="0" algn="ctr" eaLnBrk="1" hangingPunct="1">
              <a:spcAft>
                <a:spcPts val="0"/>
              </a:spcAft>
              <a:buNone/>
              <a:defRPr/>
            </a:pPr>
            <a:r>
              <a:rPr lang="en-US" sz="2400" dirty="0"/>
              <a:t>What to Do in the Evening Before Going to Bed</a:t>
            </a:r>
          </a:p>
          <a:p>
            <a:pPr marL="0" indent="0" algn="ctr" eaLnBrk="1" hangingPunct="1">
              <a:spcAft>
                <a:spcPts val="0"/>
              </a:spcAft>
              <a:buNone/>
              <a:defRPr/>
            </a:pPr>
            <a:endParaRPr lang="en-US" sz="2400" dirty="0"/>
          </a:p>
          <a:p>
            <a:pPr marL="685800" lvl="1" eaLnBrk="1" hangingPunct="1">
              <a:lnSpc>
                <a:spcPct val="150000"/>
              </a:lnSpc>
              <a:spcAft>
                <a:spcPts val="0"/>
              </a:spcAft>
              <a:buFont typeface="Wingdings" pitchFamily="2" charset="2"/>
              <a:buChar char="q"/>
              <a:defRPr/>
            </a:pPr>
            <a:r>
              <a:rPr lang="en-US" sz="1600" dirty="0">
                <a:latin typeface="Arial" panose="020B0604020202020204" pitchFamily="34" charset="0"/>
                <a:cs typeface="Arial" panose="020B0604020202020204" pitchFamily="34" charset="0"/>
              </a:rPr>
              <a:t>Plan your breakfast and lunch for the following day. </a:t>
            </a:r>
          </a:p>
          <a:p>
            <a:pPr marL="685800" lvl="1" eaLnBrk="1" hangingPunct="1">
              <a:lnSpc>
                <a:spcPct val="150000"/>
              </a:lnSpc>
              <a:spcAft>
                <a:spcPts val="0"/>
              </a:spcAft>
              <a:buFont typeface="Wingdings" pitchFamily="2" charset="2"/>
              <a:buChar char="q"/>
              <a:defRPr/>
            </a:pPr>
            <a:r>
              <a:rPr lang="en-US" sz="1600" dirty="0">
                <a:latin typeface="Arial" panose="020B0604020202020204" pitchFamily="34" charset="0"/>
                <a:cs typeface="Arial" panose="020B0604020202020204" pitchFamily="34" charset="0"/>
              </a:rPr>
              <a:t>Check your blood sugar before bed. </a:t>
            </a:r>
          </a:p>
          <a:p>
            <a:pPr marL="685800" lvl="1" eaLnBrk="1" hangingPunct="1">
              <a:lnSpc>
                <a:spcPct val="150000"/>
              </a:lnSpc>
              <a:spcAft>
                <a:spcPts val="0"/>
              </a:spcAft>
              <a:buFont typeface="Wingdings" pitchFamily="2" charset="2"/>
              <a:buChar char="q"/>
              <a:defRPr/>
            </a:pPr>
            <a:r>
              <a:rPr lang="en-US" sz="1600" dirty="0">
                <a:latin typeface="Arial" panose="020B0604020202020204" pitchFamily="34" charset="0"/>
                <a:cs typeface="Arial" panose="020B0604020202020204" pitchFamily="34" charset="0"/>
              </a:rPr>
              <a:t>Have glucose tablets at bedside in case of low blood sugar episodes</a:t>
            </a:r>
          </a:p>
          <a:p>
            <a:pPr marL="685800" lvl="1" eaLnBrk="1" hangingPunct="1">
              <a:lnSpc>
                <a:spcPct val="150000"/>
              </a:lnSpc>
              <a:spcAft>
                <a:spcPts val="0"/>
              </a:spcAft>
              <a:buFont typeface="Wingdings" pitchFamily="2" charset="2"/>
              <a:buChar char="q"/>
              <a:defRPr/>
            </a:pPr>
            <a:r>
              <a:rPr lang="en-US" sz="1600" dirty="0">
                <a:latin typeface="Arial" panose="020B0604020202020204" pitchFamily="34" charset="0"/>
                <a:cs typeface="Arial" panose="020B0604020202020204" pitchFamily="34" charset="0"/>
              </a:rPr>
              <a:t>Avoid eating too close to bedtime. </a:t>
            </a:r>
          </a:p>
          <a:p>
            <a:pPr marL="685800" lvl="1" eaLnBrk="1" hangingPunct="1">
              <a:lnSpc>
                <a:spcPct val="150000"/>
              </a:lnSpc>
              <a:spcAft>
                <a:spcPts val="0"/>
              </a:spcAft>
              <a:buFont typeface="Wingdings" pitchFamily="2" charset="2"/>
              <a:buChar char="q"/>
              <a:defRPr/>
            </a:pPr>
            <a:r>
              <a:rPr lang="en-US" sz="1600" dirty="0">
                <a:latin typeface="Arial" panose="020B0604020202020204" pitchFamily="34" charset="0"/>
                <a:cs typeface="Arial" panose="020B0604020202020204" pitchFamily="34" charset="0"/>
              </a:rPr>
              <a:t>Take any prescribed medications as directed.</a:t>
            </a:r>
          </a:p>
          <a:p>
            <a:pPr marL="685800" lvl="1" eaLnBrk="1" hangingPunct="1">
              <a:lnSpc>
                <a:spcPct val="150000"/>
              </a:lnSpc>
              <a:spcAft>
                <a:spcPts val="0"/>
              </a:spcAft>
              <a:buFont typeface="Wingdings" pitchFamily="2" charset="2"/>
              <a:buChar char="q"/>
              <a:defRPr/>
            </a:pPr>
            <a:r>
              <a:rPr lang="en-US" sz="1600" dirty="0">
                <a:latin typeface="Arial" panose="020B0604020202020204" pitchFamily="34" charset="0"/>
                <a:cs typeface="Arial" panose="020B0604020202020204" pitchFamily="34" charset="0"/>
              </a:rPr>
              <a:t>Floss and brush.</a:t>
            </a:r>
          </a:p>
          <a:p>
            <a:pPr marL="685800" lvl="1" eaLnBrk="1" hangingPunct="1">
              <a:lnSpc>
                <a:spcPct val="150000"/>
              </a:lnSpc>
              <a:spcAft>
                <a:spcPts val="0"/>
              </a:spcAft>
              <a:buFont typeface="Wingdings" pitchFamily="2" charset="2"/>
              <a:buChar char="q"/>
              <a:defRPr/>
            </a:pPr>
            <a:r>
              <a:rPr lang="en-US" sz="1600" dirty="0">
                <a:latin typeface="Arial" panose="020B0604020202020204" pitchFamily="34" charset="0"/>
                <a:cs typeface="Arial" panose="020B0604020202020204" pitchFamily="34" charset="0"/>
              </a:rPr>
              <a:t>Put screens away </a:t>
            </a:r>
            <a:r>
              <a:rPr lang="en-US" sz="1600" b="1" dirty="0">
                <a:latin typeface="Arial" panose="020B0604020202020204" pitchFamily="34" charset="0"/>
                <a:cs typeface="Arial" panose="020B0604020202020204" pitchFamily="34" charset="0"/>
              </a:rPr>
              <a:t>an hour </a:t>
            </a:r>
            <a:r>
              <a:rPr lang="en-US" sz="1600" dirty="0">
                <a:latin typeface="Arial" panose="020B0604020202020204" pitchFamily="34" charset="0"/>
                <a:cs typeface="Arial" panose="020B0604020202020204" pitchFamily="34" charset="0"/>
              </a:rPr>
              <a:t>before bed. </a:t>
            </a:r>
          </a:p>
          <a:p>
            <a:pPr marL="685800" lvl="1" eaLnBrk="1" hangingPunct="1">
              <a:lnSpc>
                <a:spcPct val="150000"/>
              </a:lnSpc>
              <a:spcAft>
                <a:spcPts val="0"/>
              </a:spcAft>
              <a:buFont typeface="Wingdings" pitchFamily="2" charset="2"/>
              <a:buChar char="q"/>
              <a:defRPr/>
            </a:pPr>
            <a:r>
              <a:rPr lang="en-US" sz="1600" dirty="0">
                <a:latin typeface="Arial" panose="020B0604020202020204" pitchFamily="34" charset="0"/>
                <a:cs typeface="Arial" panose="020B0604020202020204" pitchFamily="34" charset="0"/>
              </a:rPr>
              <a:t>Find a soothing ritual to repeat each night. </a:t>
            </a:r>
          </a:p>
          <a:p>
            <a:pPr marL="685800" lvl="1" eaLnBrk="1" hangingPunct="1">
              <a:lnSpc>
                <a:spcPct val="150000"/>
              </a:lnSpc>
              <a:spcAft>
                <a:spcPts val="0"/>
              </a:spcAft>
              <a:buFont typeface="Wingdings" pitchFamily="2" charset="2"/>
              <a:buChar char="q"/>
              <a:defRPr/>
            </a:pPr>
            <a:r>
              <a:rPr lang="en-US" sz="1600" dirty="0">
                <a:latin typeface="Arial" panose="020B0604020202020204" pitchFamily="34" charset="0"/>
                <a:cs typeface="Arial" panose="020B0604020202020204" pitchFamily="34" charset="0"/>
              </a:rPr>
              <a:t>Make sure you have adequate diabetes supplies for the next day. </a:t>
            </a:r>
          </a:p>
          <a:p>
            <a:pPr marL="685800" lvl="1" eaLnBrk="1" hangingPunct="1">
              <a:lnSpc>
                <a:spcPct val="150000"/>
              </a:lnSpc>
              <a:spcAft>
                <a:spcPts val="0"/>
              </a:spcAft>
              <a:buFont typeface="Wingdings" pitchFamily="2" charset="2"/>
              <a:buChar char="q"/>
              <a:defRPr/>
            </a:pPr>
            <a:r>
              <a:rPr lang="en-US" sz="1600" dirty="0">
                <a:latin typeface="Arial" panose="020B0604020202020204" pitchFamily="34" charset="0"/>
                <a:cs typeface="Arial" panose="020B0604020202020204" pitchFamily="34" charset="0"/>
              </a:rPr>
              <a:t>If you suspect you may go low or high during the night, ease your worried mind! </a:t>
            </a:r>
          </a:p>
          <a:p>
            <a:pPr marL="685800" lvl="1" eaLnBrk="1" hangingPunct="1">
              <a:lnSpc>
                <a:spcPct val="150000"/>
              </a:lnSpc>
              <a:spcAft>
                <a:spcPts val="0"/>
              </a:spcAft>
              <a:buFont typeface="Wingdings" pitchFamily="2" charset="2"/>
              <a:buChar char="q"/>
              <a:defRPr/>
            </a:pPr>
            <a:r>
              <a:rPr lang="en-US" sz="1600" dirty="0">
                <a:latin typeface="Arial" panose="020B0604020202020204" pitchFamily="34" charset="0"/>
                <a:cs typeface="Arial" panose="020B0604020202020204" pitchFamily="34" charset="0"/>
              </a:rPr>
              <a:t>Drink plenty of water early in the evening .</a:t>
            </a:r>
          </a:p>
          <a:p>
            <a:pPr marL="685800" lvl="1" eaLnBrk="1" hangingPunct="1">
              <a:lnSpc>
                <a:spcPct val="150000"/>
              </a:lnSpc>
              <a:spcAft>
                <a:spcPts val="0"/>
              </a:spcAft>
              <a:buFont typeface="Wingdings" pitchFamily="2" charset="2"/>
              <a:buChar char="q"/>
              <a:defRPr/>
            </a:pPr>
            <a:r>
              <a:rPr lang="en-US" sz="1600" dirty="0">
                <a:latin typeface="Arial" panose="020B0604020202020204" pitchFamily="34" charset="0"/>
                <a:cs typeface="Arial" panose="020B0604020202020204" pitchFamily="34" charset="0"/>
              </a:rPr>
              <a:t>If you use a diabetes device, make sure it is in working order. </a:t>
            </a:r>
          </a:p>
          <a:p>
            <a:pPr eaLnBrk="1" hangingPunct="1">
              <a:lnSpc>
                <a:spcPct val="150000"/>
              </a:lnSpc>
              <a:spcAft>
                <a:spcPts val="0"/>
              </a:spcAft>
              <a:defRPr/>
            </a:pPr>
            <a:endParaRPr lang="en-US" sz="1600" b="1" dirty="0"/>
          </a:p>
          <a:p>
            <a:pPr eaLnBrk="1" hangingPunct="1">
              <a:spcAft>
                <a:spcPts val="0"/>
              </a:spcAft>
              <a:defRPr/>
            </a:pPr>
            <a:endParaRPr lang="en-US" sz="1600" b="1" dirty="0"/>
          </a:p>
          <a:p>
            <a:pPr marL="0" indent="0" eaLnBrk="1" hangingPunct="1">
              <a:spcAft>
                <a:spcPts val="0"/>
              </a:spcAft>
              <a:buNone/>
              <a:defRPr/>
            </a:pPr>
            <a:r>
              <a:rPr lang="en-US" sz="1600" b="1" dirty="0">
                <a:latin typeface="APPLE CHANCERY" panose="03020702040506060504" pitchFamily="66" charset="-79"/>
                <a:cs typeface="APPLE CHANCERY" panose="03020702040506060504" pitchFamily="66" charset="-79"/>
              </a:rPr>
              <a:t>These are just examples and suggestions, find what works for you and once you design it so it will work for you it may take a couple of weeks to get into the habit, but once you develop a plan that works FOR YOU, you may then be on a path to getting a better sleep.</a:t>
            </a:r>
            <a:endParaRPr lang="en-US" sz="1600" dirty="0">
              <a:latin typeface="Apple Chancery" panose="03020702040506060504" pitchFamily="66" charset="-79"/>
              <a:cs typeface="Apple Chancery" panose="03020702040506060504" pitchFamily="66" charset="-79"/>
            </a:endParaRPr>
          </a:p>
          <a:p>
            <a:pPr eaLnBrk="1" fontAlgn="auto" hangingPunct="1">
              <a:spcAft>
                <a:spcPts val="0"/>
              </a:spcAft>
              <a:defRPr/>
            </a:pP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a:extLst>
              <a:ext uri="{FF2B5EF4-FFF2-40B4-BE49-F238E27FC236}">
                <a16:creationId xmlns:a16="http://schemas.microsoft.com/office/drawing/2014/main" id="{55FC0220-C881-42A2-D381-B2797B436B27}"/>
              </a:ext>
            </a:extLst>
          </p:cNvPr>
          <p:cNvSpPr>
            <a:spLocks noGrp="1"/>
          </p:cNvSpPr>
          <p:nvPr>
            <p:ph idx="1"/>
          </p:nvPr>
        </p:nvSpPr>
        <p:spPr>
          <a:xfrm>
            <a:off x="457200" y="536651"/>
            <a:ext cx="8229600" cy="2435150"/>
          </a:xfrm>
        </p:spPr>
        <p:txBody>
          <a:bodyPr/>
          <a:lstStyle/>
          <a:p>
            <a:pPr eaLnBrk="1" hangingPunct="1"/>
            <a:r>
              <a:rPr lang="en-US" altLang="en-US" sz="2000" dirty="0"/>
              <a:t>EVENING SNACK SUGGESTIONS</a:t>
            </a:r>
          </a:p>
          <a:p>
            <a:pPr lvl="1" eaLnBrk="1" hangingPunct="1">
              <a:buFont typeface="Wingdings" pitchFamily="2" charset="2"/>
              <a:buChar char="Ø"/>
            </a:pPr>
            <a:r>
              <a:rPr lang="en-US" altLang="en-US" sz="1200" dirty="0"/>
              <a:t>250 ML.(I CUP) STRAWBERRIES WITH 125 ML.(1/2 CUP ) SKIM MILK</a:t>
            </a:r>
          </a:p>
          <a:p>
            <a:pPr lvl="1" eaLnBrk="1" hangingPunct="1">
              <a:buFont typeface="Wingdings" pitchFamily="2" charset="2"/>
              <a:buChar char="Ø"/>
            </a:pPr>
            <a:r>
              <a:rPr lang="en-US" altLang="en-US" sz="1200" dirty="0"/>
              <a:t>30 grams (1 ounce) low fat cheese and 4 whole grain crackers</a:t>
            </a:r>
          </a:p>
          <a:p>
            <a:pPr lvl="1" eaLnBrk="1" hangingPunct="1">
              <a:buFont typeface="Wingdings" pitchFamily="2" charset="2"/>
              <a:buChar char="Ø"/>
            </a:pPr>
            <a:r>
              <a:rPr lang="en-US" altLang="en-US" sz="1200" dirty="0"/>
              <a:t>250ml.(1 cup) blueberries</a:t>
            </a:r>
          </a:p>
          <a:p>
            <a:pPr lvl="1" eaLnBrk="1" hangingPunct="1">
              <a:buFont typeface="Wingdings" pitchFamily="2" charset="2"/>
              <a:buChar char="Ø"/>
            </a:pPr>
            <a:r>
              <a:rPr lang="en-US" altLang="en-US" sz="1200" dirty="0"/>
              <a:t>175 ,l.(3/4) sugar free, low fat plain yogurt </a:t>
            </a:r>
          </a:p>
          <a:p>
            <a:pPr lvl="1" eaLnBrk="1" hangingPunct="1">
              <a:buFont typeface="Wingdings" pitchFamily="2" charset="2"/>
              <a:buChar char="Ø"/>
            </a:pPr>
            <a:r>
              <a:rPr lang="en-US" altLang="en-US" sz="1200" dirty="0"/>
              <a:t>750 ml.(3 cups) air-popped popcorn(plain)</a:t>
            </a:r>
          </a:p>
          <a:p>
            <a:pPr lvl="1" eaLnBrk="1" hangingPunct="1">
              <a:buFont typeface="Wingdings" pitchFamily="2" charset="2"/>
              <a:buChar char="Ø"/>
            </a:pPr>
            <a:r>
              <a:rPr lang="en-US" altLang="en-US" sz="1200" dirty="0"/>
              <a:t>250 ml(1 cup) skim milk with 2 small low-fat cookies (arrowroot or graham crackers)*</a:t>
            </a:r>
          </a:p>
          <a:p>
            <a:pPr lvl="1" eaLnBrk="1" hangingPunct="1">
              <a:buFont typeface="Wingdings" pitchFamily="2" charset="2"/>
              <a:buChar char="Ø"/>
            </a:pPr>
            <a:r>
              <a:rPr lang="en-US" altLang="en-US" sz="1200" dirty="0"/>
              <a:t>1 slice whole grain bread with 40 g (1/4 can) tuna and 1 tsp. light mayonnaise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566B41-3E42-20F3-1DB2-4233D2CBDDC8}"/>
              </a:ext>
            </a:extLst>
          </p:cNvPr>
          <p:cNvSpPr>
            <a:spLocks noGrp="1"/>
          </p:cNvSpPr>
          <p:nvPr>
            <p:ph idx="1"/>
          </p:nvPr>
        </p:nvSpPr>
        <p:spPr>
          <a:xfrm>
            <a:off x="609600" y="457200"/>
            <a:ext cx="7924800" cy="3200400"/>
          </a:xfrm>
        </p:spPr>
        <p:txBody>
          <a:bodyPr rtlCol="0">
            <a:normAutofit fontScale="47500" lnSpcReduction="20000"/>
          </a:bodyPr>
          <a:lstStyle/>
          <a:p>
            <a:pPr algn="ctr" eaLnBrk="1" hangingPunct="1">
              <a:spcAft>
                <a:spcPts val="0"/>
              </a:spcAft>
              <a:buFont typeface="Arial" panose="020B0604020202020204" pitchFamily="34" charset="0"/>
              <a:buNone/>
              <a:defRPr/>
            </a:pPr>
            <a:r>
              <a:rPr lang="en-US" sz="8000" b="1" dirty="0">
                <a:solidFill>
                  <a:schemeClr val="tx2">
                    <a:lumMod val="75000"/>
                  </a:schemeClr>
                </a:solidFill>
              </a:rPr>
              <a:t>Lights Out!</a:t>
            </a:r>
          </a:p>
          <a:p>
            <a:pPr marL="0" indent="0" eaLnBrk="1" hangingPunct="1">
              <a:spcAft>
                <a:spcPts val="0"/>
              </a:spcAft>
              <a:buNone/>
              <a:defRPr/>
            </a:pPr>
            <a:r>
              <a:rPr lang="en-US" sz="4500" dirty="0"/>
              <a:t>With Type 2 Diabetes you want to make sure you have a good quality sleep.</a:t>
            </a:r>
          </a:p>
          <a:p>
            <a:pPr eaLnBrk="1" hangingPunct="1">
              <a:spcAft>
                <a:spcPts val="0"/>
              </a:spcAft>
              <a:buFont typeface="Wingdings" pitchFamily="2" charset="2"/>
              <a:buChar char="v"/>
              <a:defRPr/>
            </a:pPr>
            <a:r>
              <a:rPr lang="en-US" sz="4500" dirty="0"/>
              <a:t>In a new study it was found that exposure to dim light such as those produced by television screen, tablet or smart phones in  your bedroom or in the bed with you, increased the body’s insulin resistance. </a:t>
            </a:r>
          </a:p>
          <a:p>
            <a:pPr eaLnBrk="1" hangingPunct="1">
              <a:spcAft>
                <a:spcPts val="0"/>
              </a:spcAft>
              <a:buFont typeface="Wingdings" pitchFamily="2" charset="2"/>
              <a:buChar char="v"/>
              <a:defRPr/>
            </a:pPr>
            <a:r>
              <a:rPr lang="en-US" sz="4500" dirty="0"/>
              <a:t>The body needs a restorative sleep away from bright lights.</a:t>
            </a:r>
          </a:p>
          <a:p>
            <a:pPr eaLnBrk="1" hangingPunct="1">
              <a:spcAft>
                <a:spcPts val="0"/>
              </a:spcAft>
              <a:buFont typeface="Wingdings" pitchFamily="2" charset="2"/>
              <a:buChar char="v"/>
              <a:defRPr/>
            </a:pPr>
            <a:r>
              <a:rPr lang="en-US" sz="4500" dirty="0"/>
              <a:t>The message is “Turn off all electronic devices and keep them away from your sleeping area before you fall asleep”</a:t>
            </a:r>
          </a:p>
          <a:p>
            <a:pPr eaLnBrk="1" fontAlgn="auto" hangingPunct="1">
              <a:spcAft>
                <a:spcPts val="0"/>
              </a:spcAft>
              <a:buFont typeface="Arial" panose="020B0604020202020204" pitchFamily="34" charset="0"/>
              <a:buNone/>
              <a:defRPr/>
            </a:pPr>
            <a:endParaRPr lang="en-US" sz="4500" dirty="0"/>
          </a:p>
        </p:txBody>
      </p:sp>
      <p:pic>
        <p:nvPicPr>
          <p:cNvPr id="3074" name="Picture 2" descr="C:\Users\Thompson\AppData\Local\Microsoft\Windows\INetCache\IE\3UA4UMDG\el-mercado-de-las-televisiones-de-plasma-se-derrumba-680x478[1].jpg">
            <a:extLst>
              <a:ext uri="{FF2B5EF4-FFF2-40B4-BE49-F238E27FC236}">
                <a16:creationId xmlns:a16="http://schemas.microsoft.com/office/drawing/2014/main" id="{2D5534A5-81E7-8406-906B-C0FB61CF4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95800"/>
            <a:ext cx="21129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C:\Users\Thompson\AppData\Local\Microsoft\Windows\INetCache\IE\3UA4UMDG\BIIor[1].jpg">
            <a:extLst>
              <a:ext uri="{FF2B5EF4-FFF2-40B4-BE49-F238E27FC236}">
                <a16:creationId xmlns:a16="http://schemas.microsoft.com/office/drawing/2014/main" id="{529A0929-187F-E9BB-0632-2CA010E434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495800"/>
            <a:ext cx="23399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C:\Users\Thompson\AppData\Local\Microsoft\Windows\INetCache\IE\KOG5BPCW\one_1[1].jpg">
            <a:extLst>
              <a:ext uri="{FF2B5EF4-FFF2-40B4-BE49-F238E27FC236}">
                <a16:creationId xmlns:a16="http://schemas.microsoft.com/office/drawing/2014/main" id="{A19B7993-C766-141A-90E0-06C82C8C71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191000"/>
            <a:ext cx="213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ultiply 8">
            <a:extLst>
              <a:ext uri="{FF2B5EF4-FFF2-40B4-BE49-F238E27FC236}">
                <a16:creationId xmlns:a16="http://schemas.microsoft.com/office/drawing/2014/main" id="{1A40A9DD-5728-E445-AF6C-74E4A28AE541}"/>
              </a:ext>
            </a:extLst>
          </p:cNvPr>
          <p:cNvSpPr/>
          <p:nvPr/>
        </p:nvSpPr>
        <p:spPr>
          <a:xfrm>
            <a:off x="762000" y="4495800"/>
            <a:ext cx="914400" cy="914400"/>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Multiply 9">
            <a:extLst>
              <a:ext uri="{FF2B5EF4-FFF2-40B4-BE49-F238E27FC236}">
                <a16:creationId xmlns:a16="http://schemas.microsoft.com/office/drawing/2014/main" id="{DDCFE023-5D20-F77E-ED34-41B7D469EAD5}"/>
              </a:ext>
            </a:extLst>
          </p:cNvPr>
          <p:cNvSpPr/>
          <p:nvPr/>
        </p:nvSpPr>
        <p:spPr>
          <a:xfrm>
            <a:off x="3505200" y="4495800"/>
            <a:ext cx="914400" cy="914400"/>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quot;No&quot; Symbol 10">
            <a:extLst>
              <a:ext uri="{FF2B5EF4-FFF2-40B4-BE49-F238E27FC236}">
                <a16:creationId xmlns:a16="http://schemas.microsoft.com/office/drawing/2014/main" id="{6C8B4338-02A9-D025-E8D5-9F367C152A0E}"/>
              </a:ext>
            </a:extLst>
          </p:cNvPr>
          <p:cNvSpPr/>
          <p:nvPr/>
        </p:nvSpPr>
        <p:spPr>
          <a:xfrm>
            <a:off x="6934200" y="4648200"/>
            <a:ext cx="914400" cy="914400"/>
          </a:xfrm>
          <a:prstGeom prst="noSmoking">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ransition>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TotalTime>
  <Words>3750</Words>
  <Application>Microsoft Macintosh PowerPoint</Application>
  <PresentationFormat>On-screen Show (4:3)</PresentationFormat>
  <Paragraphs>244</Paragraphs>
  <Slides>17</Slides>
  <Notes>15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Aldhabi</vt:lpstr>
      <vt:lpstr>Algerian</vt:lpstr>
      <vt:lpstr>APPLE CHANCERY</vt:lpstr>
      <vt:lpstr>APPLE CHANCERY</vt:lpstr>
      <vt:lpstr>Arial</vt:lpstr>
      <vt:lpstr>Arial Narrow</vt:lpstr>
      <vt:lpstr>Calibri</vt:lpstr>
      <vt:lpstr>Montserrat</vt:lpstr>
      <vt:lpstr>Roboto Slab</vt:lpstr>
      <vt:lpstr>Segoe UI</vt:lpstr>
      <vt:lpstr>Segoe UI Semibold</vt:lpstr>
      <vt:lpstr>Sorts Mill Goudy</vt:lpstr>
      <vt:lpstr>Wingdings</vt:lpstr>
      <vt:lpstr>Office Theme</vt:lpstr>
      <vt:lpstr>SLEEP…SLEEP…SLEEP  The Benefits of Sleep </vt:lpstr>
      <vt:lpstr>PowerPoint Presentation</vt:lpstr>
      <vt:lpstr> Question- Do you know how to start your day right?  I will give 5 seconds for answers</vt:lpstr>
      <vt:lpstr>    Make Sleep a Priority </vt:lpstr>
      <vt:lpstr>PowerPoint Presentation</vt:lpstr>
      <vt:lpstr>PowerPoint Presentation</vt:lpstr>
      <vt:lpstr>PowerPoint Presentation</vt:lpstr>
      <vt:lpstr>PowerPoint Presentation</vt:lpstr>
      <vt:lpstr>PowerPoint Presentation</vt:lpstr>
      <vt:lpstr>Get Exercise </vt:lpstr>
      <vt:lpstr>To Coffee or NOT to Coffee</vt:lpstr>
      <vt:lpstr>Blood Glucose Monitoring</vt:lpstr>
      <vt:lpstr>To Alcohol or Not To Alcohol</vt:lpstr>
      <vt:lpstr>Journaling for a goodnight sleep</vt:lpstr>
      <vt:lpstr>Good Night!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SLEEP…SLEEP…SLEEP  Your Health and the enefits of sleep</dc:title>
  <dc:creator>B.Thompson</dc:creator>
  <cp:lastModifiedBy>Barbara Thompson</cp:lastModifiedBy>
  <cp:revision>40</cp:revision>
  <cp:lastPrinted>2024-01-17T17:05:40Z</cp:lastPrinted>
  <dcterms:created xsi:type="dcterms:W3CDTF">2019-01-31T18:21:51Z</dcterms:created>
  <dcterms:modified xsi:type="dcterms:W3CDTF">2024-01-17T17:15:08Z</dcterms:modified>
</cp:coreProperties>
</file>