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8" r:id="rId3"/>
    <p:sldId id="257" r:id="rId4"/>
    <p:sldId id="273" r:id="rId5"/>
    <p:sldId id="271" r:id="rId6"/>
    <p:sldId id="261" r:id="rId7"/>
    <p:sldId id="262" r:id="rId8"/>
    <p:sldId id="265" r:id="rId9"/>
    <p:sldId id="264" r:id="rId10"/>
    <p:sldId id="260" r:id="rId11"/>
    <p:sldId id="269" r:id="rId12"/>
    <p:sldId id="267" r:id="rId13"/>
    <p:sldId id="270" r:id="rId14"/>
    <p:sldId id="25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343" autoAdjust="0"/>
  </p:normalViewPr>
  <p:slideViewPr>
    <p:cSldViewPr>
      <p:cViewPr>
        <p:scale>
          <a:sx n="55" d="100"/>
          <a:sy n="55" d="100"/>
        </p:scale>
        <p:origin x="2242"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C8DAE-E063-4B58-AC9B-C5ED79955ECC}" type="datetimeFigureOut">
              <a:rPr lang="en-CA" smtClean="0"/>
              <a:t>2023-12-08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40EE66-2C2E-4223-9163-9A79070EF526}" type="slidenum">
              <a:rPr lang="en-CA" smtClean="0"/>
              <a:t>‹#›</a:t>
            </a:fld>
            <a:endParaRPr lang="en-CA"/>
          </a:p>
        </p:txBody>
      </p:sp>
    </p:spTree>
    <p:extLst>
      <p:ext uri="{BB962C8B-B14F-4D97-AF65-F5344CB8AC3E}">
        <p14:creationId xmlns:p14="http://schemas.microsoft.com/office/powerpoint/2010/main" val="40995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Today I will present</a:t>
            </a:r>
            <a:r>
              <a:rPr lang="en-CA" baseline="0" dirty="0"/>
              <a:t> on ‘Sports Drinks’. </a:t>
            </a:r>
          </a:p>
          <a:p>
            <a:endParaRPr lang="en-CA" baseline="0" dirty="0"/>
          </a:p>
          <a:p>
            <a:r>
              <a:rPr lang="en-CA" baseline="0" dirty="0"/>
              <a:t>The presentation will last about 15-20 minutes and then we will do an activity called: “sports drinks: fact or fiction”</a:t>
            </a:r>
            <a:endParaRPr lang="en-CA" dirty="0"/>
          </a:p>
        </p:txBody>
      </p:sp>
      <p:sp>
        <p:nvSpPr>
          <p:cNvPr id="4" name="Slide Number Placeholder 3"/>
          <p:cNvSpPr>
            <a:spLocks noGrp="1"/>
          </p:cNvSpPr>
          <p:nvPr>
            <p:ph type="sldNum" sz="quarter" idx="10"/>
          </p:nvPr>
        </p:nvSpPr>
        <p:spPr/>
        <p:txBody>
          <a:bodyPr/>
          <a:lstStyle/>
          <a:p>
            <a:fld id="{CE40EE66-2C2E-4223-9163-9A79070EF526}" type="slidenum">
              <a:rPr lang="en-CA" smtClean="0"/>
              <a:t>1</a:t>
            </a:fld>
            <a:endParaRPr lang="en-CA"/>
          </a:p>
        </p:txBody>
      </p:sp>
    </p:spTree>
    <p:extLst>
      <p:ext uri="{BB962C8B-B14F-4D97-AF65-F5344CB8AC3E}">
        <p14:creationId xmlns:p14="http://schemas.microsoft.com/office/powerpoint/2010/main" val="2085566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a myth that every person needs 8 cups of water per day.</a:t>
            </a:r>
          </a:p>
          <a:p>
            <a:endParaRPr lang="en-CA" dirty="0"/>
          </a:p>
          <a:p>
            <a:r>
              <a:rPr lang="en-CA" dirty="0"/>
              <a:t>How</a:t>
            </a:r>
            <a:r>
              <a:rPr lang="en-CA" baseline="0" dirty="0"/>
              <a:t> much fluid you need to take in each day depends on a number of factors including: </a:t>
            </a:r>
          </a:p>
          <a:p>
            <a:pPr marL="914400" lvl="1" indent="-457200">
              <a:buFont typeface="Arial" panose="020B0604020202020204" pitchFamily="34" charset="0"/>
              <a:buChar char="•"/>
            </a:pPr>
            <a:r>
              <a:rPr lang="en-CA" sz="2700" dirty="0"/>
              <a:t>Age</a:t>
            </a:r>
          </a:p>
          <a:p>
            <a:pPr marL="914400" lvl="1" indent="-457200">
              <a:buFont typeface="Arial" panose="020B0604020202020204" pitchFamily="34" charset="0"/>
              <a:buChar char="•"/>
            </a:pPr>
            <a:r>
              <a:rPr lang="en-CA" sz="2700" dirty="0"/>
              <a:t>Gender</a:t>
            </a:r>
          </a:p>
          <a:p>
            <a:pPr marL="914400" lvl="1" indent="-457200">
              <a:buFont typeface="Arial" panose="020B0604020202020204" pitchFamily="34" charset="0"/>
              <a:buChar char="•"/>
            </a:pPr>
            <a:r>
              <a:rPr lang="en-CA" sz="2700" dirty="0"/>
              <a:t>Activity level</a:t>
            </a:r>
          </a:p>
          <a:p>
            <a:pPr marL="914400" lvl="1" indent="-457200">
              <a:buFont typeface="Arial" panose="020B0604020202020204" pitchFamily="34" charset="0"/>
              <a:buChar char="•"/>
            </a:pPr>
            <a:r>
              <a:rPr lang="en-CA" sz="2700" dirty="0"/>
              <a:t>Temperature outside</a:t>
            </a:r>
          </a:p>
          <a:p>
            <a:endParaRPr lang="en-CA" dirty="0"/>
          </a:p>
          <a:p>
            <a:endParaRPr lang="en-CA" dirty="0"/>
          </a:p>
        </p:txBody>
      </p:sp>
      <p:sp>
        <p:nvSpPr>
          <p:cNvPr id="4" name="Slide Number Placeholder 3"/>
          <p:cNvSpPr>
            <a:spLocks noGrp="1"/>
          </p:cNvSpPr>
          <p:nvPr>
            <p:ph type="sldNum" sz="quarter" idx="10"/>
          </p:nvPr>
        </p:nvSpPr>
        <p:spPr/>
        <p:txBody>
          <a:bodyPr/>
          <a:lstStyle/>
          <a:p>
            <a:fld id="{CE40EE66-2C2E-4223-9163-9A79070EF526}" type="slidenum">
              <a:rPr lang="en-CA" smtClean="0"/>
              <a:t>11</a:t>
            </a:fld>
            <a:endParaRPr lang="en-CA"/>
          </a:p>
        </p:txBody>
      </p:sp>
    </p:spTree>
    <p:extLst>
      <p:ext uri="{BB962C8B-B14F-4D97-AF65-F5344CB8AC3E}">
        <p14:creationId xmlns:p14="http://schemas.microsoft.com/office/powerpoint/2010/main" val="210455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keep you hydrated during your sports activities:</a:t>
            </a:r>
          </a:p>
          <a:p>
            <a:r>
              <a:rPr lang="en-CA" dirty="0"/>
              <a:t>Stay well hydrated by drinking before, during and after exercise to replace your sweat losses. If you exercise for less than 1 hour at a time, water is usually your best choice. Table 1 provides a fluid guide to help prevent dehydration. </a:t>
            </a:r>
          </a:p>
          <a:p>
            <a:br>
              <a:rPr lang="en-CA" dirty="0"/>
            </a:br>
            <a:r>
              <a:rPr lang="en-CA" dirty="0"/>
              <a:t>Check the colour of your urine to see if you are dehydrated: </a:t>
            </a:r>
          </a:p>
          <a:p>
            <a:pPr lvl="1"/>
            <a:r>
              <a:rPr lang="en-CA" dirty="0"/>
              <a:t>Plenty of pale yellow (e.g. lemonade colour) urine is a sign you are well hydrated</a:t>
            </a:r>
          </a:p>
          <a:p>
            <a:pPr lvl="1"/>
            <a:r>
              <a:rPr lang="en-CA" dirty="0"/>
              <a:t>A small amount of dark yellow (e.g. apple juice colour) urine could mean that you are dehydrated </a:t>
            </a:r>
          </a:p>
          <a:p>
            <a:endParaRPr lang="en-CA" dirty="0"/>
          </a:p>
        </p:txBody>
      </p:sp>
      <p:sp>
        <p:nvSpPr>
          <p:cNvPr id="4" name="Slide Number Placeholder 3"/>
          <p:cNvSpPr>
            <a:spLocks noGrp="1"/>
          </p:cNvSpPr>
          <p:nvPr>
            <p:ph type="sldNum" sz="quarter" idx="10"/>
          </p:nvPr>
        </p:nvSpPr>
        <p:spPr/>
        <p:txBody>
          <a:bodyPr/>
          <a:lstStyle/>
          <a:p>
            <a:fld id="{CE40EE66-2C2E-4223-9163-9A79070EF526}" type="slidenum">
              <a:rPr lang="en-CA" smtClean="0"/>
              <a:t>12</a:t>
            </a:fld>
            <a:endParaRPr lang="en-CA"/>
          </a:p>
        </p:txBody>
      </p:sp>
    </p:spTree>
    <p:extLst>
      <p:ext uri="{BB962C8B-B14F-4D97-AF65-F5344CB8AC3E}">
        <p14:creationId xmlns:p14="http://schemas.microsoft.com/office/powerpoint/2010/main" val="4058347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E40EE66-2C2E-4223-9163-9A79070EF526}" type="slidenum">
              <a:rPr lang="en-CA" smtClean="0"/>
              <a:t>13</a:t>
            </a:fld>
            <a:endParaRPr lang="en-CA"/>
          </a:p>
        </p:txBody>
      </p:sp>
    </p:spTree>
    <p:extLst>
      <p:ext uri="{BB962C8B-B14F-4D97-AF65-F5344CB8AC3E}">
        <p14:creationId xmlns:p14="http://schemas.microsoft.com/office/powerpoint/2010/main" val="2826001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 you have any questions about today’s presentation?</a:t>
            </a:r>
            <a:r>
              <a:rPr lang="en-CA" baseline="0" dirty="0"/>
              <a:t> </a:t>
            </a:r>
          </a:p>
          <a:p>
            <a:endParaRPr lang="en-CA" baseline="0" dirty="0"/>
          </a:p>
          <a:p>
            <a:r>
              <a:rPr lang="en-CA" baseline="0" dirty="0"/>
              <a:t>Are there other topics you’d like to hear about at future sessions? If so, please let me know. </a:t>
            </a:r>
          </a:p>
          <a:p>
            <a:endParaRPr lang="en-CA" baseline="0" dirty="0"/>
          </a:p>
          <a:p>
            <a:r>
              <a:rPr lang="en-CA" baseline="0" dirty="0"/>
              <a:t>Now, let’s play: “sports drinks: fact or fiction”</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endParaRPr lang="en-CA" dirty="0"/>
          </a:p>
          <a:p>
            <a:endParaRPr lang="en-CA" dirty="0"/>
          </a:p>
        </p:txBody>
      </p:sp>
      <p:sp>
        <p:nvSpPr>
          <p:cNvPr id="4" name="Slide Number Placeholder 3"/>
          <p:cNvSpPr>
            <a:spLocks noGrp="1"/>
          </p:cNvSpPr>
          <p:nvPr>
            <p:ph type="sldNum" sz="quarter" idx="10"/>
          </p:nvPr>
        </p:nvSpPr>
        <p:spPr/>
        <p:txBody>
          <a:bodyPr/>
          <a:lstStyle/>
          <a:p>
            <a:fld id="{D83308B4-3E85-4AE8-9F32-BFE944E64A59}" type="slidenum">
              <a:rPr lang="en-CA" smtClean="0"/>
              <a:t>14</a:t>
            </a:fld>
            <a:endParaRPr lang="en-CA"/>
          </a:p>
        </p:txBody>
      </p:sp>
    </p:spTree>
    <p:extLst>
      <p:ext uri="{BB962C8B-B14F-4D97-AF65-F5344CB8AC3E}">
        <p14:creationId xmlns:p14="http://schemas.microsoft.com/office/powerpoint/2010/main" val="104447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Here’s an outline of what we will talk about during</a:t>
            </a:r>
            <a:r>
              <a:rPr lang="en-CA" baseline="0" dirty="0"/>
              <a:t> today’s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endParaRPr lang="en-CA" dirty="0"/>
          </a:p>
        </p:txBody>
      </p:sp>
      <p:sp>
        <p:nvSpPr>
          <p:cNvPr id="4" name="Slide Number Placeholder 3"/>
          <p:cNvSpPr>
            <a:spLocks noGrp="1"/>
          </p:cNvSpPr>
          <p:nvPr>
            <p:ph type="sldNum" sz="quarter" idx="10"/>
          </p:nvPr>
        </p:nvSpPr>
        <p:spPr/>
        <p:txBody>
          <a:bodyPr/>
          <a:lstStyle/>
          <a:p>
            <a:fld id="{B34E3F24-D7D4-4A16-96A2-56DFCC432E9A}" type="slidenum">
              <a:rPr lang="en-CA" smtClean="0"/>
              <a:t>2</a:t>
            </a:fld>
            <a:endParaRPr lang="en-CA"/>
          </a:p>
        </p:txBody>
      </p:sp>
    </p:spTree>
    <p:extLst>
      <p:ext uri="{BB962C8B-B14F-4D97-AF65-F5344CB8AC3E}">
        <p14:creationId xmlns:p14="http://schemas.microsoft.com/office/powerpoint/2010/main" val="8060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Sports drinks are beverages made of water, sugars, and electrolytes, which are minerals such as sodium,</a:t>
            </a:r>
            <a:r>
              <a:rPr lang="en-CA" baseline="0" dirty="0"/>
              <a:t> </a:t>
            </a:r>
            <a:r>
              <a:rPr lang="en-CA" dirty="0"/>
              <a:t>potassium calcium and magnesium. </a:t>
            </a:r>
            <a:r>
              <a:rPr lang="en-CA" dirty="0">
                <a:effectLst/>
              </a:rPr>
              <a:t>Electrolytes keep the body's balance of fluids at the proper level. </a:t>
            </a:r>
          </a:p>
          <a:p>
            <a:r>
              <a:rPr lang="en-CA" dirty="0">
                <a:effectLst/>
              </a:rPr>
              <a:t>People use sports drinks to replace water (rehydrate) and electrolytes lost through sweating after activity.</a:t>
            </a:r>
            <a:endParaRPr lang="en-CA" dirty="0"/>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Sports</a:t>
            </a:r>
            <a:r>
              <a:rPr lang="en-CA" baseline="0" dirty="0"/>
              <a:t> drinks</a:t>
            </a:r>
            <a:r>
              <a:rPr lang="en-CA" dirty="0"/>
              <a:t> are made with specific amounts of sodium and sugar to make it easy for your body to absorb. </a:t>
            </a:r>
            <a:r>
              <a:rPr lang="en-CA" dirty="0">
                <a:effectLst/>
              </a:rPr>
              <a:t>Sports drinks can also restore carbohydrate that the body uses during activity. </a:t>
            </a:r>
          </a:p>
          <a:p>
            <a:endParaRPr lang="en-CA" dirty="0"/>
          </a:p>
          <a:p>
            <a:endParaRPr lang="en-CA" dirty="0"/>
          </a:p>
          <a:p>
            <a:r>
              <a:rPr lang="en-CA" dirty="0"/>
              <a:t>Sports drinks may help improve how well you perform a sport by replacing the nutrients that are lost in your muscles.  </a:t>
            </a:r>
            <a:endParaRPr lang="en-CA" b="1" dirty="0">
              <a:effectLst/>
            </a:endParaRPr>
          </a:p>
          <a:p>
            <a:endParaRPr lang="en-CA" b="1" dirty="0">
              <a:effectLst/>
            </a:endParaRPr>
          </a:p>
          <a:p>
            <a:endParaRPr lang="en-CA" b="1" dirty="0">
              <a:effectLst/>
            </a:endParaRPr>
          </a:p>
          <a:p>
            <a:endParaRPr lang="en-CA" dirty="0">
              <a:effectLst/>
            </a:endParaRPr>
          </a:p>
        </p:txBody>
      </p:sp>
      <p:sp>
        <p:nvSpPr>
          <p:cNvPr id="4" name="Slide Number Placeholder 3"/>
          <p:cNvSpPr>
            <a:spLocks noGrp="1"/>
          </p:cNvSpPr>
          <p:nvPr>
            <p:ph type="sldNum" sz="quarter" idx="10"/>
          </p:nvPr>
        </p:nvSpPr>
        <p:spPr/>
        <p:txBody>
          <a:bodyPr/>
          <a:lstStyle/>
          <a:p>
            <a:fld id="{CE40EE66-2C2E-4223-9163-9A79070EF526}" type="slidenum">
              <a:rPr lang="en-CA" smtClean="0"/>
              <a:t>3</a:t>
            </a:fld>
            <a:endParaRPr lang="en-CA"/>
          </a:p>
        </p:txBody>
      </p:sp>
    </p:spTree>
    <p:extLst>
      <p:ext uri="{BB962C8B-B14F-4D97-AF65-F5344CB8AC3E}">
        <p14:creationId xmlns:p14="http://schemas.microsoft.com/office/powerpoint/2010/main" val="191997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Gatorade!!!</a:t>
            </a:r>
          </a:p>
          <a:p>
            <a:endParaRPr lang="en-US" dirty="0"/>
          </a:p>
          <a:p>
            <a:r>
              <a:rPr lang="en-US" dirty="0"/>
              <a:t>How much Gatorade do you think he drinks during a hockey game?</a:t>
            </a:r>
          </a:p>
          <a:p>
            <a:endParaRPr lang="en-US" dirty="0"/>
          </a:p>
          <a:p>
            <a:r>
              <a:rPr lang="en-US" dirty="0"/>
              <a:t>He typically drinks ½ Gatorade mixed with water in the first period and for the remainder of the game, just water!!!!</a:t>
            </a:r>
          </a:p>
          <a:p>
            <a:endParaRPr lang="en-US" dirty="0"/>
          </a:p>
          <a:p>
            <a:endParaRPr lang="en-US" dirty="0"/>
          </a:p>
        </p:txBody>
      </p:sp>
      <p:sp>
        <p:nvSpPr>
          <p:cNvPr id="4" name="Slide Number Placeholder 3"/>
          <p:cNvSpPr>
            <a:spLocks noGrp="1"/>
          </p:cNvSpPr>
          <p:nvPr>
            <p:ph type="sldNum" sz="quarter" idx="5"/>
          </p:nvPr>
        </p:nvSpPr>
        <p:spPr/>
        <p:txBody>
          <a:bodyPr/>
          <a:lstStyle/>
          <a:p>
            <a:fld id="{CE40EE66-2C2E-4223-9163-9A79070EF526}" type="slidenum">
              <a:rPr lang="en-CA" smtClean="0"/>
              <a:t>5</a:t>
            </a:fld>
            <a:endParaRPr lang="en-CA"/>
          </a:p>
        </p:txBody>
      </p:sp>
    </p:spTree>
    <p:extLst>
      <p:ext uri="{BB962C8B-B14F-4D97-AF65-F5344CB8AC3E}">
        <p14:creationId xmlns:p14="http://schemas.microsoft.com/office/powerpoint/2010/main" val="33600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Why Do I Need to Drink During Exercise?</a:t>
            </a:r>
          </a:p>
          <a:p>
            <a:r>
              <a:rPr lang="en-CA" dirty="0"/>
              <a:t>The goal of drinking during exercise is to prevent dehydration.</a:t>
            </a:r>
          </a:p>
          <a:p>
            <a:endParaRPr lang="en-CA" dirty="0"/>
          </a:p>
          <a:p>
            <a:r>
              <a:rPr lang="en-CA" dirty="0"/>
              <a:t>When you exercise you produce heat, which your body can help to control through sweating. When you sweat it helps cool your body but you can also lose water and electrolytes.</a:t>
            </a:r>
            <a:r>
              <a:rPr lang="en-CA" baseline="0" dirty="0"/>
              <a:t> </a:t>
            </a:r>
            <a:r>
              <a:rPr lang="en-CA" dirty="0"/>
              <a:t>If sweat, water and electrolytes are not replaced by taking in enough fluids then you become dehydrated. Dehydration can lead to health issues such as heat exhaustion and heat stroke. As little as 2% dehydration (e.g. a 1.4 kg (3 lb) loss for a 68 kg or 150 lb  – individual) can hurt your athletic performance.</a:t>
            </a:r>
          </a:p>
          <a:p>
            <a:endParaRPr lang="en-CA" dirty="0"/>
          </a:p>
          <a:p>
            <a:endParaRPr lang="en-CA" dirty="0"/>
          </a:p>
          <a:p>
            <a:r>
              <a:rPr lang="en-CA" dirty="0"/>
              <a:t>Sports drinks are specially designed to replace the sweat and electrolytes that you lose in sweat and to provide energy in the form of carbohydrate for active muscles and the brain. They can benefit a wide variety of athletes, including those:</a:t>
            </a:r>
          </a:p>
          <a:p>
            <a:pPr marL="171450" indent="-171450">
              <a:buFont typeface="Arial" panose="020B0604020202020204" pitchFamily="34" charset="0"/>
              <a:buChar char="•"/>
            </a:pPr>
            <a:r>
              <a:rPr lang="en-CA" dirty="0"/>
              <a:t>With very high sweat rates (1L/h or more);</a:t>
            </a:r>
          </a:p>
          <a:p>
            <a:pPr marL="171450" indent="-171450">
              <a:buFont typeface="Arial" panose="020B0604020202020204" pitchFamily="34" charset="0"/>
              <a:buChar char="•"/>
            </a:pPr>
            <a:r>
              <a:rPr lang="en-CA" dirty="0"/>
              <a:t>Exercising either very hard or for a long time (more than one hour) including endurance and team sport athletes;</a:t>
            </a:r>
          </a:p>
          <a:p>
            <a:pPr marL="171450" indent="-171450">
              <a:buFont typeface="Arial" panose="020B0604020202020204" pitchFamily="34" charset="0"/>
              <a:buChar char="•"/>
            </a:pPr>
            <a:r>
              <a:rPr lang="en-CA" dirty="0"/>
              <a:t>Exercising in hot and humid conditions or while wearing protective sports equipment such as with hockey and football.</a:t>
            </a:r>
          </a:p>
          <a:p>
            <a:endParaRPr lang="en-CA" dirty="0"/>
          </a:p>
          <a:p>
            <a:r>
              <a:rPr lang="en-CA" dirty="0"/>
              <a:t>Sports drinks are not meant for people who are leisurely</a:t>
            </a:r>
            <a:r>
              <a:rPr lang="en-CA" baseline="0" dirty="0"/>
              <a:t> active, or for young children who are playing sports, but not sweating or not playing for longer than 1 hour at a time.</a:t>
            </a:r>
          </a:p>
          <a:p>
            <a:r>
              <a:rPr lang="en-CA" dirty="0"/>
              <a:t>Non-athletes are usually not exercising long enough or at a level intense enough to need sports drinks. Plain water is usually the best choice. </a:t>
            </a:r>
            <a:endParaRPr lang="en-CA" baseline="0" dirty="0"/>
          </a:p>
          <a:p>
            <a:r>
              <a:rPr lang="en-CA" baseline="0" dirty="0"/>
              <a:t>A very select group of the population (athletes) could benefit from using sports drinks. As for the rest of the population, they can rehydrate and refuel by drinking water and eating a healthy diet. </a:t>
            </a:r>
          </a:p>
          <a:p>
            <a:endParaRPr lang="en-CA" baseline="0" dirty="0"/>
          </a:p>
          <a:p>
            <a:r>
              <a:rPr lang="en-CA" baseline="0" dirty="0"/>
              <a:t>I will talk more about healthy drinks and foods for the general population in future slides. </a:t>
            </a:r>
            <a:endParaRPr lang="en-CA" dirty="0"/>
          </a:p>
        </p:txBody>
      </p:sp>
      <p:sp>
        <p:nvSpPr>
          <p:cNvPr id="4" name="Slide Number Placeholder 3"/>
          <p:cNvSpPr>
            <a:spLocks noGrp="1"/>
          </p:cNvSpPr>
          <p:nvPr>
            <p:ph type="sldNum" sz="quarter" idx="10"/>
          </p:nvPr>
        </p:nvSpPr>
        <p:spPr/>
        <p:txBody>
          <a:bodyPr/>
          <a:lstStyle/>
          <a:p>
            <a:fld id="{CE40EE66-2C2E-4223-9163-9A79070EF526}" type="slidenum">
              <a:rPr lang="en-CA" smtClean="0"/>
              <a:t>6</a:t>
            </a:fld>
            <a:endParaRPr lang="en-CA"/>
          </a:p>
        </p:txBody>
      </p:sp>
    </p:spTree>
    <p:extLst>
      <p:ext uri="{BB962C8B-B14F-4D97-AF65-F5344CB8AC3E}">
        <p14:creationId xmlns:p14="http://schemas.microsoft.com/office/powerpoint/2010/main" val="103906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Water</a:t>
            </a:r>
            <a:endParaRPr lang="en-CA" dirty="0"/>
          </a:p>
          <a:p>
            <a:r>
              <a:rPr lang="en-CA" dirty="0"/>
              <a:t>This is the first and most important ingredient.</a:t>
            </a:r>
          </a:p>
          <a:p>
            <a:r>
              <a:rPr lang="en-CA" dirty="0"/>
              <a:t>Make sure your sports drink is not carbonated so that it is easy to drink and doesn't make you feel full or bloated.</a:t>
            </a:r>
            <a:r>
              <a:rPr lang="en-CA" dirty="0">
                <a:effectLst/>
              </a:rPr>
              <a:t> </a:t>
            </a:r>
            <a:endParaRPr lang="en-CA" dirty="0"/>
          </a:p>
          <a:p>
            <a:r>
              <a:rPr lang="en-CA" b="1" dirty="0"/>
              <a:t>Flavour </a:t>
            </a:r>
            <a:endParaRPr lang="en-CA" dirty="0"/>
          </a:p>
          <a:p>
            <a:r>
              <a:rPr lang="en-CA" dirty="0"/>
              <a:t>Flavour may help you drink more fluids compared to plain water; this is especially true for children or teen athletes.</a:t>
            </a:r>
          </a:p>
          <a:p>
            <a:r>
              <a:rPr lang="en-CA" b="1" dirty="0"/>
              <a:t>Sodium </a:t>
            </a:r>
            <a:endParaRPr lang="en-CA" dirty="0"/>
          </a:p>
          <a:p>
            <a:r>
              <a:rPr lang="en-CA" dirty="0"/>
              <a:t>Sweat contains more than water. Have you ever noticed a white powder on your workout clothes or skin? That is the salt you lose in sweat. The salt in sports drinks improves hydration and may even help to prevent muscle cramps in some individuals.</a:t>
            </a:r>
          </a:p>
          <a:p>
            <a:r>
              <a:rPr lang="en-CA" dirty="0"/>
              <a:t>Sports drinks should contain at least 460 to 690 mg of sodium per litre although ultra-endurance athletes or athletes prone to cramping may require more.</a:t>
            </a:r>
          </a:p>
          <a:p>
            <a:r>
              <a:rPr lang="en-CA" b="1" dirty="0"/>
              <a:t>Carbohydrate (sugar)</a:t>
            </a:r>
            <a:endParaRPr lang="en-CA" dirty="0"/>
          </a:p>
          <a:p>
            <a:r>
              <a:rPr lang="en-CA" dirty="0"/>
              <a:t>Sugar improves the taste, helps you drink more, keeps blood glucose from dropping, and helps fuel active muscles and the brain so that you can exercise longer and harder.</a:t>
            </a:r>
          </a:p>
          <a:p>
            <a:r>
              <a:rPr lang="en-CA" dirty="0"/>
              <a:t>Consuming between 30-60 g of carbohydrate per hour of activity can improve endurance and high-intensity stop and go sport performance, prolong time to exhaustion, improve power output and delay fatigue.</a:t>
            </a:r>
          </a:p>
          <a:p>
            <a:r>
              <a:rPr lang="en-CA" dirty="0"/>
              <a:t>Too much carbohydrate can upset your stomach and hurt your performance. To prevent stomach and intestinal upset be sure your drink has no more than 80 g of carbohydrate per L. Your body is able to easily absorb anywhere from 30 to 80 g of carbohydrate per litre. Note that juice, pop, and energy drinks contain more than 100 g of carbohydrate per L (are too high in sugar), so they are not good for using during exercise.</a:t>
            </a:r>
          </a:p>
          <a:p>
            <a:r>
              <a:rPr lang="en-CA" dirty="0"/>
              <a:t>High sugar drinks can often increase the risk of dehydration and cause bloating, nausea or stomach upset.</a:t>
            </a:r>
          </a:p>
          <a:p>
            <a:r>
              <a:rPr lang="en-CA" dirty="0"/>
              <a:t>Water or sports drinks are the best choice while playing sports.</a:t>
            </a:r>
          </a:p>
          <a:p>
            <a:endParaRPr lang="en-CA" dirty="0"/>
          </a:p>
        </p:txBody>
      </p:sp>
      <p:sp>
        <p:nvSpPr>
          <p:cNvPr id="4" name="Slide Number Placeholder 3"/>
          <p:cNvSpPr>
            <a:spLocks noGrp="1"/>
          </p:cNvSpPr>
          <p:nvPr>
            <p:ph type="sldNum" sz="quarter" idx="10"/>
          </p:nvPr>
        </p:nvSpPr>
        <p:spPr/>
        <p:txBody>
          <a:bodyPr/>
          <a:lstStyle/>
          <a:p>
            <a:fld id="{CE40EE66-2C2E-4223-9163-9A79070EF526}" type="slidenum">
              <a:rPr lang="en-CA" smtClean="0"/>
              <a:t>7</a:t>
            </a:fld>
            <a:endParaRPr lang="en-CA"/>
          </a:p>
        </p:txBody>
      </p:sp>
    </p:spTree>
    <p:extLst>
      <p:ext uri="{BB962C8B-B14F-4D97-AF65-F5344CB8AC3E}">
        <p14:creationId xmlns:p14="http://schemas.microsoft.com/office/powerpoint/2010/main" val="43055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Carbohydrates and minerals like sodium are the only ingredients proven for safety and performance. </a:t>
            </a:r>
          </a:p>
          <a:p>
            <a:endParaRPr lang="en-CA" dirty="0"/>
          </a:p>
          <a:p>
            <a:r>
              <a:rPr lang="en-CA" dirty="0"/>
              <a:t>Other ingredients such as herbs, amino acids and caffeine should be avoided.</a:t>
            </a:r>
          </a:p>
        </p:txBody>
      </p:sp>
      <p:sp>
        <p:nvSpPr>
          <p:cNvPr id="4" name="Slide Number Placeholder 3"/>
          <p:cNvSpPr>
            <a:spLocks noGrp="1"/>
          </p:cNvSpPr>
          <p:nvPr>
            <p:ph type="sldNum" sz="quarter" idx="10"/>
          </p:nvPr>
        </p:nvSpPr>
        <p:spPr/>
        <p:txBody>
          <a:bodyPr/>
          <a:lstStyle/>
          <a:p>
            <a:fld id="{CE40EE66-2C2E-4223-9163-9A79070EF526}" type="slidenum">
              <a:rPr lang="en-CA" smtClean="0"/>
              <a:t>8</a:t>
            </a:fld>
            <a:endParaRPr lang="en-CA"/>
          </a:p>
        </p:txBody>
      </p:sp>
    </p:spTree>
    <p:extLst>
      <p:ext uri="{BB962C8B-B14F-4D97-AF65-F5344CB8AC3E}">
        <p14:creationId xmlns:p14="http://schemas.microsoft.com/office/powerpoint/2010/main" val="340426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How much should I drink?</a:t>
            </a:r>
          </a:p>
          <a:p>
            <a:r>
              <a:rPr lang="en-CA" dirty="0"/>
              <a:t>This depends on things like the temperature outside and how much you sweat. Most people can meet their fluid needs by following these tips:</a:t>
            </a:r>
          </a:p>
          <a:p>
            <a:r>
              <a:rPr lang="en-CA" dirty="0"/>
              <a:t>Up to 4 hours before playing a sport, slowly drink about 5 to 7 mL per kilogram of body weight. This is approximately 1 to 2 cups of water or sport drink. This amount will be different depending on your weight.  </a:t>
            </a:r>
          </a:p>
          <a:p>
            <a:r>
              <a:rPr lang="en-CA" dirty="0"/>
              <a:t>If over the next 2 hours no urine is produced or it is dark in colour, slowly drink another 1/2 to 1 1/2 cups of water or sport drink.</a:t>
            </a:r>
          </a:p>
          <a:p>
            <a:r>
              <a:rPr lang="en-CA" dirty="0"/>
              <a:t>Start drinking early and regularly to help replace all the water lost through sweating.</a:t>
            </a:r>
          </a:p>
          <a:p>
            <a:endParaRPr lang="en-CA" b="1" dirty="0"/>
          </a:p>
          <a:p>
            <a:r>
              <a:rPr lang="en-CA" b="1" dirty="0"/>
              <a:t>Drink more sport drink if: </a:t>
            </a:r>
          </a:p>
          <a:p>
            <a:r>
              <a:rPr lang="en-CA" dirty="0"/>
              <a:t>You sweat a lot </a:t>
            </a:r>
          </a:p>
          <a:p>
            <a:r>
              <a:rPr lang="en-CA" dirty="0"/>
              <a:t>You are wearing heavy sports equipment (like in hockey or football)</a:t>
            </a:r>
          </a:p>
          <a:p>
            <a:r>
              <a:rPr lang="en-CA" dirty="0"/>
              <a:t>You are exercising in the heat</a:t>
            </a:r>
          </a:p>
          <a:p>
            <a:endParaRPr lang="en-CA" dirty="0"/>
          </a:p>
        </p:txBody>
      </p:sp>
      <p:sp>
        <p:nvSpPr>
          <p:cNvPr id="4" name="Slide Number Placeholder 3"/>
          <p:cNvSpPr>
            <a:spLocks noGrp="1"/>
          </p:cNvSpPr>
          <p:nvPr>
            <p:ph type="sldNum" sz="quarter" idx="10"/>
          </p:nvPr>
        </p:nvSpPr>
        <p:spPr/>
        <p:txBody>
          <a:bodyPr/>
          <a:lstStyle/>
          <a:p>
            <a:fld id="{CE40EE66-2C2E-4223-9163-9A79070EF526}" type="slidenum">
              <a:rPr lang="en-CA" smtClean="0"/>
              <a:t>9</a:t>
            </a:fld>
            <a:endParaRPr lang="en-CA"/>
          </a:p>
        </p:txBody>
      </p:sp>
    </p:spTree>
    <p:extLst>
      <p:ext uri="{BB962C8B-B14F-4D97-AF65-F5344CB8AC3E}">
        <p14:creationId xmlns:p14="http://schemas.microsoft.com/office/powerpoint/2010/main" val="2257541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Sports drinks are geared to rehydrate you when you are active for more than 60 minutes. They provide the needed nutrients in the right amounts to rehydrate you. A good sports drink does not contain any caffeine. </a:t>
            </a:r>
          </a:p>
          <a:p>
            <a:endParaRPr lang="en-CA" baseline="0" dirty="0"/>
          </a:p>
          <a:p>
            <a:r>
              <a:rPr lang="en-CA" dirty="0"/>
              <a:t>Energy drinks claim to stimulate, energize, improve alertness and delay fatigue to people drinking them. However, this has</a:t>
            </a:r>
            <a:r>
              <a:rPr lang="en-CA" baseline="0" dirty="0"/>
              <a:t> not been proven. </a:t>
            </a:r>
            <a:endParaRPr lang="en-CA" dirty="0"/>
          </a:p>
          <a:p>
            <a:r>
              <a:rPr lang="en-CA" dirty="0"/>
              <a:t>They are considered a natural health product and not a food. </a:t>
            </a:r>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Energy drinks are carbonated, so they are hard to consume enough to proper hydrate while exercising.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r>
              <a:rPr lang="en-CA" dirty="0"/>
              <a:t>Caffeine is a major ingredient in energy drinks that distinguish</a:t>
            </a:r>
            <a:r>
              <a:rPr lang="en-CA" baseline="0" dirty="0"/>
              <a:t> them from other beverages. Caffeine has both beneficial and detrimental effects.  Caffeine is a stimulant – helps with increased wakefulness and alertness. However, too much caffeine has negative side effects such as: </a:t>
            </a:r>
          </a:p>
          <a:p>
            <a:r>
              <a:rPr lang="en-CA" i="1" dirty="0"/>
              <a:t>Racing heart </a:t>
            </a:r>
          </a:p>
          <a:p>
            <a:r>
              <a:rPr lang="en-CA" i="1" dirty="0"/>
              <a:t>Anxiety</a:t>
            </a:r>
            <a:endParaRPr lang="en-CA" dirty="0"/>
          </a:p>
          <a:p>
            <a:r>
              <a:rPr lang="en-CA" i="1" dirty="0"/>
              <a:t>Shaking</a:t>
            </a:r>
          </a:p>
          <a:p>
            <a:r>
              <a:rPr lang="en-CA" i="1" dirty="0"/>
              <a:t>Dizziness	</a:t>
            </a:r>
            <a:endParaRPr lang="en-CA" dirty="0"/>
          </a:p>
          <a:p>
            <a:r>
              <a:rPr lang="en-CA" i="1" dirty="0"/>
              <a:t>Upset stomach</a:t>
            </a:r>
          </a:p>
          <a:p>
            <a:r>
              <a:rPr lang="en-CA" i="1" dirty="0"/>
              <a:t>Sleep problems</a:t>
            </a:r>
            <a:endParaRPr lang="en-CA" dirty="0"/>
          </a:p>
          <a:p>
            <a:r>
              <a:rPr lang="en-CA" i="1" dirty="0"/>
              <a:t>Trouble breathing</a:t>
            </a:r>
          </a:p>
          <a:p>
            <a:r>
              <a:rPr lang="en-CA" i="1" dirty="0"/>
              <a:t>Skin numbness </a:t>
            </a:r>
          </a:p>
          <a:p>
            <a:r>
              <a:rPr lang="en-CA" i="1" dirty="0"/>
              <a:t>Seizures, Hallucinations,</a:t>
            </a:r>
            <a:r>
              <a:rPr lang="en-CA" i="1" baseline="0" dirty="0"/>
              <a:t> and death. </a:t>
            </a:r>
            <a:endParaRPr lang="en-CA" dirty="0"/>
          </a:p>
          <a:p>
            <a:r>
              <a:rPr lang="en-CA" dirty="0"/>
              <a:t> </a:t>
            </a:r>
          </a:p>
          <a:p>
            <a:r>
              <a:rPr lang="en-CA" dirty="0"/>
              <a:t>Caffeine intake from energy drinks has been linked to more serious events including </a:t>
            </a:r>
            <a:r>
              <a:rPr lang="en-CA" i="1" dirty="0"/>
              <a:t>liver </a:t>
            </a:r>
            <a:r>
              <a:rPr lang="en-CA" dirty="0"/>
              <a:t>and </a:t>
            </a:r>
            <a:r>
              <a:rPr lang="en-CA" i="1" dirty="0"/>
              <a:t>kidney damage</a:t>
            </a:r>
            <a:r>
              <a:rPr lang="en-CA" dirty="0"/>
              <a:t>, </a:t>
            </a:r>
            <a:r>
              <a:rPr lang="en-CA" i="1" dirty="0"/>
              <a:t>seizures</a:t>
            </a:r>
            <a:r>
              <a:rPr lang="en-CA" dirty="0"/>
              <a:t>, </a:t>
            </a:r>
            <a:r>
              <a:rPr lang="en-CA" i="1" dirty="0"/>
              <a:t>high blood pressure</a:t>
            </a:r>
            <a:r>
              <a:rPr lang="en-CA" dirty="0"/>
              <a:t>, </a:t>
            </a:r>
            <a:r>
              <a:rPr lang="en-CA" i="1" dirty="0"/>
              <a:t>heart failure </a:t>
            </a:r>
            <a:r>
              <a:rPr lang="en-CA" dirty="0"/>
              <a:t>and </a:t>
            </a:r>
            <a:r>
              <a:rPr lang="en-CA" i="1" dirty="0"/>
              <a:t>death</a:t>
            </a:r>
            <a:r>
              <a:rPr lang="en-CA" dirty="0"/>
              <a:t>.</a:t>
            </a:r>
          </a:p>
          <a:p>
            <a:endParaRPr lang="en-CA" baseline="0" dirty="0"/>
          </a:p>
          <a:p>
            <a:r>
              <a:rPr lang="en-CA" baseline="0" dirty="0"/>
              <a:t>Energy drinks also contain many other ingredients including sugar, amino acids (taurine), medicinal herbs (</a:t>
            </a:r>
            <a:r>
              <a:rPr lang="en-CA" sz="2400" dirty="0"/>
              <a:t>ginseng,</a:t>
            </a:r>
            <a:r>
              <a:rPr lang="en-CA" sz="2400" baseline="0" dirty="0"/>
              <a:t> </a:t>
            </a:r>
            <a:r>
              <a:rPr lang="en-CA" sz="2400" dirty="0"/>
              <a:t>gingko </a:t>
            </a:r>
            <a:r>
              <a:rPr lang="en-CA" sz="2400" dirty="0" err="1"/>
              <a:t>biloba</a:t>
            </a:r>
            <a:r>
              <a:rPr lang="en-CA" sz="2400" dirty="0"/>
              <a:t>,</a:t>
            </a:r>
            <a:r>
              <a:rPr lang="en-CA" sz="2400" baseline="0" dirty="0"/>
              <a:t> </a:t>
            </a:r>
            <a:r>
              <a:rPr lang="en-CA" sz="2400" dirty="0"/>
              <a:t>milk thistle</a:t>
            </a:r>
            <a:r>
              <a:rPr lang="en-CA" sz="2400" baseline="0" dirty="0"/>
              <a:t> &amp; </a:t>
            </a:r>
            <a:r>
              <a:rPr lang="en-CA" sz="2400" dirty="0" err="1"/>
              <a:t>guarana</a:t>
            </a:r>
            <a:r>
              <a:rPr lang="en-CA" sz="2400" dirty="0"/>
              <a:t>),</a:t>
            </a:r>
            <a:r>
              <a:rPr lang="en-CA" sz="2400" baseline="0" dirty="0"/>
              <a:t> </a:t>
            </a:r>
            <a:r>
              <a:rPr lang="en-CA" baseline="0" dirty="0"/>
              <a:t>vitamins and minerals. The claim is made that all these ingredients are said to provide us with more energy. However, this has not been scientifically proven. </a:t>
            </a:r>
          </a:p>
          <a:p>
            <a:endParaRPr lang="en-CA" baseline="0" dirty="0"/>
          </a:p>
          <a:p>
            <a:r>
              <a:rPr lang="en-CA" baseline="0" dirty="0"/>
              <a:t>We should get our energy from eating and drinking a healthy diet, getting lots of physical activity and needed sleep.  </a:t>
            </a:r>
          </a:p>
          <a:p>
            <a:endParaRPr lang="en-CA" baseline="0" dirty="0"/>
          </a:p>
        </p:txBody>
      </p:sp>
      <p:sp>
        <p:nvSpPr>
          <p:cNvPr id="4" name="Slide Number Placeholder 3"/>
          <p:cNvSpPr>
            <a:spLocks noGrp="1"/>
          </p:cNvSpPr>
          <p:nvPr>
            <p:ph type="sldNum" sz="quarter" idx="10"/>
          </p:nvPr>
        </p:nvSpPr>
        <p:spPr/>
        <p:txBody>
          <a:bodyPr/>
          <a:lstStyle/>
          <a:p>
            <a:fld id="{98B2B0E4-0ADF-4A46-8ED3-18CD4EE28426}" type="slidenum">
              <a:rPr lang="en-CA" smtClean="0"/>
              <a:t>10</a:t>
            </a:fld>
            <a:endParaRPr lang="en-CA" dirty="0"/>
          </a:p>
        </p:txBody>
      </p:sp>
    </p:spTree>
    <p:extLst>
      <p:ext uri="{BB962C8B-B14F-4D97-AF65-F5344CB8AC3E}">
        <p14:creationId xmlns:p14="http://schemas.microsoft.com/office/powerpoint/2010/main" val="723177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0876A35-65A4-4A86-B731-7B52AF08502C}" type="datetimeFigureOut">
              <a:rPr lang="en-CA" smtClean="0"/>
              <a:t>2023-12-08</a:t>
            </a:fld>
            <a:endParaRPr lang="en-CA"/>
          </a:p>
        </p:txBody>
      </p:sp>
      <p:sp>
        <p:nvSpPr>
          <p:cNvPr id="8" name="Slide Number Placeholder 7"/>
          <p:cNvSpPr>
            <a:spLocks noGrp="1"/>
          </p:cNvSpPr>
          <p:nvPr>
            <p:ph type="sldNum" sz="quarter" idx="11"/>
          </p:nvPr>
        </p:nvSpPr>
        <p:spPr/>
        <p:txBody>
          <a:bodyPr/>
          <a:lstStyle/>
          <a:p>
            <a:fld id="{4181BBAB-B595-46BD-9B69-1F6378645C82}" type="slidenum">
              <a:rPr lang="en-CA" smtClean="0"/>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76A35-65A4-4A86-B731-7B52AF08502C}" type="datetimeFigureOut">
              <a:rPr lang="en-CA" smtClean="0"/>
              <a:t>2023-12-08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81BBAB-B595-46BD-9B69-1F6378645C82}"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876A35-65A4-4A86-B731-7B52AF08502C}" type="datetimeFigureOut">
              <a:rPr lang="en-CA" smtClean="0"/>
              <a:t>2023-12-08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81BBAB-B595-46BD-9B69-1F6378645C82}"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4"/>
          </p:nvPr>
        </p:nvSpPr>
        <p:spPr/>
        <p:txBody>
          <a:bodyPr/>
          <a:lstStyle/>
          <a:p>
            <a:fld id="{80876A35-65A4-4A86-B731-7B52AF08502C}" type="datetimeFigureOut">
              <a:rPr lang="en-CA" smtClean="0"/>
              <a:t>2023-12-08</a:t>
            </a:fld>
            <a:endParaRPr lang="en-CA"/>
          </a:p>
        </p:txBody>
      </p:sp>
      <p:sp>
        <p:nvSpPr>
          <p:cNvPr id="10" name="Slide Number Placeholder 9"/>
          <p:cNvSpPr>
            <a:spLocks noGrp="1"/>
          </p:cNvSpPr>
          <p:nvPr>
            <p:ph type="sldNum" sz="quarter" idx="15"/>
          </p:nvPr>
        </p:nvSpPr>
        <p:spPr/>
        <p:txBody>
          <a:bodyPr/>
          <a:lstStyle/>
          <a:p>
            <a:fld id="{4181BBAB-B595-46BD-9B69-1F6378645C82}" type="slidenum">
              <a:rPr lang="en-CA" smtClean="0"/>
              <a:t>‹#›</a:t>
            </a:fld>
            <a:endParaRPr lang="en-CA"/>
          </a:p>
        </p:txBody>
      </p:sp>
      <p:sp>
        <p:nvSpPr>
          <p:cNvPr id="11" name="Footer Placeholder 10"/>
          <p:cNvSpPr>
            <a:spLocks noGrp="1"/>
          </p:cNvSpPr>
          <p:nvPr>
            <p:ph type="ftr" sz="quarter" idx="16"/>
          </p:nvPr>
        </p:nvSpPr>
        <p:spPr/>
        <p:txBody>
          <a:bodyPr/>
          <a:lstStyle/>
          <a:p>
            <a:endParaRPr lang="en-CA"/>
          </a:p>
        </p:txBody>
      </p:sp>
      <p:sp>
        <p:nvSpPr>
          <p:cNvPr id="12" name="Title 1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0876A35-65A4-4A86-B731-7B52AF08502C}" type="datetimeFigureOut">
              <a:rPr lang="en-CA" smtClean="0"/>
              <a:t>2023-12-08</a:t>
            </a:fld>
            <a:endParaRPr lang="en-CA"/>
          </a:p>
        </p:txBody>
      </p:sp>
      <p:sp>
        <p:nvSpPr>
          <p:cNvPr id="8" name="Slide Number Placeholder 7"/>
          <p:cNvSpPr>
            <a:spLocks noGrp="1"/>
          </p:cNvSpPr>
          <p:nvPr>
            <p:ph type="sldNum" sz="quarter" idx="11"/>
          </p:nvPr>
        </p:nvSpPr>
        <p:spPr/>
        <p:txBody>
          <a:bodyPr/>
          <a:lstStyle/>
          <a:p>
            <a:fld id="{4181BBAB-B595-46BD-9B69-1F6378645C82}" type="slidenum">
              <a:rPr lang="en-CA" smtClean="0"/>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0"/>
          </p:nvPr>
        </p:nvSpPr>
        <p:spPr/>
        <p:txBody>
          <a:bodyPr/>
          <a:lstStyle/>
          <a:p>
            <a:fld id="{80876A35-65A4-4A86-B731-7B52AF08502C}" type="datetimeFigureOut">
              <a:rPr lang="en-CA" smtClean="0"/>
              <a:t>2023-12-08</a:t>
            </a:fld>
            <a:endParaRPr lang="en-CA"/>
          </a:p>
        </p:txBody>
      </p:sp>
      <p:sp>
        <p:nvSpPr>
          <p:cNvPr id="10" name="Slide Number Placeholder 9"/>
          <p:cNvSpPr>
            <a:spLocks noGrp="1"/>
          </p:cNvSpPr>
          <p:nvPr>
            <p:ph type="sldNum" sz="quarter" idx="11"/>
          </p:nvPr>
        </p:nvSpPr>
        <p:spPr/>
        <p:txBody>
          <a:bodyPr/>
          <a:lstStyle/>
          <a:p>
            <a:fld id="{4181BBAB-B595-46BD-9B69-1F6378645C82}" type="slidenum">
              <a:rPr lang="en-CA" smtClean="0"/>
              <a:t>‹#›</a:t>
            </a:fld>
            <a:endParaRPr lang="en-CA"/>
          </a:p>
        </p:txBody>
      </p:sp>
      <p:sp>
        <p:nvSpPr>
          <p:cNvPr id="11" name="Footer Placeholder 10"/>
          <p:cNvSpPr>
            <a:spLocks noGrp="1"/>
          </p:cNvSpPr>
          <p:nvPr>
            <p:ph type="ftr" sz="quarter" idx="12"/>
          </p:nvPr>
        </p:nvSpPr>
        <p:spPr>
          <a:xfrm>
            <a:off x="493776" y="6356350"/>
            <a:ext cx="5102352" cy="365125"/>
          </a:xfrm>
        </p:spPr>
        <p:txBody>
          <a:bodyPr/>
          <a:lstStyle/>
          <a:p>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80876A35-65A4-4A86-B731-7B52AF08502C}" type="datetimeFigureOut">
              <a:rPr lang="en-CA" smtClean="0"/>
              <a:t>2023-12-08</a:t>
            </a:fld>
            <a:endParaRPr lang="en-CA"/>
          </a:p>
        </p:txBody>
      </p:sp>
      <p:sp>
        <p:nvSpPr>
          <p:cNvPr id="11" name="Slide Number Placeholder 10"/>
          <p:cNvSpPr>
            <a:spLocks noGrp="1"/>
          </p:cNvSpPr>
          <p:nvPr>
            <p:ph type="sldNum" sz="quarter" idx="11"/>
          </p:nvPr>
        </p:nvSpPr>
        <p:spPr/>
        <p:txBody>
          <a:bodyPr/>
          <a:lstStyle/>
          <a:p>
            <a:fld id="{4181BBAB-B595-46BD-9B69-1F6378645C82}" type="slidenum">
              <a:rPr lang="en-CA" smtClean="0"/>
              <a:t>‹#›</a:t>
            </a:fld>
            <a:endParaRPr lang="en-CA"/>
          </a:p>
        </p:txBody>
      </p:sp>
      <p:sp>
        <p:nvSpPr>
          <p:cNvPr id="12" name="Footer Placeholder 11"/>
          <p:cNvSpPr>
            <a:spLocks noGrp="1"/>
          </p:cNvSpPr>
          <p:nvPr>
            <p:ph type="ftr" sz="quarter" idx="12"/>
          </p:nvPr>
        </p:nvSpPr>
        <p:spPr>
          <a:xfrm>
            <a:off x="493776" y="6356350"/>
            <a:ext cx="5102352" cy="365125"/>
          </a:xfrm>
        </p:spPr>
        <p:txBody>
          <a:bodyPr/>
          <a:lstStyle/>
          <a:p>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80876A35-65A4-4A86-B731-7B52AF08502C}" type="datetimeFigureOut">
              <a:rPr lang="en-CA" smtClean="0"/>
              <a:t>2023-12-08</a:t>
            </a:fld>
            <a:endParaRPr lang="en-CA"/>
          </a:p>
        </p:txBody>
      </p:sp>
      <p:sp>
        <p:nvSpPr>
          <p:cNvPr id="5" name="Title 4"/>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4181BBAB-B595-46BD-9B69-1F6378645C82}" type="slidenum">
              <a:rPr lang="en-CA" smtClean="0"/>
              <a:t>‹#›</a:t>
            </a:fld>
            <a:endParaRPr lang="en-CA"/>
          </a:p>
        </p:txBody>
      </p:sp>
      <p:sp>
        <p:nvSpPr>
          <p:cNvPr id="6" name="Footer Placeholder 5"/>
          <p:cNvSpPr>
            <a:spLocks noGrp="1"/>
          </p:cNvSpPr>
          <p:nvPr>
            <p:ph type="ftr" sz="quarter" idx="12"/>
          </p:nvPr>
        </p:nvSpPr>
        <p:spPr/>
        <p:txBody>
          <a:bodyPr/>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76A35-65A4-4A86-B731-7B52AF08502C}" type="datetimeFigureOut">
              <a:rPr lang="en-CA" smtClean="0"/>
              <a:t>2023-12-08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181BBAB-B595-46BD-9B69-1F6378645C82}"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0876A35-65A4-4A86-B731-7B52AF08502C}" type="datetimeFigureOut">
              <a:rPr lang="en-CA" smtClean="0"/>
              <a:t>2023-12-08</a:t>
            </a:fld>
            <a:endParaRPr lang="en-CA"/>
          </a:p>
        </p:txBody>
      </p:sp>
      <p:sp>
        <p:nvSpPr>
          <p:cNvPr id="9" name="Slide Number Placeholder 8"/>
          <p:cNvSpPr>
            <a:spLocks noGrp="1"/>
          </p:cNvSpPr>
          <p:nvPr>
            <p:ph type="sldNum" sz="quarter" idx="11"/>
          </p:nvPr>
        </p:nvSpPr>
        <p:spPr/>
        <p:txBody>
          <a:bodyPr/>
          <a:lstStyle/>
          <a:p>
            <a:fld id="{4181BBAB-B595-46BD-9B69-1F6378645C82}" type="slidenum">
              <a:rPr lang="en-CA" smtClean="0"/>
              <a:t>‹#›</a:t>
            </a:fld>
            <a:endParaRPr lang="en-CA"/>
          </a:p>
        </p:txBody>
      </p:sp>
      <p:sp>
        <p:nvSpPr>
          <p:cNvPr id="10" name="Footer Placeholder 9"/>
          <p:cNvSpPr>
            <a:spLocks noGrp="1"/>
          </p:cNvSpPr>
          <p:nvPr>
            <p:ph type="ftr" sz="quarter" idx="12"/>
          </p:nvPr>
        </p:nvSpPr>
        <p:spPr>
          <a:xfrm>
            <a:off x="493776" y="6356350"/>
            <a:ext cx="5102352" cy="365125"/>
          </a:xfrm>
        </p:spPr>
        <p:txBody>
          <a:bodyPr/>
          <a:lstStyle/>
          <a:p>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0876A35-65A4-4A86-B731-7B52AF08502C}" type="datetimeFigureOut">
              <a:rPr lang="en-CA" smtClean="0"/>
              <a:t>2023-12-08</a:t>
            </a:fld>
            <a:endParaRPr lang="en-CA"/>
          </a:p>
        </p:txBody>
      </p:sp>
      <p:sp>
        <p:nvSpPr>
          <p:cNvPr id="9" name="Slide Number Placeholder 8"/>
          <p:cNvSpPr>
            <a:spLocks noGrp="1"/>
          </p:cNvSpPr>
          <p:nvPr>
            <p:ph type="sldNum" sz="quarter" idx="11"/>
          </p:nvPr>
        </p:nvSpPr>
        <p:spPr/>
        <p:txBody>
          <a:bodyPr/>
          <a:lstStyle/>
          <a:p>
            <a:fld id="{4181BBAB-B595-46BD-9B69-1F6378645C82}" type="slidenum">
              <a:rPr lang="en-CA" smtClean="0"/>
              <a:t>‹#›</a:t>
            </a:fld>
            <a:endParaRPr lang="en-CA"/>
          </a:p>
        </p:txBody>
      </p:sp>
      <p:sp>
        <p:nvSpPr>
          <p:cNvPr id="10" name="Footer Placeholder 9"/>
          <p:cNvSpPr>
            <a:spLocks noGrp="1"/>
          </p:cNvSpPr>
          <p:nvPr>
            <p:ph type="ftr" sz="quarter" idx="12"/>
          </p:nvPr>
        </p:nvSpPr>
        <p:spPr>
          <a:xfrm>
            <a:off x="493776" y="6356350"/>
            <a:ext cx="5102352" cy="365125"/>
          </a:xfrm>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80876A35-65A4-4A86-B731-7B52AF08502C}" type="datetimeFigureOut">
              <a:rPr lang="en-CA" smtClean="0"/>
              <a:t>2023-12-08</a:t>
            </a:fld>
            <a:endParaRPr lang="en-CA"/>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CA"/>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4181BBAB-B595-46BD-9B69-1F6378645C82}"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Xo9XPu4HLAhXpyIMKHYfxA7QQjRwIBw&amp;url=http://tuvizo.com/sports-drinks/&amp;psig=AFQjCNEetZpTTXSeRL5tiS112kb5lz1AmA&amp;ust=145589015523612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xx4v8lILLAhXE8z4KHXTRBl8QjRwIBw&amp;url=http://extension.usu.edu/waterquality/htm/whats-in-your-water/nitrate&amp;bvm=bv.114733917,d.cWw&amp;psig=AFQjCNFhNN17jKjjrCGXzcIpH4tksbJR5g&amp;ust=14559141393447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PrfLOkoLLAhVMbD4KHbX2DB8QjRwIBw&amp;url=http://mentalfloss.com/article/30358/australian-toilets-dont-flush-backwards-because-coriolis-effect&amp;bvm=bv.114733917,d.cWw&amp;psig=AFQjCNEWXdvTnrqjxoFQ5j8oJ-L9YvA8vw&amp;ust=145591349811188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jW6rKVmYLLAhWCND4KHV2tBAMQjRwIBw&amp;url=https://www.emaze.com/@AOTOWTOC/Ecology-Project&amp;bvm=bv.114733917,d.amc&amp;psig=AFQjCNGr55xvm2fxAqVibkuFOi56R6l90A&amp;ust=145591525278374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Vt6CpkILLAhUI8j4KHe9RCs8QjRwIBw&amp;url=http://triathlete-europe.competitor.com/2015/04/24/understanding-your-sports-drinks&amp;bvm=bv.114733917,d.amc&amp;psig=AFQjCNH47p-EtMz3CK8rEV23yyaGEF382w&amp;ust=1455912886214196"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iltZLhxIHLAhVCmIMKHdwvCkwQjRwIBw&amp;url=https://www.insidetracker.com/blog/post/22217548736/sports-drinks-helpful-or-harmful&amp;psig=AFQjCNEetZpTTXSeRL5tiS112kb5lz1AmA&amp;ust=145589015523612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55vy1xIHLAhUmv4MKHY0-BUkQjRwIBw&amp;url=http://carhahockey.ca/1407/the-pros-and-cons-of-sports-drinks&amp;psig=AFQjCNEetZpTTXSeRL5tiS112kb5lz1AmA&amp;ust=145589015523612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jh4uTxoHLAhVFmYMKHeZqClIQjRwIBw&amp;url=http://herballearning.com/natural-sports-drink-and-energy-bar/&amp;bvm=bv.114733917,d.amc&amp;psig=AFQjCNEjTMh7o52f9TOJ5f9D6FavK9P5NA&amp;ust=145589293906489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L1cLPz4HLAhXrkIMKHWuuDYwQjRwIBw&amp;url=http://healthyeaton.com/what-you-need-to-know-about-sports-drinks/&amp;bvm=bv.114733917,d.amc&amp;psig=AFQjCNGDCIGEnZZiR15816Ezhv0gMbky7A&amp;ust=145589552299106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TkMD20YHLAhVplYMKHWAWBzYQjRwIBw&amp;url=http://garciniacambogiaresults.net/does-garcinia-cambogia-contain-caffeine/&amp;bvm=bv.114733917,d.amc&amp;psig=AFQjCNHwU1z9W4_g4xPHjwrUfPfpWpCgnQ&amp;ust=145589613645984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x_Nja4YHLAhWKuoMKHTQTAu0QjRwIBw&amp;url=http://blog.bridgeathletic.com/athletes-sweat-and-why-you-need-electrolytes-bridgeathletic&amp;bvm=bv.114733917,d.amc&amp;psig=AFQjCNGg6FJmCbsN9Y--6MFFFUkQLyaB7g&amp;ust=145590035965112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uvizo.com/wordpress/wp-content/uploads/2014/11/C58-SPORTS-DRINKS.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6000"/>
                    </a14:imgEffect>
                    <a14:imgEffect>
                      <a14:brightnessContrast bright="-17000" contrast="-14000"/>
                    </a14:imgEffect>
                  </a14:imgLayer>
                </a14:imgProps>
              </a:ext>
              <a:ext uri="{28A0092B-C50C-407E-A947-70E740481C1C}">
                <a14:useLocalDpi xmlns:a14="http://schemas.microsoft.com/office/drawing/2010/main" val="0"/>
              </a:ext>
            </a:extLst>
          </a:blip>
          <a:srcRect/>
          <a:stretch>
            <a:fillRect/>
          </a:stretch>
        </p:blipFill>
        <p:spPr bwMode="auto">
          <a:xfrm>
            <a:off x="390778" y="404664"/>
            <a:ext cx="8562975" cy="58197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CA" b="1" dirty="0">
                <a:effectLst>
                  <a:outerShdw blurRad="38100" dist="38100" dir="2700000" algn="tl">
                    <a:srgbClr val="000000">
                      <a:alpha val="43137"/>
                    </a:srgbClr>
                  </a:outerShdw>
                </a:effectLst>
              </a:rPr>
              <a:t>Sports drinks</a:t>
            </a:r>
          </a:p>
        </p:txBody>
      </p:sp>
    </p:spTree>
    <p:extLst>
      <p:ext uri="{BB962C8B-B14F-4D97-AF65-F5344CB8AC3E}">
        <p14:creationId xmlns:p14="http://schemas.microsoft.com/office/powerpoint/2010/main" val="1553508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60" y="548680"/>
            <a:ext cx="3302551" cy="5219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a:off x="3787651" y="404664"/>
            <a:ext cx="5536877" cy="5904656"/>
          </a:xfrm>
          <a:prstGeom prst="rect">
            <a:avLst/>
          </a:prstGeom>
        </p:spPr>
        <p:txBody>
          <a:bodyPr>
            <a:noAutofit/>
          </a:bodyPr>
          <a:lstStyle/>
          <a:p>
            <a:pPr marL="0" indent="0">
              <a:buNone/>
            </a:pPr>
            <a:r>
              <a:rPr lang="en-CA" sz="2700" b="1" i="1" dirty="0">
                <a:solidFill>
                  <a:schemeClr val="bg1"/>
                </a:solidFill>
                <a:effectLst>
                  <a:outerShdw blurRad="38100" dist="38100" dir="2700000" algn="tl">
                    <a:srgbClr val="000000">
                      <a:alpha val="43137"/>
                    </a:srgbClr>
                  </a:outerShdw>
                </a:effectLst>
              </a:rPr>
              <a:t>Sports Drinks : </a:t>
            </a:r>
          </a:p>
          <a:p>
            <a:pPr lvl="1">
              <a:buFont typeface="Arial" panose="020B0604020202020204" pitchFamily="34" charset="0"/>
              <a:buChar char="•"/>
            </a:pPr>
            <a:r>
              <a:rPr lang="en-CA" sz="2700" dirty="0"/>
              <a:t>Contain water, electrolytes, sugar </a:t>
            </a:r>
          </a:p>
          <a:p>
            <a:pPr lvl="1">
              <a:buFont typeface="Arial" panose="020B0604020202020204" pitchFamily="34" charset="0"/>
              <a:buChar char="•"/>
            </a:pPr>
            <a:r>
              <a:rPr lang="en-CA" sz="2700" dirty="0"/>
              <a:t>Aim is to rehydrate</a:t>
            </a:r>
          </a:p>
          <a:p>
            <a:pPr lvl="1">
              <a:buFont typeface="Arial" panose="020B0604020202020204" pitchFamily="34" charset="0"/>
              <a:buChar char="•"/>
            </a:pPr>
            <a:r>
              <a:rPr lang="en-CA" sz="2700" dirty="0"/>
              <a:t>Contains no caffeine</a:t>
            </a:r>
          </a:p>
          <a:p>
            <a:pPr lvl="1"/>
            <a:endParaRPr lang="en-CA" sz="1200" dirty="0"/>
          </a:p>
          <a:p>
            <a:pPr marL="0" indent="0">
              <a:buNone/>
            </a:pPr>
            <a:r>
              <a:rPr lang="en-CA" sz="2700" b="1" i="1" dirty="0">
                <a:solidFill>
                  <a:schemeClr val="bg1"/>
                </a:solidFill>
                <a:effectLst>
                  <a:outerShdw blurRad="38100" dist="38100" dir="2700000" algn="tl">
                    <a:srgbClr val="000000">
                      <a:alpha val="43137"/>
                    </a:srgbClr>
                  </a:outerShdw>
                </a:effectLst>
              </a:rPr>
              <a:t>Energy Drinks:</a:t>
            </a:r>
          </a:p>
          <a:p>
            <a:pPr lvl="1">
              <a:buFont typeface="Arial" panose="020B0604020202020204" pitchFamily="34" charset="0"/>
              <a:buChar char="•"/>
            </a:pPr>
            <a:r>
              <a:rPr lang="en-CA" sz="2700" dirty="0"/>
              <a:t>Claim to energize, improve alertness and delay fatigue – </a:t>
            </a:r>
            <a:r>
              <a:rPr lang="en-CA" sz="2700" b="1" dirty="0">
                <a:solidFill>
                  <a:srgbClr val="C00000"/>
                </a:solidFill>
              </a:rPr>
              <a:t>NOT PROVEN</a:t>
            </a:r>
          </a:p>
          <a:p>
            <a:pPr lvl="1"/>
            <a:r>
              <a:rPr lang="en-CA" sz="2700" dirty="0"/>
              <a:t>Contain lots of caffeine</a:t>
            </a:r>
          </a:p>
          <a:p>
            <a:pPr lvl="1"/>
            <a:r>
              <a:rPr lang="en-CA" sz="2700" dirty="0"/>
              <a:t>Contain amino acids, medicinal herbs, vitamins &amp; minerals  </a:t>
            </a:r>
          </a:p>
          <a:p>
            <a:pPr algn="ctr">
              <a:spcBef>
                <a:spcPts val="1200"/>
              </a:spcBef>
              <a:buNone/>
            </a:pPr>
            <a:endParaRPr lang="en-CA" b="1" i="1" dirty="0">
              <a:solidFill>
                <a:schemeClr val="accent1">
                  <a:lumMod val="75000"/>
                </a:schemeClr>
              </a:solidFill>
            </a:endParaRPr>
          </a:p>
        </p:txBody>
      </p:sp>
      <p:sp>
        <p:nvSpPr>
          <p:cNvPr id="2" name="Title 1"/>
          <p:cNvSpPr>
            <a:spLocks noGrp="1"/>
          </p:cNvSpPr>
          <p:nvPr>
            <p:ph type="title"/>
          </p:nvPr>
        </p:nvSpPr>
        <p:spPr>
          <a:xfrm>
            <a:off x="973676" y="2348880"/>
            <a:ext cx="3044528" cy="3131594"/>
          </a:xfrm>
        </p:spPr>
        <p:txBody>
          <a:bodyPr>
            <a:noAutofit/>
          </a:bodyPr>
          <a:lstStyle/>
          <a:p>
            <a:r>
              <a:rPr lang="en-CA" sz="3500" dirty="0"/>
              <a:t>Sports drinks vs. energy drinks </a:t>
            </a:r>
          </a:p>
        </p:txBody>
      </p:sp>
      <p:sp>
        <p:nvSpPr>
          <p:cNvPr id="4" name="Rectangle 3"/>
          <p:cNvSpPr/>
          <p:nvPr/>
        </p:nvSpPr>
        <p:spPr>
          <a:xfrm>
            <a:off x="239067" y="5750004"/>
            <a:ext cx="3548584" cy="1107996"/>
          </a:xfrm>
          <a:prstGeom prst="rect">
            <a:avLst/>
          </a:prstGeom>
        </p:spPr>
        <p:txBody>
          <a:bodyPr wrap="square">
            <a:spAutoFit/>
          </a:bodyPr>
          <a:lstStyle/>
          <a:p>
            <a:pPr marL="274320" lvl="0" indent="-274320" algn="ctr">
              <a:spcBef>
                <a:spcPts val="1200"/>
              </a:spcBef>
            </a:pPr>
            <a:r>
              <a:rPr lang="en-CA" sz="2200" b="1" i="1" u="sng" dirty="0">
                <a:solidFill>
                  <a:srgbClr val="C00000"/>
                </a:solidFill>
              </a:rPr>
              <a:t>Bottom line: </a:t>
            </a:r>
            <a:r>
              <a:rPr lang="en-CA" sz="2200" b="1" i="1" dirty="0">
                <a:solidFill>
                  <a:srgbClr val="C00000"/>
                </a:solidFill>
              </a:rPr>
              <a:t>Energy drinks are NOT appropriate to drink while exercising. </a:t>
            </a:r>
          </a:p>
        </p:txBody>
      </p:sp>
    </p:spTree>
    <p:extLst>
      <p:ext uri="{BB962C8B-B14F-4D97-AF65-F5344CB8AC3E}">
        <p14:creationId xmlns:p14="http://schemas.microsoft.com/office/powerpoint/2010/main" val="3923986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extension.usu.edu/waterquality/images/uploads/Homeowner/water%20testing/drinking%20glass%20of%20wate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8936" y="2996952"/>
            <a:ext cx="5727758" cy="386104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3356248" y="119891"/>
            <a:ext cx="5580064" cy="5544616"/>
          </a:xfrm>
        </p:spPr>
        <p:txBody>
          <a:bodyPr>
            <a:normAutofit/>
          </a:bodyPr>
          <a:lstStyle/>
          <a:p>
            <a:pPr marL="0" indent="0">
              <a:buNone/>
            </a:pPr>
            <a:r>
              <a:rPr lang="en-CA" sz="2700" dirty="0"/>
              <a:t>How much fluid you need to drink depends on factors, such as:</a:t>
            </a:r>
          </a:p>
          <a:p>
            <a:pPr lvl="1">
              <a:buFont typeface="Arial" panose="020B0604020202020204" pitchFamily="34" charset="0"/>
              <a:buChar char="•"/>
            </a:pPr>
            <a:r>
              <a:rPr lang="en-CA" sz="2700" dirty="0"/>
              <a:t>Age</a:t>
            </a:r>
          </a:p>
          <a:p>
            <a:pPr lvl="1">
              <a:buFont typeface="Arial" panose="020B0604020202020204" pitchFamily="34" charset="0"/>
              <a:buChar char="•"/>
            </a:pPr>
            <a:r>
              <a:rPr lang="en-CA" sz="2700" dirty="0"/>
              <a:t>Gender</a:t>
            </a:r>
          </a:p>
          <a:p>
            <a:pPr lvl="1">
              <a:buFont typeface="Arial" panose="020B0604020202020204" pitchFamily="34" charset="0"/>
              <a:buChar char="•"/>
            </a:pPr>
            <a:r>
              <a:rPr lang="en-CA" sz="2700" dirty="0"/>
              <a:t>Activity level</a:t>
            </a:r>
          </a:p>
          <a:p>
            <a:pPr lvl="1">
              <a:buFont typeface="Arial" panose="020B0604020202020204" pitchFamily="34" charset="0"/>
              <a:buChar char="•"/>
            </a:pPr>
            <a:r>
              <a:rPr lang="en-CA" sz="2700" dirty="0"/>
              <a:t>Temperature outside</a:t>
            </a:r>
          </a:p>
          <a:p>
            <a:pPr marL="0" indent="0">
              <a:buNone/>
            </a:pPr>
            <a:endParaRPr lang="en-CA" sz="2700" dirty="0"/>
          </a:p>
          <a:p>
            <a:pPr marL="0" indent="0">
              <a:buNone/>
            </a:pPr>
            <a:r>
              <a:rPr lang="en-CA" sz="2700" dirty="0"/>
              <a:t>To stay hydrated, aim daily for:</a:t>
            </a:r>
          </a:p>
          <a:p>
            <a:pPr lvl="1"/>
            <a:r>
              <a:rPr lang="en-CA" sz="2700" dirty="0"/>
              <a:t>Men 19 years &amp; older = 12 cups </a:t>
            </a:r>
          </a:p>
          <a:p>
            <a:pPr lvl="1"/>
            <a:r>
              <a:rPr lang="en-CA" sz="2700" dirty="0"/>
              <a:t>Women 19 years &amp; older = 9 cups</a:t>
            </a:r>
          </a:p>
          <a:p>
            <a:pPr lvl="1"/>
            <a:endParaRPr lang="en-CA" dirty="0"/>
          </a:p>
          <a:p>
            <a:endParaRPr lang="en-CA" dirty="0"/>
          </a:p>
          <a:p>
            <a:endParaRPr lang="en-CA" dirty="0"/>
          </a:p>
        </p:txBody>
      </p:sp>
      <p:sp>
        <p:nvSpPr>
          <p:cNvPr id="3" name="Title 2"/>
          <p:cNvSpPr>
            <a:spLocks noGrp="1"/>
          </p:cNvSpPr>
          <p:nvPr>
            <p:ph type="title"/>
          </p:nvPr>
        </p:nvSpPr>
        <p:spPr>
          <a:xfrm>
            <a:off x="107504" y="620688"/>
            <a:ext cx="3168352" cy="2246769"/>
          </a:xfrm>
        </p:spPr>
        <p:txBody>
          <a:bodyPr>
            <a:noAutofit/>
          </a:bodyPr>
          <a:lstStyle/>
          <a:p>
            <a:pPr algn="ctr"/>
            <a:r>
              <a:rPr lang="en-CA" sz="3500" b="1" dirty="0"/>
              <a:t>Healthy drinking &amp; exercise</a:t>
            </a:r>
          </a:p>
        </p:txBody>
      </p:sp>
      <p:sp>
        <p:nvSpPr>
          <p:cNvPr id="4" name="TextBox 3"/>
          <p:cNvSpPr txBox="1"/>
          <p:nvPr/>
        </p:nvSpPr>
        <p:spPr>
          <a:xfrm>
            <a:off x="179512" y="3394735"/>
            <a:ext cx="3168352" cy="2554545"/>
          </a:xfrm>
          <a:prstGeom prst="rect">
            <a:avLst/>
          </a:prstGeom>
          <a:noFill/>
        </p:spPr>
        <p:txBody>
          <a:bodyPr wrap="square" rtlCol="0">
            <a:spAutoFit/>
          </a:bodyPr>
          <a:lstStyle/>
          <a:p>
            <a:pPr algn="ctr"/>
            <a:r>
              <a:rPr lang="en-CA" sz="2000" b="1" dirty="0">
                <a:solidFill>
                  <a:schemeClr val="bg1">
                    <a:lumMod val="50000"/>
                  </a:schemeClr>
                </a:solidFill>
              </a:rPr>
              <a:t>Your body loses water by sweating, breathing and getting rid of waste.</a:t>
            </a:r>
          </a:p>
          <a:p>
            <a:pPr algn="ctr"/>
            <a:endParaRPr lang="en-CA" sz="2000" b="1" dirty="0">
              <a:solidFill>
                <a:schemeClr val="bg1">
                  <a:lumMod val="50000"/>
                </a:schemeClr>
              </a:solidFill>
            </a:endParaRPr>
          </a:p>
          <a:p>
            <a:pPr algn="ctr"/>
            <a:r>
              <a:rPr lang="en-CA" sz="2000" b="1" dirty="0">
                <a:solidFill>
                  <a:schemeClr val="bg1">
                    <a:lumMod val="50000"/>
                  </a:schemeClr>
                </a:solidFill>
              </a:rPr>
              <a:t>If you lose more fluid than you take in …you may get dehydrated.</a:t>
            </a:r>
            <a:br>
              <a:rPr lang="en-CA" sz="2000" b="1" dirty="0">
                <a:solidFill>
                  <a:schemeClr val="bg1">
                    <a:lumMod val="50000"/>
                  </a:schemeClr>
                </a:solidFill>
              </a:rPr>
            </a:br>
            <a:endParaRPr lang="en-CA" sz="2000" b="1" dirty="0">
              <a:solidFill>
                <a:schemeClr val="bg1">
                  <a:lumMod val="50000"/>
                </a:schemeClr>
              </a:solidFill>
            </a:endParaRPr>
          </a:p>
        </p:txBody>
      </p:sp>
    </p:spTree>
    <p:extLst>
      <p:ext uri="{BB962C8B-B14F-4D97-AF65-F5344CB8AC3E}">
        <p14:creationId xmlns:p14="http://schemas.microsoft.com/office/powerpoint/2010/main" val="3412549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00448" y="980728"/>
            <a:ext cx="5580064" cy="4608512"/>
          </a:xfrm>
        </p:spPr>
        <p:txBody>
          <a:bodyPr>
            <a:noAutofit/>
          </a:bodyPr>
          <a:lstStyle/>
          <a:p>
            <a:r>
              <a:rPr lang="en-CA" sz="2800" dirty="0"/>
              <a:t>Stay well hydrated by drinking before, during, and after exercise</a:t>
            </a:r>
          </a:p>
          <a:p>
            <a:pPr marL="0" indent="0">
              <a:buNone/>
            </a:pPr>
            <a:endParaRPr lang="en-CA" sz="2800" dirty="0"/>
          </a:p>
          <a:p>
            <a:r>
              <a:rPr lang="en-CA" sz="2800" b="1" dirty="0">
                <a:solidFill>
                  <a:srgbClr val="00B0F0"/>
                </a:solidFill>
              </a:rPr>
              <a:t>Water is the best choice </a:t>
            </a:r>
            <a:r>
              <a:rPr lang="en-CA" sz="2800" dirty="0"/>
              <a:t>when you exercise for less than 1 hour</a:t>
            </a:r>
          </a:p>
          <a:p>
            <a:pPr marL="0" indent="0">
              <a:buNone/>
            </a:pPr>
            <a:endParaRPr lang="en-CA" sz="2800" dirty="0"/>
          </a:p>
          <a:p>
            <a:r>
              <a:rPr lang="en-CA" sz="2800" dirty="0"/>
              <a:t>Check the colour of your urine to see if you are dehydrated: </a:t>
            </a:r>
          </a:p>
          <a:p>
            <a:pPr marL="457200" lvl="1" indent="0">
              <a:buNone/>
            </a:pPr>
            <a:r>
              <a:rPr lang="en-CA" sz="2800" dirty="0">
                <a:solidFill>
                  <a:schemeClr val="accent3">
                    <a:lumMod val="40000"/>
                    <a:lumOff val="60000"/>
                  </a:schemeClr>
                </a:solidFill>
              </a:rPr>
              <a:t>Pale yellow color urine = hydrated</a:t>
            </a:r>
          </a:p>
          <a:p>
            <a:pPr marL="457200" lvl="1" indent="0">
              <a:buNone/>
            </a:pPr>
            <a:r>
              <a:rPr lang="en-CA" sz="2800" dirty="0">
                <a:solidFill>
                  <a:srgbClr val="FFFF00"/>
                </a:solidFill>
              </a:rPr>
              <a:t>Dark yellow urine = dehydrated </a:t>
            </a:r>
          </a:p>
        </p:txBody>
      </p:sp>
      <p:sp>
        <p:nvSpPr>
          <p:cNvPr id="3" name="Title 2"/>
          <p:cNvSpPr>
            <a:spLocks noGrp="1"/>
          </p:cNvSpPr>
          <p:nvPr>
            <p:ph type="title"/>
          </p:nvPr>
        </p:nvSpPr>
        <p:spPr>
          <a:xfrm>
            <a:off x="395535" y="908720"/>
            <a:ext cx="2957399" cy="2553218"/>
          </a:xfrm>
        </p:spPr>
        <p:txBody>
          <a:bodyPr>
            <a:noAutofit/>
          </a:bodyPr>
          <a:lstStyle/>
          <a:p>
            <a:pPr algn="ctr"/>
            <a:r>
              <a:rPr lang="en-CA" sz="3500" dirty="0"/>
              <a:t>Healthy drinking &amp; exercise</a:t>
            </a:r>
          </a:p>
        </p:txBody>
      </p:sp>
      <p:pic>
        <p:nvPicPr>
          <p:cNvPr id="9218" name="Picture 2" descr="http://images.mentalfloss.com/sites/default/files/toilet_flushing_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4" y="3212975"/>
            <a:ext cx="3651110" cy="324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16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3.gstatic.com/images?q=tbn:ANd9GcRYhtH0ixrfeO2L7y89MO8rmykB1vex6yZqlf850XCSv-hjSXV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9813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3707904" y="1052736"/>
            <a:ext cx="5436096" cy="5688632"/>
          </a:xfrm>
        </p:spPr>
        <p:txBody>
          <a:bodyPr>
            <a:normAutofit/>
          </a:bodyPr>
          <a:lstStyle/>
          <a:p>
            <a:r>
              <a:rPr lang="en-CA" sz="2700" dirty="0">
                <a:solidFill>
                  <a:schemeClr val="bg1">
                    <a:lumMod val="50000"/>
                  </a:schemeClr>
                </a:solidFill>
              </a:rPr>
              <a:t>Drink a glass of water when you wake up each morning or before you go to bed</a:t>
            </a:r>
          </a:p>
          <a:p>
            <a:r>
              <a:rPr lang="en-CA" sz="2700" dirty="0">
                <a:solidFill>
                  <a:schemeClr val="bg1">
                    <a:lumMod val="50000"/>
                  </a:schemeClr>
                </a:solidFill>
              </a:rPr>
              <a:t>Always have water with you</a:t>
            </a:r>
          </a:p>
          <a:p>
            <a:r>
              <a:rPr lang="en-CA" sz="2700" dirty="0">
                <a:solidFill>
                  <a:schemeClr val="bg1">
                    <a:lumMod val="50000"/>
                  </a:schemeClr>
                </a:solidFill>
              </a:rPr>
              <a:t>Drink a glass of water before eating your meals</a:t>
            </a:r>
          </a:p>
          <a:p>
            <a:r>
              <a:rPr lang="en-CA" sz="2700" dirty="0">
                <a:solidFill>
                  <a:schemeClr val="bg1">
                    <a:lumMod val="50000"/>
                  </a:schemeClr>
                </a:solidFill>
              </a:rPr>
              <a:t>Don’t ignore thirst</a:t>
            </a:r>
          </a:p>
          <a:p>
            <a:r>
              <a:rPr lang="en-CA" sz="2700" dirty="0">
                <a:solidFill>
                  <a:schemeClr val="bg1">
                    <a:lumMod val="50000"/>
                  </a:schemeClr>
                </a:solidFill>
              </a:rPr>
              <a:t>Drink water or another healthy drink when you feel thirsty</a:t>
            </a:r>
          </a:p>
          <a:p>
            <a:endParaRPr lang="en-CA" dirty="0">
              <a:solidFill>
                <a:schemeClr val="bg1">
                  <a:lumMod val="50000"/>
                </a:schemeClr>
              </a:solidFill>
            </a:endParaRPr>
          </a:p>
        </p:txBody>
      </p:sp>
      <p:sp>
        <p:nvSpPr>
          <p:cNvPr id="3" name="Title 2"/>
          <p:cNvSpPr>
            <a:spLocks noGrp="1"/>
          </p:cNvSpPr>
          <p:nvPr>
            <p:ph type="title"/>
          </p:nvPr>
        </p:nvSpPr>
        <p:spPr>
          <a:xfrm>
            <a:off x="395536" y="1554480"/>
            <a:ext cx="3456384" cy="1979466"/>
          </a:xfrm>
        </p:spPr>
        <p:txBody>
          <a:bodyPr>
            <a:noAutofit/>
          </a:bodyPr>
          <a:lstStyle/>
          <a:p>
            <a:pPr algn="ctr"/>
            <a:r>
              <a:rPr lang="en-CA" sz="3500" dirty="0">
                <a:solidFill>
                  <a:schemeClr val="bg1">
                    <a:lumMod val="50000"/>
                  </a:schemeClr>
                </a:solidFill>
              </a:rPr>
              <a:t>tips to stay hydrated:</a:t>
            </a:r>
            <a:br>
              <a:rPr lang="en-CA" sz="3500" dirty="0">
                <a:solidFill>
                  <a:schemeClr val="bg1">
                    <a:lumMod val="50000"/>
                  </a:schemeClr>
                </a:solidFill>
              </a:rPr>
            </a:br>
            <a:endParaRPr lang="en-CA" sz="3500" dirty="0">
              <a:solidFill>
                <a:schemeClr val="bg1">
                  <a:lumMod val="50000"/>
                </a:schemeClr>
              </a:solidFill>
            </a:endParaRPr>
          </a:p>
        </p:txBody>
      </p:sp>
    </p:spTree>
    <p:extLst>
      <p:ext uri="{BB962C8B-B14F-4D97-AF65-F5344CB8AC3E}">
        <p14:creationId xmlns:p14="http://schemas.microsoft.com/office/powerpoint/2010/main" val="173420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183880" cy="1051560"/>
          </a:xfrm>
        </p:spPr>
        <p:txBody>
          <a:bodyPr>
            <a:normAutofit/>
          </a:bodyPr>
          <a:lstStyle/>
          <a:p>
            <a:pPr algn="ctr"/>
            <a:r>
              <a:rPr lang="en-CA" sz="5000" dirty="0"/>
              <a:t>Thank you</a:t>
            </a:r>
          </a:p>
        </p:txBody>
      </p:sp>
      <p:pic>
        <p:nvPicPr>
          <p:cNvPr id="3" name="Picture 2" descr="http://cdn.triathlete-europe.competitor.com/files/2015/04/15_01_24_TriMag_Sportsdrinks-545x421-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348880"/>
            <a:ext cx="5191125" cy="401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88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media.tumblr.com/tumblr_m3d6ohC1BQ1r2uikf.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0"/>
            <a:ext cx="4927841"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99537" y="2064305"/>
            <a:ext cx="2566048" cy="1979466"/>
          </a:xfrm>
        </p:spPr>
        <p:txBody>
          <a:bodyPr>
            <a:normAutofit/>
          </a:bodyPr>
          <a:lstStyle/>
          <a:p>
            <a:r>
              <a:rPr lang="en-CA" sz="3500" dirty="0"/>
              <a:t>Outline</a:t>
            </a:r>
          </a:p>
        </p:txBody>
      </p:sp>
      <p:sp>
        <p:nvSpPr>
          <p:cNvPr id="3" name="Content Placeholder 2"/>
          <p:cNvSpPr>
            <a:spLocks noGrp="1"/>
          </p:cNvSpPr>
          <p:nvPr>
            <p:ph idx="4294967295"/>
          </p:nvPr>
        </p:nvSpPr>
        <p:spPr>
          <a:xfrm>
            <a:off x="271327" y="3054038"/>
            <a:ext cx="7500101" cy="4176464"/>
          </a:xfrm>
          <a:prstGeom prst="rect">
            <a:avLst/>
          </a:prstGeom>
        </p:spPr>
        <p:txBody>
          <a:bodyPr>
            <a:normAutofit/>
          </a:bodyPr>
          <a:lstStyle/>
          <a:p>
            <a:r>
              <a:rPr lang="en-CA" sz="2800" dirty="0"/>
              <a:t>What are sports drinks? </a:t>
            </a:r>
          </a:p>
          <a:p>
            <a:r>
              <a:rPr lang="en-CA" sz="2800" dirty="0"/>
              <a:t>Who should use sports drinks? </a:t>
            </a:r>
          </a:p>
          <a:p>
            <a:r>
              <a:rPr lang="en-CA" sz="2800" dirty="0"/>
              <a:t>What should I look for in a sports drink?</a:t>
            </a:r>
          </a:p>
          <a:p>
            <a:r>
              <a:rPr lang="en-CA" sz="2800" dirty="0"/>
              <a:t>How much should I drink? </a:t>
            </a:r>
          </a:p>
          <a:p>
            <a:r>
              <a:rPr lang="en-CA" sz="2800" dirty="0"/>
              <a:t>Sports drinks vs. energy drinks </a:t>
            </a:r>
          </a:p>
          <a:p>
            <a:r>
              <a:rPr lang="en-CA" sz="2800" dirty="0"/>
              <a:t>Healthy eating and exercise</a:t>
            </a:r>
          </a:p>
          <a:p>
            <a:r>
              <a:rPr lang="en-CA" sz="2800" dirty="0"/>
              <a:t>Healthy drinking and exercise </a:t>
            </a:r>
          </a:p>
        </p:txBody>
      </p:sp>
    </p:spTree>
    <p:extLst>
      <p:ext uri="{BB962C8B-B14F-4D97-AF65-F5344CB8AC3E}">
        <p14:creationId xmlns:p14="http://schemas.microsoft.com/office/powerpoint/2010/main" val="72542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03848" y="692696"/>
            <a:ext cx="5940152" cy="5760640"/>
          </a:xfrm>
        </p:spPr>
        <p:txBody>
          <a:bodyPr>
            <a:noAutofit/>
          </a:bodyPr>
          <a:lstStyle/>
          <a:p>
            <a:pPr marL="0" indent="0">
              <a:buNone/>
            </a:pPr>
            <a:r>
              <a:rPr lang="en-CA" sz="2800" dirty="0"/>
              <a:t>Beverages made of :</a:t>
            </a:r>
          </a:p>
          <a:p>
            <a:pPr lvl="1">
              <a:buFont typeface="Arial" panose="020B0604020202020204" pitchFamily="34" charset="0"/>
              <a:buChar char="•"/>
            </a:pPr>
            <a:r>
              <a:rPr lang="en-CA" sz="2800" dirty="0"/>
              <a:t>Water</a:t>
            </a:r>
          </a:p>
          <a:p>
            <a:pPr lvl="1">
              <a:buFont typeface="Arial" panose="020B0604020202020204" pitchFamily="34" charset="0"/>
              <a:buChar char="•"/>
            </a:pPr>
            <a:r>
              <a:rPr lang="en-CA" sz="2800" dirty="0"/>
              <a:t>Sugars</a:t>
            </a:r>
          </a:p>
          <a:p>
            <a:pPr lvl="1">
              <a:buFont typeface="Arial" panose="020B0604020202020204" pitchFamily="34" charset="0"/>
              <a:buChar char="•"/>
            </a:pPr>
            <a:r>
              <a:rPr lang="en-CA" sz="2800" dirty="0"/>
              <a:t>Electrolytes (potassium, calcium, sodium &amp; magnesium)</a:t>
            </a:r>
          </a:p>
          <a:p>
            <a:pPr marL="0" indent="0">
              <a:buNone/>
            </a:pPr>
            <a:r>
              <a:rPr lang="en-CA" sz="2800" dirty="0"/>
              <a:t>Used to rehydrate and replace electrolytes lost through sweating</a:t>
            </a:r>
          </a:p>
          <a:p>
            <a:pPr marL="0" indent="0">
              <a:buNone/>
            </a:pPr>
            <a:r>
              <a:rPr lang="en-CA" sz="2800" dirty="0"/>
              <a:t>Made with specific amounts of sodium and sugar</a:t>
            </a:r>
          </a:p>
          <a:p>
            <a:pPr marL="0" indent="0">
              <a:buNone/>
            </a:pPr>
            <a:r>
              <a:rPr lang="en-CA" sz="2800" dirty="0"/>
              <a:t>May help improve your sports performance</a:t>
            </a:r>
          </a:p>
        </p:txBody>
      </p:sp>
      <p:sp>
        <p:nvSpPr>
          <p:cNvPr id="3" name="Title 2"/>
          <p:cNvSpPr>
            <a:spLocks noGrp="1"/>
          </p:cNvSpPr>
          <p:nvPr>
            <p:ph type="title"/>
          </p:nvPr>
        </p:nvSpPr>
        <p:spPr>
          <a:xfrm>
            <a:off x="467544" y="980728"/>
            <a:ext cx="2736304" cy="1979466"/>
          </a:xfrm>
        </p:spPr>
        <p:txBody>
          <a:bodyPr>
            <a:noAutofit/>
          </a:bodyPr>
          <a:lstStyle/>
          <a:p>
            <a:r>
              <a:rPr lang="en-CA" sz="3500" dirty="0"/>
              <a:t>What are sports drinks?</a:t>
            </a:r>
          </a:p>
        </p:txBody>
      </p:sp>
      <p:pic>
        <p:nvPicPr>
          <p:cNvPr id="2050" name="Picture 2" descr="http://carhahockey.ca/Userfiles/Images/sportsdrink.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641" y="3140968"/>
            <a:ext cx="2821191" cy="365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76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CBB51E-2C35-93E2-17CF-47A0F2B775F5}"/>
              </a:ext>
            </a:extLst>
          </p:cNvPr>
          <p:cNvSpPr>
            <a:spLocks noGrp="1"/>
          </p:cNvSpPr>
          <p:nvPr>
            <p:ph type="title"/>
          </p:nvPr>
        </p:nvSpPr>
        <p:spPr>
          <a:xfrm>
            <a:off x="1069848" y="1268760"/>
            <a:ext cx="7246568" cy="4176464"/>
          </a:xfrm>
        </p:spPr>
        <p:txBody>
          <a:bodyPr>
            <a:normAutofit fontScale="90000"/>
          </a:bodyPr>
          <a:lstStyle/>
          <a:p>
            <a:pPr algn="ctr"/>
            <a:r>
              <a:rPr lang="en-US" sz="4000" dirty="0"/>
              <a:t>Sidney Crosby endorses a certain sport drink…</a:t>
            </a:r>
            <a:br>
              <a:rPr lang="en-US" sz="4000" dirty="0"/>
            </a:br>
            <a:br>
              <a:rPr lang="en-US" sz="4000" dirty="0"/>
            </a:br>
            <a:r>
              <a:rPr lang="en-US" sz="4000" dirty="0"/>
              <a:t>does anyone know what drink he supports? </a:t>
            </a:r>
          </a:p>
        </p:txBody>
      </p:sp>
    </p:spTree>
    <p:extLst>
      <p:ext uri="{BB962C8B-B14F-4D97-AF65-F5344CB8AC3E}">
        <p14:creationId xmlns:p14="http://schemas.microsoft.com/office/powerpoint/2010/main" val="1399983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torade- Sidney Crosby | JBO!9">
            <a:extLst>
              <a:ext uri="{FF2B5EF4-FFF2-40B4-BE49-F238E27FC236}">
                <a16:creationId xmlns:a16="http://schemas.microsoft.com/office/drawing/2014/main" id="{9AD6805E-A883-A5E4-BE8A-418F22365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19" y="1052736"/>
            <a:ext cx="866816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632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490976" y="764704"/>
            <a:ext cx="6121584" cy="3886200"/>
          </a:xfrm>
        </p:spPr>
        <p:txBody>
          <a:bodyPr>
            <a:noAutofit/>
          </a:bodyPr>
          <a:lstStyle/>
          <a:p>
            <a:pPr marL="0" indent="0">
              <a:buNone/>
            </a:pPr>
            <a:r>
              <a:rPr lang="en-CA" sz="3500" b="1" u="sng" dirty="0"/>
              <a:t>ATHLETES! </a:t>
            </a:r>
          </a:p>
          <a:p>
            <a:pPr marL="0" indent="0">
              <a:buNone/>
            </a:pPr>
            <a:endParaRPr lang="en-CA" sz="1200" b="1" u="sng" dirty="0"/>
          </a:p>
          <a:p>
            <a:pPr lvl="1">
              <a:buFont typeface="Arial" panose="020B0604020202020204" pitchFamily="34" charset="0"/>
              <a:buChar char="•"/>
            </a:pPr>
            <a:r>
              <a:rPr lang="en-CA" sz="2800" dirty="0"/>
              <a:t>With very high sweat rates </a:t>
            </a:r>
          </a:p>
          <a:p>
            <a:pPr lvl="1">
              <a:buFont typeface="Arial" panose="020B0604020202020204" pitchFamily="34" charset="0"/>
              <a:buChar char="•"/>
            </a:pPr>
            <a:r>
              <a:rPr lang="en-CA" sz="2800" dirty="0"/>
              <a:t>Who are exercising very hard for more than 1 hour at a time </a:t>
            </a:r>
          </a:p>
          <a:p>
            <a:pPr lvl="1">
              <a:buFont typeface="Arial" panose="020B0604020202020204" pitchFamily="34" charset="0"/>
              <a:buChar char="•"/>
            </a:pPr>
            <a:r>
              <a:rPr lang="en-CA" sz="2800" dirty="0"/>
              <a:t>Who are exercising in hot and humid conditions</a:t>
            </a:r>
          </a:p>
        </p:txBody>
      </p:sp>
      <p:sp>
        <p:nvSpPr>
          <p:cNvPr id="3" name="Title 2"/>
          <p:cNvSpPr>
            <a:spLocks noGrp="1"/>
          </p:cNvSpPr>
          <p:nvPr>
            <p:ph type="title"/>
          </p:nvPr>
        </p:nvSpPr>
        <p:spPr>
          <a:xfrm>
            <a:off x="395536" y="332656"/>
            <a:ext cx="2879416" cy="2376264"/>
          </a:xfrm>
        </p:spPr>
        <p:txBody>
          <a:bodyPr>
            <a:noAutofit/>
          </a:bodyPr>
          <a:lstStyle/>
          <a:p>
            <a:r>
              <a:rPr lang="en-CA" sz="3500" dirty="0"/>
              <a:t>Who should use sports drinks? </a:t>
            </a:r>
          </a:p>
        </p:txBody>
      </p:sp>
      <p:pic>
        <p:nvPicPr>
          <p:cNvPr id="4098" name="Picture 2" descr="http://herballearning.com/wp-content/uploads/2011/07/sports-drink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996953"/>
            <a:ext cx="3903131" cy="404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1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456432" y="332656"/>
            <a:ext cx="5436048" cy="6264696"/>
          </a:xfrm>
        </p:spPr>
        <p:txBody>
          <a:bodyPr>
            <a:normAutofit fontScale="85000" lnSpcReduction="20000"/>
          </a:bodyPr>
          <a:lstStyle/>
          <a:p>
            <a:pPr marL="0" indent="0">
              <a:buNone/>
            </a:pPr>
            <a:r>
              <a:rPr lang="en-CA" sz="3000" b="1" dirty="0">
                <a:solidFill>
                  <a:schemeClr val="bg1"/>
                </a:solidFill>
                <a:effectLst>
                  <a:outerShdw blurRad="38100" dist="38100" dir="2700000" algn="tl">
                    <a:srgbClr val="000000">
                      <a:alpha val="43137"/>
                    </a:srgbClr>
                  </a:outerShdw>
                </a:effectLst>
              </a:rPr>
              <a:t>Water</a:t>
            </a:r>
            <a:endParaRPr lang="en-CA" sz="3000" dirty="0">
              <a:solidFill>
                <a:schemeClr val="bg1"/>
              </a:solidFill>
              <a:effectLst>
                <a:outerShdw blurRad="38100" dist="38100" dir="2700000" algn="tl">
                  <a:srgbClr val="000000">
                    <a:alpha val="43137"/>
                  </a:srgbClr>
                </a:outerShdw>
              </a:effectLst>
            </a:endParaRPr>
          </a:p>
          <a:p>
            <a:pPr lvl="1">
              <a:buFont typeface="Arial" panose="020B0604020202020204" pitchFamily="34" charset="0"/>
              <a:buChar char="•"/>
            </a:pPr>
            <a:r>
              <a:rPr lang="en-CA" sz="3000" dirty="0"/>
              <a:t>Most important ingredient</a:t>
            </a:r>
          </a:p>
          <a:p>
            <a:pPr marL="0" indent="0">
              <a:buNone/>
            </a:pPr>
            <a:r>
              <a:rPr lang="en-CA" sz="3000" b="1" dirty="0">
                <a:solidFill>
                  <a:schemeClr val="bg1"/>
                </a:solidFill>
                <a:effectLst>
                  <a:outerShdw blurRad="38100" dist="38100" dir="2700000" algn="tl">
                    <a:srgbClr val="000000">
                      <a:alpha val="43137"/>
                    </a:srgbClr>
                  </a:outerShdw>
                </a:effectLst>
              </a:rPr>
              <a:t>Flavour </a:t>
            </a:r>
            <a:endParaRPr lang="en-CA" sz="3000" dirty="0">
              <a:solidFill>
                <a:schemeClr val="bg1"/>
              </a:solidFill>
              <a:effectLst>
                <a:outerShdw blurRad="38100" dist="38100" dir="2700000" algn="tl">
                  <a:srgbClr val="000000">
                    <a:alpha val="43137"/>
                  </a:srgbClr>
                </a:outerShdw>
              </a:effectLst>
            </a:endParaRPr>
          </a:p>
          <a:p>
            <a:pPr lvl="1">
              <a:buFont typeface="Arial" panose="020B0604020202020204" pitchFamily="34" charset="0"/>
              <a:buChar char="•"/>
            </a:pPr>
            <a:r>
              <a:rPr lang="en-CA" sz="3000" dirty="0"/>
              <a:t>May help you drink more fluids</a:t>
            </a:r>
          </a:p>
          <a:p>
            <a:pPr marL="0" indent="0">
              <a:buNone/>
            </a:pPr>
            <a:r>
              <a:rPr lang="en-CA" sz="3000" b="1" dirty="0">
                <a:solidFill>
                  <a:schemeClr val="bg1"/>
                </a:solidFill>
                <a:effectLst>
                  <a:outerShdw blurRad="38100" dist="38100" dir="2700000" algn="tl">
                    <a:srgbClr val="000000">
                      <a:alpha val="43137"/>
                    </a:srgbClr>
                  </a:outerShdw>
                </a:effectLst>
              </a:rPr>
              <a:t>Sodium</a:t>
            </a:r>
            <a:r>
              <a:rPr lang="en-CA" sz="3000" b="1" dirty="0">
                <a:effectLst>
                  <a:outerShdw blurRad="38100" dist="38100" dir="2700000" algn="tl">
                    <a:srgbClr val="000000">
                      <a:alpha val="43137"/>
                    </a:srgbClr>
                  </a:outerShdw>
                </a:effectLst>
              </a:rPr>
              <a:t> </a:t>
            </a:r>
            <a:endParaRPr lang="en-CA" sz="3000" dirty="0">
              <a:effectLst>
                <a:outerShdw blurRad="38100" dist="38100" dir="2700000" algn="tl">
                  <a:srgbClr val="000000">
                    <a:alpha val="43137"/>
                  </a:srgbClr>
                </a:outerShdw>
              </a:effectLst>
            </a:endParaRPr>
          </a:p>
          <a:p>
            <a:pPr lvl="1">
              <a:buFont typeface="Arial" panose="020B0604020202020204" pitchFamily="34" charset="0"/>
              <a:buChar char="•"/>
            </a:pPr>
            <a:r>
              <a:rPr lang="en-CA" sz="3000" dirty="0"/>
              <a:t>Improves hydration and may help to prevent muscle cramps </a:t>
            </a:r>
          </a:p>
          <a:p>
            <a:pPr lvl="1">
              <a:buFont typeface="Arial" panose="020B0604020202020204" pitchFamily="34" charset="0"/>
              <a:buChar char="•"/>
            </a:pPr>
            <a:r>
              <a:rPr lang="en-CA" sz="3000" dirty="0"/>
              <a:t>Aim for 460 to 690 mg of sodium per litre</a:t>
            </a:r>
          </a:p>
          <a:p>
            <a:pPr marL="0" indent="0">
              <a:buNone/>
            </a:pPr>
            <a:r>
              <a:rPr lang="en-CA" sz="3000" b="1" dirty="0">
                <a:solidFill>
                  <a:schemeClr val="bg1"/>
                </a:solidFill>
                <a:effectLst>
                  <a:outerShdw blurRad="38100" dist="38100" dir="2700000" algn="tl">
                    <a:srgbClr val="000000">
                      <a:alpha val="43137"/>
                    </a:srgbClr>
                  </a:outerShdw>
                </a:effectLst>
              </a:rPr>
              <a:t>Carbohydrate (sugar)</a:t>
            </a:r>
            <a:endParaRPr lang="en-CA" sz="3000" dirty="0">
              <a:solidFill>
                <a:schemeClr val="bg1"/>
              </a:solidFill>
              <a:effectLst>
                <a:outerShdw blurRad="38100" dist="38100" dir="2700000" algn="tl">
                  <a:srgbClr val="000000">
                    <a:alpha val="43137"/>
                  </a:srgbClr>
                </a:outerShdw>
              </a:effectLst>
            </a:endParaRPr>
          </a:p>
          <a:p>
            <a:pPr lvl="1">
              <a:buFont typeface="Arial" panose="020B0604020202020204" pitchFamily="34" charset="0"/>
              <a:buChar char="•"/>
            </a:pPr>
            <a:r>
              <a:rPr lang="en-CA" sz="3000" dirty="0"/>
              <a:t>Sugar improves taste, keeps blood glucose from dropping, and helps fuel active muscles and the brain </a:t>
            </a:r>
          </a:p>
          <a:p>
            <a:pPr lvl="1">
              <a:buFont typeface="Arial" panose="020B0604020202020204" pitchFamily="34" charset="0"/>
              <a:buChar char="•"/>
            </a:pPr>
            <a:r>
              <a:rPr lang="en-CA" sz="3000" dirty="0"/>
              <a:t>Aim for 30-60 g of carbohydrate per hour of activity </a:t>
            </a:r>
          </a:p>
          <a:p>
            <a:endParaRPr lang="en-CA" dirty="0"/>
          </a:p>
        </p:txBody>
      </p:sp>
      <p:sp>
        <p:nvSpPr>
          <p:cNvPr id="3" name="Title 2"/>
          <p:cNvSpPr>
            <a:spLocks noGrp="1"/>
          </p:cNvSpPr>
          <p:nvPr>
            <p:ph type="title"/>
          </p:nvPr>
        </p:nvSpPr>
        <p:spPr>
          <a:xfrm>
            <a:off x="467544" y="620688"/>
            <a:ext cx="2664296" cy="3673308"/>
          </a:xfrm>
        </p:spPr>
        <p:txBody>
          <a:bodyPr>
            <a:noAutofit/>
          </a:bodyPr>
          <a:lstStyle/>
          <a:p>
            <a:r>
              <a:rPr lang="en-CA" sz="3500" dirty="0"/>
              <a:t>What should I look for in a sports drink? </a:t>
            </a:r>
          </a:p>
        </p:txBody>
      </p:sp>
      <p:pic>
        <p:nvPicPr>
          <p:cNvPr id="5122" name="Picture 2" descr="http://healthyeaton.com/wp-content/uploads/2015/08/What-You-Need-to-Know-About-Sports-Drink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292196"/>
            <a:ext cx="3188268" cy="237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33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739960" y="1484784"/>
            <a:ext cx="4224528" cy="3886200"/>
          </a:xfrm>
        </p:spPr>
        <p:txBody>
          <a:bodyPr>
            <a:normAutofit/>
          </a:bodyPr>
          <a:lstStyle/>
          <a:p>
            <a:r>
              <a:rPr lang="en-CA" sz="3000" dirty="0"/>
              <a:t>Herbs</a:t>
            </a:r>
          </a:p>
          <a:p>
            <a:r>
              <a:rPr lang="en-CA" sz="3000" dirty="0"/>
              <a:t>Amino acids</a:t>
            </a:r>
          </a:p>
          <a:p>
            <a:r>
              <a:rPr lang="en-CA" sz="3000" dirty="0"/>
              <a:t>Caffeine</a:t>
            </a:r>
          </a:p>
        </p:txBody>
      </p:sp>
      <p:sp>
        <p:nvSpPr>
          <p:cNvPr id="3" name="Title 2"/>
          <p:cNvSpPr>
            <a:spLocks noGrp="1"/>
          </p:cNvSpPr>
          <p:nvPr>
            <p:ph type="title"/>
          </p:nvPr>
        </p:nvSpPr>
        <p:spPr>
          <a:xfrm>
            <a:off x="491487" y="764704"/>
            <a:ext cx="3912553" cy="3384376"/>
          </a:xfrm>
        </p:spPr>
        <p:txBody>
          <a:bodyPr>
            <a:noAutofit/>
          </a:bodyPr>
          <a:lstStyle/>
          <a:p>
            <a:r>
              <a:rPr lang="en-CA" sz="3500" dirty="0"/>
              <a:t>What should not be in a sports drink? </a:t>
            </a:r>
          </a:p>
        </p:txBody>
      </p:sp>
      <p:pic>
        <p:nvPicPr>
          <p:cNvPr id="6146" name="Picture 2" descr="http://garciniacambogiaresults.net/wp-content/uploads/2015/02/NoCaffeineGarciniaCambogi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645024"/>
            <a:ext cx="252028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0EC9D13-D53B-5B72-6DED-D7378A9C745F}"/>
              </a:ext>
            </a:extLst>
          </p:cNvPr>
          <p:cNvPicPr>
            <a:picLocks noChangeAspect="1"/>
          </p:cNvPicPr>
          <p:nvPr/>
        </p:nvPicPr>
        <p:blipFill>
          <a:blip r:embed="rId5"/>
          <a:stretch>
            <a:fillRect/>
          </a:stretch>
        </p:blipFill>
        <p:spPr>
          <a:xfrm>
            <a:off x="728464" y="3645024"/>
            <a:ext cx="4419600" cy="2695575"/>
          </a:xfrm>
          <a:prstGeom prst="rect">
            <a:avLst/>
          </a:prstGeom>
        </p:spPr>
      </p:pic>
    </p:spTree>
    <p:extLst>
      <p:ext uri="{BB962C8B-B14F-4D97-AF65-F5344CB8AC3E}">
        <p14:creationId xmlns:p14="http://schemas.microsoft.com/office/powerpoint/2010/main" val="85083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347864" y="260648"/>
            <a:ext cx="5904656" cy="5400600"/>
          </a:xfrm>
        </p:spPr>
        <p:txBody>
          <a:bodyPr>
            <a:noAutofit/>
          </a:bodyPr>
          <a:lstStyle/>
          <a:p>
            <a:pPr marL="0" indent="0">
              <a:buNone/>
            </a:pPr>
            <a:r>
              <a:rPr lang="en-CA" sz="2800" dirty="0"/>
              <a:t>It depends on…. </a:t>
            </a:r>
          </a:p>
          <a:p>
            <a:pPr lvl="1">
              <a:buFont typeface="Arial" panose="020B0604020202020204" pitchFamily="34" charset="0"/>
              <a:buChar char="•"/>
            </a:pPr>
            <a:r>
              <a:rPr lang="en-CA" sz="2800" dirty="0"/>
              <a:t>The temperature outside</a:t>
            </a:r>
          </a:p>
          <a:p>
            <a:pPr lvl="1">
              <a:buFont typeface="Arial" panose="020B0604020202020204" pitchFamily="34" charset="0"/>
              <a:buChar char="•"/>
            </a:pPr>
            <a:r>
              <a:rPr lang="en-CA" sz="2800" dirty="0"/>
              <a:t>How much you sweat</a:t>
            </a:r>
          </a:p>
          <a:p>
            <a:pPr lvl="1">
              <a:buFont typeface="Arial" panose="020B0604020202020204" pitchFamily="34" charset="0"/>
              <a:buChar char="•"/>
            </a:pPr>
            <a:r>
              <a:rPr lang="en-CA" sz="2800" dirty="0"/>
              <a:t>Your weight</a:t>
            </a:r>
          </a:p>
          <a:p>
            <a:pPr marL="0" indent="0">
              <a:buNone/>
            </a:pPr>
            <a:r>
              <a:rPr lang="en-CA" sz="2800" dirty="0"/>
              <a:t>Some guidelines: </a:t>
            </a:r>
          </a:p>
          <a:p>
            <a:pPr lvl="1">
              <a:buFont typeface="Arial" panose="020B0604020202020204" pitchFamily="34" charset="0"/>
              <a:buChar char="•"/>
            </a:pPr>
            <a:r>
              <a:rPr lang="en-CA" sz="2800" dirty="0"/>
              <a:t>Drink 1-2 cups of water or sports drinks up to 4 hours before the activity</a:t>
            </a:r>
          </a:p>
          <a:p>
            <a:pPr lvl="1">
              <a:buFont typeface="Arial" panose="020B0604020202020204" pitchFamily="34" charset="0"/>
              <a:buChar char="•"/>
            </a:pPr>
            <a:r>
              <a:rPr lang="en-CA" sz="2800" dirty="0"/>
              <a:t>Drink more if: </a:t>
            </a:r>
          </a:p>
          <a:p>
            <a:pPr marL="914400" lvl="2" indent="0">
              <a:buNone/>
            </a:pPr>
            <a:r>
              <a:rPr lang="en-CA" sz="2800" dirty="0"/>
              <a:t>- You sweat lots</a:t>
            </a:r>
          </a:p>
          <a:p>
            <a:pPr marL="914400" lvl="2" indent="0">
              <a:buNone/>
            </a:pPr>
            <a:r>
              <a:rPr lang="en-CA" sz="2800" dirty="0"/>
              <a:t>- You are wearing heavy sport equipment</a:t>
            </a:r>
          </a:p>
          <a:p>
            <a:pPr marL="914400" lvl="2" indent="0">
              <a:buNone/>
            </a:pPr>
            <a:r>
              <a:rPr lang="en-CA" sz="2800" dirty="0"/>
              <a:t>- You are exercising in the heat</a:t>
            </a:r>
          </a:p>
        </p:txBody>
      </p:sp>
      <p:sp>
        <p:nvSpPr>
          <p:cNvPr id="3" name="Title 2"/>
          <p:cNvSpPr>
            <a:spLocks noGrp="1"/>
          </p:cNvSpPr>
          <p:nvPr>
            <p:ph type="title"/>
          </p:nvPr>
        </p:nvSpPr>
        <p:spPr>
          <a:xfrm>
            <a:off x="325132" y="692696"/>
            <a:ext cx="2880320" cy="2952328"/>
          </a:xfrm>
        </p:spPr>
        <p:txBody>
          <a:bodyPr>
            <a:normAutofit/>
          </a:bodyPr>
          <a:lstStyle/>
          <a:p>
            <a:r>
              <a:rPr lang="en-CA" sz="3500" dirty="0"/>
              <a:t>How much should I drink? </a:t>
            </a:r>
          </a:p>
        </p:txBody>
      </p:sp>
      <p:pic>
        <p:nvPicPr>
          <p:cNvPr id="7170" name="Picture 2" descr="http://cdn2.hubspot.net/hubfs/414934/blog-files/sweatyathlet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3645024"/>
            <a:ext cx="3674411"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973193"/>
      </p:ext>
    </p:extLst>
  </p:cSld>
  <p:clrMapOvr>
    <a:masterClrMapping/>
  </p:clrMapOvr>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TM01859861[[fn=Tradeshow]]</Template>
  <TotalTime>778</TotalTime>
  <Words>2045</Words>
  <Application>Microsoft Office PowerPoint</Application>
  <PresentationFormat>On-screen Show (4:3)</PresentationFormat>
  <Paragraphs>204</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Candara</vt:lpstr>
      <vt:lpstr>Tradeshow</vt:lpstr>
      <vt:lpstr>Sports drinks</vt:lpstr>
      <vt:lpstr>Outline</vt:lpstr>
      <vt:lpstr>What are sports drinks?</vt:lpstr>
      <vt:lpstr>Sidney Crosby endorses a certain sport drink…  does anyone know what drink he supports? </vt:lpstr>
      <vt:lpstr>PowerPoint Presentation</vt:lpstr>
      <vt:lpstr>Who should use sports drinks? </vt:lpstr>
      <vt:lpstr>What should I look for in a sports drink? </vt:lpstr>
      <vt:lpstr>What should not be in a sports drink? </vt:lpstr>
      <vt:lpstr>How much should I drink? </vt:lpstr>
      <vt:lpstr>Sports drinks vs. energy drinks </vt:lpstr>
      <vt:lpstr>Healthy drinking &amp; exercise</vt:lpstr>
      <vt:lpstr>Healthy drinking &amp; exercise</vt:lpstr>
      <vt:lpstr>tips to stay hydrated: </vt:lpstr>
      <vt:lpstr>Thank you</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drinks</dc:title>
  <dc:creator>Brigitte Pereira</dc:creator>
  <cp:lastModifiedBy>Wowkslukynsky, Natalie</cp:lastModifiedBy>
  <cp:revision>31</cp:revision>
  <dcterms:created xsi:type="dcterms:W3CDTF">2016-02-18T13:54:58Z</dcterms:created>
  <dcterms:modified xsi:type="dcterms:W3CDTF">2023-12-08T17:05:09Z</dcterms:modified>
</cp:coreProperties>
</file>