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71" autoAdjust="0"/>
  </p:normalViewPr>
  <p:slideViewPr>
    <p:cSldViewPr>
      <p:cViewPr varScale="1">
        <p:scale>
          <a:sx n="51" d="100"/>
          <a:sy n="51" d="100"/>
        </p:scale>
        <p:origin x="2362"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7EC777-E28D-4FA8-8F22-0372B418955C}" type="datetimeFigureOut">
              <a:rPr lang="en-CA" smtClean="0"/>
              <a:t>2023-11-30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15D10-EA6A-40BC-80D5-F310B2D364E2}" type="slidenum">
              <a:rPr lang="en-CA" smtClean="0"/>
              <a:t>‹#›</a:t>
            </a:fld>
            <a:endParaRPr lang="en-CA"/>
          </a:p>
        </p:txBody>
      </p:sp>
    </p:spTree>
    <p:extLst>
      <p:ext uri="{BB962C8B-B14F-4D97-AF65-F5344CB8AC3E}">
        <p14:creationId xmlns:p14="http://schemas.microsoft.com/office/powerpoint/2010/main" val="129865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a:t>
            </a:r>
            <a:r>
              <a:rPr lang="en-CA" baseline="0" dirty="0"/>
              <a:t> will now play a Sports Drinks: Fact or Fiction game (true or false). Put your thinking hats on and good luck! </a:t>
            </a:r>
          </a:p>
          <a:p>
            <a:endParaRPr lang="en-CA" baseline="0" dirty="0"/>
          </a:p>
          <a:p>
            <a:r>
              <a:rPr lang="en-CA" baseline="0" dirty="0"/>
              <a:t>ADI worker: You can split the group in two and play this as a (somewhat) competitive game. Have little prizes ready to offer to the winning team. </a:t>
            </a:r>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1</a:t>
            </a:fld>
            <a:endParaRPr lang="en-CA"/>
          </a:p>
        </p:txBody>
      </p:sp>
    </p:spTree>
    <p:extLst>
      <p:ext uri="{BB962C8B-B14F-4D97-AF65-F5344CB8AC3E}">
        <p14:creationId xmlns:p14="http://schemas.microsoft.com/office/powerpoint/2010/main" val="272593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200" b="0" dirty="0">
                <a:solidFill>
                  <a:schemeClr val="bg1">
                    <a:lumMod val="50000"/>
                  </a:schemeClr>
                </a:solidFill>
              </a:rPr>
              <a:t>Fact (true).</a:t>
            </a:r>
            <a:r>
              <a:rPr lang="en-CA" sz="1200" b="0" baseline="0" dirty="0">
                <a:solidFill>
                  <a:schemeClr val="bg1">
                    <a:lumMod val="50000"/>
                  </a:schemeClr>
                </a:solidFill>
              </a:rPr>
              <a:t> </a:t>
            </a:r>
            <a:endParaRPr lang="en-CA" sz="1200" b="0" dirty="0">
              <a:solidFill>
                <a:schemeClr val="bg1">
                  <a:lumMod val="50000"/>
                </a:schemeClr>
              </a:solidFill>
            </a:endParaRPr>
          </a:p>
          <a:p>
            <a:pPr algn="l"/>
            <a:endParaRPr lang="en-CA" sz="1200" b="0" dirty="0">
              <a:solidFill>
                <a:schemeClr val="bg1">
                  <a:lumMod val="50000"/>
                </a:schemeClr>
              </a:solidFill>
            </a:endParaRPr>
          </a:p>
          <a:p>
            <a:pPr algn="l"/>
            <a:r>
              <a:rPr lang="en-CA" sz="1200" b="0" dirty="0">
                <a:solidFill>
                  <a:schemeClr val="bg1">
                    <a:lumMod val="50000"/>
                  </a:schemeClr>
                </a:solidFill>
              </a:rPr>
              <a:t>Your body loses water by sweating, breathing and getting rid of waste. If you lose more fluid than you take in you can get dehydrated.</a:t>
            </a:r>
            <a:br>
              <a:rPr lang="en-CA" sz="1200" b="0" dirty="0">
                <a:solidFill>
                  <a:schemeClr val="bg1">
                    <a:lumMod val="50000"/>
                  </a:schemeClr>
                </a:solidFill>
              </a:rPr>
            </a:br>
            <a:endParaRPr lang="en-CA" sz="1200" b="0" dirty="0">
              <a:solidFill>
                <a:schemeClr val="bg1">
                  <a:lumMod val="50000"/>
                </a:schemeClr>
              </a:solidFill>
            </a:endParaRPr>
          </a:p>
          <a:p>
            <a:r>
              <a:rPr lang="en-CA" sz="2700" dirty="0"/>
              <a:t>To stay hydrated, aim daily for:</a:t>
            </a:r>
          </a:p>
          <a:p>
            <a:pPr marL="457200" indent="-457200">
              <a:buFont typeface="Arial" panose="020B0604020202020204" pitchFamily="34" charset="0"/>
              <a:buChar char="•"/>
            </a:pPr>
            <a:r>
              <a:rPr lang="en-CA" sz="2700" dirty="0"/>
              <a:t>Men 19 years &amp; older = 12 cups</a:t>
            </a:r>
          </a:p>
          <a:p>
            <a:pPr marL="457200" indent="-457200">
              <a:buFont typeface="Arial" panose="020B0604020202020204" pitchFamily="34" charset="0"/>
              <a:buChar char="•"/>
            </a:pPr>
            <a:r>
              <a:rPr lang="en-CA" sz="2700" dirty="0"/>
              <a:t>Women 19 years &amp; older = 9 cups</a:t>
            </a:r>
          </a:p>
          <a:p>
            <a:pPr algn="l"/>
            <a:endParaRPr lang="en-CA" sz="1200" b="0" dirty="0">
              <a:solidFill>
                <a:schemeClr val="bg1">
                  <a:lumMod val="50000"/>
                </a:schemeClr>
              </a:solidFill>
            </a:endParaRPr>
          </a:p>
          <a:p>
            <a:pPr algn="l"/>
            <a:r>
              <a:rPr lang="en-CA" sz="1200" b="0" dirty="0">
                <a:solidFill>
                  <a:schemeClr val="bg1">
                    <a:lumMod val="50000"/>
                  </a:schemeClr>
                </a:solidFill>
              </a:rPr>
              <a:t>TIP: sip water during the day every 5- 7 minutes to prevent dehydration.</a:t>
            </a:r>
          </a:p>
          <a:p>
            <a:pPr algn="l"/>
            <a:endParaRPr lang="en-CA" sz="1200" b="0" dirty="0">
              <a:solidFill>
                <a:schemeClr val="bg1">
                  <a:lumMod val="50000"/>
                </a:schemeClr>
              </a:solidFill>
            </a:endParaRPr>
          </a:p>
          <a:p>
            <a:pPr algn="l"/>
            <a:r>
              <a:rPr lang="en-CA" sz="1200" b="0" dirty="0">
                <a:solidFill>
                  <a:schemeClr val="bg1">
                    <a:lumMod val="50000"/>
                  </a:schemeClr>
                </a:solidFill>
              </a:rPr>
              <a:t>If your mouth feels dry you are </a:t>
            </a:r>
            <a:r>
              <a:rPr lang="en-CA" sz="1200" b="0">
                <a:solidFill>
                  <a:schemeClr val="bg1">
                    <a:lumMod val="50000"/>
                  </a:schemeClr>
                </a:solidFill>
              </a:rPr>
              <a:t>already dehydrated.</a:t>
            </a:r>
            <a:endParaRPr lang="en-CA" sz="1200" b="0" dirty="0">
              <a:solidFill>
                <a:schemeClr val="bg1">
                  <a:lumMod val="50000"/>
                </a:schemeClr>
              </a:solidFill>
            </a:endParaRPr>
          </a:p>
        </p:txBody>
      </p:sp>
      <p:sp>
        <p:nvSpPr>
          <p:cNvPr id="4" name="Slide Number Placeholder 3"/>
          <p:cNvSpPr>
            <a:spLocks noGrp="1"/>
          </p:cNvSpPr>
          <p:nvPr>
            <p:ph type="sldNum" sz="quarter" idx="10"/>
          </p:nvPr>
        </p:nvSpPr>
        <p:spPr/>
        <p:txBody>
          <a:bodyPr/>
          <a:lstStyle/>
          <a:p>
            <a:fld id="{DC115D10-EA6A-40BC-80D5-F310B2D364E2}" type="slidenum">
              <a:rPr lang="en-CA" smtClean="0"/>
              <a:t>10</a:t>
            </a:fld>
            <a:endParaRPr lang="en-CA"/>
          </a:p>
        </p:txBody>
      </p:sp>
    </p:spTree>
    <p:extLst>
      <p:ext uri="{BB962C8B-B14F-4D97-AF65-F5344CB8AC3E}">
        <p14:creationId xmlns:p14="http://schemas.microsoft.com/office/powerpoint/2010/main" val="410371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 (True).</a:t>
            </a:r>
            <a:r>
              <a:rPr lang="en-CA" baseline="0" dirty="0"/>
              <a:t>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Sports drinks are beverages made of water, sugars, and electrolytes, which are minerals such as sodium,</a:t>
            </a:r>
            <a:r>
              <a:rPr lang="en-CA" baseline="0" dirty="0"/>
              <a:t> </a:t>
            </a:r>
            <a:r>
              <a:rPr lang="en-CA" dirty="0"/>
              <a:t>potassium calcium and magnesium. </a:t>
            </a:r>
            <a:r>
              <a:rPr lang="en-CA" dirty="0">
                <a:effectLst/>
              </a:rPr>
              <a:t>Electrolytes keep the body's balance of fluids at the proper level. </a:t>
            </a:r>
          </a:p>
          <a:p>
            <a:r>
              <a:rPr lang="en-CA" dirty="0">
                <a:effectLst/>
              </a:rPr>
              <a:t>People use sports drinks to replace water (rehydrate) and electrolytes lost through sweating after activity.</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Sports</a:t>
            </a:r>
            <a:r>
              <a:rPr lang="en-CA" baseline="0" dirty="0"/>
              <a:t> drinks</a:t>
            </a:r>
            <a:r>
              <a:rPr lang="en-CA" dirty="0"/>
              <a:t> are made with specific amounts of sodium and sugar to make it easy for your body to absorb. </a:t>
            </a:r>
            <a:r>
              <a:rPr lang="en-CA" dirty="0">
                <a:effectLst/>
              </a:rPr>
              <a:t>Sports drinks can also restore carbohydrate that the body uses during activity. </a:t>
            </a:r>
          </a:p>
          <a:p>
            <a:endParaRPr lang="en-CA" dirty="0"/>
          </a:p>
          <a:p>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2</a:t>
            </a:fld>
            <a:endParaRPr lang="en-CA"/>
          </a:p>
        </p:txBody>
      </p:sp>
    </p:spTree>
    <p:extLst>
      <p:ext uri="{BB962C8B-B14F-4D97-AF65-F5344CB8AC3E}">
        <p14:creationId xmlns:p14="http://schemas.microsoft.com/office/powerpoint/2010/main" val="364680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Fiction (False). </a:t>
            </a:r>
          </a:p>
          <a:p>
            <a:endParaRPr lang="en-CA" dirty="0"/>
          </a:p>
          <a:p>
            <a:r>
              <a:rPr lang="en-CA" dirty="0"/>
              <a:t>Sports drinks are not meant for people who are leisurely</a:t>
            </a:r>
            <a:r>
              <a:rPr lang="en-CA" baseline="0" dirty="0"/>
              <a:t> active, or for young children who are playing sports, but not sweating or not playing for longer than 1 hour at a time. </a:t>
            </a:r>
            <a:r>
              <a:rPr lang="en-CA" dirty="0"/>
              <a:t>Non-athletes are usually not exercising long enough or at a level intense enough to need sports drinks. Plain water is usually the best choice. </a:t>
            </a:r>
            <a:endParaRPr lang="en-CA" baseline="0" dirty="0"/>
          </a:p>
          <a:p>
            <a:r>
              <a:rPr lang="en-CA" baseline="0" dirty="0"/>
              <a:t>A very select group of the population (athletes) could benefit from using sports drinks. As for the rest of the population, they can rehydrate and refuel by drinking water and eating a healthy diet. </a:t>
            </a:r>
          </a:p>
          <a:p>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3</a:t>
            </a:fld>
            <a:endParaRPr lang="en-CA"/>
          </a:p>
        </p:txBody>
      </p:sp>
    </p:spTree>
    <p:extLst>
      <p:ext uri="{BB962C8B-B14F-4D97-AF65-F5344CB8AC3E}">
        <p14:creationId xmlns:p14="http://schemas.microsoft.com/office/powerpoint/2010/main" val="68858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 (true). </a:t>
            </a:r>
          </a:p>
          <a:p>
            <a:endParaRPr lang="en-CA" dirty="0"/>
          </a:p>
          <a:p>
            <a:r>
              <a:rPr lang="en-CA" dirty="0"/>
              <a:t>The salt in sports drinks is to provide back electrolytes that you lost when sweating and may even help to prevent muscle cramps in some individuals.</a:t>
            </a:r>
          </a:p>
          <a:p>
            <a:endParaRPr lang="en-CA" dirty="0"/>
          </a:p>
          <a:p>
            <a:r>
              <a:rPr lang="en-CA" dirty="0"/>
              <a:t>Sports drinks typically contain 460 to 690 mg of sodium per litre although ultra-endurance athletes or athletes prone to cramping may require more.</a:t>
            </a:r>
          </a:p>
          <a:p>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4</a:t>
            </a:fld>
            <a:endParaRPr lang="en-CA"/>
          </a:p>
        </p:txBody>
      </p:sp>
    </p:spTree>
    <p:extLst>
      <p:ext uri="{BB962C8B-B14F-4D97-AF65-F5344CB8AC3E}">
        <p14:creationId xmlns:p14="http://schemas.microsoft.com/office/powerpoint/2010/main" val="299783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Fiction (false).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Depending on the activity, Water or sport drinks are the best choices while doing activities/sports.</a:t>
            </a:r>
          </a:p>
          <a:p>
            <a:endParaRPr lang="en-CA" dirty="0"/>
          </a:p>
          <a:p>
            <a:r>
              <a:rPr lang="en-CA" dirty="0"/>
              <a:t>Consuming between 30-60 g of carbohydrate per hour of activity can improve endurance and high-intensity stop and go sport performance, prolong time to exhaustion, improve power output and delay fatigue.</a:t>
            </a:r>
          </a:p>
          <a:p>
            <a:endParaRPr lang="en-CA" dirty="0"/>
          </a:p>
          <a:p>
            <a:r>
              <a:rPr lang="en-CA" dirty="0"/>
              <a:t>Too much carbohydrate can upset your stomach and hurt your performance. To prevent stomach and intestinal upset be sure your drink has no more than 80 g of carbohydrate per L. Your body is able to easily absorb anywhere from 30 to 80 g of carbohydrate per litre.</a:t>
            </a:r>
          </a:p>
          <a:p>
            <a:endParaRPr lang="en-CA" dirty="0"/>
          </a:p>
          <a:p>
            <a:r>
              <a:rPr lang="en-CA" dirty="0"/>
              <a:t>Note that juice, pop, and energy drinks contain more than 100 g of carbohydrate per L (are too high in sugar), so they are not good for using during exercise.  High sugar drinks can often increase the risk of dehydration and cause bloating, nausea or stomach upset.</a:t>
            </a:r>
          </a:p>
          <a:p>
            <a:endParaRPr lang="en-CA" dirty="0"/>
          </a:p>
          <a:p>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5</a:t>
            </a:fld>
            <a:endParaRPr lang="en-CA"/>
          </a:p>
        </p:txBody>
      </p:sp>
    </p:spTree>
    <p:extLst>
      <p:ext uri="{BB962C8B-B14F-4D97-AF65-F5344CB8AC3E}">
        <p14:creationId xmlns:p14="http://schemas.microsoft.com/office/powerpoint/2010/main" val="125765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Fictio</a:t>
            </a:r>
            <a:r>
              <a:rPr lang="en-CA" baseline="0" dirty="0"/>
              <a:t>n (false).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Carbohydrates and minerals like sodium are the only ingredients proven for safety and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Other ingredients such as herbs, amino acids and caffeine should be avoided which are more typically found in energy drinks.  Energy drinks have</a:t>
            </a:r>
            <a:r>
              <a:rPr lang="en-CA" baseline="0" dirty="0"/>
              <a:t> lots of caffeine. </a:t>
            </a:r>
            <a:endParaRPr lang="en-CA" dirty="0"/>
          </a:p>
          <a:p>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6</a:t>
            </a:fld>
            <a:endParaRPr lang="en-CA"/>
          </a:p>
        </p:txBody>
      </p:sp>
    </p:spTree>
    <p:extLst>
      <p:ext uri="{BB962C8B-B14F-4D97-AF65-F5344CB8AC3E}">
        <p14:creationId xmlns:p14="http://schemas.microsoft.com/office/powerpoint/2010/main" val="86101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Fact (true). </a:t>
            </a:r>
          </a:p>
          <a:p>
            <a:endParaRPr lang="en-CA" dirty="0"/>
          </a:p>
          <a:p>
            <a:r>
              <a:rPr lang="en-CA" dirty="0"/>
              <a:t>In addition to what is noted, other factors that can affect how much an</a:t>
            </a:r>
            <a:r>
              <a:rPr lang="en-CA" baseline="0" dirty="0"/>
              <a:t> athlete drinks includes the temperature outside, whether he or she is wearing heavy equipment (hockey, football), etc. </a:t>
            </a:r>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7</a:t>
            </a:fld>
            <a:endParaRPr lang="en-CA"/>
          </a:p>
        </p:txBody>
      </p:sp>
    </p:spTree>
    <p:extLst>
      <p:ext uri="{BB962C8B-B14F-4D97-AF65-F5344CB8AC3E}">
        <p14:creationId xmlns:p14="http://schemas.microsoft.com/office/powerpoint/2010/main" val="232583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Fiction (false). </a:t>
            </a:r>
          </a:p>
          <a:p>
            <a:endParaRPr lang="en-CA" dirty="0"/>
          </a:p>
          <a:p>
            <a:r>
              <a:rPr lang="en-CA" dirty="0"/>
              <a:t>This is likely too much fluid</a:t>
            </a:r>
            <a:r>
              <a:rPr lang="en-CA" baseline="0" dirty="0"/>
              <a:t> in a short amount of time and may lead to bloating. </a:t>
            </a:r>
            <a:endParaRPr lang="en-CA" dirty="0"/>
          </a:p>
          <a:p>
            <a:endParaRPr lang="en-CA" dirty="0"/>
          </a:p>
          <a:p>
            <a:r>
              <a:rPr lang="en-CA" dirty="0"/>
              <a:t>Most people can meet their fluid needs by following these tips:</a:t>
            </a:r>
          </a:p>
          <a:p>
            <a:r>
              <a:rPr lang="en-CA" dirty="0"/>
              <a:t>* Up to 4 hours before playing a sport, slowly drink about 5 to 7 mL per kilogram of body weight. This is approximately 1 to 2 cups of water or sport drink. This amount will be different depending on your weight.  </a:t>
            </a:r>
          </a:p>
          <a:p>
            <a:r>
              <a:rPr lang="en-CA" dirty="0"/>
              <a:t>* If over the next 2 hours no urine is produced or it is dark in colour, slowly drink another 1/2 to 1 1/2 cups of water or sport drink.</a:t>
            </a:r>
          </a:p>
          <a:p>
            <a:endParaRPr lang="en-CA" dirty="0"/>
          </a:p>
          <a:p>
            <a:r>
              <a:rPr lang="en-CA" dirty="0"/>
              <a:t>Start drinking early and regularly to help replace all the water lost through sweating.</a:t>
            </a:r>
          </a:p>
          <a:p>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8</a:t>
            </a:fld>
            <a:endParaRPr lang="en-CA"/>
          </a:p>
        </p:txBody>
      </p:sp>
    </p:spTree>
    <p:extLst>
      <p:ext uri="{BB962C8B-B14F-4D97-AF65-F5344CB8AC3E}">
        <p14:creationId xmlns:p14="http://schemas.microsoft.com/office/powerpoint/2010/main" val="3006908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Fiction (false). </a:t>
            </a:r>
          </a:p>
          <a:p>
            <a:endParaRPr lang="en-CA" dirty="0"/>
          </a:p>
          <a:p>
            <a:r>
              <a:rPr lang="en-CA" dirty="0"/>
              <a:t>Energy drinks</a:t>
            </a:r>
            <a:r>
              <a:rPr lang="en-CA" baseline="0" dirty="0"/>
              <a:t> are not appropriate to consume while exercising. </a:t>
            </a:r>
          </a:p>
          <a:p>
            <a:endParaRPr lang="en-CA" baseline="0" dirty="0"/>
          </a:p>
          <a:p>
            <a:r>
              <a:rPr lang="en-CA" baseline="0" dirty="0"/>
              <a:t>They are carbonated and therefore are hard to consume enough to proper hydrate while exercising.</a:t>
            </a:r>
          </a:p>
          <a:p>
            <a:endParaRPr lang="en-CA" baseline="0" dirty="0"/>
          </a:p>
          <a:p>
            <a:r>
              <a:rPr lang="en-CA" baseline="0" dirty="0"/>
              <a:t>They have too much caffeine and not a good balance of the vitamins, minerals and nutrients needed to rehydrate individuals who are very active. </a:t>
            </a:r>
            <a:endParaRPr lang="en-CA" dirty="0"/>
          </a:p>
        </p:txBody>
      </p:sp>
      <p:sp>
        <p:nvSpPr>
          <p:cNvPr id="4" name="Slide Number Placeholder 3"/>
          <p:cNvSpPr>
            <a:spLocks noGrp="1"/>
          </p:cNvSpPr>
          <p:nvPr>
            <p:ph type="sldNum" sz="quarter" idx="10"/>
          </p:nvPr>
        </p:nvSpPr>
        <p:spPr/>
        <p:txBody>
          <a:bodyPr/>
          <a:lstStyle/>
          <a:p>
            <a:fld id="{DC115D10-EA6A-40BC-80D5-F310B2D364E2}" type="slidenum">
              <a:rPr lang="en-CA" smtClean="0"/>
              <a:t>9</a:t>
            </a:fld>
            <a:endParaRPr lang="en-CA"/>
          </a:p>
        </p:txBody>
      </p:sp>
    </p:spTree>
    <p:extLst>
      <p:ext uri="{BB962C8B-B14F-4D97-AF65-F5344CB8AC3E}">
        <p14:creationId xmlns:p14="http://schemas.microsoft.com/office/powerpoint/2010/main" val="4121659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D45BF01-CF7F-44BA-9FFE-8518F7DE922B}" type="datetimeFigureOut">
              <a:rPr lang="en-CA" smtClean="0"/>
              <a:t>2023-11-30</a:t>
            </a:fld>
            <a:endParaRPr lang="en-CA"/>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F2E5F5B-DEB0-4C28-8674-66567D33D476}" type="slidenum">
              <a:rPr lang="en-CA" smtClean="0"/>
              <a:t>‹#›</a:t>
            </a:fld>
            <a:endParaRPr lang="en-CA"/>
          </a:p>
        </p:txBody>
      </p:sp>
      <p:sp>
        <p:nvSpPr>
          <p:cNvPr id="15" name="Footer Placeholder 14"/>
          <p:cNvSpPr>
            <a:spLocks noGrp="1"/>
          </p:cNvSpPr>
          <p:nvPr>
            <p:ph type="ftr" sz="quarter" idx="12"/>
          </p:nvPr>
        </p:nvSpPr>
        <p:spPr>
          <a:xfrm>
            <a:off x="3581400" y="6296248"/>
            <a:ext cx="2820987" cy="152400"/>
          </a:xfrm>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DD45BF01-CF7F-44BA-9FFE-8518F7DE922B}" type="datetimeFigureOut">
              <a:rPr lang="en-CA" smtClean="0"/>
              <a:t>2023-11-30</a:t>
            </a:fld>
            <a:endParaRPr lang="en-CA"/>
          </a:p>
        </p:txBody>
      </p:sp>
      <p:sp>
        <p:nvSpPr>
          <p:cNvPr id="14" name="Slide Number Placeholder 13"/>
          <p:cNvSpPr>
            <a:spLocks noGrp="1"/>
          </p:cNvSpPr>
          <p:nvPr>
            <p:ph type="sldNum" sz="quarter" idx="11"/>
          </p:nvPr>
        </p:nvSpPr>
        <p:spPr/>
        <p:txBody>
          <a:bodyPr/>
          <a:lstStyle/>
          <a:p>
            <a:fld id="{2F2E5F5B-DEB0-4C28-8674-66567D33D476}" type="slidenum">
              <a:rPr lang="en-CA" smtClean="0"/>
              <a:t>‹#›</a:t>
            </a:fld>
            <a:endParaRPr lang="en-CA"/>
          </a:p>
        </p:txBody>
      </p:sp>
      <p:sp>
        <p:nvSpPr>
          <p:cNvPr id="15" name="Footer Placeholder 14"/>
          <p:cNvSpPr>
            <a:spLocks noGrp="1"/>
          </p:cNvSpPr>
          <p:nvPr>
            <p:ph type="ftr" sz="quarter" idx="12"/>
          </p:nvPr>
        </p:nvSpPr>
        <p:spPr/>
        <p:txBody>
          <a:bodyPr/>
          <a:lstStyle/>
          <a:p>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DD45BF01-CF7F-44BA-9FFE-8518F7DE922B}" type="datetimeFigureOut">
              <a:rPr lang="en-CA" smtClean="0"/>
              <a:t>2023-11-30</a:t>
            </a:fld>
            <a:endParaRPr lang="en-CA"/>
          </a:p>
        </p:txBody>
      </p:sp>
      <p:sp>
        <p:nvSpPr>
          <p:cNvPr id="14" name="Slide Number Placeholder 13"/>
          <p:cNvSpPr>
            <a:spLocks noGrp="1"/>
          </p:cNvSpPr>
          <p:nvPr>
            <p:ph type="sldNum" sz="quarter" idx="11"/>
          </p:nvPr>
        </p:nvSpPr>
        <p:spPr/>
        <p:txBody>
          <a:bodyPr/>
          <a:lstStyle/>
          <a:p>
            <a:fld id="{2F2E5F5B-DEB0-4C28-8674-66567D33D476}" type="slidenum">
              <a:rPr lang="en-CA" smtClean="0"/>
              <a:t>‹#›</a:t>
            </a:fld>
            <a:endParaRPr lang="en-CA"/>
          </a:p>
        </p:txBody>
      </p:sp>
      <p:sp>
        <p:nvSpPr>
          <p:cNvPr id="15" name="Footer Placeholder 14"/>
          <p:cNvSpPr>
            <a:spLocks noGrp="1"/>
          </p:cNvSpPr>
          <p:nvPr>
            <p:ph type="ftr" sz="quarter" idx="12"/>
          </p:nvPr>
        </p:nvSpPr>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DD45BF01-CF7F-44BA-9FFE-8518F7DE922B}" type="datetimeFigureOut">
              <a:rPr lang="en-CA" smtClean="0"/>
              <a:t>2023-11-30</a:t>
            </a:fld>
            <a:endParaRPr lang="en-CA"/>
          </a:p>
        </p:txBody>
      </p:sp>
      <p:sp>
        <p:nvSpPr>
          <p:cNvPr id="11" name="Slide Number Placeholder 10"/>
          <p:cNvSpPr>
            <a:spLocks noGrp="1"/>
          </p:cNvSpPr>
          <p:nvPr>
            <p:ph type="sldNum" sz="quarter" idx="11"/>
          </p:nvPr>
        </p:nvSpPr>
        <p:spPr/>
        <p:txBody>
          <a:bodyPr/>
          <a:lstStyle/>
          <a:p>
            <a:fld id="{2F2E5F5B-DEB0-4C28-8674-66567D33D476}" type="slidenum">
              <a:rPr lang="en-CA" smtClean="0"/>
              <a:t>‹#›</a:t>
            </a:fld>
            <a:endParaRPr lang="en-CA"/>
          </a:p>
        </p:txBody>
      </p:sp>
      <p:sp>
        <p:nvSpPr>
          <p:cNvPr id="12" name="Footer Placeholder 11"/>
          <p:cNvSpPr>
            <a:spLocks noGrp="1"/>
          </p:cNvSpPr>
          <p:nvPr>
            <p:ph type="ftr" sz="quarter" idx="12"/>
          </p:nvPr>
        </p:nvSpPr>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DD45BF01-CF7F-44BA-9FFE-8518F7DE922B}" type="datetimeFigureOut">
              <a:rPr lang="en-CA" smtClean="0"/>
              <a:t>2023-11-30</a:t>
            </a:fld>
            <a:endParaRPr lang="en-CA"/>
          </a:p>
        </p:txBody>
      </p:sp>
      <p:sp>
        <p:nvSpPr>
          <p:cNvPr id="13" name="Slide Number Placeholder 12"/>
          <p:cNvSpPr>
            <a:spLocks noGrp="1"/>
          </p:cNvSpPr>
          <p:nvPr>
            <p:ph type="sldNum" sz="quarter" idx="11"/>
          </p:nvPr>
        </p:nvSpPr>
        <p:spPr>
          <a:xfrm>
            <a:off x="4116388" y="6400800"/>
            <a:ext cx="533400" cy="152400"/>
          </a:xfrm>
        </p:spPr>
        <p:txBody>
          <a:bodyPr/>
          <a:lstStyle/>
          <a:p>
            <a:fld id="{2F2E5F5B-DEB0-4C28-8674-66567D33D476}" type="slidenum">
              <a:rPr lang="en-CA" smtClean="0"/>
              <a:t>‹#›</a:t>
            </a:fld>
            <a:endParaRPr lang="en-CA"/>
          </a:p>
        </p:txBody>
      </p:sp>
      <p:sp>
        <p:nvSpPr>
          <p:cNvPr id="14" name="Footer Placeholder 13"/>
          <p:cNvSpPr>
            <a:spLocks noGrp="1"/>
          </p:cNvSpPr>
          <p:nvPr>
            <p:ph type="ftr" sz="quarter" idx="12"/>
          </p:nvPr>
        </p:nvSpPr>
        <p:spPr>
          <a:xfrm>
            <a:off x="838200" y="6296248"/>
            <a:ext cx="2820987" cy="152400"/>
          </a:xfrm>
        </p:spPr>
        <p:txBody>
          <a:bodyPr/>
          <a:lstStyle/>
          <a:p>
            <a:endParaRPr lang="en-CA"/>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DD45BF01-CF7F-44BA-9FFE-8518F7DE922B}" type="datetimeFigureOut">
              <a:rPr lang="en-CA" smtClean="0"/>
              <a:t>2023-11-30</a:t>
            </a:fld>
            <a:endParaRPr lang="en-CA"/>
          </a:p>
        </p:txBody>
      </p:sp>
      <p:sp>
        <p:nvSpPr>
          <p:cNvPr id="13" name="Slide Number Placeholder 12"/>
          <p:cNvSpPr>
            <a:spLocks noGrp="1"/>
          </p:cNvSpPr>
          <p:nvPr>
            <p:ph type="sldNum" sz="quarter" idx="11"/>
          </p:nvPr>
        </p:nvSpPr>
        <p:spPr/>
        <p:txBody>
          <a:bodyPr/>
          <a:lstStyle/>
          <a:p>
            <a:fld id="{2F2E5F5B-DEB0-4C28-8674-66567D33D476}" type="slidenum">
              <a:rPr lang="en-CA" smtClean="0"/>
              <a:t>‹#›</a:t>
            </a:fld>
            <a:endParaRPr lang="en-CA"/>
          </a:p>
        </p:txBody>
      </p:sp>
      <p:sp>
        <p:nvSpPr>
          <p:cNvPr id="14" name="Footer Placeholder 13"/>
          <p:cNvSpPr>
            <a:spLocks noGrp="1"/>
          </p:cNvSpPr>
          <p:nvPr>
            <p:ph type="ftr" sz="quarter" idx="12"/>
          </p:nvPr>
        </p:nvSpPr>
        <p:spPr/>
        <p:txBody>
          <a:body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DD45BF01-CF7F-44BA-9FFE-8518F7DE922B}" type="datetimeFigureOut">
              <a:rPr lang="en-CA" smtClean="0"/>
              <a:t>2023-11-30</a:t>
            </a:fld>
            <a:endParaRPr lang="en-CA"/>
          </a:p>
        </p:txBody>
      </p:sp>
      <p:sp>
        <p:nvSpPr>
          <p:cNvPr id="14" name="Slide Number Placeholder 13"/>
          <p:cNvSpPr>
            <a:spLocks noGrp="1"/>
          </p:cNvSpPr>
          <p:nvPr>
            <p:ph type="sldNum" sz="quarter" idx="11"/>
          </p:nvPr>
        </p:nvSpPr>
        <p:spPr/>
        <p:txBody>
          <a:bodyPr/>
          <a:lstStyle/>
          <a:p>
            <a:fld id="{2F2E5F5B-DEB0-4C28-8674-66567D33D476}" type="slidenum">
              <a:rPr lang="en-CA" smtClean="0"/>
              <a:t>‹#›</a:t>
            </a:fld>
            <a:endParaRPr lang="en-CA"/>
          </a:p>
        </p:txBody>
      </p:sp>
      <p:sp>
        <p:nvSpPr>
          <p:cNvPr id="16" name="Footer Placeholder 15"/>
          <p:cNvSpPr>
            <a:spLocks noGrp="1"/>
          </p:cNvSpPr>
          <p:nvPr>
            <p:ph type="ftr" sz="quarter" idx="12"/>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DD45BF01-CF7F-44BA-9FFE-8518F7DE922B}" type="datetimeFigureOut">
              <a:rPr lang="en-CA" smtClean="0"/>
              <a:t>2023-11-30</a:t>
            </a:fld>
            <a:endParaRPr lang="en-CA"/>
          </a:p>
        </p:txBody>
      </p:sp>
      <p:sp>
        <p:nvSpPr>
          <p:cNvPr id="10" name="Slide Number Placeholder 9"/>
          <p:cNvSpPr>
            <a:spLocks noGrp="1"/>
          </p:cNvSpPr>
          <p:nvPr>
            <p:ph type="sldNum" sz="quarter" idx="11"/>
          </p:nvPr>
        </p:nvSpPr>
        <p:spPr/>
        <p:txBody>
          <a:bodyPr/>
          <a:lstStyle/>
          <a:p>
            <a:fld id="{2F2E5F5B-DEB0-4C28-8674-66567D33D476}" type="slidenum">
              <a:rPr lang="en-CA" smtClean="0"/>
              <a:t>‹#›</a:t>
            </a:fld>
            <a:endParaRPr lang="en-CA"/>
          </a:p>
        </p:txBody>
      </p:sp>
      <p:sp>
        <p:nvSpPr>
          <p:cNvPr id="11" name="Footer Placeholder 10"/>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D45BF01-CF7F-44BA-9FFE-8518F7DE922B}" type="datetimeFigureOut">
              <a:rPr lang="en-CA" smtClean="0"/>
              <a:t>2023-11-30</a:t>
            </a:fld>
            <a:endParaRPr lang="en-CA"/>
          </a:p>
        </p:txBody>
      </p:sp>
      <p:sp>
        <p:nvSpPr>
          <p:cNvPr id="9" name="Slide Number Placeholder 8"/>
          <p:cNvSpPr>
            <a:spLocks noGrp="1"/>
          </p:cNvSpPr>
          <p:nvPr>
            <p:ph type="sldNum" sz="quarter" idx="11"/>
          </p:nvPr>
        </p:nvSpPr>
        <p:spPr/>
        <p:txBody>
          <a:bodyPr/>
          <a:lstStyle/>
          <a:p>
            <a:fld id="{2F2E5F5B-DEB0-4C28-8674-66567D33D476}"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D45BF01-CF7F-44BA-9FFE-8518F7DE922B}" type="datetimeFigureOut">
              <a:rPr lang="en-CA" smtClean="0"/>
              <a:t>2023-11-30</a:t>
            </a:fld>
            <a:endParaRPr lang="en-CA"/>
          </a:p>
        </p:txBody>
      </p:sp>
      <p:sp>
        <p:nvSpPr>
          <p:cNvPr id="16" name="Slide Number Placeholder 15"/>
          <p:cNvSpPr>
            <a:spLocks noGrp="1"/>
          </p:cNvSpPr>
          <p:nvPr>
            <p:ph type="sldNum" sz="quarter" idx="11"/>
          </p:nvPr>
        </p:nvSpPr>
        <p:spPr/>
        <p:txBody>
          <a:bodyPr/>
          <a:lstStyle/>
          <a:p>
            <a:fld id="{2F2E5F5B-DEB0-4C28-8674-66567D33D476}"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DD45BF01-CF7F-44BA-9FFE-8518F7DE922B}" type="datetimeFigureOut">
              <a:rPr lang="en-CA" smtClean="0"/>
              <a:t>2023-11-30</a:t>
            </a:fld>
            <a:endParaRPr lang="en-CA"/>
          </a:p>
        </p:txBody>
      </p:sp>
      <p:sp>
        <p:nvSpPr>
          <p:cNvPr id="17" name="Slide Number Placeholder 16"/>
          <p:cNvSpPr>
            <a:spLocks noGrp="1"/>
          </p:cNvSpPr>
          <p:nvPr>
            <p:ph type="sldNum" sz="quarter" idx="11"/>
          </p:nvPr>
        </p:nvSpPr>
        <p:spPr/>
        <p:txBody>
          <a:bodyPr/>
          <a:lstStyle/>
          <a:p>
            <a:fld id="{2F2E5F5B-DEB0-4C28-8674-66567D33D476}" type="slidenum">
              <a:rPr lang="en-CA" smtClean="0"/>
              <a:t>‹#›</a:t>
            </a:fld>
            <a:endParaRPr lang="en-CA"/>
          </a:p>
        </p:txBody>
      </p:sp>
      <p:sp>
        <p:nvSpPr>
          <p:cNvPr id="18" name="Footer Placeholder 17"/>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F2E5F5B-DEB0-4C28-8674-66567D33D476}" type="slidenum">
              <a:rPr lang="en-CA" smtClean="0"/>
              <a:t>‹#›</a:t>
            </a:fld>
            <a:endParaRPr lang="en-CA"/>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D45BF01-CF7F-44BA-9FFE-8518F7DE922B}" type="datetimeFigureOut">
              <a:rPr lang="en-CA" smtClean="0"/>
              <a:t>2023-11-30</a:t>
            </a:fld>
            <a:endParaRPr lang="en-CA"/>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9K3Zu4vLAhXHlIMKHZCRADIQjRwIBw&amp;url=http%3A%2F%2Frunning.competitor.com%2F2013%2F06%2Fnutrition%2Fis-your-sports-drink-good-enough_39903&amp;psig=AFQjCNFZQ-1WVflo6_MEFs9PGuOZ4EewvQ&amp;ust=14562337621777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X8-3644vLAhVmroMKHSrkADIQjRwIBw&amp;url=http%3A%2F%2Fwww.cathealth.com%2Fhow-to%2Fdehydration-in-cats-how-can-you-tell-if-a-cat-is-dehydrated&amp;psig=AFQjCNEBkaYTIkMIj2JQIMswaCAHJC0YDw&amp;ust=145624457811044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XiJP5vYvLAhXjtIMKHagADjUQjRwIBw&amp;url=http%3A%2F%2Fwww.dailymail.co.uk%2Fnews%2Farticle-2783763%2FShould-sports-drinks-allowed-carry-health-claims-Consumer-advocacy-group-says-standard-serving-Gatorade-4-GRAMS-sugar-Coke.html&amp;psig=AFQjCNFZQ-1WVflo6_MEFs9PGuOZ4EewvQ&amp;ust=14562337621777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qitSlv4vLAhUpnIMKHXjNBjMQjRwIBw&amp;url=http%3A%2F%2Fnews.stanford.edu%2Fnews%2F2014%2Fapril%2Fwalking-vs-sitting-042414.html&amp;bvm=bv.114733917,d.amc&amp;psig=AFQjCNFfxoDaNNRvZzx3gggJszvKDLriHA&amp;ust=14562347231682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t59ubwYvLAhUGnIMKHWzVADIQjRwIBw&amp;url=https%3A%2F%2Fwww.vashtimagazine.com%2Fsea-salt-vs-table-salt%2F&amp;bvm=bv.114733917,d.amc&amp;psig=AFQjCNEvDT_96xO8UlGjIkvX1cNaF-M1LQ&amp;ust=145623524721039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a/url?sa=i&amp;rct=j&amp;q=&amp;esrc=s&amp;source=images&amp;cd=&amp;cad=rja&amp;uact=8&amp;ved=0ahUKEwib7cLc3IvLAhXsnIMKHZm2ATQQjRwIBw&amp;url=http%3A%2F%2Fthetable.homechef.com%2Fsave-dinner-salt-astrophe%2F&amp;psig=AFQjCNEvDT_96xO8UlGjIkvX1cNaF-M1LQ&amp;ust=145623524721039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t2eOj3YvLAhVjtYMKHcwYAjMQjRwIBw&amp;url=http%3A%2F%2Fwww.dailymail.co.uk%2Ffemail%2Farticle-2511255%2FExperts-explain-dangerous-cotton-ball-diet-really-is.html&amp;psig=AFQjCNGwrOvlaEWsEq1iendtrvP5KojpXg&amp;ust=145624277830987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L-rr_3YvLAhWEnIMKHdTbDTEQjRwIBw&amp;url=http%3A%2F%2Fwww.kevinmd.com%2Fblog%2F2013%2F03%2Fenergy-drinks-considered-stimulant-drugs.html&amp;psig=AFQjCNE0LuYJA1ELTmSgx2RIkfI11Nuybw&amp;ust=145624297267227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lqJ7f3ovLAhVkuoMKHcv0DzQQjRwIBw&amp;url=http%3A%2F%2Fwww.stockphotos.ro%2Fheat-exhaustion-image45109072.html&amp;psig=AFQjCNHohvIRgZrmHbb_qHLMOsWeryfcoA&amp;ust=145624317280936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NzZqw34vLAhXsuIMKHcdBAjIQjRwIBw&amp;url=http%3A%2F%2Fpacksheet.blogspot.com%2F2012%2F03%2Farabic-coffee.html&amp;psig=AFQjCNGZA027riwmkrGe8U5E417pS-PkDg&amp;ust=1456243344976253" TargetMode="External"/><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www.google.ca/url?sa=i&amp;rct=j&amp;q=&amp;esrc=s&amp;source=images&amp;cd=&amp;cad=rja&amp;uact=8&amp;ved=0ahUKEwjdn_a_34vLAhUHuoMKHTf0DDIQjRwIBw&amp;url=https%3A%2F%2Fwww.gamebirdexpert.com%2Findex.php%2Fimportance-of-water-line-sanitation%2Fwater-glass%2F&amp;psig=AFQjCNEzSbTEp7D0x_NH-GHNVM-ShYosEQ&amp;ust=14562433771119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wzbvx4ovLAhXm74MKHVNDADEQjRwIBw&amp;url=http%3A%2F%2Fwww.shape.com%2Fblogs%2Fshape-your-life%2Fcould-energy-drinks-kill-you&amp;psig=AFQjCNFEkGbl5e0T4BomMuLYC6JVGZh77A&amp;ust=145624429353316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running.competitor.com/files/2013/06/shutterstock_3374898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58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p:txBody>
          <a:bodyPr/>
          <a:lstStyle/>
          <a:p>
            <a:endParaRPr lang="en-CA" dirty="0"/>
          </a:p>
          <a:p>
            <a:endParaRPr lang="en-CA" dirty="0"/>
          </a:p>
          <a:p>
            <a:r>
              <a:rPr lang="en-CA" sz="1800" b="1" dirty="0">
                <a:solidFill>
                  <a:schemeClr val="tx1"/>
                </a:solidFill>
              </a:rPr>
              <a:t>ADI activity </a:t>
            </a:r>
          </a:p>
          <a:p>
            <a:r>
              <a:rPr lang="en-CA" sz="1800" b="1" dirty="0">
                <a:solidFill>
                  <a:schemeClr val="tx1"/>
                </a:solidFill>
              </a:rPr>
              <a:t>2016</a:t>
            </a:r>
          </a:p>
        </p:txBody>
      </p:sp>
      <p:sp>
        <p:nvSpPr>
          <p:cNvPr id="2" name="Title 1"/>
          <p:cNvSpPr>
            <a:spLocks noGrp="1"/>
          </p:cNvSpPr>
          <p:nvPr>
            <p:ph type="title"/>
          </p:nvPr>
        </p:nvSpPr>
        <p:spPr/>
        <p:txBody>
          <a:bodyPr>
            <a:normAutofit/>
          </a:bodyPr>
          <a:lstStyle/>
          <a:p>
            <a:r>
              <a:rPr lang="en-CA" sz="4000" b="1" dirty="0"/>
              <a:t>Sports drinks : </a:t>
            </a:r>
            <a:br>
              <a:rPr lang="en-CA" sz="4000" b="1" dirty="0"/>
            </a:br>
            <a:r>
              <a:rPr lang="en-CA" sz="4000" b="1" dirty="0"/>
              <a:t>Fact or Fiction?</a:t>
            </a:r>
          </a:p>
        </p:txBody>
      </p:sp>
    </p:spTree>
    <p:extLst>
      <p:ext uri="{BB962C8B-B14F-4D97-AF65-F5344CB8AC3E}">
        <p14:creationId xmlns:p14="http://schemas.microsoft.com/office/powerpoint/2010/main" val="2313950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CA" sz="2800" dirty="0">
                <a:solidFill>
                  <a:schemeClr val="tx1"/>
                </a:solidFill>
              </a:rPr>
              <a:t>If you lose more fluid than you take in you can get dehydrated.</a:t>
            </a:r>
          </a:p>
          <a:p>
            <a:pPr marL="0" indent="0" algn="ctr">
              <a:buNone/>
            </a:pPr>
            <a:endParaRPr lang="en-CA" sz="2800" dirty="0">
              <a:solidFill>
                <a:schemeClr val="tx1"/>
              </a:solidFill>
            </a:endParaRPr>
          </a:p>
          <a:p>
            <a:pPr marL="0" indent="0" algn="ctr">
              <a:buNone/>
            </a:pPr>
            <a:br>
              <a:rPr lang="en-CA" sz="2800" dirty="0">
                <a:solidFill>
                  <a:schemeClr val="tx1"/>
                </a:solidFill>
              </a:rPr>
            </a:br>
            <a:endParaRPr lang="en-CA" sz="2800" dirty="0">
              <a:solidFill>
                <a:schemeClr val="tx1"/>
              </a:solidFill>
            </a:endParaRPr>
          </a:p>
          <a:p>
            <a:pPr marL="0" indent="0">
              <a:buNone/>
            </a:pPr>
            <a:endParaRPr lang="en-CA" dirty="0"/>
          </a:p>
        </p:txBody>
      </p:sp>
      <p:sp>
        <p:nvSpPr>
          <p:cNvPr id="3" name="Title 2"/>
          <p:cNvSpPr>
            <a:spLocks noGrp="1"/>
          </p:cNvSpPr>
          <p:nvPr>
            <p:ph type="title"/>
          </p:nvPr>
        </p:nvSpPr>
        <p:spPr>
          <a:xfrm>
            <a:off x="4876800" y="457200"/>
            <a:ext cx="3583632" cy="5715000"/>
          </a:xfrm>
        </p:spPr>
        <p:txBody>
          <a:bodyPr>
            <a:normAutofit/>
          </a:bodyPr>
          <a:lstStyle/>
          <a:p>
            <a:r>
              <a:rPr lang="en-CA" sz="4000" b="1" dirty="0"/>
              <a:t>Fact or Fiction?</a:t>
            </a:r>
            <a:br>
              <a:rPr lang="en-CA" sz="4000" b="1" dirty="0"/>
            </a:br>
            <a:br>
              <a:rPr lang="en-CA" sz="4000" b="1" dirty="0"/>
            </a:br>
            <a:br>
              <a:rPr lang="en-CA" sz="4000" b="1" dirty="0"/>
            </a:br>
            <a:br>
              <a:rPr lang="en-CA" sz="4000" b="1" dirty="0"/>
            </a:br>
            <a:endParaRPr lang="en-CA" sz="4000" dirty="0"/>
          </a:p>
        </p:txBody>
      </p:sp>
      <p:pic>
        <p:nvPicPr>
          <p:cNvPr id="11266" name="Picture 2" descr="http://www.cathealth.com/images/drinking_fountain_for_cats_cat_health.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789040"/>
            <a:ext cx="29813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7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CA" sz="2800" dirty="0"/>
              <a:t>Sports drinks are typically made of :</a:t>
            </a:r>
          </a:p>
          <a:p>
            <a:pPr lvl="1"/>
            <a:r>
              <a:rPr lang="en-CA" sz="2800" dirty="0"/>
              <a:t>Water</a:t>
            </a:r>
          </a:p>
          <a:p>
            <a:pPr lvl="1"/>
            <a:r>
              <a:rPr lang="en-CA" sz="2800" dirty="0"/>
              <a:t>Sugars</a:t>
            </a:r>
          </a:p>
          <a:p>
            <a:pPr lvl="1"/>
            <a:r>
              <a:rPr lang="en-CA" sz="2800" dirty="0"/>
              <a:t>Electrolytes (potassium, calcium, sodium &amp; magnesium)</a:t>
            </a:r>
          </a:p>
        </p:txBody>
      </p:sp>
      <p:sp>
        <p:nvSpPr>
          <p:cNvPr id="3" name="Title 2"/>
          <p:cNvSpPr>
            <a:spLocks noGrp="1"/>
          </p:cNvSpPr>
          <p:nvPr>
            <p:ph type="title"/>
          </p:nvPr>
        </p:nvSpPr>
        <p:spPr>
          <a:xfrm>
            <a:off x="4876800" y="457200"/>
            <a:ext cx="3439616" cy="5715000"/>
          </a:xfrm>
        </p:spPr>
        <p:txBody>
          <a:bodyPr/>
          <a:lstStyle/>
          <a:p>
            <a:r>
              <a:rPr lang="en-CA" sz="4000" b="1" dirty="0"/>
              <a:t>Fact or Fiction?</a:t>
            </a:r>
            <a:br>
              <a:rPr lang="en-CA" sz="4000" b="1" dirty="0"/>
            </a:br>
            <a:br>
              <a:rPr lang="en-CA" sz="4000" b="1" dirty="0"/>
            </a:br>
            <a:br>
              <a:rPr lang="en-CA" b="1" dirty="0"/>
            </a:br>
            <a:br>
              <a:rPr lang="en-CA" b="1" dirty="0"/>
            </a:br>
            <a:br>
              <a:rPr lang="en-CA" b="1" dirty="0"/>
            </a:br>
            <a:br>
              <a:rPr lang="en-CA" b="1" dirty="0"/>
            </a:br>
            <a:br>
              <a:rPr lang="en-CA" b="1" dirty="0"/>
            </a:br>
            <a:endParaRPr lang="en-CA" b="1" dirty="0"/>
          </a:p>
        </p:txBody>
      </p:sp>
      <p:pic>
        <p:nvPicPr>
          <p:cNvPr id="2050" name="Picture 2" descr="http://i.dailymail.co.uk/i/pix/2014/10/07/1412693345287_Image_galleryImage_AGF2P5_Bottles_of_Sports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694293"/>
            <a:ext cx="291465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0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2800" dirty="0"/>
              <a:t>Anyone going for more than a 20 minute leisurely walk would benefit from drinking a sports drink.</a:t>
            </a:r>
          </a:p>
          <a:p>
            <a:endParaRPr lang="en-CA" sz="2800" dirty="0"/>
          </a:p>
          <a:p>
            <a:endParaRPr lang="en-CA" sz="2800" dirty="0"/>
          </a:p>
          <a:p>
            <a:endParaRPr lang="en-CA" sz="2800" dirty="0"/>
          </a:p>
        </p:txBody>
      </p:sp>
      <p:sp>
        <p:nvSpPr>
          <p:cNvPr id="3" name="Title 2"/>
          <p:cNvSpPr>
            <a:spLocks noGrp="1"/>
          </p:cNvSpPr>
          <p:nvPr>
            <p:ph type="title"/>
          </p:nvPr>
        </p:nvSpPr>
        <p:spPr>
          <a:xfrm>
            <a:off x="4876800" y="457200"/>
            <a:ext cx="3439616" cy="5715000"/>
          </a:xfrm>
        </p:spPr>
        <p:txBody>
          <a:bodyPr>
            <a:normAutofit/>
          </a:bodyPr>
          <a:lstStyle/>
          <a:p>
            <a:r>
              <a:rPr lang="en-CA" sz="4000" b="1" dirty="0"/>
              <a:t>Fact or Fiction?</a:t>
            </a:r>
            <a:br>
              <a:rPr lang="en-CA" sz="4000" b="1" dirty="0"/>
            </a:br>
            <a:br>
              <a:rPr lang="en-CA" sz="4000" b="1" dirty="0"/>
            </a:br>
            <a:br>
              <a:rPr lang="en-CA" sz="4000" b="1" dirty="0"/>
            </a:br>
            <a:br>
              <a:rPr lang="en-CA" sz="4000" b="1" dirty="0"/>
            </a:br>
            <a:br>
              <a:rPr lang="en-CA" sz="4000" b="1" dirty="0"/>
            </a:br>
            <a:endParaRPr lang="en-CA" sz="4000" dirty="0"/>
          </a:p>
        </p:txBody>
      </p:sp>
      <p:pic>
        <p:nvPicPr>
          <p:cNvPr id="3074" name="Picture 2" descr="http://news.stanford.edu/news/2014/april/images/13763-walking_new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903567"/>
            <a:ext cx="388843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8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2800" dirty="0"/>
              <a:t>Sports drinks should have sodium in them.</a:t>
            </a:r>
          </a:p>
          <a:p>
            <a:endParaRPr lang="en-CA" sz="2800" dirty="0"/>
          </a:p>
          <a:p>
            <a:endParaRPr lang="en-CA" sz="2800" dirty="0"/>
          </a:p>
          <a:p>
            <a:endParaRPr lang="en-CA" sz="2800" dirty="0"/>
          </a:p>
        </p:txBody>
      </p:sp>
      <p:sp>
        <p:nvSpPr>
          <p:cNvPr id="3" name="Title 2"/>
          <p:cNvSpPr>
            <a:spLocks noGrp="1"/>
          </p:cNvSpPr>
          <p:nvPr>
            <p:ph type="title"/>
          </p:nvPr>
        </p:nvSpPr>
        <p:spPr>
          <a:xfrm>
            <a:off x="4876800" y="457200"/>
            <a:ext cx="3871664" cy="5715000"/>
          </a:xfrm>
        </p:spPr>
        <p:txBody>
          <a:bodyPr>
            <a:normAutofit/>
          </a:bodyPr>
          <a:lstStyle/>
          <a:p>
            <a:r>
              <a:rPr lang="en-CA" sz="4000" b="1" dirty="0"/>
              <a:t>Fact or Fiction?</a:t>
            </a:r>
            <a:br>
              <a:rPr lang="en-CA" sz="4000" b="1" dirty="0"/>
            </a:br>
            <a:br>
              <a:rPr lang="en-CA" sz="4000" b="1" dirty="0"/>
            </a:br>
            <a:br>
              <a:rPr lang="en-CA" sz="4000" b="1" dirty="0"/>
            </a:br>
            <a:endParaRPr lang="en-CA" sz="4000" dirty="0"/>
          </a:p>
        </p:txBody>
      </p:sp>
      <p:sp>
        <p:nvSpPr>
          <p:cNvPr id="4" name="AutoShape 2" descr="data:image/jpeg;base64,/9j/4AAQSkZJRgABAQAAAQABAAD/2wCEAAkGBw8QEA0NDQ8QDg0NDw8NDQ0NDw8NDQ0NFREWFhURFhUYHSkgGBolGxUVITEhJSkrLi4uFx8zODMsNygtLisBCgoKDg0OFQ8PFisZFRkrKysrLS0rKy0tLS03LTcrLSstLSsrLS03LTcrNysrLTc3LTcrLS0sKzc3LSsrLSstN//AABEIAMIBAwMBIgACEQEDEQH/xAAcAAACAgMBAQAAAAAAAAAAAAABAgADBAUGBwj/xABGEAABAwIDAwUMCAUEAgMAAAABAAIDBBESITEFIkEGE1Fh0QcUIzJTVHGBkZOUshUWQlJygqHSNGJzscEzQ/Dxg+EkkqL/xAAYAQEBAQEBAAAAAAAAAAAAAAAAAQIDBP/EAB0RAQEBAAMBAQEBAAAAAAAAAAABEQISITFRQXH/2gAMAwEAAhEDEQA/APIqyql52bwsn+pJ/uP+8etV99S+Vk94/tTVR8LN/Vk+cqpcrWz99S+Wk94/tUNXL5WT3j+1V4epC4KaLe/JfKye8f2qd/S+Vk94/tVRYhbqQXCtm8rJ7x/ap35N5WT3j+1UX6kcSC4VkvlZPeP7UTVy+Vk94/tVChTRd33L5WT3j+1A1cvlZB/5H9qpUKuizvuXysnvH9qIqpfKye8f2qoFSyaLTWS+Vk94/tQ78l8rJ7x/akNkLBBb33L5WT3j+1DvqXysnvH9qrsFE0WGslH+7J7x/ao2slP+7J7x/aqkbjoTRcKqbysnvH9qhqZfKye8f2qq6UpovFTL5WT3j+1TvuTykvvH9qxwFC1UX99y+Vf7x/agayXysnvH9qpshZBb35L5WT3j+1Tv2XysnvH9qpKCpi81kvlZPeP7UO/ZfKye8f2qklC6IvNZN5WT3j+1AVk3lZPeP7VRdRUdhsSokMEZL3k7+Ze775UVWwv4eL8/zuUVRo6xvhZv6snzlVL0+r2RG17wI6d1nOOLmyQc+GK11hybMDhuwRuH8sTG/qXLz9nTHntygAu8i5PB3+y1v54wjVcm+bbjeyDD/M5t/wBAnYxwZSldY3ZMTj/o4bmwAvc55WGq2dRyJZG3FMBFcDdfK0PZf72dmnqOfUrqY8/UwrppuSzRiayqic5t90g+L0ki9h1rTO2fJic0WdhPjtu5h9aumMEhTCs+PZznGwzd91oJWc7krWBuPmnYfwkJ2MaINQLVkT0z2G0jS138wVRV1FdkcKYlDEqJhUsjdEHqUChHCVCQigRG6JKKBbhS6JClkCKWT4ULK6EUsmKF1QllCExQKoVRHJQlFKQgmKCrLq9hfw8X5/ncojsL+Hi/P87kFUfRsPI6kdHglY55zIJlc4j0WsFq6vufUZ1ab8DicPaAbFdneyaQYgs9Z+LteQbb5IwQXJgdh+y9j3EH9bhc+3ZzR9nBa5xOuSABckk9AXp3K6LnX09MD9suLM+mwPRrf2LnOUFEIxBDEfC1c7YIsQvaFhu+Qj7pNsugFcrxalaOnp2xwicA89IRgNrc0218P4yCDfgDbLO+vnhsbzk6aNOF1rXw3PiixFz0HiTZdpO2MXe7fpqWISYHZh7yQGMPSXvzd02K5LaEL5Zg1xxudvyv+88m5HovcrNWMbZ2y6iuIiY0tpr7sEQtzn8zun0uJWPtrZWGo7wiaG80WslwZjHq4X42OXqXs+yYI6DZ7qiwxiEyE9JtuN9tl59yIpBUVzXP37udNKfvDX9XEe1avH5El+uu5F8jaehhFTNG182EPu4Dd4534/29Kr25tnHibG1oa2+WTAf8n9FuuWdUWMYy9mOD3OtxtYD1Z+1eaVu24oid4OlzytzmfR0XWuVzyJJvobZ2TBUsdiaA/PxTe/WF5ZtnZjoHlpzafFd0hehVO28HNc7Gd9pflhAO+WnI6i7StJt8x1EbiPG10tbrz0zyWNaxw4BUIQcCDbrUzW2TWS2RAPSjhKCIoepTNQFQIWKLAgBajhWXQbPknkZDAwvfK4Ma1o1cdPQvYuSvcYZuybTlMmQtTwEsYD/M/U+q3pSbfg8SLECxfWWzOQ+y6csfDQ07ZIwQyR0eN4vxu69z1rF2r3OdkVNuco443fepwYCddcFulb607R8qliGFeucr+45NDhk2YX1UVjzjZHRtmab5YQLBwtbryXl9fs+SB7opmOjlbbGx4LXC4uLj0LPz6MEhC6sICQqyhVLlFRaCFCydAoOq2F/Dxfn+dyimwv4eL8/zuUWmX1NdO0qoOT41Bh1VHG6UyOG81pGLqtb/ACVwcj+f2rMwndpuZoY9NwuF5XDr3pPYvQXuGf8AMF4rU7UdDtGskvm+tnP/ANRIB/dY5+YvFt+UNddkLGn+LqpZ/wDwxDm4/YXOPqVWwHGrqm5BvisZh4NaLBcrtDauKoomeTpjb8TnOcf7/oup5GVEcE0Uh+yy/pXP+t/x2HdR2o2looobBwfJE0sOnNt0uPUD6loO57Vsxz1N8POTQQMw6iMNMj7dWcQXHd1PlSamd0V8LWZs67aBZXcpke9z7+LE1zh+NxDL+wLVu8tTPHovLRoqbtZI9mFuBp4dK8krthyxF/OFmJgx2ud4Z6cNAcl6PtanqHS05hkZFE0u74xC5cMrC3HiNRmQUlVRRuJJG8WFh0O4b9I6zn1qcvaR5TFRmeVrS97y4YRrI4W014AewBYLmuaXYLvZgxuz8UDU+1dbU0cYY6SOxY12B7cOF4JF79YstFVvAxtEYa2SNzBiByxDxh12vn/2stOUqjvEqkPVlV4xCqwrrPjBi+6GJDCjgTwMHqY0MCta1TwKF2XITkFUbTPOhwgo2OLX1Fg92IWuxrb5nPXQLedzrubisjbW1jnMgc4OgiZhvMwHeLiRk0kWFtc17bQ0UUDGxwxsijaA0RsAa0ZW4KyalrC5LcmqahibBTR2a22KVwHPTP4vceJ/QLo4gOCpiFk8bxdbiL1LJdUxCqBZcRy17nNHtHnZsPNVjw098AuLcTRYYmaEW145BdwAopZo+QuUmwJqGeWmnaWuaThNsntvk8dRC0zmr6y5aclIto074X4WzW8DO5oc6J1wTbqNs7L545X8iazZrrVDLwuc4RzMcHRyW0v90kZ2PQVzssbl1yJCWyuc1IQroSyFk9kLKjqNhfw8f5/ncojsIf8Ax4/z/O5RaR9Itqsz6VkCRaV89ifSVR9MBupWdMbiaXMrxrl9CIJ55RkDOJT+cG9vX/del/SscmhXCcvIOeEjOMkZDet4sQPlKzyurxebvrN+jk6Lxn1Ot/lbvZu1nh2Z4YT6iuPY4kOicbG+JvU/iFmd/b+PxcQBd+PR363WbxalbnbkbZJMZGIr0HuYUuGCV/3nBo9Vz/lebOmxhpXe9zraYYTA/LFZ7OtSfSu6ljWnYKjFM6QDm8Xgmt8e1zn6NPXdbbaBwlsmW7942AB8a1s7kcFgR7QbI+oYAW8zYFztCbkWHsK1WY1ldsdj43sBLfGsPstLsybf80HQuF2tRPYAHNO422t87km2WQz0XotJSmPnDJIXl7y8a2A4AerX1Lm9u1LhROkrA1kzi4YW6gFxwj02/wALNjTyavzebev0rGuVnSUsrnEhpVf0fJ939V1lmM4x2uTXWS2hk6B7VbDs2V7mMa275CGsYMy95NgAOJupbBjMaSQAMV9GtGJxPQvZeSfcds5su1JWlu6W00BJxcSJHkCw4WHtC2vc37m/eRFZXhjqqwMUeopNcyb2L9MxovRGgk5bvD1KyfqWr4aRsbQ0ADCAAG2DQBoANAFLZ6J2strmnaL6LSAx44p2i+irazNwPqWRG22SIMZOiYpS3oRDlQyhUJS4kDLW7Z2PT1cfM1UTJo73wvF7Hg4HgetbFB6D5x7ovc7loXmekZJNQkEl4GN0Dgcw+3DMWd6V549ll9mSxNcHMcAWkYXNIBDgeFl4py+7lZYZ6yhsYfHNM1ruci6cOuJuptkR1rny457GpdeNFqUhbZ+zgOJVYoG9JWezWNtsP+Hj/P8AO5RZux6VohjFz9v5yot9omPRarlPT7zecaHBxFjZp16DmtBtPlAwZ4gPWAtfs/lDQQyTiojrp2Pc5vM1LYamEWfe4xPyGVsraq9nLDY0BDmbOPTbvWA3PUXOyXPLV+Nc/lM0G7HOc7+UOd/ZZLeVUEwDZ8cMjfFkcx7WXGlyR6fas3aHdep8OCm2ZzdvtYmxu9GQNlz20O6ZVygtip4I22zL2modbp3rD9FronZpOUGy3l01VEMcGLFzjMwMx0cbnP1LQGT/AJ1rbQ7fqWSSSNLAJhhlhETBTyt0sWDK/Xr1qmV9M8XMMkDumJwkZ7HWt7VuefUvvwlDWfYP2lv9nVxjex7PGbZcrKIx4jnn8TWt/s4q2mqy02cThz01BWeXDfYs5fr3Pk/ylbNHgksDk30nov05LaTY2Ndh3m5ENtpc5nLqt7F4XR7edG3IHFfP7p0IuOqx6F0Z5ZyMY1olLnWBw7jWhpGRNwTxHYsZYvjtK7a/N4nPswbzdCCTlawPr/8Aa875Sba5+WzfEZwvkTwWM2rqK2QsJcSN8x2AGEm2K9xpfiRkizYVRKGOZGHMLcLWx4BnwaQDe9syp/qsbESDZ43LcbF1+hKL2xcL/wDMlvqDkhVPY2VrXk53AYRhcNQWEb1+kZLteTXcrndKx9buUbLEwucHSvdhGLJviAnToAPUrJo4/knyVnr5TFBnGLGWZzThhBBsT6bH02XsfI3ue0dBhkc3virA3p3jcYb33GHxSOnVdPQ0MNNG2GnjEUcYwtY2+EeknM68Vkx3W5xxi3SygXt7U0drdCeSMEpXwraL2MBCV1kIiQEL5ogc4VY16hITtAVBxIdahsiEBUIQQDkDIXRupiQIT1JXt6k5egWoPPOXPc9ZWeHoyyCowuxMwBscx1uSNHdds75rxnamz5aaR8E7SyVhsRbhwcDxBX1IQtDyr5MQV0RZI0NlaHGGZoGONxFs/vN0u062XPlw/G5yeHbKb4Fmn2tTY+MVF2TOQ1VGAzCJMP2xM5odxyHBRZm/i7HA1lOMcmR8d3D+YrGfR31as+cb8n43dHSVX0XvhHtt1Lm21b6EX0/QKo0d8svZYeuy3D2cfs3PHP1pCch6TwHVx46JqY1sOw5ZC1sQEjsBkLWODnNYOkXyt0HPMLWu2W53qt1a6Lp2Mu4YxdjzmRYZXsc7HLMpDFezGA3d1tdizuCMr6BWcsTGl+rhuGska91mueGh43iQObbcbxz4X0OtlkUfJxhdIJHOdhaWx83dnOPsQNQTrbKwyB0W8p6ljHQ7mUZOMF2Ul7C2Wls+PrC3FW9s7+cjhZCzdaGseWAm1g6xuQSCc+J6bZ671Oscrsjkox73xSlznEHm+YLHS4gMgGkjInjnku15PbBpsPMvhD/BeCLorSutiBDnEgBueutumyvp6ZsWNrocLzgawSSNE98WTmjCOAbe/Bb2GcEuLr42txSMBAOEjIDMtB3dM9TlZNt+mMiDZ1OAx0UIaTgIkiaedLgMmhxxGwFh6yug2Zs+Jg3YWsd9rIi9yTqRnmT1arD2fYNG8TiuRmDY8Be2ZW4gnHTqPta+tbkSs+nhaDe3C2g9iy8YCxWSA21wtCclbZWB3BR3Ukh1ROt7oHCZpuq2uztdWXQRkoCZ7gq3NzRda2aID2XzCMXWoxyRz0VfiUcqMSYOJVRaDZTGqcV1NVBYHWTF6qD0LhUWYgjdVByV0iinLkrrFDHl6lS6TJBY1gUWO2bJRB851Dt+T8bvmKTFlqhUHfk/G/5iq7rzuq7eIBtu38bgk149PrQM7sHN3OC9w3r6VWSoLI5De1y298rkA+lQygHda3j1jS391SraeURkPDb4Tx0IQZsT2Ma9vNtc84XB7si3paBx9KsZUhoBHj6u13XXy9gWDJPjLjkMRxejqVjMtc+j0oOjbXOdhsTMXhp8OMTmG1sna5LNkr3NviYxmLCQ8DR7b2JJzIIXKsntYi4d6crrKgrX38IMTeN8sk0dbs3a994WL2tAL7uJOfD/ANLoKfakVrkuDtMJ8YG+XpC82ZWOcW4Dhw36rdqztiVQbITO8ltjc3z9C1OSWPUodqsIwh4xNO9mBms2lrY32wu/EL3sV5JV7TeW3hBaM8L9LjrQ2Ttt8L/GO+MLhwB6Vruz1ezd9Dh0p2TjF6l55Scpg0+Gkt0DpVg5QHnG74ANt3pWu8OtegPnAKbnrjI4Vx03KJuYY8CTLJxVUHKlmMMkyOl26J2ida7cygkZ7ysMoGS5V22QH5HdcNVZHt+Mm1x7Ve0MdCJbFyfGHDJc7HthpDi1wSjbcbftjeTtDHQsen53JcrLygbe18TeoqN5Qsta/UnaGV1BlSd8AZLn27ajIJab261jybfj+04B3FO0MdP3wAqzU5Llzt+J5yOiH0y12hU7GOoFWOlUmuAyeRmuOqNutY7AXWKwxt0OcBj3VO69XcHaDdCR7Vg1G2owbYgFwtVV2e4mU9WawBWODy8Ou5xzvvWHoUvM6vT4qwEA4v8Al1FxNJttxY04hx/uVFexjzaodvyfjf8AMUuJSoG/J+N/zFVgrm0bEUuaBKl1BCnaq7ogoMgFG6oY5OXIq0OVslY8tDPu+0rGBULkDNeeBUaTfU+1VF1kvO53QbCKqcSIy7camFRhkF/Fac/+lr2Si+aTnfYg3U87Xuc8HLhrr1LFZXuBuCeq50WEx6sDha6DZx15e5pdr97NOdpODr65rUxyK0G6Dey7Vc4eMctLJI6y++556+C0zJbZLJma0DI/qittHtFzcmO3X65pHVrr4S7G30rSB6POEaIOhqNoHItAGHXXNKdoce0LRNmd0qGQk6oN/JtBzcL2nDmLoybQjdm82PrXPSEjj+qV027ZBvaes3nMYb4tM9ErK+SOT/8AXSFoI5C03BsrHzm9yd5EbLaW2HPfcjxRwWukrL9TlTrckqhpubFBnx1BLSTJvepWbN2oWOw2x4ula58beCxDkg72kjaWAiwBLss/vFRaHZU7uZZmftfMVFuRlqKk+Ek/G/5iq7p6n/Uk/G/5ikWFS6il1EBUulugSgtBTBVNcnxIGBUukxIYkDuckKBclKAkoFyUpbFUXAprKpqa6gta6ydriqAUwcgy32slxqrFdAlFXYk7Sq4CCc1ZOQEELkpeqsSKGrC9IXIJSUBLkhegSlKIZ7lXiTkBUlURz1WXqOVZQdDsh3gWfm+cqIbH/wBGP8/zlRdIy1tS7wkn43/MUl1XVO8JL/Uf8xSBy5tLroYlViUugtxKXVWJTEgtxKF6quiEU+NHEq1EFmJC6W6l0QcSN0oCNkBujdJZRBZiRBVQRugtD0capBRuguD0cd9VTdQFBdjUxqq6F0FpekLkt0pKBsShcq8SVzkFpeqy9VlyBKBiUql0hcqOk2QfAs/P85USbHPgY/z/ADlRbjLTVZ8JL/Uf8xVV09YfCS/1H/MVVdYaPiUukxI3QNdTEluoge6N0iIKBw5G6rRuoasuhdLdEIprqF6UlV3RFmJMCqwpiQWlyTEkLkLqjIaUSqA9NiUFoUBVWJHGgsKCTElLkFhKUlIXpS5AxKUlKXJS5XA6CXEgXJgJKVTEgSqOj2OfAx/n+copNjHwEf5/ncotxl6dLsChLnE0dKSSSSaeEkm/oS/V+h8ypfhof2qKLSan1fofMqX4aH9qn1fofMqX4aH9qiiGp9X6HzKl+Gh/ap9X6HzKl+Hh/aooian1fofMqX4eHsRGwKHzOl+Hh7FFENH6AofM6X4eHsU+gKLzOl+Hh7FFEVBsGi8zpfh4exH6BovM6X4eLsUUUxA+gKHzOl+Hh7FPoCh8zpfh4exBRU0foCh8zpfh4exT6AofM6X4eHsQUQ1PoCh8zpfh4exT6AofM6X4eHsUUUNT6AofM6X4eHsR+gKHzOl+Hh7EFENH6AofM6X4eHsU+gKHzOl+Hh7EFFTR+gKHzOl+Hh7FPoCh8zpfh4exBRQ1DyfofM6X4eHsU+r9D5lS/Dw/tQUVXQPJ6h8ypfhof2qfV6h8ypfhof2qKImp9XqHzKl+Gh/ap9XqHzKl+Gh/aoogH1eofMqX4aH9qn1eofMqX4aH9qiiDNptjUgaA2lpwBewEEQAz9CCiiD/2Q==">
            <a:hlinkClick r:id="rId3"/>
          </p:cNvPr>
          <p:cNvSpPr>
            <a:spLocks noChangeAspect="1" noChangeArrowheads="1"/>
          </p:cNvSpPr>
          <p:nvPr/>
        </p:nvSpPr>
        <p:spPr bwMode="auto">
          <a:xfrm>
            <a:off x="38100" y="-2789238"/>
            <a:ext cx="7762875" cy="581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0" name="Picture 4" descr="http://thetable.homechef.com/wp-content/uploads/2015/09/17907.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879676"/>
            <a:ext cx="3767857" cy="226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dailymail.co.uk/i/pix/2013/11/27/article-2511255-14A71B37000005DC-277_306x44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190750"/>
            <a:ext cx="2914650"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a:bodyPr>
          <a:lstStyle/>
          <a:p>
            <a:pPr marL="0" indent="0" algn="ctr">
              <a:buNone/>
            </a:pPr>
            <a:r>
              <a:rPr lang="en-CA" sz="2800" dirty="0"/>
              <a:t>Orange juice is a better option as a beverage for athletes to consume during a high endurance and long (for more than 60 minutes) activity instead of a sports drink. </a:t>
            </a:r>
          </a:p>
          <a:p>
            <a:endParaRPr lang="en-CA" sz="2800" dirty="0"/>
          </a:p>
          <a:p>
            <a:endParaRPr lang="en-CA" sz="2800" dirty="0"/>
          </a:p>
          <a:p>
            <a:endParaRPr lang="en-CA" sz="2800" dirty="0"/>
          </a:p>
          <a:p>
            <a:endParaRPr lang="en-CA" sz="2800" dirty="0"/>
          </a:p>
        </p:txBody>
      </p:sp>
      <p:sp>
        <p:nvSpPr>
          <p:cNvPr id="3" name="Title 2"/>
          <p:cNvSpPr>
            <a:spLocks noGrp="1"/>
          </p:cNvSpPr>
          <p:nvPr>
            <p:ph type="title"/>
          </p:nvPr>
        </p:nvSpPr>
        <p:spPr>
          <a:xfrm>
            <a:off x="4860032" y="404664"/>
            <a:ext cx="3655640" cy="5715000"/>
          </a:xfrm>
        </p:spPr>
        <p:txBody>
          <a:bodyPr>
            <a:normAutofit/>
          </a:bodyPr>
          <a:lstStyle/>
          <a:p>
            <a:r>
              <a:rPr lang="en-CA" sz="4000" b="1" dirty="0"/>
              <a:t>Fact or Fiction?</a:t>
            </a:r>
            <a:br>
              <a:rPr lang="en-CA" sz="4000" b="1" dirty="0"/>
            </a:br>
            <a:br>
              <a:rPr lang="en-CA" sz="4000" b="1" dirty="0"/>
            </a:br>
            <a:br>
              <a:rPr lang="en-CA" sz="4000" b="1" dirty="0"/>
            </a:br>
            <a:br>
              <a:rPr lang="en-CA" sz="4000" b="1" dirty="0"/>
            </a:br>
            <a:br>
              <a:rPr lang="en-CA" sz="4000" b="1" dirty="0"/>
            </a:br>
            <a:br>
              <a:rPr lang="en-CA" sz="4000" b="1" dirty="0"/>
            </a:br>
            <a:br>
              <a:rPr lang="en-CA" sz="4000" b="1" dirty="0"/>
            </a:br>
            <a:endParaRPr lang="en-CA" sz="4000" dirty="0"/>
          </a:p>
        </p:txBody>
      </p:sp>
    </p:spTree>
    <p:extLst>
      <p:ext uri="{BB962C8B-B14F-4D97-AF65-F5344CB8AC3E}">
        <p14:creationId xmlns:p14="http://schemas.microsoft.com/office/powerpoint/2010/main" val="337979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2800" dirty="0"/>
              <a:t>Sports drinks contain as much caffeine as energy drinks. </a:t>
            </a:r>
          </a:p>
          <a:p>
            <a:endParaRPr lang="en-CA" sz="2800" dirty="0"/>
          </a:p>
          <a:p>
            <a:endParaRPr lang="en-CA" sz="2800" dirty="0"/>
          </a:p>
          <a:p>
            <a:endParaRPr lang="en-CA" sz="2800" dirty="0"/>
          </a:p>
        </p:txBody>
      </p:sp>
      <p:sp>
        <p:nvSpPr>
          <p:cNvPr id="3" name="Title 2"/>
          <p:cNvSpPr>
            <a:spLocks noGrp="1"/>
          </p:cNvSpPr>
          <p:nvPr>
            <p:ph type="title"/>
          </p:nvPr>
        </p:nvSpPr>
        <p:spPr>
          <a:xfrm>
            <a:off x="4876800" y="457200"/>
            <a:ext cx="3583632" cy="5715000"/>
          </a:xfrm>
        </p:spPr>
        <p:txBody>
          <a:bodyPr>
            <a:normAutofit/>
          </a:bodyPr>
          <a:lstStyle/>
          <a:p>
            <a:r>
              <a:rPr lang="en-CA" sz="4000" b="1" dirty="0"/>
              <a:t>Fact or Fiction?</a:t>
            </a:r>
            <a:br>
              <a:rPr lang="en-CA" sz="4000" b="1" dirty="0"/>
            </a:br>
            <a:br>
              <a:rPr lang="en-CA" sz="4000" b="1" dirty="0"/>
            </a:br>
            <a:br>
              <a:rPr lang="en-CA" sz="4000" b="1" dirty="0"/>
            </a:br>
            <a:endParaRPr lang="en-CA" sz="4000" dirty="0"/>
          </a:p>
        </p:txBody>
      </p:sp>
      <p:pic>
        <p:nvPicPr>
          <p:cNvPr id="6146" name="Picture 2" descr="http://cdn2.kevinmd.com/blog/wp-content/uploads/shutterstock_592642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933056"/>
            <a:ext cx="4032448" cy="268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7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2800" dirty="0"/>
              <a:t>How much an athlete should drink during  activity depends on weight, gender, and how much a person sweats. </a:t>
            </a:r>
          </a:p>
          <a:p>
            <a:endParaRPr lang="en-CA" sz="2800" dirty="0"/>
          </a:p>
          <a:p>
            <a:endParaRPr lang="en-CA" sz="2800" dirty="0"/>
          </a:p>
        </p:txBody>
      </p:sp>
      <p:sp>
        <p:nvSpPr>
          <p:cNvPr id="3" name="Title 2"/>
          <p:cNvSpPr>
            <a:spLocks noGrp="1"/>
          </p:cNvSpPr>
          <p:nvPr>
            <p:ph type="title"/>
          </p:nvPr>
        </p:nvSpPr>
        <p:spPr>
          <a:xfrm>
            <a:off x="4876800" y="457200"/>
            <a:ext cx="3583632" cy="5715000"/>
          </a:xfrm>
        </p:spPr>
        <p:txBody>
          <a:bodyPr>
            <a:normAutofit/>
          </a:bodyPr>
          <a:lstStyle/>
          <a:p>
            <a:r>
              <a:rPr lang="en-CA" sz="4000" b="1" dirty="0"/>
              <a:t>Fact or Fiction?</a:t>
            </a:r>
            <a:br>
              <a:rPr lang="en-CA" sz="4000" b="1" dirty="0"/>
            </a:br>
            <a:br>
              <a:rPr lang="en-CA" sz="4000" b="1" dirty="0"/>
            </a:br>
            <a:br>
              <a:rPr lang="en-CA" sz="4000" b="1" dirty="0"/>
            </a:br>
            <a:endParaRPr lang="en-CA" sz="4000" dirty="0"/>
          </a:p>
        </p:txBody>
      </p:sp>
      <p:pic>
        <p:nvPicPr>
          <p:cNvPr id="7170" name="Picture 2" descr="http://thumbs.dreamstime.com/m/man-runner-jogger-tired-exhaustion-breathless-heat-silhouette-one-young-isolated-white-background-5061081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762643"/>
            <a:ext cx="2021763" cy="270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3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CA" sz="2800" dirty="0"/>
              <a:t>As a guideline, athletes should drink 4 cups of fluids 1-2 hours before their endurance activity. </a:t>
            </a:r>
          </a:p>
          <a:p>
            <a:endParaRPr lang="en-CA" sz="2800" dirty="0"/>
          </a:p>
          <a:p>
            <a:endParaRPr lang="en-CA" sz="2800" dirty="0"/>
          </a:p>
          <a:p>
            <a:endParaRPr lang="en-CA" sz="2800" dirty="0"/>
          </a:p>
        </p:txBody>
      </p:sp>
      <p:sp>
        <p:nvSpPr>
          <p:cNvPr id="3" name="Title 2"/>
          <p:cNvSpPr>
            <a:spLocks noGrp="1"/>
          </p:cNvSpPr>
          <p:nvPr>
            <p:ph type="title"/>
          </p:nvPr>
        </p:nvSpPr>
        <p:spPr>
          <a:xfrm>
            <a:off x="4876800" y="457200"/>
            <a:ext cx="3655640" cy="5715000"/>
          </a:xfrm>
        </p:spPr>
        <p:txBody>
          <a:bodyPr>
            <a:normAutofit/>
          </a:bodyPr>
          <a:lstStyle/>
          <a:p>
            <a:r>
              <a:rPr lang="en-CA" sz="4000" b="1" dirty="0"/>
              <a:t>Fact or Fiction?</a:t>
            </a:r>
            <a:br>
              <a:rPr lang="en-CA" sz="4000" b="1" dirty="0"/>
            </a:br>
            <a:br>
              <a:rPr lang="en-CA" sz="4000" b="1" dirty="0"/>
            </a:br>
            <a:br>
              <a:rPr lang="en-CA" sz="4000" b="1" dirty="0"/>
            </a:br>
            <a:endParaRPr lang="en-CA" sz="4000" dirty="0"/>
          </a:p>
        </p:txBody>
      </p:sp>
      <p:sp>
        <p:nvSpPr>
          <p:cNvPr id="4" name="AutoShape 2" descr="data:image/jpeg;base64,/9j/4AAQSkZJRgABAQAAAQABAAD/2wCEAAkGBxAPEBAQDw8PEBAQDxAPEA8PDxAPDw4PFREWFhURExUYHSggGBomGxUVITEhJSkuLi4uFx8zODMsNygtLisBCgoKDg0OFRAPFysdHR0tKy0tLSsrLS0rLS0rKystLS0tLS0tLSstLS0tKy04LSsrLS0xLS0tLSstKzctLSs3N//AABEIAQUAwQMBIgACEQEDEQH/xAAcAAEAAQUBAQAAAAAAAAAAAAAAAgEDBAUGBwj/xABHEAABAwIDBQQGBgYHCQAAAAABAAIDBBEFEiEGMUFRYRNxgZEHFCIyofAjM0JSscEVU2KCktEWVFVyk6LSNERjc4SUo8Li/8QAFwEBAQEBAAAAAAAAAAAAAAAAAAECA//EABsRAQEBAAMBAQAAAAAAAAAAAAARAQISMUEh/9oADAMBAAIRAxEAPwD3FERAREQERUJtvQVRQ7QcNe7VSugqitlx+dVEvPyFYLyLHMh6+agZXfJSDLRYRld8uKgZXcv8yQbBFrxO4cHfxD+SkKw8Q7yB/BOozkWIK1vE27wQrsdS07iD3EFILyKIeN1xflx8lJQEREBERAREQEREBWampbGLuJudA1oLnuPINGpWBtPjLaGmknIzOGVkce4ySvcGsZ4uIV7CaVzI2umOed4DpX/tHUtbyaNwHRBdjdK/UgRN4DR0njwHxV0RDjr1dqpoqCoqqhQUuolSsqWQRsokKZ71HTmqIZVEtVyw5qmUc0FotUbK/wBn1UTGUFtWXwNPAeGiyHMKtlWi09hG5xtyd7Q+KvU9QGi5eRbe0glvgTqPNCqFgsgymVbSQ0mznC7eTxzaeP4rIC1LqZssboySL6scNHRO4OaeBB1UdmcUNTE7P9bDI6Ca2gL2/a8RYrO4NwiIoCIiAiIg5j0hYeZ6S4I+gljqLE2B7Nwdr5LeYdXx1MMc0Tg5kjQ5pBuO5ZL2BwIIBBFiDqCORXAP2fqsLkklwiRskDnufJhM5sxx3udSvGrDxy2sr8HoCtTTsZq5zWjqQF8/4/6R8XqJ3wNmjoACQY8hjqGD7vtbz3b1rqekqJby1VTUSDMBeR5e55J0a1pNr2urnHUr6CdjlPuErCejgptr83u2t33/AAXjGO0UcD7Q5zGNzn2Li62o000Wz2FxrLKYXO0dq25OhHBXci49VMrufkolx5nzVuJ1wpKCvzvVCjgoqipVLqhKoUEs3zcqnakbnFQKsyuQXJ8XbELySNA5uFlr37b0DfrJmDqLn8lzG0dayaUU8haxuh7YmwjJ3Zui4naKgbRzOZNkqqckRuyOtJGXszsk7rcQUzKm69lo9qsNn0irqcm+7tGgg9QVs2ua8Asc145scHD4LxHYTCaAtc+qkY+IukiyyxNPZNAzNkbMdeNrEcVjUEL3zn9GmUlj3fSUz3xRtsdHGVpDQ3TVrrq9SvZ8fxiGgidUTOs0AhrR70r/ALLGjiSbLG9HdDNHTyTVAyy1czqh0f6prgMrT1tr4rndncNjq5xPWVTa+qisAGnNS05H2WN3E8zbW3Reh4f7l+bnH4qb4MpERYUREQEREBeA+nbEZhidPCx72CKFszSxzmESOJGYEag2avfl4Z6ZaWQ4jHJLGGwiJkUc4uWvvrkkO5jgS63MWWuPqargmPPqIezxKKKvYAADOxhmGl/fGpV5mCYXK3PDNU0F3kNbKWzwF41IYCb8OS5o1nZMAYAXPOQFx9loDSbu57lucL2alrTGGTDOwFjy4FuRruLbaDMc3XRbiNljGz9ROGdjU0tWWNsGskiic4njlNumi52LAcVpZmzHD5iInhzgLOL2/s5TY+JC6Pa7CHRxQ0UcfaTMawhzWaNYBYuLzo3zXKnGZ6IhtNUyl498sleYGn7rRez+9IuPQqLblkbQKimxGE8b0EpaPFmZbCLbrDT71U5nSWOaMjwLVe2exeplgZJM4i7QTm37lsjXk8AepAUisSPaXD3tzNqoi373t5fO1lT+kmG/12l/xGraNLS3UC3LKLfFYUjogfqoz+43+SQY39JsNvb1ym/jChJtPhw/3uE/3TmPwWSatm7so/4QoevAbmtHc0BIMU7TUhBMZnlt+qp5nn4Ba6q2lmcLU+GYlLe+rmMhb/5CuhbUSPBLDmtqWjeOq0WMY4Y2vzPLSARYutqkHK1eFYrNK6WWnpqZjrWdU1DbtHVrd/msOu2XjgEtRVVbixoYZTSUT3MDTuzXJHKxusitw5kjS+Uvla5hznN9J1ykjQ8uC6PCdpqLEH1sUTpiZaKBhMrQGNyewW2BtmJfwH4K+I5PBq3DSbxU01S8Wc2SvkzDLwcyP3R3K9W4hPNMGZ/oL5Q1n0TACCNGjTlvWuex9LU+rPjyCm7WEuy5S7N7QdfiDa4PIrI9bZ2d3EMaHEgk2uNMt+q1n4y6L0euMNTZxGQxC50Gobck+K9ZpPcbbiL+a832F2bmmyzTsdFTg5mskBbLUcrtOrY9OOp6Df6a1c+e1rFURFhRERAREQFpMap2SPySNa9kkeVzHgOa4A8Qe9btavGB7UR6ub+auejzjGfRcw3fh8/Y31NLODJT77/Ru96PzNlqYX4phZeH000bXtyvnhaamJ4vvD2Alttd4B1XrjCrrStVI8SxzG2VDWRsq/o2i8gzCO7vu235R11W3wXDYYKUVjBBJIReIVLgyFjQbdq9uhIvuaNTbeF6JimzdDV/7RSU8p+86MBw7nDVc/V+jDD3tIifV03/ACql72fwS5gr2I0GF7QxzPc0zsfIHH2A5ua3DIwaNb5rq4Kgbrt3b9581yo9DYidnpsQc1w1Blp2Eg97CFmRbG4zFbJXUMoH6yCRlx3glKronT30v8brHcCVYbheLBgBioHSD7QmlaD+6R+agMPxjjDReErv5pcRfLVae081dZhGJn3hSt7ru/8AZXBs7XHfNEz+6xp/G6vYYTJXxuzMeWuHEfmvMfSdiJkHZ5ryyyA2FgTrv6L2CPZWcg56yQ5hY5S1ot+6wH4rVH0R0DpDJLJM4neARr+8/MVndzVeNYZtXPTRmKZvataA10bwc2XjZwVvBie2MuGeu9sTnjjhhfMQ7MLRyAAhzR7Rv3L6CoPR1hMJuKNkjtPanc6c3HGzjYeAXTUtNHEMsUbI2jSzGhot4KbqPFsP2DxrEJBPWvEGYG7qhzZJC0/8Jh32Jtd2l9y9I2f2EpKQte7NUzN3S1FiGn9hgGVvlfquoCkFKQVQhRRRERAREQEREBa7Gm+w0/dkHxBC2Kw8WbeF3SzvJwKuejFi3K+AsenOgWQ1aFVUIFWygKSoAq2QEsllVARLKoQAqoiCoVQqBVCgkFIKIUggqioVVQEREBERAREQFZrG3jeObHfgryi8XBHMEINPRuu0dyywsGgOluVx5FZwWxIKoVFVQVCkoKSCqqqIgqioqoKoiIKhVCoFUKCQUgoAqQQVVVEKSgIiICIiAiIgIiINBBo+RvKR/ldZzStdKS2plHMtcPFoWcxy2LoKkCoAqQUElUKAUkEkuqIgkijdVQVuq3UbpdBK6rdRCrdBK6kCrd1K6gnGpqEW5TUBERAREQEREBERBqcRjHaAjfl16hUamKutIzuIVWOW/gmCmZRLlTMoLocphysBykCgvXS6tXS6C9dFZzKuZBdul1bzKudBcBVbq2CqgoJgqpOihdVQZMe5SUWblJZBERAREQEREBERBqMbGrCrUbtFk4432WnqsGMreeC/dVBVq6nmQTVQVbuq3UFy6rdWrpdBdumZWsyqHILuZVBVnMgcqMi6rmVm6qCgvAqV9QrTSpt3qDMYpqEamsgiIgIiICIiAiIgwcXbePuIWqYt7WNux3ctHpwWs8FwKQCtBynnb8lVErIoOkQPQTumZQzpmQTzJmVvMmZBczBSBCsh6l2ioulyoHK0XKrTzKgyGFXojqsaNw+eKvQuuorPjVxWoirqzoIiICIiAiIgIiIIyC4I6Fc6826LpCuSfiUD5pYMwZNG8h0TyGlwvo5hO8Fa4i8XKhcovY4cfNQynp8FpF3OgerVipILudM6taqmqou51TOraILoepZ1ZUgoJkqjHqKmxhKC41yy6ZayoxCGAhr3B0h9yFpzPcfDcO9ZVJUE77X423KardRK8saneslZ0ERFAREQEREBERBQrgttNmaOslcTM6mqW2Of7L77jrpw4Hgu+K8+9IU0jJcnaFkc0Xs5gHRve0+3HruJbqOoCuDm59nsdo2l1PWidjQbRj23EDhleD8CtWdscbh+tonOA4mllafG116xhtZFURMkgkD2FoGYaagbiOB6LILXcz5rSPHx6TKsD26Gx4+xKB8WrbYFtjVVmbLTwsa3Que9rTmtuyucDbqvSch46oIRxa3+EJRzFR+k2xiRsdC8EXAElj+Nlom47i7jlbh8RPR//wBL0kC24DyCkHn5CtHn/rOO/wBnQeMrf9SyIG447fR0jO+a/wCC7ppKuNaVLo5CHD8YdvFCz/Fd+Sq/AsYO6qoW/wDTyn812bWHqrjW9SpdI84qMMxNtxJi9HHbflpHEjzK0uIwPa5oqcfIie4NafV5Yw9x+zcANHiV7HZcV6QNjqasifK8TvmF+yBq3MhY8i2bLI7I1oG+w3JVXcD2SZRZ5Q3t5A27HvcS9zjxy7gPNUw6Yk+KwNm6SegpBJPXPqfYMccbXvkhzEWaI3O1c1ovrZZOEN0CDqKVy2DVraVbFm5ZEkREBERAREQEREBc/tVHA9gjqWtdDIQ0knL2b/sSB32ddL9V0C1G0lCJoXNIBuCLHUHoVcHlGMRVeB1LzQ1DJ4nEdpTyODrG1wHtHuut9oLstkNt6XEAGZuwqRo6mlIDiecZPvj4rgMQpXx1UbpPba0CF4maZLwcGHiQOBGoBNr7lkQ7EU1aXugfOwRluaF4bL2ZJ0fBMSM7eRvccgdFUeyhvRSHd8Lrziio8doWj1aqZWwjQU9eLSgDg2UEnzJWrxbbvHKa73Ye8bx2XYiaO/3hMw3Pdk8UHrthyCrYfIXhQ9OdbGLTYbDfic00WvcQVIen6b+zYf8AuH/6VKr3YN6qQHzZeEv9P8txlw2IDiDUvJ8wwK7S+mStq3OZTUcjHuc0Bwa6uZGL6nIyNrjp1KD3MBY9bXwwAumlZE0NLi55DWho3kkryakxDaesLmml7NhJa2SVxoWubf3ixvtg26rIw70Vl8gfi9fLV6520TJJuwbrpdz3Fzh3Ad5QdFUbcisMlPhFPJXPsWGpuYaGFxH2pjqdDezQVr8E9FcQZfEametndcuzTTdhFc3LY2l1zyufhuW4fiGWWPDsOiYGx6TujbaChjtcAhujpTcWZfjc8lvpJZWOYB2fZhhDjqXl+4abgLa9/JIjncbp5myhuZghYzJFFGCBHHoA09SB5BZOHxWCy5YTIb9b955rJgprKqvUwWwYsaJiymhZFUREBERAREQEREBRkbcEc1JEHDbUYI2S5y666riI6Wpo3l9JO+F5N3Ndd8En95pXstdTB4XLYlhF76LQ57D9t5WkCvpMg/rNNmkiPVzRe3mulw/ajDptG1sAJ+yZWsPiHWK5ybDnMPs3HcsCooGP+tp4Zeroxm8wrR6NJSQTC94ZAeOVj7rXTbJ0b/ehgNzf6loP4LksOjggddkJjP7NnD/MCuih2g3XkPjGCfgoiVRgmGQe8KCIj9dHFfyNlnYU+BzSKWaLLfU08TWM+eqxRjcG8hhPPsW3/BW5sZgdvjc/ob5fLcqM1sbXzWZWl+X3oIsjva5yOAJHdorj8AD3kvqZWxusXww2i7U8nyavt0BC1rMdcBliiaxvICw8gnr8r95t0GiDpIjFAwRxNYxrdzWAADwCgDmK09PfitjC9RWxY1XQ1Y0L1ktKmi41qmotUlAREQEREBERAREQEREArFqKcHgspEGhqKAHgtbNhQ5LrXRgqy+nCtHHPwrooforouudSjkrfqo5JRy36L6KTcN6Lp/VuierdEo55lBbgsiOl6Lc+rqvYJRrGQrIZGszsFNsKUW4WrKYotjV1rUEmqaiApKAiIgIiICIiAiIgIiICIiAiIgIiICWRECyWREBERAREQEREBERAREQf//Z">
            <a:hlinkClick r:id="rId3"/>
          </p:cNvPr>
          <p:cNvSpPr>
            <a:spLocks noChangeAspect="1" noChangeArrowheads="1"/>
          </p:cNvSpPr>
          <p:nvPr/>
        </p:nvSpPr>
        <p:spPr bwMode="auto">
          <a:xfrm>
            <a:off x="38100" y="-1508125"/>
            <a:ext cx="2333625"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196" name="Picture 4" descr="https://www.gamebirdexpert.com/wp-content/uploads/2015/12/water-glas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479" y="4352394"/>
            <a:ext cx="1405337" cy="21097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gamebirdexpert.com/wp-content/uploads/2015/12/water-glass.jpg">
            <a:hlinkClick r:id="rId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4357415"/>
            <a:ext cx="129508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www.gamebirdexpert.com/wp-content/uploads/2015/12/water-glass.jpg">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4293096"/>
            <a:ext cx="1392709" cy="2090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gamebirdexpert.com/wp-content/uploads/2015/12/water-glas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9056" y="4352394"/>
            <a:ext cx="1405337" cy="210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0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shape.mdpcdn.com/sites/shape.com/files/styles/story_detail/public/story/energy-drinks-329_0.jpg?itok=JwnzrAD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924944"/>
            <a:ext cx="3133725" cy="371475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normAutofit/>
          </a:bodyPr>
          <a:lstStyle/>
          <a:p>
            <a:pPr marL="0" indent="0" algn="ctr">
              <a:buNone/>
            </a:pPr>
            <a:r>
              <a:rPr lang="en-CA" sz="2800" dirty="0"/>
              <a:t>Athletes would get the same benefits from drinking a sports drink vs. drinking an energy drink during an endurance activity. </a:t>
            </a:r>
          </a:p>
          <a:p>
            <a:pPr marL="0" indent="0">
              <a:buNone/>
            </a:pPr>
            <a:endParaRPr lang="en-CA" sz="2800" dirty="0"/>
          </a:p>
          <a:p>
            <a:pPr marL="0" indent="0">
              <a:buNone/>
            </a:pPr>
            <a:endParaRPr lang="en-CA" sz="2800" dirty="0"/>
          </a:p>
        </p:txBody>
      </p:sp>
      <p:sp>
        <p:nvSpPr>
          <p:cNvPr id="3" name="Title 2"/>
          <p:cNvSpPr>
            <a:spLocks noGrp="1"/>
          </p:cNvSpPr>
          <p:nvPr>
            <p:ph type="title"/>
          </p:nvPr>
        </p:nvSpPr>
        <p:spPr>
          <a:xfrm>
            <a:off x="4876800" y="457200"/>
            <a:ext cx="3511624" cy="5715000"/>
          </a:xfrm>
        </p:spPr>
        <p:txBody>
          <a:bodyPr>
            <a:normAutofit/>
          </a:bodyPr>
          <a:lstStyle/>
          <a:p>
            <a:r>
              <a:rPr lang="en-CA" sz="4000" b="1" dirty="0"/>
              <a:t>Fact or Fiction?</a:t>
            </a:r>
            <a:br>
              <a:rPr lang="en-CA" sz="4000" b="1" dirty="0"/>
            </a:br>
            <a:br>
              <a:rPr lang="en-CA" sz="4000" b="1" dirty="0"/>
            </a:br>
            <a:endParaRPr lang="en-CA" sz="4000" dirty="0"/>
          </a:p>
        </p:txBody>
      </p:sp>
    </p:spTree>
    <p:extLst>
      <p:ext uri="{BB962C8B-B14F-4D97-AF65-F5344CB8AC3E}">
        <p14:creationId xmlns:p14="http://schemas.microsoft.com/office/powerpoint/2010/main" val="4103065275"/>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7393</TotalTime>
  <Words>1085</Words>
  <Application>Microsoft Office PowerPoint</Application>
  <PresentationFormat>On-screen Show (4:3)</PresentationFormat>
  <Paragraphs>106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Composite</vt:lpstr>
      <vt:lpstr>Sports drinks :  Fact or Fiction?</vt:lpstr>
      <vt:lpstr>Fact or Fiction?       </vt:lpstr>
      <vt:lpstr>Fact or Fiction?     </vt:lpstr>
      <vt:lpstr>Fact or Fiction?   </vt:lpstr>
      <vt:lpstr>Fact or Fiction?       </vt:lpstr>
      <vt:lpstr>Fact or Fiction?   </vt:lpstr>
      <vt:lpstr>Fact or Fiction?   </vt:lpstr>
      <vt:lpstr>Fact or Fiction?   </vt:lpstr>
      <vt:lpstr>Fact or Fiction?  </vt:lpstr>
      <vt:lpstr>Fact or Fiction?    </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drinks –  Truth or Myth? </dc:title>
  <dc:creator>Brigitte Pereira</dc:creator>
  <cp:lastModifiedBy>Wowkslukynsky, Natalie</cp:lastModifiedBy>
  <cp:revision>9</cp:revision>
  <dcterms:created xsi:type="dcterms:W3CDTF">2016-02-18T21:00:35Z</dcterms:created>
  <dcterms:modified xsi:type="dcterms:W3CDTF">2023-12-05T15:25:21Z</dcterms:modified>
</cp:coreProperties>
</file>