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6"/>
  </p:notesMasterIdLst>
  <p:sldIdLst>
    <p:sldId id="539" r:id="rId5"/>
    <p:sldId id="557" r:id="rId6"/>
    <p:sldId id="264" r:id="rId7"/>
    <p:sldId id="265" r:id="rId8"/>
    <p:sldId id="305" r:id="rId9"/>
    <p:sldId id="266" r:id="rId10"/>
    <p:sldId id="533" r:id="rId11"/>
    <p:sldId id="534" r:id="rId12"/>
    <p:sldId id="299" r:id="rId13"/>
    <p:sldId id="535" r:id="rId14"/>
    <p:sldId id="541" r:id="rId15"/>
    <p:sldId id="300" r:id="rId16"/>
    <p:sldId id="536" r:id="rId17"/>
    <p:sldId id="537" r:id="rId18"/>
    <p:sldId id="538" r:id="rId19"/>
    <p:sldId id="558" r:id="rId20"/>
    <p:sldId id="559" r:id="rId21"/>
    <p:sldId id="542" r:id="rId22"/>
    <p:sldId id="295" r:id="rId23"/>
    <p:sldId id="279" r:id="rId24"/>
    <p:sldId id="5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80692" autoAdjust="0"/>
  </p:normalViewPr>
  <p:slideViewPr>
    <p:cSldViewPr snapToGrid="0">
      <p:cViewPr varScale="1">
        <p:scale>
          <a:sx n="104" d="100"/>
          <a:sy n="104" d="100"/>
        </p:scale>
        <p:origin x="1128" y="208"/>
      </p:cViewPr>
      <p:guideLst/>
    </p:cSldViewPr>
  </p:slideViewPr>
  <p:outlineViewPr>
    <p:cViewPr>
      <p:scale>
        <a:sx n="33" d="100"/>
        <a:sy n="33" d="100"/>
      </p:scale>
      <p:origin x="0" y="-14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BC4F2-6A87-450D-AD53-D2188421BC53}" type="datetimeFigureOut">
              <a:rPr lang="en-US" smtClean="0"/>
              <a:t>1/26/24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B2649-7BD8-4005-A99E-30D13769A8BD}" type="slidenum">
              <a:rPr lang="en-US" smtClean="0"/>
              <a:t>‹#›</a:t>
            </a:fld>
            <a:endParaRPr lang="en-US"/>
          </a:p>
        </p:txBody>
      </p:sp>
    </p:spTree>
    <p:extLst>
      <p:ext uri="{BB962C8B-B14F-4D97-AF65-F5344CB8AC3E}">
        <p14:creationId xmlns:p14="http://schemas.microsoft.com/office/powerpoint/2010/main" val="2444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iabetes.org/healthy-living/medication-treatments/blood-glucose-testing-and-control/hypoglycemi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1</a:t>
            </a:fld>
            <a:endParaRPr lang="en-US"/>
          </a:p>
        </p:txBody>
      </p:sp>
    </p:spTree>
    <p:extLst>
      <p:ext uri="{BB962C8B-B14F-4D97-AF65-F5344CB8AC3E}">
        <p14:creationId xmlns:p14="http://schemas.microsoft.com/office/powerpoint/2010/main" val="372418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a:effectLst/>
                <a:latin typeface="OpenSans"/>
              </a:rPr>
              <a:t>The Diabetes Canada Clinical Practice Guidelines </a:t>
            </a:r>
            <a:endParaRPr lang="en-CA" sz="2800" dirty="0"/>
          </a:p>
          <a:p>
            <a:r>
              <a:rPr lang="en-CA" sz="1800" b="1" dirty="0">
                <a:effectLst/>
                <a:latin typeface="OpenSans"/>
              </a:rPr>
              <a:t>recommend that: </a:t>
            </a:r>
            <a:endParaRPr lang="en-CA" sz="2800" dirty="0"/>
          </a:p>
          <a:p>
            <a:pPr marL="285750" indent="-285750">
              <a:buFont typeface="Arial" panose="020B0604020202020204" pitchFamily="34" charset="0"/>
              <a:buChar char="•"/>
            </a:pPr>
            <a:r>
              <a:rPr lang="en-CA" sz="1800" b="0" dirty="0">
                <a:effectLst/>
                <a:latin typeface="OpenSans"/>
              </a:rPr>
              <a:t>Alcohol should be limited to 2 standard drinks/ day or less than</a:t>
            </a:r>
            <a:br>
              <a:rPr lang="en-CA" sz="1800" b="0" dirty="0">
                <a:effectLst/>
                <a:latin typeface="OpenSans"/>
              </a:rPr>
            </a:br>
            <a:r>
              <a:rPr lang="en-CA" sz="1800" b="0" dirty="0">
                <a:effectLst/>
                <a:latin typeface="OpenSans"/>
              </a:rPr>
              <a:t>10 drinks/ week for women, and limited to 3 standard drinks/ day or less than 15 drinks/ week for men. </a:t>
            </a:r>
          </a:p>
          <a:p>
            <a:pPr marL="285750" indent="-285750">
              <a:buFont typeface="Arial" panose="020B0604020202020204" pitchFamily="34" charset="0"/>
              <a:buChar char="•"/>
            </a:pPr>
            <a:r>
              <a:rPr lang="en-CA" sz="1800" b="0" dirty="0">
                <a:effectLst/>
                <a:latin typeface="OpenSans"/>
              </a:rPr>
              <a:t>People with diabetes should discuss alcohol use with their diabetes health-care team. </a:t>
            </a:r>
          </a:p>
          <a:p>
            <a:pPr marL="285750" indent="-285750">
              <a:buFont typeface="Arial" panose="020B0604020202020204" pitchFamily="34" charset="0"/>
              <a:buChar char="•"/>
            </a:pPr>
            <a:endParaRPr lang="en-CA" sz="1800" b="0" dirty="0">
              <a:effectLst/>
              <a:latin typeface="Open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t>SOURCE:  Diabetes Canada (2022). Alcohol and diabetes.  Retrieved from: https://</a:t>
            </a:r>
            <a:r>
              <a:rPr lang="en-CA" sz="1800" dirty="0" err="1"/>
              <a:t>www.diabetes.ca</a:t>
            </a:r>
            <a:r>
              <a:rPr lang="en-CA" sz="1800" dirty="0"/>
              <a:t>/</a:t>
            </a:r>
            <a:r>
              <a:rPr lang="en-CA" sz="1800" dirty="0" err="1"/>
              <a:t>DiabetesCanadaWebsite</a:t>
            </a:r>
            <a:r>
              <a:rPr lang="en-CA" sz="1800" dirty="0"/>
              <a:t>/media/Managing-My-Diabetes/Tools%20and%20Resources/</a:t>
            </a:r>
            <a:r>
              <a:rPr lang="en-CA" sz="1800" dirty="0" err="1"/>
              <a:t>alcohol-and-diabetes.pdf?ext</a:t>
            </a:r>
            <a:r>
              <a:rPr lang="en-CA" sz="1800" dirty="0"/>
              <a:t>=.pdf</a:t>
            </a:r>
          </a:p>
          <a:p>
            <a:pPr marL="0" indent="0">
              <a:buFont typeface="Arial" panose="020B0604020202020204" pitchFamily="34" charset="0"/>
              <a:buNone/>
            </a:pPr>
            <a:endParaRPr lang="en-CA" sz="1800" b="0" dirty="0">
              <a:effectLst/>
              <a:latin typeface="OpenSans"/>
            </a:endParaRPr>
          </a:p>
        </p:txBody>
      </p:sp>
      <p:sp>
        <p:nvSpPr>
          <p:cNvPr id="4" name="Slide Number Placeholder 3"/>
          <p:cNvSpPr>
            <a:spLocks noGrp="1"/>
          </p:cNvSpPr>
          <p:nvPr>
            <p:ph type="sldNum" sz="quarter" idx="5"/>
          </p:nvPr>
        </p:nvSpPr>
        <p:spPr/>
        <p:txBody>
          <a:bodyPr/>
          <a:lstStyle/>
          <a:p>
            <a:fld id="{26E98E47-827B-3F4D-B76C-2459AF937FE1}" type="slidenum">
              <a:rPr lang="en-CA" smtClean="0"/>
              <a:t>10</a:t>
            </a:fld>
            <a:endParaRPr lang="en-CA"/>
          </a:p>
        </p:txBody>
      </p:sp>
    </p:spTree>
    <p:extLst>
      <p:ext uri="{BB962C8B-B14F-4D97-AF65-F5344CB8AC3E}">
        <p14:creationId xmlns:p14="http://schemas.microsoft.com/office/powerpoint/2010/main" val="1313930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CA" sz="1200" b="1" dirty="0">
                <a:effectLst/>
                <a:latin typeface="OpenSans"/>
              </a:rPr>
              <a:t>Alcohol risks for people with diabetes</a:t>
            </a:r>
            <a:r>
              <a:rPr lang="en-CA" sz="1100" b="1" dirty="0">
                <a:effectLst/>
                <a:latin typeface="OpenSans"/>
              </a:rPr>
              <a:t>: </a:t>
            </a:r>
            <a:endParaRPr lang="en-CA" dirty="0">
              <a:effectLst/>
            </a:endParaRPr>
          </a:p>
          <a:p>
            <a:pPr algn="l"/>
            <a:r>
              <a:rPr lang="en-CA" sz="1000" b="0" dirty="0">
                <a:effectLst/>
                <a:latin typeface="OpenSans"/>
              </a:rPr>
              <a:t>Hypoglycemia - </a:t>
            </a:r>
            <a:r>
              <a:rPr lang="en-CA" b="0" i="0" u="none" strike="noStrike" dirty="0">
                <a:solidFill>
                  <a:srgbClr val="757575"/>
                </a:solidFill>
                <a:effectLst/>
                <a:latin typeface="Helvetica Neue" panose="02000503000000020004" pitchFamily="2" charset="0"/>
              </a:rPr>
              <a:t>Despite the potential health perks of drinking alcohol, there are some cautions as well. The biggest concern is </a:t>
            </a:r>
            <a:r>
              <a:rPr lang="en-CA" b="0" i="0" u="none" strike="noStrike" dirty="0">
                <a:solidFill>
                  <a:srgbClr val="AA182C"/>
                </a:solidFill>
                <a:effectLst/>
                <a:latin typeface="Helvetica Neue" panose="02000503000000020004" pitchFamily="2" charset="0"/>
                <a:hlinkClick r:id="rId3"/>
              </a:rPr>
              <a:t>hypoglycemia</a:t>
            </a:r>
            <a:r>
              <a:rPr lang="en-CA" b="0" i="0" u="none" strike="noStrike" dirty="0">
                <a:solidFill>
                  <a:srgbClr val="757575"/>
                </a:solidFill>
                <a:effectLst/>
                <a:latin typeface="Helvetica Neue" panose="02000503000000020004" pitchFamily="2" charset="0"/>
              </a:rPr>
              <a:t> (low blood sugar). When drinking alcohol is combined with the medications most often used to treat diabetes—particularly insulin and sulfonylureas, low blood sugar can result. While a glass of wine with dinner probably isn’t a big deal, a mojito on an empty stomach at happy hour is.  </a:t>
            </a:r>
            <a:r>
              <a:rPr lang="en-CA" sz="1200" b="0" i="0" u="none" strike="noStrike" dirty="0">
                <a:solidFill>
                  <a:srgbClr val="757575"/>
                </a:solidFill>
                <a:effectLst/>
                <a:latin typeface="Helvetica Neue" panose="02000503000000020004" pitchFamily="2" charset="0"/>
              </a:rPr>
              <a:t>Blame it on your liver. This organ stabilizes glucose levels by storing carbohydrates and releasing them into the bloodstream between meals and overnight. It’s also the body’s detoxification center, breaking down toxins like alcohol so the kidneys can easily flush them away.</a:t>
            </a:r>
          </a:p>
          <a:p>
            <a:pPr algn="l"/>
            <a:r>
              <a:rPr lang="en-CA" sz="1200" b="0" i="0" u="none" strike="noStrike" dirty="0">
                <a:solidFill>
                  <a:srgbClr val="757575"/>
                </a:solidFill>
                <a:effectLst/>
                <a:latin typeface="Helvetica Neue" panose="02000503000000020004" pitchFamily="2" charset="0"/>
              </a:rPr>
              <a:t>Trouble is, it’s not great at multitasking. Your liver will choose to metabolize the alcohol over maintaining your blood sugar, which can lead to hypoglycemia. The liver often makes this choice when you drink without eating food—so consider snacking while you sip. </a:t>
            </a:r>
          </a:p>
          <a:p>
            <a:pPr algn="l"/>
            <a:r>
              <a:rPr lang="en-CA" sz="1200" b="0" i="0" u="none" strike="noStrike" dirty="0">
                <a:solidFill>
                  <a:srgbClr val="757575"/>
                </a:solidFill>
                <a:effectLst/>
                <a:latin typeface="Helvetica Neue" panose="02000503000000020004" pitchFamily="2" charset="0"/>
              </a:rPr>
              <a:t>Because many of the symptoms of hypoglycemia—such as slurred speech, drowsiness, confusion, or difficulty walking—are also symptoms of being drunk, it can be difficult to tell the two apart. And if you often have hypoglycemia unawareness, a condition in which you don’t recognize you’re going low, drinking becomes especially dicey. Timing may also be an issue, as hypoglycemia can strike hours after your last drink, especially if you’ve been exercising. </a:t>
            </a:r>
          </a:p>
          <a:p>
            <a:endParaRPr lang="en-CA"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SOURCE:  American Diabetes Association (2023). Alcohol and diabetes.  Retrieved from: https://</a:t>
            </a:r>
            <a:r>
              <a:rPr lang="en-CA" sz="2800" dirty="0" err="1"/>
              <a:t>diabetes.org</a:t>
            </a:r>
            <a:r>
              <a:rPr lang="en-CA" sz="2800" dirty="0"/>
              <a:t>/healthy-living/medication-treatments/alcohol-diabetes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800" dirty="0"/>
          </a:p>
        </p:txBody>
      </p:sp>
      <p:sp>
        <p:nvSpPr>
          <p:cNvPr id="4" name="Slide Number Placeholder 3"/>
          <p:cNvSpPr>
            <a:spLocks noGrp="1"/>
          </p:cNvSpPr>
          <p:nvPr>
            <p:ph type="sldNum" sz="quarter" idx="5"/>
          </p:nvPr>
        </p:nvSpPr>
        <p:spPr/>
        <p:txBody>
          <a:bodyPr/>
          <a:lstStyle/>
          <a:p>
            <a:fld id="{26E98E47-827B-3F4D-B76C-2459AF937FE1}" type="slidenum">
              <a:rPr lang="en-CA" smtClean="0"/>
              <a:t>11</a:t>
            </a:fld>
            <a:endParaRPr lang="en-CA"/>
          </a:p>
        </p:txBody>
      </p:sp>
    </p:spTree>
    <p:extLst>
      <p:ext uri="{BB962C8B-B14F-4D97-AF65-F5344CB8AC3E}">
        <p14:creationId xmlns:p14="http://schemas.microsoft.com/office/powerpoint/2010/main" val="4669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CA" sz="1200" b="1" dirty="0">
                <a:effectLst/>
                <a:latin typeface="OpenSans"/>
              </a:rPr>
              <a:t>Alcohol risks for people with diabetes</a:t>
            </a:r>
            <a:r>
              <a:rPr lang="en-CA" sz="1100" b="1" dirty="0">
                <a:effectLst/>
                <a:latin typeface="OpenSans"/>
              </a:rPr>
              <a:t>: </a:t>
            </a:r>
            <a:endParaRPr lang="en-CA" sz="1000" b="0" dirty="0">
              <a:effectLst/>
              <a:latin typeface="OpenSans"/>
            </a:endParaRPr>
          </a:p>
          <a:p>
            <a:pPr marL="285750" lvl="0" indent="-285750">
              <a:buFont typeface="Arial" panose="020B0604020202020204" pitchFamily="34" charset="0"/>
              <a:buChar char="•"/>
            </a:pPr>
            <a:r>
              <a:rPr lang="en-CA" sz="1000" b="0" dirty="0">
                <a:effectLst/>
                <a:latin typeface="OpenSans"/>
              </a:rPr>
              <a:t>affect judgement </a:t>
            </a:r>
          </a:p>
          <a:p>
            <a:pPr marL="285750" lvl="0" indent="-285750">
              <a:buFont typeface="Arial" panose="020B0604020202020204" pitchFamily="34" charset="0"/>
              <a:buChar char="•"/>
            </a:pPr>
            <a:r>
              <a:rPr lang="en-CA" sz="1000" b="0" dirty="0">
                <a:effectLst/>
                <a:latin typeface="OpenSans"/>
              </a:rPr>
              <a:t>provide empty calories that might lead to weight gain if taken in excess.  When your liver breaks down alcohol, it turns the alcohol into (stored) fat.  This means that drinking alcohol can make you gain weight.   At 7 calories per gram, alcohol is nearly as calorie dense as fat (9 calories per gram).  That is where that beer belly comes from!!</a:t>
            </a:r>
          </a:p>
          <a:p>
            <a:pPr marL="285750" lvl="0" indent="-285750">
              <a:buFont typeface="Arial" panose="020B0604020202020204" pitchFamily="34" charset="0"/>
              <a:buChar char="•"/>
            </a:pPr>
            <a:r>
              <a:rPr lang="en-CA" sz="1000" b="0" dirty="0">
                <a:effectLst/>
                <a:latin typeface="OpenSans"/>
              </a:rPr>
              <a:t>increase blood pressure:  drinking alcohol can get in the way of medicines to treat high blood pressure which will make your blood pressure harder to control.  High blood pressure is a leading cause of kidney disease and strokes.</a:t>
            </a:r>
          </a:p>
          <a:p>
            <a:pPr marL="285750" lvl="0" indent="-285750">
              <a:buFont typeface="Arial" panose="020B0604020202020204" pitchFamily="34" charset="0"/>
              <a:buChar char="•"/>
            </a:pPr>
            <a:r>
              <a:rPr lang="en-CA" sz="1000" b="0" dirty="0">
                <a:effectLst/>
                <a:latin typeface="OpenSans"/>
              </a:rPr>
              <a:t>Increased triglycerides: alcohol use can lead to elevated blood fats called triglycerides, which raise your risk of heart disease.</a:t>
            </a:r>
          </a:p>
          <a:p>
            <a:pPr marL="285750" lvl="0" indent="-285750">
              <a:buFont typeface="Arial" panose="020B0604020202020204" pitchFamily="34" charset="0"/>
              <a:buChar char="•"/>
            </a:pPr>
            <a:r>
              <a:rPr lang="en-CA" sz="1000" b="0" dirty="0">
                <a:effectLst/>
                <a:latin typeface="OpenSans"/>
              </a:rPr>
              <a:t>cause damage to liver and nerves including brain and sexual organs </a:t>
            </a:r>
          </a:p>
          <a:p>
            <a:endParaRPr lang="en-CA"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SOURCE:  Diabetes Canada (2022). Alcohol and diabetes.  Retrieved from: https://</a:t>
            </a:r>
            <a:r>
              <a:rPr lang="en-CA" sz="2800" dirty="0" err="1"/>
              <a:t>www.diabetes.ca</a:t>
            </a:r>
            <a:r>
              <a:rPr lang="en-CA" sz="2800" dirty="0"/>
              <a:t>/</a:t>
            </a:r>
            <a:r>
              <a:rPr lang="en-CA" sz="2800" dirty="0" err="1"/>
              <a:t>DiabetesCanadaWebsite</a:t>
            </a:r>
            <a:r>
              <a:rPr lang="en-CA" sz="2800" dirty="0"/>
              <a:t>/media/Managing-My-Diabetes/Tools%20and%20Resources/</a:t>
            </a:r>
            <a:r>
              <a:rPr lang="en-CA" sz="2800" dirty="0" err="1"/>
              <a:t>alcohol-and-diabetes.pdf?ext</a:t>
            </a:r>
            <a:r>
              <a:rPr lang="en-CA" sz="2800" dirty="0"/>
              <a:t>=.pdf</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SOURCE:  John Hopkins Medicine (1998).  Diabetes Education - #16: Mixing alcohol with your diabetes.  Retrieved from: https://</a:t>
            </a:r>
            <a:r>
              <a:rPr lang="en-CA" sz="2800" dirty="0" err="1"/>
              <a:t>www.hopkinsmedicine.org</a:t>
            </a:r>
            <a:r>
              <a:rPr lang="en-CA" sz="2800" dirty="0"/>
              <a:t>/-/media/general-internal-medicine/documents/faculty-resource/mixing-alcohol-with-your-</a:t>
            </a:r>
            <a:r>
              <a:rPr lang="en-CA" sz="2800" dirty="0" err="1"/>
              <a:t>diabetes.pdf</a:t>
            </a:r>
            <a:endParaRPr lang="en-CA"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SOURCE:  Diabetes Teaching Center at the University of California (2024).  Diabetes Education Online:  Diabetes &amp; alcohol.  Retrieved from: https://</a:t>
            </a:r>
            <a:r>
              <a:rPr lang="en-CA" sz="2800" dirty="0" err="1"/>
              <a:t>dtc.ucsf.edu</a:t>
            </a:r>
            <a:r>
              <a:rPr lang="en-CA" sz="2800" dirty="0"/>
              <a:t>/living-with-diabetes/diet-and-nutrition/diabetes-alcohol/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800" dirty="0"/>
          </a:p>
          <a:p>
            <a:endParaRPr lang="en-CA" sz="2800" dirty="0"/>
          </a:p>
        </p:txBody>
      </p:sp>
      <p:sp>
        <p:nvSpPr>
          <p:cNvPr id="4" name="Slide Number Placeholder 3"/>
          <p:cNvSpPr>
            <a:spLocks noGrp="1"/>
          </p:cNvSpPr>
          <p:nvPr>
            <p:ph type="sldNum" sz="quarter" idx="5"/>
          </p:nvPr>
        </p:nvSpPr>
        <p:spPr/>
        <p:txBody>
          <a:bodyPr/>
          <a:lstStyle/>
          <a:p>
            <a:fld id="{26E98E47-827B-3F4D-B76C-2459AF937FE1}" type="slidenum">
              <a:rPr lang="en-CA" smtClean="0"/>
              <a:t>12</a:t>
            </a:fld>
            <a:endParaRPr lang="en-CA"/>
          </a:p>
        </p:txBody>
      </p:sp>
    </p:spTree>
    <p:extLst>
      <p:ext uri="{BB962C8B-B14F-4D97-AF65-F5344CB8AC3E}">
        <p14:creationId xmlns:p14="http://schemas.microsoft.com/office/powerpoint/2010/main" val="18021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CA" sz="1200" b="1" dirty="0">
                <a:effectLst/>
                <a:latin typeface="OpenSans"/>
              </a:rPr>
              <a:t>Alcohol risks for people with diabetes</a:t>
            </a:r>
            <a:r>
              <a:rPr lang="en-CA" sz="1100" b="1" dirty="0">
                <a:effectLst/>
                <a:latin typeface="OpenSans"/>
              </a:rPr>
              <a:t>: </a:t>
            </a:r>
            <a:endParaRPr lang="en-CA" dirty="0">
              <a:effectLst/>
            </a:endParaRPr>
          </a:p>
          <a:p>
            <a:pPr marL="285750" lvl="0" indent="-285750">
              <a:buFont typeface="Arial" panose="020B0604020202020204" pitchFamily="34" charset="0"/>
              <a:buChar char="•"/>
            </a:pPr>
            <a:r>
              <a:rPr lang="en-CA" sz="1000" b="0" dirty="0">
                <a:effectLst/>
                <a:latin typeface="OpenSans"/>
              </a:rPr>
              <a:t>contribute to inflammation of the pancreas </a:t>
            </a:r>
          </a:p>
          <a:p>
            <a:pPr marL="285750" lvl="0" indent="-285750">
              <a:buFont typeface="Arial" panose="020B0604020202020204" pitchFamily="34" charset="0"/>
              <a:buChar char="•"/>
            </a:pPr>
            <a:r>
              <a:rPr lang="en-CA" sz="1000" b="0" dirty="0">
                <a:effectLst/>
                <a:latin typeface="OpenSans"/>
              </a:rPr>
              <a:t>dehydrate the body which is very dangerous in someone with high blood sugar </a:t>
            </a:r>
          </a:p>
          <a:p>
            <a:pPr marL="285750" lvl="0" indent="-285750">
              <a:buFont typeface="Arial" panose="020B0604020202020204" pitchFamily="34" charset="0"/>
              <a:buChar char="•"/>
            </a:pPr>
            <a:r>
              <a:rPr lang="en-CA" sz="1000" b="0" dirty="0">
                <a:effectLst/>
                <a:latin typeface="OpenSans"/>
              </a:rPr>
              <a:t>worsen eye disease </a:t>
            </a:r>
          </a:p>
          <a:p>
            <a:endParaRPr lang="en-CA"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SOURCE:  Diabetes Canada (2022). Alcohol and diabetes.  Retrieved from: https://</a:t>
            </a:r>
            <a:r>
              <a:rPr lang="en-CA" sz="2800" dirty="0" err="1"/>
              <a:t>www.diabetes.ca</a:t>
            </a:r>
            <a:r>
              <a:rPr lang="en-CA" sz="2800" dirty="0"/>
              <a:t>/</a:t>
            </a:r>
            <a:r>
              <a:rPr lang="en-CA" sz="2800" dirty="0" err="1"/>
              <a:t>DiabetesCanadaWebsite</a:t>
            </a:r>
            <a:r>
              <a:rPr lang="en-CA" sz="2800" dirty="0"/>
              <a:t>/media/Managing-My-Diabetes/Tools%20and%20Resources/</a:t>
            </a:r>
            <a:r>
              <a:rPr lang="en-CA" sz="2800" dirty="0" err="1"/>
              <a:t>alcohol-and-diabetes.pdf?ext</a:t>
            </a:r>
            <a:r>
              <a:rPr lang="en-CA" sz="2800" dirty="0"/>
              <a:t>=.pdf</a:t>
            </a:r>
          </a:p>
          <a:p>
            <a:endParaRPr lang="en-CA" sz="2800" dirty="0"/>
          </a:p>
        </p:txBody>
      </p:sp>
      <p:sp>
        <p:nvSpPr>
          <p:cNvPr id="4" name="Slide Number Placeholder 3"/>
          <p:cNvSpPr>
            <a:spLocks noGrp="1"/>
          </p:cNvSpPr>
          <p:nvPr>
            <p:ph type="sldNum" sz="quarter" idx="5"/>
          </p:nvPr>
        </p:nvSpPr>
        <p:spPr/>
        <p:txBody>
          <a:bodyPr/>
          <a:lstStyle/>
          <a:p>
            <a:fld id="{26E98E47-827B-3F4D-B76C-2459AF937FE1}" type="slidenum">
              <a:rPr lang="en-CA" smtClean="0"/>
              <a:t>13</a:t>
            </a:fld>
            <a:endParaRPr lang="en-CA"/>
          </a:p>
        </p:txBody>
      </p:sp>
    </p:spTree>
    <p:extLst>
      <p:ext uri="{BB962C8B-B14F-4D97-AF65-F5344CB8AC3E}">
        <p14:creationId xmlns:p14="http://schemas.microsoft.com/office/powerpoint/2010/main" val="892350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CA" sz="1800" b="1" dirty="0">
                <a:effectLst/>
                <a:latin typeface="OpenSans"/>
              </a:rPr>
              <a:t>For young people in particular, alcohol use: </a:t>
            </a:r>
            <a:endParaRPr lang="en-CA" dirty="0">
              <a:effectLst/>
            </a:endParaRPr>
          </a:p>
          <a:p>
            <a:pPr>
              <a:buFont typeface="+mj-lt"/>
              <a:buNone/>
            </a:pPr>
            <a:r>
              <a:rPr lang="en-CA" sz="1800" b="0" dirty="0">
                <a:effectLst/>
                <a:latin typeface="OpenSans"/>
              </a:rPr>
              <a:t>• can lead to addiction</a:t>
            </a:r>
            <a:br>
              <a:rPr lang="en-CA" sz="1800" b="0" dirty="0">
                <a:effectLst/>
                <a:latin typeface="OpenSans"/>
              </a:rPr>
            </a:br>
            <a:r>
              <a:rPr lang="en-CA" sz="1800" b="0" dirty="0">
                <a:effectLst/>
                <a:latin typeface="OpenSans"/>
              </a:rPr>
              <a:t>• is associated with a dramatic increase in injuries and death </a:t>
            </a:r>
            <a:endParaRPr lang="en-CA" dirty="0">
              <a:effectLst/>
            </a:endParaRPr>
          </a:p>
          <a:p>
            <a:endParaRPr lang="en-CA"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SOURCE:  Diabetes Canada (2022). Alcohol and diabetes.  Retrieved from: https://</a:t>
            </a:r>
            <a:r>
              <a:rPr lang="en-CA" sz="2800" dirty="0" err="1"/>
              <a:t>www.diabetes.ca</a:t>
            </a:r>
            <a:r>
              <a:rPr lang="en-CA" sz="2800" dirty="0"/>
              <a:t>/</a:t>
            </a:r>
            <a:r>
              <a:rPr lang="en-CA" sz="2800" dirty="0" err="1"/>
              <a:t>DiabetesCanadaWebsite</a:t>
            </a:r>
            <a:r>
              <a:rPr lang="en-CA" sz="2800" dirty="0"/>
              <a:t>/media/Managing-My-Diabetes/Tools%20and%20Resources/</a:t>
            </a:r>
            <a:r>
              <a:rPr lang="en-CA" sz="2800" dirty="0" err="1"/>
              <a:t>alcohol-and-diabetes.pdf?ext</a:t>
            </a:r>
            <a:r>
              <a:rPr lang="en-CA" sz="2800" dirty="0"/>
              <a:t>=.pdf</a:t>
            </a:r>
          </a:p>
          <a:p>
            <a:endParaRPr lang="en-CA" sz="2800" dirty="0"/>
          </a:p>
        </p:txBody>
      </p:sp>
      <p:sp>
        <p:nvSpPr>
          <p:cNvPr id="4" name="Slide Number Placeholder 3"/>
          <p:cNvSpPr>
            <a:spLocks noGrp="1"/>
          </p:cNvSpPr>
          <p:nvPr>
            <p:ph type="sldNum" sz="quarter" idx="5"/>
          </p:nvPr>
        </p:nvSpPr>
        <p:spPr/>
        <p:txBody>
          <a:bodyPr/>
          <a:lstStyle/>
          <a:p>
            <a:fld id="{26E98E47-827B-3F4D-B76C-2459AF937FE1}" type="slidenum">
              <a:rPr lang="en-CA" smtClean="0"/>
              <a:t>14</a:t>
            </a:fld>
            <a:endParaRPr lang="en-CA"/>
          </a:p>
        </p:txBody>
      </p:sp>
    </p:spTree>
    <p:extLst>
      <p:ext uri="{BB962C8B-B14F-4D97-AF65-F5344CB8AC3E}">
        <p14:creationId xmlns:p14="http://schemas.microsoft.com/office/powerpoint/2010/main" val="2301660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effectLst/>
                <a:latin typeface="OpenSans"/>
              </a:rPr>
              <a:t>Drinking alcohol can increase your risk of having low blood sugar. To reduce this risk, take the following steps: </a:t>
            </a:r>
            <a:endParaRPr lang="en-CA" sz="2800" dirty="0"/>
          </a:p>
          <a:p>
            <a:endParaRPr lang="en-CA" sz="1800" b="1" dirty="0">
              <a:effectLst/>
              <a:latin typeface="OpenSans"/>
            </a:endParaRPr>
          </a:p>
          <a:p>
            <a:r>
              <a:rPr lang="en-CA" sz="1800" b="1" dirty="0">
                <a:effectLst/>
                <a:latin typeface="OpenSans"/>
              </a:rPr>
              <a:t>BEFORE drinking alcohol </a:t>
            </a:r>
            <a:endParaRPr lang="en-CA" dirty="0"/>
          </a:p>
          <a:p>
            <a:r>
              <a:rPr lang="en-CA" sz="1800" b="0" dirty="0">
                <a:effectLst/>
                <a:latin typeface="OpenSans"/>
              </a:rPr>
              <a:t>Eat regular meals, take your medication(s), and check your blood sugar levels frequently (keep your blood glucose meter with you). </a:t>
            </a:r>
            <a:endParaRPr lang="en-CA" dirty="0"/>
          </a:p>
          <a:p>
            <a:pPr>
              <a:buFont typeface="Arial" panose="020B0604020202020204" pitchFamily="34" charset="0"/>
              <a:buChar char="•"/>
            </a:pPr>
            <a:r>
              <a:rPr lang="en-CA" sz="1800" b="0" dirty="0">
                <a:effectLst/>
                <a:latin typeface="OpenSans"/>
              </a:rPr>
              <a:t>Always have a treatment for low blood sugar with you (such as 3 glucose tablets or 150 mL regular pop</a:t>
            </a:r>
            <a:br>
              <a:rPr lang="en-CA" sz="1800" b="0" dirty="0">
                <a:effectLst/>
                <a:latin typeface="OpenSans"/>
              </a:rPr>
            </a:br>
            <a:r>
              <a:rPr lang="en-CA" sz="1800" b="0" dirty="0">
                <a:effectLst/>
                <a:latin typeface="OpenSans"/>
              </a:rPr>
              <a:t>or 6 Life Savers®). </a:t>
            </a:r>
          </a:p>
          <a:p>
            <a:pPr>
              <a:buFont typeface="Arial" panose="020B0604020202020204" pitchFamily="34" charset="0"/>
              <a:buChar char="•"/>
            </a:pPr>
            <a:r>
              <a:rPr lang="en-CA" sz="1800" b="0" strike="sngStrike" dirty="0">
                <a:effectLst/>
                <a:latin typeface="OpenSans"/>
              </a:rPr>
              <a:t>Wherever you are, make sure someone with you knows your signs and symptoms of low blood sugar and how to treat it so they can help you. </a:t>
            </a:r>
          </a:p>
          <a:p>
            <a:pPr>
              <a:buFont typeface="Arial" panose="020B0604020202020204" pitchFamily="34" charset="0"/>
              <a:buChar char="•"/>
            </a:pPr>
            <a:r>
              <a:rPr lang="en-CA" sz="1800" b="0" strike="sngStrike" dirty="0">
                <a:effectLst/>
                <a:latin typeface="OpenSans"/>
              </a:rPr>
              <a:t>Be aware that glucagon, a treatment for low blood sugar, will not work while alcohol is in the body. Because of this, make sure that someone knows to call an ambulance if you pass out. </a:t>
            </a:r>
          </a:p>
          <a:p>
            <a:pPr>
              <a:buFont typeface="Arial" panose="020B0604020202020204" pitchFamily="34" charset="0"/>
              <a:buChar char="•"/>
            </a:pPr>
            <a:r>
              <a:rPr lang="en-CA" sz="1800" b="0" strike="sngStrike" dirty="0">
                <a:effectLst/>
                <a:latin typeface="OpenSans"/>
              </a:rPr>
              <a:t>Wear diabetes identification such as a </a:t>
            </a:r>
            <a:r>
              <a:rPr lang="en-CA" sz="1800" b="0" strike="sngStrike" dirty="0" err="1">
                <a:effectLst/>
                <a:latin typeface="OpenSans"/>
              </a:rPr>
              <a:t>MedicAlert</a:t>
            </a:r>
            <a:r>
              <a:rPr lang="en-CA" sz="1800" b="0" strike="sngStrike" dirty="0">
                <a:effectLst/>
                <a:latin typeface="OpenSans"/>
              </a:rPr>
              <a:t>® bracelet. </a:t>
            </a:r>
          </a:p>
          <a:p>
            <a:endParaRPr lang="en-CA"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SOURCE:  Diabetes Canada (2022). Alcohol and diabetes.  Retrieved from: https://</a:t>
            </a:r>
            <a:r>
              <a:rPr lang="en-CA" sz="2800" dirty="0" err="1"/>
              <a:t>www.diabetes.ca</a:t>
            </a:r>
            <a:r>
              <a:rPr lang="en-CA" sz="2800" dirty="0"/>
              <a:t>/</a:t>
            </a:r>
            <a:r>
              <a:rPr lang="en-CA" sz="2800" dirty="0" err="1"/>
              <a:t>DiabetesCanadaWebsite</a:t>
            </a:r>
            <a:r>
              <a:rPr lang="en-CA" sz="2800" dirty="0"/>
              <a:t>/media/Managing-My-Diabetes/Tools%20and%20Resources/</a:t>
            </a:r>
            <a:r>
              <a:rPr lang="en-CA" sz="2800" dirty="0" err="1"/>
              <a:t>alcohol-and-diabetes.pdf?ext</a:t>
            </a:r>
            <a:r>
              <a:rPr lang="en-CA" sz="2800" dirty="0"/>
              <a:t>=.pdf</a:t>
            </a:r>
          </a:p>
          <a:p>
            <a:endParaRPr lang="en-CA" sz="2800" dirty="0"/>
          </a:p>
        </p:txBody>
      </p:sp>
      <p:sp>
        <p:nvSpPr>
          <p:cNvPr id="4" name="Slide Number Placeholder 3"/>
          <p:cNvSpPr>
            <a:spLocks noGrp="1"/>
          </p:cNvSpPr>
          <p:nvPr>
            <p:ph type="sldNum" sz="quarter" idx="5"/>
          </p:nvPr>
        </p:nvSpPr>
        <p:spPr/>
        <p:txBody>
          <a:bodyPr/>
          <a:lstStyle/>
          <a:p>
            <a:fld id="{26E98E47-827B-3F4D-B76C-2459AF937FE1}" type="slidenum">
              <a:rPr lang="en-CA" smtClean="0"/>
              <a:t>15</a:t>
            </a:fld>
            <a:endParaRPr lang="en-CA"/>
          </a:p>
        </p:txBody>
      </p:sp>
    </p:spTree>
    <p:extLst>
      <p:ext uri="{BB962C8B-B14F-4D97-AF65-F5344CB8AC3E}">
        <p14:creationId xmlns:p14="http://schemas.microsoft.com/office/powerpoint/2010/main" val="1719141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effectLst/>
                <a:latin typeface="OpenSans"/>
              </a:rPr>
              <a:t>Drinking alcohol can increase your risk of having low blood sugar. To reduce this risk, take the following steps: </a:t>
            </a:r>
            <a:endParaRPr lang="en-CA" sz="2800" dirty="0"/>
          </a:p>
          <a:p>
            <a:endParaRPr lang="en-CA" sz="1800" b="1" dirty="0">
              <a:effectLst/>
              <a:latin typeface="OpenSans"/>
            </a:endParaRPr>
          </a:p>
          <a:p>
            <a:r>
              <a:rPr lang="en-CA" sz="1800" b="1" dirty="0">
                <a:effectLst/>
                <a:latin typeface="OpenSans"/>
              </a:rPr>
              <a:t>BEFORE drinking alcohol </a:t>
            </a:r>
            <a:endParaRPr lang="en-CA" dirty="0"/>
          </a:p>
          <a:p>
            <a:pPr>
              <a:buFont typeface="Arial" panose="020B0604020202020204" pitchFamily="34" charset="0"/>
              <a:buChar char="•"/>
            </a:pPr>
            <a:r>
              <a:rPr lang="en-CA" sz="1800" b="0" dirty="0">
                <a:effectLst/>
                <a:latin typeface="OpenSans"/>
              </a:rPr>
              <a:t>Wherever you are, make sure someone with you knows your signs and symptoms of low blood sugar and how to treat it so they can help you. </a:t>
            </a:r>
          </a:p>
          <a:p>
            <a:pPr>
              <a:buFont typeface="Arial" panose="020B0604020202020204" pitchFamily="34" charset="0"/>
              <a:buChar char="•"/>
            </a:pPr>
            <a:r>
              <a:rPr lang="en-CA" sz="1800" b="0" dirty="0">
                <a:effectLst/>
                <a:latin typeface="OpenSans"/>
              </a:rPr>
              <a:t>Be aware that glucagon, a treatment for low blood sugar, will not work while alcohol is in the body. Because of this, make sure that someone knows to call an ambulance if you pass out. </a:t>
            </a:r>
          </a:p>
          <a:p>
            <a:pPr>
              <a:buFont typeface="Arial" panose="020B0604020202020204" pitchFamily="34" charset="0"/>
              <a:buChar char="•"/>
            </a:pPr>
            <a:r>
              <a:rPr lang="en-CA" sz="1800" b="0" dirty="0">
                <a:effectLst/>
                <a:latin typeface="OpenSans"/>
              </a:rPr>
              <a:t>Wear diabetes identification such as a </a:t>
            </a:r>
            <a:r>
              <a:rPr lang="en-CA" sz="1800" b="0" dirty="0" err="1">
                <a:effectLst/>
                <a:latin typeface="OpenSans"/>
              </a:rPr>
              <a:t>MedicAlert</a:t>
            </a:r>
            <a:r>
              <a:rPr lang="en-CA" sz="1800" b="0" dirty="0">
                <a:effectLst/>
                <a:latin typeface="OpenSans"/>
              </a:rPr>
              <a:t>® bracelet. </a:t>
            </a:r>
          </a:p>
          <a:p>
            <a:endParaRPr lang="en-CA"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SOURCE:  Diabetes Canada (2022). Alcohol and diabetes.  Retrieved from: https://</a:t>
            </a:r>
            <a:r>
              <a:rPr lang="en-CA" sz="2800" dirty="0" err="1"/>
              <a:t>www.diabetes.ca</a:t>
            </a:r>
            <a:r>
              <a:rPr lang="en-CA" sz="2800" dirty="0"/>
              <a:t>/</a:t>
            </a:r>
            <a:r>
              <a:rPr lang="en-CA" sz="2800" dirty="0" err="1"/>
              <a:t>DiabetesCanadaWebsite</a:t>
            </a:r>
            <a:r>
              <a:rPr lang="en-CA" sz="2800" dirty="0"/>
              <a:t>/media/Managing-My-Diabetes/Tools%20and%20Resources/</a:t>
            </a:r>
            <a:r>
              <a:rPr lang="en-CA" sz="2800" dirty="0" err="1"/>
              <a:t>alcohol-and-diabetes.pdf?ext</a:t>
            </a:r>
            <a:r>
              <a:rPr lang="en-CA" sz="2800" dirty="0"/>
              <a:t>=.pdf</a:t>
            </a:r>
          </a:p>
          <a:p>
            <a:endParaRPr lang="en-CA" sz="2800" dirty="0"/>
          </a:p>
        </p:txBody>
      </p:sp>
      <p:sp>
        <p:nvSpPr>
          <p:cNvPr id="4" name="Slide Number Placeholder 3"/>
          <p:cNvSpPr>
            <a:spLocks noGrp="1"/>
          </p:cNvSpPr>
          <p:nvPr>
            <p:ph type="sldNum" sz="quarter" idx="5"/>
          </p:nvPr>
        </p:nvSpPr>
        <p:spPr/>
        <p:txBody>
          <a:bodyPr/>
          <a:lstStyle/>
          <a:p>
            <a:fld id="{26E98E47-827B-3F4D-B76C-2459AF937FE1}" type="slidenum">
              <a:rPr lang="en-CA" smtClean="0"/>
              <a:t>16</a:t>
            </a:fld>
            <a:endParaRPr lang="en-CA"/>
          </a:p>
        </p:txBody>
      </p:sp>
    </p:spTree>
    <p:extLst>
      <p:ext uri="{BB962C8B-B14F-4D97-AF65-F5344CB8AC3E}">
        <p14:creationId xmlns:p14="http://schemas.microsoft.com/office/powerpoint/2010/main" val="1141071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effectLst/>
                <a:latin typeface="OpenSans"/>
              </a:rPr>
              <a:t>Drinking alcohol can increase your risk of having low blood sugar. To reduce this risk, take the following steps: </a:t>
            </a:r>
            <a:endParaRPr lang="en-CA" sz="2800" dirty="0"/>
          </a:p>
          <a:p>
            <a:endParaRPr lang="en-CA" sz="1800" b="1" dirty="0">
              <a:effectLst/>
              <a:latin typeface="OpenSans"/>
            </a:endParaRPr>
          </a:p>
          <a:p>
            <a:pPr>
              <a:buFont typeface="+mj-lt"/>
              <a:buNone/>
            </a:pPr>
            <a:r>
              <a:rPr lang="en-CA" sz="1800" b="1" dirty="0">
                <a:effectLst/>
                <a:latin typeface="OpenSans"/>
              </a:rPr>
              <a:t>WHILE drinking alcohol </a:t>
            </a:r>
            <a:endParaRPr lang="en-CA" sz="2800" dirty="0">
              <a:effectLst/>
            </a:endParaRPr>
          </a:p>
          <a:p>
            <a:r>
              <a:rPr lang="en-CA" sz="1800" b="0" dirty="0">
                <a:effectLst/>
                <a:latin typeface="OpenSans"/>
              </a:rPr>
              <a:t>• Eat carbohydrate-rich foods when drinking alcohol </a:t>
            </a:r>
          </a:p>
          <a:p>
            <a:endParaRPr lang="en-CA" sz="1800" b="0" dirty="0">
              <a:effectLst/>
              <a:latin typeface="OpenSans"/>
            </a:endParaRPr>
          </a:p>
          <a:p>
            <a:r>
              <a:rPr lang="en-CA" sz="1800" b="1" dirty="0">
                <a:effectLst/>
                <a:latin typeface="OpenSans"/>
              </a:rPr>
              <a:t>AFTER drinking alcohol</a:t>
            </a:r>
            <a:br>
              <a:rPr lang="en-CA" sz="1800" b="1" dirty="0">
                <a:effectLst/>
                <a:latin typeface="OpenSans"/>
              </a:rPr>
            </a:br>
            <a:r>
              <a:rPr lang="en-CA" sz="1800" b="0" dirty="0">
                <a:effectLst/>
                <a:latin typeface="OpenSans"/>
              </a:rPr>
              <a:t>• Tell a responsible person that you have been drinking. </a:t>
            </a:r>
            <a:endParaRPr lang="en-CA" sz="4000" dirty="0"/>
          </a:p>
          <a:p>
            <a:r>
              <a:rPr lang="en-CA" sz="1800" b="0" dirty="0">
                <a:effectLst/>
                <a:latin typeface="OpenSans"/>
              </a:rPr>
              <a:t>They should look for low blood sugar symptoms. </a:t>
            </a:r>
            <a:endParaRPr lang="en-CA" sz="2800" dirty="0">
              <a:effectLst/>
            </a:endParaRPr>
          </a:p>
          <a:p>
            <a:endParaRPr lang="en-CA"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SOURCE:  Diabetes Canada (2022). Alcohol and diabetes.  Retrieved from: https://</a:t>
            </a:r>
            <a:r>
              <a:rPr lang="en-CA" sz="2800" dirty="0" err="1"/>
              <a:t>www.diabetes.ca</a:t>
            </a:r>
            <a:r>
              <a:rPr lang="en-CA" sz="2800" dirty="0"/>
              <a:t>/</a:t>
            </a:r>
            <a:r>
              <a:rPr lang="en-CA" sz="2800" dirty="0" err="1"/>
              <a:t>DiabetesCanadaWebsite</a:t>
            </a:r>
            <a:r>
              <a:rPr lang="en-CA" sz="2800" dirty="0"/>
              <a:t>/media/Managing-My-Diabetes/Tools%20and%20Resources/</a:t>
            </a:r>
            <a:r>
              <a:rPr lang="en-CA" sz="2800" dirty="0" err="1"/>
              <a:t>alcohol-and-diabetes.pdf?ext</a:t>
            </a:r>
            <a:r>
              <a:rPr lang="en-CA" sz="2800" dirty="0"/>
              <a:t>=.pdf</a:t>
            </a:r>
          </a:p>
          <a:p>
            <a:endParaRPr lang="en-CA" sz="2800" dirty="0"/>
          </a:p>
        </p:txBody>
      </p:sp>
      <p:sp>
        <p:nvSpPr>
          <p:cNvPr id="4" name="Slide Number Placeholder 3"/>
          <p:cNvSpPr>
            <a:spLocks noGrp="1"/>
          </p:cNvSpPr>
          <p:nvPr>
            <p:ph type="sldNum" sz="quarter" idx="5"/>
          </p:nvPr>
        </p:nvSpPr>
        <p:spPr/>
        <p:txBody>
          <a:bodyPr/>
          <a:lstStyle/>
          <a:p>
            <a:fld id="{26E98E47-827B-3F4D-B76C-2459AF937FE1}" type="slidenum">
              <a:rPr lang="en-CA" smtClean="0"/>
              <a:t>17</a:t>
            </a:fld>
            <a:endParaRPr lang="en-CA"/>
          </a:p>
        </p:txBody>
      </p:sp>
    </p:spTree>
    <p:extLst>
      <p:ext uri="{BB962C8B-B14F-4D97-AF65-F5344CB8AC3E}">
        <p14:creationId xmlns:p14="http://schemas.microsoft.com/office/powerpoint/2010/main" val="1835578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4000" b="1" i="0" u="none" strike="noStrike" dirty="0">
                <a:solidFill>
                  <a:srgbClr val="000000"/>
                </a:solidFill>
                <a:effectLst/>
                <a:latin typeface="Helvetica Neue LT W05 85 Heavy" panose="02000503000000020004" pitchFamily="2" charset="0"/>
              </a:rPr>
              <a:t>The Take-Away</a:t>
            </a:r>
          </a:p>
          <a:p>
            <a:pPr algn="l"/>
            <a:r>
              <a:rPr lang="en-CA" sz="4000" b="0" i="0" u="none" strike="noStrike" dirty="0">
                <a:solidFill>
                  <a:srgbClr val="757575"/>
                </a:solidFill>
                <a:effectLst/>
                <a:latin typeface="Helvetica Neue" panose="02000503000000020004" pitchFamily="2" charset="0"/>
              </a:rPr>
              <a:t>Drinking is individualized and there’s no universal rule for how to do it safely when you live with diabetes. Talk to your doctor about your drinking habits and they can provide you with tips and tricks for how drink in a way that works for you.</a:t>
            </a:r>
          </a:p>
          <a:p>
            <a:endParaRPr lang="en-CA" sz="2800" dirty="0">
              <a:effectLst/>
            </a:endParaRPr>
          </a:p>
          <a:p>
            <a:endParaRPr lang="en-CA"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a:t>SOURCE:  American Diabetes Association (2023). Alcohol and diabetes.  Retrieved from: https://</a:t>
            </a:r>
            <a:r>
              <a:rPr lang="en-CA" sz="2800" dirty="0" err="1"/>
              <a:t>diabetes.org</a:t>
            </a:r>
            <a:r>
              <a:rPr lang="en-CA" sz="2800" dirty="0"/>
              <a:t>/healthy-living/medication-treatments/alcohol-diabetes</a:t>
            </a:r>
          </a:p>
          <a:p>
            <a:endParaRPr lang="en-CA" sz="2800" dirty="0"/>
          </a:p>
        </p:txBody>
      </p:sp>
      <p:sp>
        <p:nvSpPr>
          <p:cNvPr id="4" name="Slide Number Placeholder 3"/>
          <p:cNvSpPr>
            <a:spLocks noGrp="1"/>
          </p:cNvSpPr>
          <p:nvPr>
            <p:ph type="sldNum" sz="quarter" idx="5"/>
          </p:nvPr>
        </p:nvSpPr>
        <p:spPr/>
        <p:txBody>
          <a:bodyPr/>
          <a:lstStyle/>
          <a:p>
            <a:fld id="{26E98E47-827B-3F4D-B76C-2459AF937FE1}" type="slidenum">
              <a:rPr lang="en-CA" smtClean="0"/>
              <a:t>18</a:t>
            </a:fld>
            <a:endParaRPr lang="en-CA"/>
          </a:p>
        </p:txBody>
      </p:sp>
    </p:spTree>
    <p:extLst>
      <p:ext uri="{BB962C8B-B14F-4D97-AF65-F5344CB8AC3E}">
        <p14:creationId xmlns:p14="http://schemas.microsoft.com/office/powerpoint/2010/main" val="3504453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summary, we have learned about what alcohol is, we talked about alcohol and diabetes.  We learned about what the Diabetes Canada’s Clinical Practice Guidelines recommends for people with either type 1 and type 2 on insulin and other diabetes medications that lower blood sugar when using alcohol and we learned about what the risks are for people with diabetes using alcohol.  We ended our discussion learning about what responsible considerations people with diabetes that take insulin and other certain diabetes medications should make when they use alcohol.  </a:t>
            </a:r>
          </a:p>
        </p:txBody>
      </p:sp>
      <p:sp>
        <p:nvSpPr>
          <p:cNvPr id="4" name="Slide Number Placeholder 3"/>
          <p:cNvSpPr>
            <a:spLocks noGrp="1"/>
          </p:cNvSpPr>
          <p:nvPr>
            <p:ph type="sldNum" sz="quarter" idx="5"/>
          </p:nvPr>
        </p:nvSpPr>
        <p:spPr/>
        <p:txBody>
          <a:bodyPr/>
          <a:lstStyle/>
          <a:p>
            <a:fld id="{26E98E47-827B-3F4D-B76C-2459AF937FE1}" type="slidenum">
              <a:rPr lang="en-CA" smtClean="0"/>
              <a:t>19</a:t>
            </a:fld>
            <a:endParaRPr lang="en-CA"/>
          </a:p>
        </p:txBody>
      </p:sp>
    </p:spTree>
    <p:extLst>
      <p:ext uri="{BB962C8B-B14F-4D97-AF65-F5344CB8AC3E}">
        <p14:creationId xmlns:p14="http://schemas.microsoft.com/office/powerpoint/2010/main" val="114813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6E98E47-827B-3F4D-B76C-2459AF937FE1}" type="slidenum">
              <a:rPr lang="en-CA" smtClean="0"/>
              <a:t>2</a:t>
            </a:fld>
            <a:endParaRPr lang="en-CA"/>
          </a:p>
        </p:txBody>
      </p:sp>
    </p:spTree>
    <p:extLst>
      <p:ext uri="{BB962C8B-B14F-4D97-AF65-F5344CB8AC3E}">
        <p14:creationId xmlns:p14="http://schemas.microsoft.com/office/powerpoint/2010/main" val="1968293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following sources are resources anyone can access to find more information on diabetes.  </a:t>
            </a:r>
          </a:p>
        </p:txBody>
      </p:sp>
      <p:sp>
        <p:nvSpPr>
          <p:cNvPr id="4" name="Slide Number Placeholder 3"/>
          <p:cNvSpPr>
            <a:spLocks noGrp="1"/>
          </p:cNvSpPr>
          <p:nvPr>
            <p:ph type="sldNum" sz="quarter" idx="5"/>
          </p:nvPr>
        </p:nvSpPr>
        <p:spPr/>
        <p:txBody>
          <a:bodyPr/>
          <a:lstStyle/>
          <a:p>
            <a:fld id="{26E98E47-827B-3F4D-B76C-2459AF937FE1}" type="slidenum">
              <a:rPr lang="en-CA" smtClean="0"/>
              <a:t>20</a:t>
            </a:fld>
            <a:endParaRPr lang="en-CA"/>
          </a:p>
        </p:txBody>
      </p:sp>
    </p:spTree>
    <p:extLst>
      <p:ext uri="{BB962C8B-B14F-4D97-AF65-F5344CB8AC3E}">
        <p14:creationId xmlns:p14="http://schemas.microsoft.com/office/powerpoint/2010/main" val="1063236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6E98E47-827B-3F4D-B76C-2459AF937FE1}" type="slidenum">
              <a:rPr lang="en-CA" smtClean="0"/>
              <a:t>21</a:t>
            </a:fld>
            <a:endParaRPr lang="en-CA"/>
          </a:p>
        </p:txBody>
      </p:sp>
    </p:spTree>
    <p:extLst>
      <p:ext uri="{BB962C8B-B14F-4D97-AF65-F5344CB8AC3E}">
        <p14:creationId xmlns:p14="http://schemas.microsoft.com/office/powerpoint/2010/main" val="239505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u="none" strike="noStrike" dirty="0">
                <a:solidFill>
                  <a:srgbClr val="FFFFFF"/>
                </a:solidFill>
                <a:effectLst/>
                <a:latin typeface="OpenSans"/>
              </a:rPr>
              <a:t>​Alcohol is a depressant drug that can slow down the parts of the brain that affect thinking, behaviour, breathing and heart rate. </a:t>
            </a:r>
          </a:p>
          <a:p>
            <a:pPr algn="l"/>
            <a:r>
              <a:rPr lang="en-CA" b="0" i="0" u="none" strike="noStrike" dirty="0">
                <a:solidFill>
                  <a:srgbClr val="333333"/>
                </a:solidFill>
                <a:effectLst/>
                <a:latin typeface="OpenSans"/>
              </a:rPr>
              <a:t>For this reason, it should be consumed moderately.</a:t>
            </a:r>
          </a:p>
          <a:p>
            <a:endParaRPr lang="en-CA" dirty="0"/>
          </a:p>
          <a:p>
            <a:r>
              <a:rPr lang="en-CA" b="0" i="0" u="none" strike="noStrike" dirty="0">
                <a:solidFill>
                  <a:srgbClr val="333333"/>
                </a:solidFill>
                <a:effectLst/>
                <a:latin typeface="OpenSans"/>
              </a:rPr>
              <a:t>Alcohol is produced by fermenting or distilling various fruits, vegetables or grains. Fermented beverages include beer and wine, which have a maximum alcohol content of about 15 per cent. Distilled beverages, often called “hard liquor” or “spirits,” such as rum, whisky and vodka, have a higher alcohol content.</a:t>
            </a:r>
            <a:br>
              <a:rPr lang="en-CA" dirty="0"/>
            </a:br>
            <a:endParaRPr lang="en-CA" b="0" i="0" u="none" strike="noStrike" dirty="0">
              <a:solidFill>
                <a:srgbClr val="FFFFFF"/>
              </a:solidFill>
              <a:effectLst/>
              <a:latin typeface="OpenSans"/>
            </a:endParaRPr>
          </a:p>
          <a:p>
            <a:pPr marL="457200" indent="-457200">
              <a:buFont typeface="Arial" panose="020B0604020202020204" pitchFamily="34" charset="0"/>
              <a:buChar char="•"/>
            </a:pPr>
            <a:endParaRPr lang="en-CA" dirty="0"/>
          </a:p>
          <a:p>
            <a:r>
              <a:rPr lang="en-CA" dirty="0"/>
              <a:t>SOURCE:  Centre for Addictions and Mental Health (2023).  Alcohol.  Retrieved from: https://</a:t>
            </a:r>
            <a:r>
              <a:rPr lang="en-CA" dirty="0" err="1"/>
              <a:t>www.camh.ca</a:t>
            </a:r>
            <a:r>
              <a:rPr lang="en-CA" dirty="0"/>
              <a:t>/</a:t>
            </a:r>
            <a:r>
              <a:rPr lang="en-CA" dirty="0" err="1"/>
              <a:t>en</a:t>
            </a:r>
            <a:r>
              <a:rPr lang="en-CA" dirty="0"/>
              <a:t>/health-info/mental-illness-and-addiction-index/alcohol</a:t>
            </a:r>
          </a:p>
          <a:p>
            <a:endParaRPr lang="en-CA" dirty="0"/>
          </a:p>
        </p:txBody>
      </p:sp>
      <p:sp>
        <p:nvSpPr>
          <p:cNvPr id="4" name="Slide Number Placeholder 3"/>
          <p:cNvSpPr>
            <a:spLocks noGrp="1"/>
          </p:cNvSpPr>
          <p:nvPr>
            <p:ph type="sldNum" sz="quarter" idx="5"/>
          </p:nvPr>
        </p:nvSpPr>
        <p:spPr/>
        <p:txBody>
          <a:bodyPr/>
          <a:lstStyle/>
          <a:p>
            <a:fld id="{26E98E47-827B-3F4D-B76C-2459AF937FE1}" type="slidenum">
              <a:rPr lang="en-CA" smtClean="0"/>
              <a:t>3</a:t>
            </a:fld>
            <a:endParaRPr lang="en-CA"/>
          </a:p>
        </p:txBody>
      </p:sp>
    </p:spTree>
    <p:extLst>
      <p:ext uri="{BB962C8B-B14F-4D97-AF65-F5344CB8AC3E}">
        <p14:creationId xmlns:p14="http://schemas.microsoft.com/office/powerpoint/2010/main" val="59317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a:effectLst/>
                <a:latin typeface="OpenSans"/>
              </a:rPr>
              <a:t>As a general rule, there is no need to avoid alcohol because you have diabetes.  You should not drink alcohol if you:</a:t>
            </a:r>
            <a:endParaRPr lang="en-CA" sz="1800" b="0" dirty="0">
              <a:effectLst/>
              <a:latin typeface="OpenSans"/>
            </a:endParaRPr>
          </a:p>
          <a:p>
            <a:pPr marL="285750" indent="-285750">
              <a:buFont typeface="Arial" panose="020B0604020202020204" pitchFamily="34" charset="0"/>
              <a:buChar char="•"/>
            </a:pPr>
            <a:r>
              <a:rPr lang="en-CA" sz="1800" b="0" dirty="0">
                <a:effectLst/>
                <a:latin typeface="OpenSans"/>
              </a:rPr>
              <a:t>are pregnant or trying to get pregnant </a:t>
            </a:r>
          </a:p>
          <a:p>
            <a:pPr marL="285750" indent="-285750">
              <a:buFont typeface="Arial" panose="020B0604020202020204" pitchFamily="34" charset="0"/>
              <a:buChar char="•"/>
            </a:pPr>
            <a:r>
              <a:rPr lang="en-CA" sz="1800" b="0" dirty="0">
                <a:effectLst/>
                <a:latin typeface="OpenSans"/>
              </a:rPr>
              <a:t>are breastfeeding </a:t>
            </a:r>
          </a:p>
          <a:p>
            <a:pPr marL="285750" indent="-285750">
              <a:buFont typeface="Arial" panose="020B0604020202020204" pitchFamily="34" charset="0"/>
              <a:buChar char="•"/>
            </a:pPr>
            <a:r>
              <a:rPr lang="en-CA" sz="1800" b="0" dirty="0">
                <a:effectLst/>
                <a:latin typeface="OpenSans"/>
              </a:rPr>
              <a:t>have a personal or family history of drinking problems </a:t>
            </a:r>
          </a:p>
          <a:p>
            <a:pPr marL="285750" indent="-285750">
              <a:buFont typeface="Arial" panose="020B0604020202020204" pitchFamily="34" charset="0"/>
              <a:buChar char="•"/>
            </a:pPr>
            <a:r>
              <a:rPr lang="en-CA" sz="1800" b="0" dirty="0">
                <a:effectLst/>
                <a:latin typeface="OpenSans"/>
              </a:rPr>
              <a:t>are planning to drive or engage in other activities that require attention or skill </a:t>
            </a:r>
          </a:p>
          <a:p>
            <a:pPr marL="285750" indent="-285750">
              <a:buFont typeface="Arial" panose="020B0604020202020204" pitchFamily="34" charset="0"/>
              <a:buChar char="•"/>
            </a:pPr>
            <a:r>
              <a:rPr lang="en-CA" sz="1800" b="0" dirty="0">
                <a:effectLst/>
                <a:latin typeface="OpenSans"/>
              </a:rPr>
              <a:t>are taking certain medications. Ask your pharmacist about your medications. </a:t>
            </a:r>
          </a:p>
          <a:p>
            <a:endParaRPr lang="en-CA" dirty="0"/>
          </a:p>
          <a:p>
            <a:endParaRPr lang="en-CA" dirty="0"/>
          </a:p>
          <a:p>
            <a:r>
              <a:rPr lang="en-CA" dirty="0"/>
              <a:t>SOURCE:  Diabetes Canada (2022). Alcohol and diabetes.  Retrieved from: https://</a:t>
            </a:r>
            <a:r>
              <a:rPr lang="en-CA" dirty="0" err="1"/>
              <a:t>www.diabetes.ca</a:t>
            </a:r>
            <a:r>
              <a:rPr lang="en-CA" dirty="0"/>
              <a:t>/</a:t>
            </a:r>
            <a:r>
              <a:rPr lang="en-CA" dirty="0" err="1"/>
              <a:t>DiabetesCanadaWebsite</a:t>
            </a:r>
            <a:r>
              <a:rPr lang="en-CA" dirty="0"/>
              <a:t>/media/Managing-My-Diabetes/Tools%20and%20Resources/</a:t>
            </a:r>
            <a:r>
              <a:rPr lang="en-CA" dirty="0" err="1"/>
              <a:t>alcohol-and-diabetes.pdf?ext</a:t>
            </a:r>
            <a:r>
              <a:rPr lang="en-CA" dirty="0"/>
              <a:t>=.pdf</a:t>
            </a:r>
          </a:p>
        </p:txBody>
      </p:sp>
      <p:sp>
        <p:nvSpPr>
          <p:cNvPr id="4" name="Slide Number Placeholder 3"/>
          <p:cNvSpPr>
            <a:spLocks noGrp="1"/>
          </p:cNvSpPr>
          <p:nvPr>
            <p:ph type="sldNum" sz="quarter" idx="5"/>
          </p:nvPr>
        </p:nvSpPr>
        <p:spPr/>
        <p:txBody>
          <a:bodyPr/>
          <a:lstStyle/>
          <a:p>
            <a:fld id="{26E98E47-827B-3F4D-B76C-2459AF937FE1}" type="slidenum">
              <a:rPr lang="en-CA" smtClean="0"/>
              <a:t>4</a:t>
            </a:fld>
            <a:endParaRPr lang="en-CA"/>
          </a:p>
        </p:txBody>
      </p:sp>
    </p:spTree>
    <p:extLst>
      <p:ext uri="{BB962C8B-B14F-4D97-AF65-F5344CB8AC3E}">
        <p14:creationId xmlns:p14="http://schemas.microsoft.com/office/powerpoint/2010/main" val="1486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u="none" strike="noStrike" dirty="0">
                <a:solidFill>
                  <a:srgbClr val="000000"/>
                </a:solidFill>
                <a:effectLst/>
                <a:latin typeface="Open Sans" panose="020B0606030504020204" pitchFamily="34" charset="0"/>
              </a:rPr>
              <a:t>If you have diabetes, it does not mean you need to avoid alcohol however it is recommended to consider the following questions when deciding what is best for you.  </a:t>
            </a:r>
          </a:p>
          <a:p>
            <a:pPr marL="171450" indent="-171450">
              <a:buFont typeface="Arial" panose="020B0604020202020204" pitchFamily="34" charset="0"/>
              <a:buChar char="•"/>
            </a:pPr>
            <a:r>
              <a:rPr lang="en-CA" b="0" i="0" u="none" strike="noStrike" dirty="0">
                <a:solidFill>
                  <a:srgbClr val="000000"/>
                </a:solidFill>
                <a:effectLst/>
                <a:latin typeface="Open Sans" panose="020B0606030504020204" pitchFamily="34" charset="0"/>
              </a:rPr>
              <a:t>Is my diabetes under control?</a:t>
            </a:r>
          </a:p>
          <a:p>
            <a:pPr marL="171450" indent="-171450">
              <a:buFont typeface="Arial" panose="020B0604020202020204" pitchFamily="34" charset="0"/>
              <a:buChar char="•"/>
            </a:pPr>
            <a:r>
              <a:rPr lang="en-CA" b="0" i="0" u="none" strike="noStrike" dirty="0">
                <a:solidFill>
                  <a:srgbClr val="000000"/>
                </a:solidFill>
                <a:effectLst/>
                <a:latin typeface="Open Sans" panose="020B0606030504020204" pitchFamily="34" charset="0"/>
              </a:rPr>
              <a:t>Am I free from health problems that alcohol can make worse such as disease of the pancreas, eye disease, high blood pressure, high triglycerides, liver problems, nerve damage or stroke?</a:t>
            </a:r>
          </a:p>
          <a:p>
            <a:pPr marL="171450" indent="-171450">
              <a:buFont typeface="Arial" panose="020B0604020202020204" pitchFamily="34" charset="0"/>
              <a:buChar char="•"/>
            </a:pPr>
            <a:r>
              <a:rPr lang="en-CA" b="0" i="0" u="none" strike="noStrike" dirty="0">
                <a:solidFill>
                  <a:srgbClr val="000000"/>
                </a:solidFill>
                <a:effectLst/>
                <a:latin typeface="Open Sans" panose="020B0606030504020204" pitchFamily="34" charset="0"/>
              </a:rPr>
              <a:t>Do I know how to prevent and treat low blood sugar?</a:t>
            </a:r>
          </a:p>
          <a:p>
            <a:endParaRPr lang="en-CA" b="0" i="0" u="none" strike="noStrike" dirty="0">
              <a:solidFill>
                <a:srgbClr val="000000"/>
              </a:solidFill>
              <a:effectLst/>
              <a:latin typeface="Open Sans" panose="020B0606030504020204" pitchFamily="34" charset="0"/>
            </a:endParaRPr>
          </a:p>
          <a:p>
            <a:r>
              <a:rPr lang="en-CA" b="0" i="0" u="none" strike="noStrike" dirty="0">
                <a:solidFill>
                  <a:srgbClr val="000000"/>
                </a:solidFill>
                <a:effectLst/>
                <a:latin typeface="Open Sans" panose="020B0606030504020204" pitchFamily="34" charset="0"/>
              </a:rPr>
              <a:t>If you answered “no” to any of these questions, you should speak to your health care professional before drinking alcohol.  </a:t>
            </a:r>
          </a:p>
          <a:p>
            <a:r>
              <a:rPr lang="en-CA" b="0" i="0" u="none" strike="noStrike" dirty="0">
                <a:solidFill>
                  <a:srgbClr val="000000"/>
                </a:solidFill>
                <a:effectLst/>
                <a:latin typeface="Open Sans" panose="020B0606030504020204" pitchFamily="34" charset="0"/>
              </a:rPr>
              <a:t>If you answered “yes” to all of these questions, it is ok to drink alcohol in moderation</a:t>
            </a:r>
          </a:p>
          <a:p>
            <a:endParaRPr lang="en-CA" dirty="0"/>
          </a:p>
          <a:p>
            <a:r>
              <a:rPr lang="en-CA" dirty="0"/>
              <a:t>SOURCE:  Diabetes Canada (2022). Alcohol and diabetes.  Retrieved from: https://</a:t>
            </a:r>
            <a:r>
              <a:rPr lang="en-CA" dirty="0" err="1"/>
              <a:t>www.diabetes.ca</a:t>
            </a:r>
            <a:r>
              <a:rPr lang="en-CA" dirty="0"/>
              <a:t>/</a:t>
            </a:r>
            <a:r>
              <a:rPr lang="en-CA" dirty="0" err="1"/>
              <a:t>DiabetesCanadaWebsite</a:t>
            </a:r>
            <a:r>
              <a:rPr lang="en-CA" dirty="0"/>
              <a:t>/media/Managing-My-Diabetes/Tools%20and%20Resources/</a:t>
            </a:r>
            <a:r>
              <a:rPr lang="en-CA" dirty="0" err="1"/>
              <a:t>alcohol-and-diabetes.pdf?ext</a:t>
            </a:r>
            <a:r>
              <a:rPr lang="en-CA" dirty="0"/>
              <a:t>=.pdf</a:t>
            </a:r>
          </a:p>
        </p:txBody>
      </p:sp>
      <p:sp>
        <p:nvSpPr>
          <p:cNvPr id="4" name="Slide Number Placeholder 3"/>
          <p:cNvSpPr>
            <a:spLocks noGrp="1"/>
          </p:cNvSpPr>
          <p:nvPr>
            <p:ph type="sldNum" sz="quarter" idx="5"/>
          </p:nvPr>
        </p:nvSpPr>
        <p:spPr/>
        <p:txBody>
          <a:bodyPr/>
          <a:lstStyle/>
          <a:p>
            <a:fld id="{26E98E47-827B-3F4D-B76C-2459AF937FE1}" type="slidenum">
              <a:rPr lang="en-CA" smtClean="0"/>
              <a:t>5</a:t>
            </a:fld>
            <a:endParaRPr lang="en-CA"/>
          </a:p>
        </p:txBody>
      </p:sp>
    </p:spTree>
    <p:extLst>
      <p:ext uri="{BB962C8B-B14F-4D97-AF65-F5344CB8AC3E}">
        <p14:creationId xmlns:p14="http://schemas.microsoft.com/office/powerpoint/2010/main" val="2565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a:effectLst/>
                <a:latin typeface="OpenSans"/>
              </a:rPr>
              <a:t>Moderate alcohol intake is limited to 2 standard drinks/ day or less than 10 drinks/ week for women; and limited to</a:t>
            </a:r>
            <a:br>
              <a:rPr lang="en-CA" sz="1800" b="1" dirty="0">
                <a:effectLst/>
                <a:latin typeface="OpenSans"/>
              </a:rPr>
            </a:br>
            <a:r>
              <a:rPr lang="en-CA" sz="1800" b="1" dirty="0">
                <a:effectLst/>
                <a:latin typeface="OpenSans"/>
              </a:rPr>
              <a:t>3 standard drinks/ day or less than 15 drinks/ week for men. </a:t>
            </a:r>
            <a:endParaRPr lang="en-CA" dirty="0"/>
          </a:p>
          <a:p>
            <a:r>
              <a:rPr lang="en-CA" sz="1800" b="0" dirty="0">
                <a:effectLst/>
                <a:latin typeface="OpenSans"/>
              </a:rPr>
              <a:t>This recommendation is the same for people without diabetes. </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  Diabetes Canada (2022). Alcohol and diabetes.  Retrieved from: https://</a:t>
            </a:r>
            <a:r>
              <a:rPr lang="en-CA" dirty="0" err="1"/>
              <a:t>www.diabetes.ca</a:t>
            </a:r>
            <a:r>
              <a:rPr lang="en-CA" dirty="0"/>
              <a:t>/</a:t>
            </a:r>
            <a:r>
              <a:rPr lang="en-CA" dirty="0" err="1"/>
              <a:t>DiabetesCanadaWebsite</a:t>
            </a:r>
            <a:r>
              <a:rPr lang="en-CA" dirty="0"/>
              <a:t>/media/Managing-My-Diabetes/Tools%20and%20Resources/</a:t>
            </a:r>
            <a:r>
              <a:rPr lang="en-CA" dirty="0" err="1"/>
              <a:t>alcohol-and-diabetes.pdf?ext</a:t>
            </a:r>
            <a:r>
              <a:rPr lang="en-CA" dirty="0"/>
              <a:t>=.pdf</a:t>
            </a:r>
          </a:p>
          <a:p>
            <a:endParaRPr lang="en-CA" dirty="0"/>
          </a:p>
        </p:txBody>
      </p:sp>
      <p:sp>
        <p:nvSpPr>
          <p:cNvPr id="4" name="Slide Number Placeholder 3"/>
          <p:cNvSpPr>
            <a:spLocks noGrp="1"/>
          </p:cNvSpPr>
          <p:nvPr>
            <p:ph type="sldNum" sz="quarter" idx="5"/>
          </p:nvPr>
        </p:nvSpPr>
        <p:spPr/>
        <p:txBody>
          <a:bodyPr/>
          <a:lstStyle/>
          <a:p>
            <a:fld id="{26E98E47-827B-3F4D-B76C-2459AF937FE1}" type="slidenum">
              <a:rPr lang="en-CA" smtClean="0"/>
              <a:t>6</a:t>
            </a:fld>
            <a:endParaRPr lang="en-CA"/>
          </a:p>
        </p:txBody>
      </p:sp>
    </p:spTree>
    <p:extLst>
      <p:ext uri="{BB962C8B-B14F-4D97-AF65-F5344CB8AC3E}">
        <p14:creationId xmlns:p14="http://schemas.microsoft.com/office/powerpoint/2010/main" val="3800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is a standard drink?</a:t>
            </a:r>
          </a:p>
          <a:p>
            <a:endParaRPr lang="en-CA" dirty="0"/>
          </a:p>
          <a:p>
            <a:r>
              <a:rPr lang="en-CA" dirty="0"/>
              <a:t>1 standard drink is 10g of alcohol.  </a:t>
            </a:r>
          </a:p>
          <a:p>
            <a:endParaRPr lang="en-CA" dirty="0"/>
          </a:p>
          <a:p>
            <a:r>
              <a:rPr lang="en-CA" dirty="0"/>
              <a:t>For beer it is 341 mL or 12 oz of regular strength beer 5%</a:t>
            </a:r>
          </a:p>
          <a:p>
            <a:r>
              <a:rPr lang="en-CA" dirty="0"/>
              <a:t>For spirits it is 43 mL or 1.5 oz of spirits 40%</a:t>
            </a:r>
          </a:p>
          <a:p>
            <a:r>
              <a:rPr lang="en-CA" dirty="0"/>
              <a:t>For wine it is 142 mL or 5 oz of wine 12%</a:t>
            </a:r>
          </a:p>
          <a:p>
            <a:endParaRPr lang="en-CA" dirty="0"/>
          </a:p>
          <a:p>
            <a:endParaRPr lang="en-CA" dirty="0"/>
          </a:p>
          <a:p>
            <a:r>
              <a:rPr lang="en-CA" dirty="0"/>
              <a:t>SOURCE:  Diabetes Canada (2022). Alcohol and diabetes.  Retrieved from: https://</a:t>
            </a:r>
            <a:r>
              <a:rPr lang="en-CA" dirty="0" err="1"/>
              <a:t>www.diabetes.ca</a:t>
            </a:r>
            <a:r>
              <a:rPr lang="en-CA" dirty="0"/>
              <a:t>/</a:t>
            </a:r>
            <a:r>
              <a:rPr lang="en-CA" dirty="0" err="1"/>
              <a:t>DiabetesCanadaWebsite</a:t>
            </a:r>
            <a:r>
              <a:rPr lang="en-CA" dirty="0"/>
              <a:t>/media/Managing-My-Diabetes/Tools%20and%20Resources/</a:t>
            </a:r>
            <a:r>
              <a:rPr lang="en-CA" dirty="0" err="1"/>
              <a:t>alcohol-and-diabetes.pdf?ext</a:t>
            </a:r>
            <a:r>
              <a:rPr lang="en-CA" dirty="0"/>
              <a:t>=.pdf</a:t>
            </a:r>
          </a:p>
        </p:txBody>
      </p:sp>
      <p:sp>
        <p:nvSpPr>
          <p:cNvPr id="4" name="Slide Number Placeholder 3"/>
          <p:cNvSpPr>
            <a:spLocks noGrp="1"/>
          </p:cNvSpPr>
          <p:nvPr>
            <p:ph type="sldNum" sz="quarter" idx="5"/>
          </p:nvPr>
        </p:nvSpPr>
        <p:spPr/>
        <p:txBody>
          <a:bodyPr/>
          <a:lstStyle/>
          <a:p>
            <a:fld id="{26E98E47-827B-3F4D-B76C-2459AF937FE1}" type="slidenum">
              <a:rPr lang="en-CA" smtClean="0"/>
              <a:t>7</a:t>
            </a:fld>
            <a:endParaRPr lang="en-CA"/>
          </a:p>
        </p:txBody>
      </p:sp>
    </p:spTree>
    <p:extLst>
      <p:ext uri="{BB962C8B-B14F-4D97-AF65-F5344CB8AC3E}">
        <p14:creationId xmlns:p14="http://schemas.microsoft.com/office/powerpoint/2010/main" val="348689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effectLst/>
                <a:latin typeface="OpenSans"/>
              </a:rPr>
              <a:t>For people with high blood pressure, alcohol should be limited to 1 drink/day for women and 2 drinks/day for men. </a:t>
            </a:r>
            <a:endParaRPr lang="en-CA" dirty="0"/>
          </a:p>
          <a:p>
            <a:endParaRPr lang="en-CA" dirty="0"/>
          </a:p>
          <a:p>
            <a:r>
              <a:rPr lang="en-CA" sz="1800" b="1" dirty="0">
                <a:effectLst/>
                <a:latin typeface="OpenSans"/>
              </a:rPr>
              <a:t>Health risks of alcohol use </a:t>
            </a:r>
            <a:endParaRPr lang="en-CA" dirty="0"/>
          </a:p>
          <a:p>
            <a:r>
              <a:rPr lang="en-CA" sz="1800" b="0" dirty="0">
                <a:effectLst/>
                <a:latin typeface="OpenSans"/>
              </a:rPr>
              <a:t>You may have heard that alcohol has certain health benefits. However, any pattern of drinking can be harmful. Proven ways of improving your health include: healthy eating, being active, and being a non-smoker. </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  Diabetes Canada (2022). Alcohol and diabetes.  Retrieved from: https://</a:t>
            </a:r>
            <a:r>
              <a:rPr lang="en-CA" dirty="0" err="1"/>
              <a:t>www.diabetes.ca</a:t>
            </a:r>
            <a:r>
              <a:rPr lang="en-CA" dirty="0"/>
              <a:t>/</a:t>
            </a:r>
            <a:r>
              <a:rPr lang="en-CA" dirty="0" err="1"/>
              <a:t>DiabetesCanadaWebsite</a:t>
            </a:r>
            <a:r>
              <a:rPr lang="en-CA" dirty="0"/>
              <a:t>/media/Managing-My-Diabetes/Tools%20and%20Resources/</a:t>
            </a:r>
            <a:r>
              <a:rPr lang="en-CA" dirty="0" err="1"/>
              <a:t>alcohol-and-diabetes.pdf?ext</a:t>
            </a:r>
            <a:r>
              <a:rPr lang="en-CA" dirty="0"/>
              <a:t>=.pdf</a:t>
            </a:r>
          </a:p>
          <a:p>
            <a:endParaRPr lang="en-CA" dirty="0"/>
          </a:p>
        </p:txBody>
      </p:sp>
      <p:sp>
        <p:nvSpPr>
          <p:cNvPr id="4" name="Slide Number Placeholder 3"/>
          <p:cNvSpPr>
            <a:spLocks noGrp="1"/>
          </p:cNvSpPr>
          <p:nvPr>
            <p:ph type="sldNum" sz="quarter" idx="5"/>
          </p:nvPr>
        </p:nvSpPr>
        <p:spPr/>
        <p:txBody>
          <a:bodyPr/>
          <a:lstStyle/>
          <a:p>
            <a:fld id="{26E98E47-827B-3F4D-B76C-2459AF937FE1}" type="slidenum">
              <a:rPr lang="en-CA" smtClean="0"/>
              <a:t>8</a:t>
            </a:fld>
            <a:endParaRPr lang="en-CA"/>
          </a:p>
        </p:txBody>
      </p:sp>
    </p:spTree>
    <p:extLst>
      <p:ext uri="{BB962C8B-B14F-4D97-AF65-F5344CB8AC3E}">
        <p14:creationId xmlns:p14="http://schemas.microsoft.com/office/powerpoint/2010/main" val="224736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a:effectLst/>
                <a:latin typeface="OpenSans"/>
              </a:rPr>
              <a:t>The Diabetes Canada Clinical Practice Guidelines </a:t>
            </a:r>
            <a:endParaRPr lang="en-CA" sz="2800" dirty="0"/>
          </a:p>
          <a:p>
            <a:r>
              <a:rPr lang="en-CA" sz="1800" b="1" dirty="0">
                <a:effectLst/>
                <a:latin typeface="OpenSans"/>
              </a:rPr>
              <a:t>recommend that: </a:t>
            </a:r>
            <a:endParaRPr lang="en-CA" sz="2800" dirty="0"/>
          </a:p>
          <a:p>
            <a:pPr marL="285750" indent="-285750">
              <a:buFont typeface="Arial" panose="020B0604020202020204" pitchFamily="34" charset="0"/>
              <a:buChar char="•"/>
            </a:pPr>
            <a:r>
              <a:rPr lang="en-CA" sz="1800" b="0" dirty="0">
                <a:effectLst/>
                <a:latin typeface="OpenSans"/>
              </a:rPr>
              <a:t>People with type 1 diabetes should be aware that moderate consumption of alcohol with, or 2 to 3 hours after, an evening meal may result in delayed low blood sugar (hypoglycemia) the next morning after breakfast, or up to 24 hours after alcohol consumption. This also applies to people with type 2 diabetes who are using insulin or insulin secretagogues. </a:t>
            </a:r>
          </a:p>
          <a:p>
            <a:pPr marL="285750" indent="-285750">
              <a:buFont typeface="Arial" panose="020B0604020202020204" pitchFamily="34" charset="0"/>
              <a:buChar char="•"/>
            </a:pPr>
            <a:endParaRPr lang="en-CA" sz="1800" b="0" dirty="0">
              <a:effectLst/>
              <a:latin typeface="OpenSans"/>
            </a:endParaRPr>
          </a:p>
          <a:p>
            <a:pPr marL="285750" indent="-285750">
              <a:buFont typeface="Arial" panose="020B0604020202020204" pitchFamily="34" charset="0"/>
              <a:buChar char="•"/>
            </a:pPr>
            <a:r>
              <a:rPr lang="en-CA" sz="1800" b="0" dirty="0">
                <a:effectLst/>
                <a:latin typeface="OpenSans"/>
              </a:rPr>
              <a:t>Insulin secretagogues are used to treat T2D.  They are oral medications that cause insulin to be released from the pancreas.  Gliclazide (</a:t>
            </a:r>
            <a:r>
              <a:rPr lang="en-CA" sz="1800" b="0" dirty="0" err="1">
                <a:effectLst/>
                <a:latin typeface="OpenSans"/>
              </a:rPr>
              <a:t>Diamicron</a:t>
            </a:r>
            <a:r>
              <a:rPr lang="en-CA" sz="1800" b="0" dirty="0">
                <a:effectLst/>
                <a:latin typeface="OpenSans"/>
              </a:rPr>
              <a:t>), Glimepiride (Amaryl), Glyburide (</a:t>
            </a:r>
            <a:r>
              <a:rPr lang="en-CA" sz="1800" b="0" dirty="0" err="1">
                <a:effectLst/>
                <a:latin typeface="OpenSans"/>
              </a:rPr>
              <a:t>Diabeta</a:t>
            </a:r>
            <a:r>
              <a:rPr lang="en-CA" sz="1800" b="0" dirty="0">
                <a:effectLst/>
                <a:latin typeface="OpenSans"/>
              </a:rPr>
              <a:t>), Repaglinide (</a:t>
            </a:r>
            <a:r>
              <a:rPr lang="en-CA" sz="1800" b="0" dirty="0" err="1">
                <a:effectLst/>
                <a:latin typeface="OpenSans"/>
              </a:rPr>
              <a:t>Gluconorm</a:t>
            </a:r>
            <a:r>
              <a:rPr lang="en-CA" sz="1800" b="0" dirty="0">
                <a:effectLst/>
                <a:latin typeface="OpenSans"/>
              </a:rPr>
              <a:t>) are all examples of insulin secretagogues</a:t>
            </a:r>
          </a:p>
          <a:p>
            <a:pPr marL="285750" indent="-285750">
              <a:buFont typeface="Arial" panose="020B0604020202020204" pitchFamily="34" charset="0"/>
              <a:buChar char="•"/>
            </a:pPr>
            <a:r>
              <a:rPr lang="en-CA" sz="1800" b="0" strike="sngStrike" dirty="0">
                <a:effectLst/>
                <a:latin typeface="OpenSans"/>
              </a:rPr>
              <a:t>Alcohol should be limited to 2 standard drinks/ day or less than</a:t>
            </a:r>
            <a:br>
              <a:rPr lang="en-CA" sz="1800" b="0" strike="sngStrike" dirty="0">
                <a:effectLst/>
                <a:latin typeface="OpenSans"/>
              </a:rPr>
            </a:br>
            <a:r>
              <a:rPr lang="en-CA" sz="1800" b="0" strike="sngStrike" dirty="0">
                <a:effectLst/>
                <a:latin typeface="OpenSans"/>
              </a:rPr>
              <a:t>10 drinks/ week for women, and limited to 3 standard drinks/ day or less than 15 drinks/ week for men. </a:t>
            </a:r>
          </a:p>
          <a:p>
            <a:pPr marL="285750" indent="-285750">
              <a:buFont typeface="Arial" panose="020B0604020202020204" pitchFamily="34" charset="0"/>
              <a:buChar char="•"/>
            </a:pPr>
            <a:r>
              <a:rPr lang="en-CA" sz="1800" b="0" strike="sngStrike" dirty="0">
                <a:effectLst/>
                <a:latin typeface="OpenSans"/>
              </a:rPr>
              <a:t>People with diabetes should discuss alcohol use with their diabetes health-care team. </a:t>
            </a:r>
          </a:p>
          <a:p>
            <a:pPr marL="285750" indent="-285750">
              <a:buFont typeface="Arial" panose="020B0604020202020204" pitchFamily="34" charset="0"/>
              <a:buChar char="•"/>
            </a:pPr>
            <a:endParaRPr lang="en-CA" sz="1800" b="0" dirty="0">
              <a:effectLst/>
              <a:latin typeface="Open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t>SOURCE:  Diabetes Canada (2022). Alcohol and diabetes.  Retrieved from: https://</a:t>
            </a:r>
            <a:r>
              <a:rPr lang="en-CA" sz="1800" dirty="0" err="1"/>
              <a:t>www.diabetes.ca</a:t>
            </a:r>
            <a:r>
              <a:rPr lang="en-CA" sz="1800" dirty="0"/>
              <a:t>/</a:t>
            </a:r>
            <a:r>
              <a:rPr lang="en-CA" sz="1800" dirty="0" err="1"/>
              <a:t>DiabetesCanadaWebsite</a:t>
            </a:r>
            <a:r>
              <a:rPr lang="en-CA" sz="1800" dirty="0"/>
              <a:t>/media/Managing-My-Diabetes/Tools%20and%20Resources/</a:t>
            </a:r>
            <a:r>
              <a:rPr lang="en-CA" sz="1800" dirty="0" err="1"/>
              <a:t>alcohol-and-diabetes.pdf?ext</a:t>
            </a:r>
            <a:r>
              <a:rPr lang="en-CA" sz="1800" dirty="0"/>
              <a:t>=.pdf</a:t>
            </a:r>
          </a:p>
          <a:p>
            <a:pPr marL="0" indent="0">
              <a:buFont typeface="Arial" panose="020B0604020202020204" pitchFamily="34" charset="0"/>
              <a:buNone/>
            </a:pPr>
            <a:endParaRPr lang="en-CA" sz="1800" b="0" dirty="0">
              <a:effectLst/>
              <a:latin typeface="OpenSans"/>
            </a:endParaRPr>
          </a:p>
        </p:txBody>
      </p:sp>
      <p:sp>
        <p:nvSpPr>
          <p:cNvPr id="4" name="Slide Number Placeholder 3"/>
          <p:cNvSpPr>
            <a:spLocks noGrp="1"/>
          </p:cNvSpPr>
          <p:nvPr>
            <p:ph type="sldNum" sz="quarter" idx="5"/>
          </p:nvPr>
        </p:nvSpPr>
        <p:spPr/>
        <p:txBody>
          <a:bodyPr/>
          <a:lstStyle/>
          <a:p>
            <a:fld id="{26E98E47-827B-3F4D-B76C-2459AF937FE1}" type="slidenum">
              <a:rPr lang="en-CA" smtClean="0"/>
              <a:t>9</a:t>
            </a:fld>
            <a:endParaRPr lang="en-CA"/>
          </a:p>
        </p:txBody>
      </p:sp>
    </p:spTree>
    <p:extLst>
      <p:ext uri="{BB962C8B-B14F-4D97-AF65-F5344CB8AC3E}">
        <p14:creationId xmlns:p14="http://schemas.microsoft.com/office/powerpoint/2010/main" val="97620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val="1"/>
              </a:ext>
            </a:extLst>
          </p:cNvPr>
          <p:cNvSpPr/>
          <p:nvPr userDrawn="1"/>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val="1"/>
              </a:ext>
            </a:extLst>
          </p:cNvPr>
          <p:cNvSpPr/>
          <p:nvPr userDrawn="1"/>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8">
            <a:extLst>
              <a:ext uri="{FF2B5EF4-FFF2-40B4-BE49-F238E27FC236}">
                <a16:creationId xmlns:a16="http://schemas.microsoft.com/office/drawing/2014/main" id="{580AE1ED-3577-4808-86BF-CCD12234928D}"/>
              </a:ext>
            </a:extLst>
          </p:cNvPr>
          <p:cNvSpPr>
            <a:spLocks noGrp="1"/>
          </p:cNvSpPr>
          <p:nvPr>
            <p:ph type="ctrTitle" hasCustomPrompt="1"/>
          </p:nvPr>
        </p:nvSpPr>
        <p:spPr>
          <a:xfrm>
            <a:off x="762000" y="839336"/>
            <a:ext cx="4123899" cy="3475513"/>
          </a:xfrm>
        </p:spPr>
        <p:txBody>
          <a:bodyPr anchor="ctr">
            <a:normAutofit/>
          </a:bodyPr>
          <a:lstStyle>
            <a:lvl1pPr>
              <a:defRPr sz="5200"/>
            </a:lvl1pPr>
          </a:lstStyle>
          <a:p>
            <a:pPr algn="l"/>
            <a:r>
              <a:rPr lang="en-US" sz="4800" dirty="0"/>
              <a:t>Click to add title</a:t>
            </a:r>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62000" y="4570807"/>
            <a:ext cx="4123899" cy="1524000"/>
          </a:xfrm>
        </p:spPr>
        <p:txBody>
          <a:bodyPr/>
          <a:lstStyle>
            <a:lvl1pPr marL="0" indent="0">
              <a:buNone/>
              <a:defRPr/>
            </a:lvl1pPr>
          </a:lstStyle>
          <a:p>
            <a:pPr algn="l"/>
            <a:r>
              <a:rPr lang="en-US" dirty="0"/>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5330952" y="754711"/>
            <a:ext cx="6099048" cy="5340096"/>
          </a:xfrm>
          <a:solidFill>
            <a:schemeClr val="accent6"/>
          </a:solidFill>
        </p:spPr>
        <p:txBody>
          <a:bodyPr/>
          <a:lstStyle/>
          <a:p>
            <a:endParaRPr lang="en-US" dirty="0"/>
          </a:p>
        </p:txBody>
      </p:sp>
    </p:spTree>
    <p:extLst>
      <p:ext uri="{BB962C8B-B14F-4D97-AF65-F5344CB8AC3E}">
        <p14:creationId xmlns:p14="http://schemas.microsoft.com/office/powerpoint/2010/main" val="200081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78638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D13F3BC3-6D4F-4A91-9397-DEB976DF5B59}"/>
              </a:ext>
            </a:extLst>
          </p:cNvPr>
          <p:cNvSpPr>
            <a:spLocks noGrp="1"/>
          </p:cNvSpPr>
          <p:nvPr>
            <p:ph type="body" sz="quarter" idx="13"/>
          </p:nvPr>
        </p:nvSpPr>
        <p:spPr>
          <a:xfrm>
            <a:off x="4622292"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A336BAA8-288D-4A65-AF12-E44ED08AF83A}"/>
              </a:ext>
            </a:extLst>
          </p:cNvPr>
          <p:cNvSpPr>
            <a:spLocks noGrp="1"/>
          </p:cNvSpPr>
          <p:nvPr>
            <p:ph sz="quarter" idx="14"/>
          </p:nvPr>
        </p:nvSpPr>
        <p:spPr>
          <a:xfrm>
            <a:off x="4622292"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7698867"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7698867"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4272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388F8-94ED-41CA-A4EE-E0FA1CAC03B2}"/>
              </a:ext>
              <a:ext uri="{C183D7F6-B498-43B3-948B-1728B52AA6E4}">
                <adec:decorative xmlns:adec="http://schemas.microsoft.com/office/drawing/2017/decorative" val="1"/>
              </a:ext>
            </a:extLst>
          </p:cNvPr>
          <p:cNvSpPr/>
          <p:nvPr userDrawn="1"/>
        </p:nvSpPr>
        <p:spPr>
          <a:xfrm>
            <a:off x="0" y="-1"/>
            <a:ext cx="12192000" cy="609905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62753702-3230-4BA6-A3F8-5783540BC1F6}"/>
              </a:ext>
              <a:ext uri="{C183D7F6-B498-43B3-948B-1728B52AA6E4}">
                <adec:decorative xmlns:adec="http://schemas.microsoft.com/office/drawing/2017/decorative" val="1"/>
              </a:ext>
            </a:extLst>
          </p:cNvPr>
          <p:cNvSpPr/>
          <p:nvPr userDrawn="1"/>
        </p:nvSpPr>
        <p:spPr>
          <a:xfrm>
            <a:off x="762000" y="758951"/>
            <a:ext cx="10668000" cy="555041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2">
            <a:extLst>
              <a:ext uri="{FF2B5EF4-FFF2-40B4-BE49-F238E27FC236}">
                <a16:creationId xmlns:a16="http://schemas.microsoft.com/office/drawing/2014/main" id="{22B9C48D-0714-4941-A2BB-36340F697D5E}"/>
              </a:ext>
            </a:extLst>
          </p:cNvPr>
          <p:cNvSpPr>
            <a:spLocks noGrp="1"/>
          </p:cNvSpPr>
          <p:nvPr>
            <p:ph type="title"/>
          </p:nvPr>
        </p:nvSpPr>
        <p:spPr>
          <a:xfrm>
            <a:off x="5411874" y="1517903"/>
            <a:ext cx="5250030" cy="1345115"/>
          </a:xfrm>
        </p:spPr>
        <p:txBody>
          <a:bodyPr/>
          <a:lstStyle/>
          <a:p>
            <a:endParaRPr lang="en-US" dirty="0"/>
          </a:p>
        </p:txBody>
      </p:sp>
      <p:sp>
        <p:nvSpPr>
          <p:cNvPr id="14" name="Picture Placeholder 13">
            <a:extLst>
              <a:ext uri="{FF2B5EF4-FFF2-40B4-BE49-F238E27FC236}">
                <a16:creationId xmlns:a16="http://schemas.microsoft.com/office/drawing/2014/main" id="{3A478133-AD69-45A3-8FE5-EBD28FD2FACB}"/>
              </a:ext>
            </a:extLst>
          </p:cNvPr>
          <p:cNvSpPr>
            <a:spLocks noGrp="1"/>
          </p:cNvSpPr>
          <p:nvPr>
            <p:ph type="pic" sz="quarter" idx="13"/>
          </p:nvPr>
        </p:nvSpPr>
        <p:spPr>
          <a:xfrm>
            <a:off x="758952" y="758952"/>
            <a:ext cx="1947672" cy="2670048"/>
          </a:xfrm>
          <a:solidFill>
            <a:schemeClr val="accent6"/>
          </a:solidFill>
        </p:spPr>
        <p:txBody>
          <a:bodyPr/>
          <a:lstStyle/>
          <a:p>
            <a:endParaRPr lang="en-US" dirty="0"/>
          </a:p>
        </p:txBody>
      </p:sp>
      <p:sp>
        <p:nvSpPr>
          <p:cNvPr id="16" name="Picture Placeholder 13">
            <a:extLst>
              <a:ext uri="{FF2B5EF4-FFF2-40B4-BE49-F238E27FC236}">
                <a16:creationId xmlns:a16="http://schemas.microsoft.com/office/drawing/2014/main" id="{F2E72FA7-6D23-4F38-9A7B-A0EB41E53416}"/>
              </a:ext>
            </a:extLst>
          </p:cNvPr>
          <p:cNvSpPr>
            <a:spLocks noGrp="1"/>
          </p:cNvSpPr>
          <p:nvPr>
            <p:ph type="pic" sz="quarter" idx="15"/>
          </p:nvPr>
        </p:nvSpPr>
        <p:spPr>
          <a:xfrm>
            <a:off x="758952" y="3424237"/>
            <a:ext cx="1947672" cy="2679192"/>
          </a:xfrm>
          <a:solidFill>
            <a:schemeClr val="accent6"/>
          </a:solidFill>
        </p:spPr>
        <p:txBody>
          <a:bodyPr/>
          <a:lstStyle/>
          <a:p>
            <a:endParaRPr lang="en-US"/>
          </a:p>
        </p:txBody>
      </p:sp>
      <p:sp>
        <p:nvSpPr>
          <p:cNvPr id="15" name="Picture Placeholder 13">
            <a:extLst>
              <a:ext uri="{FF2B5EF4-FFF2-40B4-BE49-F238E27FC236}">
                <a16:creationId xmlns:a16="http://schemas.microsoft.com/office/drawing/2014/main" id="{27DAE17D-48FA-4EE7-9630-D65727343897}"/>
              </a:ext>
            </a:extLst>
          </p:cNvPr>
          <p:cNvSpPr>
            <a:spLocks noGrp="1"/>
          </p:cNvSpPr>
          <p:nvPr>
            <p:ph type="pic" sz="quarter" idx="14"/>
          </p:nvPr>
        </p:nvSpPr>
        <p:spPr>
          <a:xfrm>
            <a:off x="2706624" y="758952"/>
            <a:ext cx="1947672" cy="2670048"/>
          </a:xfrm>
          <a:solidFill>
            <a:schemeClr val="accent6"/>
          </a:solidFill>
        </p:spPr>
        <p:txBody>
          <a:bodyPr/>
          <a:lstStyle/>
          <a:p>
            <a:endParaRPr lang="en-US"/>
          </a:p>
        </p:txBody>
      </p:sp>
      <p:sp>
        <p:nvSpPr>
          <p:cNvPr id="17" name="Picture Placeholder 13">
            <a:extLst>
              <a:ext uri="{FF2B5EF4-FFF2-40B4-BE49-F238E27FC236}">
                <a16:creationId xmlns:a16="http://schemas.microsoft.com/office/drawing/2014/main" id="{093DB7BE-4947-4B5D-B8E4-59505E49A06A}"/>
              </a:ext>
            </a:extLst>
          </p:cNvPr>
          <p:cNvSpPr>
            <a:spLocks noGrp="1"/>
          </p:cNvSpPr>
          <p:nvPr>
            <p:ph type="pic" sz="quarter" idx="16"/>
          </p:nvPr>
        </p:nvSpPr>
        <p:spPr>
          <a:xfrm>
            <a:off x="2706624" y="3424237"/>
            <a:ext cx="1947672" cy="2679192"/>
          </a:xfrm>
          <a:solidFill>
            <a:schemeClr val="accent6"/>
          </a:solidFill>
        </p:spPr>
        <p:txBody>
          <a:bodyPr/>
          <a:lstStyle/>
          <a:p>
            <a:endParaRPr lang="en-US"/>
          </a:p>
        </p:txBody>
      </p:sp>
      <p:sp>
        <p:nvSpPr>
          <p:cNvPr id="12" name="Content Placeholder 13">
            <a:extLst>
              <a:ext uri="{FF2B5EF4-FFF2-40B4-BE49-F238E27FC236}">
                <a16:creationId xmlns:a16="http://schemas.microsoft.com/office/drawing/2014/main" id="{D0C77CEA-908E-4A02-B347-F376CEC25E57}"/>
              </a:ext>
            </a:extLst>
          </p:cNvPr>
          <p:cNvSpPr>
            <a:spLocks noGrp="1"/>
          </p:cNvSpPr>
          <p:nvPr>
            <p:ph idx="1"/>
          </p:nvPr>
        </p:nvSpPr>
        <p:spPr>
          <a:xfrm>
            <a:off x="5411874" y="2970222"/>
            <a:ext cx="5250030" cy="3128826"/>
          </a:xfrm>
        </p:spPr>
        <p:txBody>
          <a:bodyPr>
            <a:normAutofit/>
          </a:bodyPr>
          <a:lstStyle>
            <a:lvl1pPr marL="0" indent="0">
              <a:lnSpc>
                <a:spcPct val="100000"/>
              </a:lnSpc>
              <a:spcBef>
                <a:spcPts val="0"/>
              </a:spcBef>
              <a:buNone/>
              <a:defRPr sz="2200"/>
            </a:lvl1pPr>
          </a:lstStyle>
          <a:p>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013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3A25B7-A924-4C03-8022-000A9EA88D1A}"/>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3A68D8-CB71-4A41-B029-626BD6912875}"/>
              </a:ext>
              <a:ext uri="{C183D7F6-B498-43B3-948B-1728B52AA6E4}">
                <adec:decorative xmlns:adec="http://schemas.microsoft.com/office/drawing/2017/decorative" val="1"/>
              </a:ext>
            </a:extLst>
          </p:cNvPr>
          <p:cNvSpPr/>
          <p:nvPr userDrawn="1"/>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rgbClr val="FCEA37"/>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9ECFC55D-2CEE-47A4-9ACA-D6C78D236982}"/>
              </a:ext>
              <a:ext uri="{C183D7F6-B498-43B3-948B-1728B52AA6E4}">
                <adec:decorative xmlns:adec="http://schemas.microsoft.com/office/drawing/2017/decorative" val="1"/>
              </a:ext>
            </a:extLst>
          </p:cNvPr>
          <p:cNvSpPr/>
          <p:nvPr userDrawn="1"/>
        </p:nvSpPr>
        <p:spPr>
          <a:xfrm>
            <a:off x="-2" y="-9523"/>
            <a:ext cx="11430001" cy="6105523"/>
          </a:xfrm>
          <a:custGeom>
            <a:avLst/>
            <a:gdLst>
              <a:gd name="connsiteX0" fmla="*/ 0 w 11430001"/>
              <a:gd name="connsiteY0" fmla="*/ 0 h 6105523"/>
              <a:gd name="connsiteX1" fmla="*/ 7874003 w 11430001"/>
              <a:gd name="connsiteY1" fmla="*/ 0 h 6105523"/>
              <a:gd name="connsiteX2" fmla="*/ 7874003 w 11430001"/>
              <a:gd name="connsiteY2" fmla="*/ 771522 h 6105523"/>
              <a:gd name="connsiteX3" fmla="*/ 11430001 w 11430001"/>
              <a:gd name="connsiteY3" fmla="*/ 771522 h 6105523"/>
              <a:gd name="connsiteX4" fmla="*/ 11430001 w 11430001"/>
              <a:gd name="connsiteY4" fmla="*/ 6105523 h 6105523"/>
              <a:gd name="connsiteX5" fmla="*/ 7874003 w 11430001"/>
              <a:gd name="connsiteY5" fmla="*/ 6105523 h 6105523"/>
              <a:gd name="connsiteX6" fmla="*/ 5334002 w 11430001"/>
              <a:gd name="connsiteY6" fmla="*/ 6105523 h 6105523"/>
              <a:gd name="connsiteX7" fmla="*/ 0 w 11430001"/>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5">
            <a:extLst>
              <a:ext uri="{FF2B5EF4-FFF2-40B4-BE49-F238E27FC236}">
                <a16:creationId xmlns:a16="http://schemas.microsoft.com/office/drawing/2014/main" id="{00406F9C-B330-46B3-A03C-15F85CD76061}"/>
              </a:ext>
            </a:extLst>
          </p:cNvPr>
          <p:cNvSpPr>
            <a:spLocks noGrp="1"/>
          </p:cNvSpPr>
          <p:nvPr>
            <p:ph type="title"/>
          </p:nvPr>
        </p:nvSpPr>
        <p:spPr>
          <a:xfrm>
            <a:off x="762000" y="3822282"/>
            <a:ext cx="5012266" cy="2273710"/>
          </a:xfrm>
        </p:spPr>
        <p:txBody>
          <a:bodyPr anchor="t"/>
          <a:lstStyle>
            <a:lvl1pPr>
              <a:defRPr sz="4200"/>
            </a:lvl1pPr>
          </a:lstStyle>
          <a:p>
            <a:endParaRPr lang="en-US" dirty="0"/>
          </a:p>
        </p:txBody>
      </p:sp>
      <p:sp>
        <p:nvSpPr>
          <p:cNvPr id="21" name="Picture Placeholder 20">
            <a:extLst>
              <a:ext uri="{FF2B5EF4-FFF2-40B4-BE49-F238E27FC236}">
                <a16:creationId xmlns:a16="http://schemas.microsoft.com/office/drawing/2014/main" id="{34FC9061-555D-4FE2-ABE9-07A195BC022E}"/>
              </a:ext>
            </a:extLst>
          </p:cNvPr>
          <p:cNvSpPr>
            <a:spLocks noGrp="1"/>
          </p:cNvSpPr>
          <p:nvPr>
            <p:ph type="pic" sz="quarter" idx="13"/>
          </p:nvPr>
        </p:nvSpPr>
        <p:spPr>
          <a:xfrm>
            <a:off x="758952" y="761988"/>
            <a:ext cx="3566160" cy="2660904"/>
          </a:xfrm>
          <a:solidFill>
            <a:schemeClr val="accent6"/>
          </a:solidFill>
        </p:spPr>
        <p:txBody>
          <a:bodyPr/>
          <a:lstStyle/>
          <a:p>
            <a:endParaRPr lang="en-US"/>
          </a:p>
        </p:txBody>
      </p:sp>
      <p:sp>
        <p:nvSpPr>
          <p:cNvPr id="22" name="Picture Placeholder 20">
            <a:extLst>
              <a:ext uri="{FF2B5EF4-FFF2-40B4-BE49-F238E27FC236}">
                <a16:creationId xmlns:a16="http://schemas.microsoft.com/office/drawing/2014/main" id="{7C8788B5-2964-4199-A168-84BDEBE3E9A7}"/>
              </a:ext>
            </a:extLst>
          </p:cNvPr>
          <p:cNvSpPr>
            <a:spLocks noGrp="1"/>
          </p:cNvSpPr>
          <p:nvPr>
            <p:ph type="pic" sz="quarter" idx="14"/>
          </p:nvPr>
        </p:nvSpPr>
        <p:spPr>
          <a:xfrm>
            <a:off x="4294632" y="761980"/>
            <a:ext cx="3566160" cy="2660904"/>
          </a:xfrm>
          <a:solidFill>
            <a:schemeClr val="accent6"/>
          </a:solidFill>
        </p:spPr>
        <p:txBody>
          <a:bodyPr/>
          <a:lstStyle/>
          <a:p>
            <a:endParaRPr lang="en-US"/>
          </a:p>
        </p:txBody>
      </p:sp>
      <p:sp>
        <p:nvSpPr>
          <p:cNvPr id="23" name="Picture Placeholder 20">
            <a:extLst>
              <a:ext uri="{FF2B5EF4-FFF2-40B4-BE49-F238E27FC236}">
                <a16:creationId xmlns:a16="http://schemas.microsoft.com/office/drawing/2014/main" id="{D4B5D4A5-C34C-4703-AFB6-DA982B6FF83B}"/>
              </a:ext>
            </a:extLst>
          </p:cNvPr>
          <p:cNvSpPr>
            <a:spLocks noGrp="1"/>
          </p:cNvSpPr>
          <p:nvPr>
            <p:ph type="pic" sz="quarter" idx="15"/>
          </p:nvPr>
        </p:nvSpPr>
        <p:spPr>
          <a:xfrm>
            <a:off x="7859598" y="761980"/>
            <a:ext cx="3566160" cy="2660904"/>
          </a:xfrm>
          <a:solidFill>
            <a:schemeClr val="accent6"/>
          </a:solidFill>
        </p:spPr>
        <p:txBody>
          <a:bodyPr/>
          <a:lstStyle/>
          <a:p>
            <a:endParaRPr lang="en-US" dirty="0"/>
          </a:p>
        </p:txBody>
      </p:sp>
      <p:sp>
        <p:nvSpPr>
          <p:cNvPr id="19" name="Content Placeholder 1">
            <a:extLst>
              <a:ext uri="{FF2B5EF4-FFF2-40B4-BE49-F238E27FC236}">
                <a16:creationId xmlns:a16="http://schemas.microsoft.com/office/drawing/2014/main" id="{8CA9663F-19C9-4799-8B97-333815BF6A4F}"/>
              </a:ext>
            </a:extLst>
          </p:cNvPr>
          <p:cNvSpPr>
            <a:spLocks noGrp="1"/>
          </p:cNvSpPr>
          <p:nvPr>
            <p:ph idx="1"/>
          </p:nvPr>
        </p:nvSpPr>
        <p:spPr>
          <a:xfrm>
            <a:off x="6417734" y="3822282"/>
            <a:ext cx="4607484" cy="2273710"/>
          </a:xfrm>
        </p:spPr>
        <p:txBody>
          <a:bodyPr anchor="t">
            <a:normAutofit/>
          </a:bodyPr>
          <a:lstStyle>
            <a:lvl1pPr marL="0" indent="0">
              <a:buNone/>
              <a:defRPr/>
            </a:lvl1pPr>
          </a:lstStyle>
          <a:p>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13379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828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C5ABB9-3EAC-446C-B128-CFDB09B2476A}"/>
              </a:ext>
              <a:ext uri="{C183D7F6-B498-43B3-948B-1728B52AA6E4}">
                <adec:decorative xmlns:adec="http://schemas.microsoft.com/office/drawing/2017/decorative" val="1"/>
              </a:ext>
            </a:extLst>
          </p:cNvPr>
          <p:cNvSpPr/>
          <p:nvPr userDrawn="1"/>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DED2D7-7BC9-473D-8241-8289B5821CF4}"/>
              </a:ext>
              <a:ext uri="{C183D7F6-B498-43B3-948B-1728B52AA6E4}">
                <adec:decorative xmlns:adec="http://schemas.microsoft.com/office/drawing/2017/decorative" val="1"/>
              </a:ext>
            </a:extLst>
          </p:cNvPr>
          <p:cNvSpPr/>
          <p:nvPr userDrawn="1"/>
        </p:nvSpPr>
        <p:spPr>
          <a:xfrm>
            <a:off x="0" y="0"/>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19C2616F-4436-4A60-BB08-54EC762C53BE}"/>
              </a:ext>
              <a:ext uri="{C183D7F6-B498-43B3-948B-1728B52AA6E4}">
                <adec:decorative xmlns:adec="http://schemas.microsoft.com/office/drawing/2017/decorative" val="1"/>
              </a:ext>
            </a:extLst>
          </p:cNvPr>
          <p:cNvSpPr/>
          <p:nvPr userDrawn="1"/>
        </p:nvSpPr>
        <p:spPr>
          <a:xfrm>
            <a:off x="0" y="762001"/>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D6F9523F-1BD5-4832-8B13-FA0BE3E6F732}"/>
              </a:ext>
            </a:extLst>
          </p:cNvPr>
          <p:cNvSpPr>
            <a:spLocks noGrp="1"/>
          </p:cNvSpPr>
          <p:nvPr>
            <p:ph type="title"/>
          </p:nvPr>
        </p:nvSpPr>
        <p:spPr>
          <a:xfrm>
            <a:off x="5431940" y="1517652"/>
            <a:ext cx="5998059" cy="1344613"/>
          </a:xfrm>
        </p:spPr>
        <p:txBody>
          <a:bodyPr/>
          <a:lstStyle/>
          <a:p>
            <a:endParaRPr lang="en-US" dirty="0"/>
          </a:p>
        </p:txBody>
      </p:sp>
      <p:sp>
        <p:nvSpPr>
          <p:cNvPr id="17" name="Picture Placeholder 16">
            <a:extLst>
              <a:ext uri="{FF2B5EF4-FFF2-40B4-BE49-F238E27FC236}">
                <a16:creationId xmlns:a16="http://schemas.microsoft.com/office/drawing/2014/main" id="{FA83160D-9929-4C5C-B741-192DF7639B60}"/>
              </a:ext>
            </a:extLst>
          </p:cNvPr>
          <p:cNvSpPr>
            <a:spLocks noGrp="1"/>
          </p:cNvSpPr>
          <p:nvPr>
            <p:ph type="pic" sz="quarter" idx="13"/>
          </p:nvPr>
        </p:nvSpPr>
        <p:spPr>
          <a:xfrm>
            <a:off x="768293" y="1517652"/>
            <a:ext cx="1947672" cy="2295144"/>
          </a:xfrm>
          <a:solidFill>
            <a:schemeClr val="accent6"/>
          </a:solidFill>
        </p:spPr>
        <p:txBody>
          <a:bodyPr/>
          <a:lstStyle/>
          <a:p>
            <a:endParaRPr lang="en-US" dirty="0"/>
          </a:p>
        </p:txBody>
      </p:sp>
      <p:sp>
        <p:nvSpPr>
          <p:cNvPr id="18" name="Picture Placeholder 16">
            <a:extLst>
              <a:ext uri="{FF2B5EF4-FFF2-40B4-BE49-F238E27FC236}">
                <a16:creationId xmlns:a16="http://schemas.microsoft.com/office/drawing/2014/main" id="{D97EB8C6-CD91-4F0C-A719-5079DB8D325C}"/>
              </a:ext>
            </a:extLst>
          </p:cNvPr>
          <p:cNvSpPr>
            <a:spLocks noGrp="1"/>
          </p:cNvSpPr>
          <p:nvPr>
            <p:ph type="pic" sz="quarter" idx="14"/>
          </p:nvPr>
        </p:nvSpPr>
        <p:spPr>
          <a:xfrm>
            <a:off x="2715768" y="1517904"/>
            <a:ext cx="1947672" cy="2295144"/>
          </a:xfrm>
          <a:solidFill>
            <a:schemeClr val="accent6"/>
          </a:solidFill>
        </p:spPr>
        <p:txBody>
          <a:bodyPr/>
          <a:lstStyle/>
          <a:p>
            <a:endParaRPr lang="en-US" dirty="0"/>
          </a:p>
        </p:txBody>
      </p:sp>
      <p:sp>
        <p:nvSpPr>
          <p:cNvPr id="20" name="Picture Placeholder 19">
            <a:extLst>
              <a:ext uri="{FF2B5EF4-FFF2-40B4-BE49-F238E27FC236}">
                <a16:creationId xmlns:a16="http://schemas.microsoft.com/office/drawing/2014/main" id="{A7347AC5-7F3A-4E62-AE18-744B6A756E4C}"/>
              </a:ext>
            </a:extLst>
          </p:cNvPr>
          <p:cNvSpPr>
            <a:spLocks noGrp="1"/>
          </p:cNvSpPr>
          <p:nvPr>
            <p:ph type="pic" sz="quarter" idx="15"/>
          </p:nvPr>
        </p:nvSpPr>
        <p:spPr>
          <a:xfrm>
            <a:off x="768096" y="3800858"/>
            <a:ext cx="3895344" cy="2295144"/>
          </a:xfrm>
          <a:solidFill>
            <a:schemeClr val="accent6"/>
          </a:solidFill>
        </p:spPr>
        <p:txBody>
          <a:bodyPr/>
          <a:lstStyle/>
          <a:p>
            <a:endParaRPr lang="en-US"/>
          </a:p>
        </p:txBody>
      </p:sp>
      <p:sp>
        <p:nvSpPr>
          <p:cNvPr id="12" name="Content Placeholder 13">
            <a:extLst>
              <a:ext uri="{FF2B5EF4-FFF2-40B4-BE49-F238E27FC236}">
                <a16:creationId xmlns:a16="http://schemas.microsoft.com/office/drawing/2014/main" id="{CC904223-D55A-40A9-AA1D-5687C89BE8E3}"/>
              </a:ext>
            </a:extLst>
          </p:cNvPr>
          <p:cNvSpPr>
            <a:spLocks noGrp="1"/>
          </p:cNvSpPr>
          <p:nvPr>
            <p:ph idx="1"/>
          </p:nvPr>
        </p:nvSpPr>
        <p:spPr>
          <a:xfrm>
            <a:off x="5431940" y="2970215"/>
            <a:ext cx="5998059" cy="3125787"/>
          </a:xfrm>
        </p:spPr>
        <p:txBody>
          <a:bodyPr>
            <a:normAutofit/>
          </a:bodyPr>
          <a:lstStyle>
            <a:lvl1pPr marL="0" indent="0">
              <a:buNone/>
              <a:defRPr/>
            </a:lvl1pPr>
          </a:lstStyle>
          <a:p>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40897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A1CC7-4419-4A64-9DC9-AE157407AFB8}"/>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val="1"/>
              </a:ext>
            </a:extLst>
          </p:cNvPr>
          <p:cNvSpPr/>
          <p:nvPr userDrawn="1"/>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val="1"/>
              </a:ext>
            </a:extLst>
          </p:cNvPr>
          <p:cNvSpPr/>
          <p:nvPr userDrawn="1"/>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6096000" y="1517650"/>
            <a:ext cx="4565650" cy="1344613"/>
          </a:xfrm>
        </p:spPr>
        <p:txBody>
          <a:bodyPr>
            <a:normAutofit/>
          </a:bodyPr>
          <a:lstStyle/>
          <a:p>
            <a:endParaRPr lang="en-US" dirty="0"/>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758952" y="883487"/>
            <a:ext cx="4562856" cy="2441448"/>
          </a:xfrm>
          <a:solidFill>
            <a:schemeClr val="accent6"/>
          </a:solidFill>
        </p:spPr>
        <p:txBody>
          <a:bodyPr/>
          <a:lstStyle/>
          <a:p>
            <a:endParaRPr lang="en-US"/>
          </a:p>
        </p:txBody>
      </p:sp>
      <p:sp>
        <p:nvSpPr>
          <p:cNvPr id="19" name="Picture Placeholder 17">
            <a:extLst>
              <a:ext uri="{FF2B5EF4-FFF2-40B4-BE49-F238E27FC236}">
                <a16:creationId xmlns:a16="http://schemas.microsoft.com/office/drawing/2014/main" id="{37E21EC2-9A85-4522-B6AD-3FF227CACDD7}"/>
              </a:ext>
            </a:extLst>
          </p:cNvPr>
          <p:cNvSpPr>
            <a:spLocks noGrp="1"/>
          </p:cNvSpPr>
          <p:nvPr>
            <p:ph type="pic" sz="quarter" idx="14"/>
          </p:nvPr>
        </p:nvSpPr>
        <p:spPr>
          <a:xfrm>
            <a:off x="758952" y="3593592"/>
            <a:ext cx="4562856" cy="2441448"/>
          </a:xfrm>
          <a:solidFill>
            <a:schemeClr val="accent6"/>
          </a:solidFill>
        </p:spPr>
        <p:txBody>
          <a:bodyPr/>
          <a:lstStyle/>
          <a:p>
            <a:endParaRPr lang="en-US"/>
          </a:p>
        </p:txBody>
      </p:sp>
      <p:sp>
        <p:nvSpPr>
          <p:cNvPr id="16" name="Content Placeholder 1">
            <a:extLst>
              <a:ext uri="{FF2B5EF4-FFF2-40B4-BE49-F238E27FC236}">
                <a16:creationId xmlns:a16="http://schemas.microsoft.com/office/drawing/2014/main" id="{9F9D0834-E38A-4C71-95D5-A8A2B973AC09}"/>
              </a:ext>
            </a:extLst>
          </p:cNvPr>
          <p:cNvSpPr>
            <a:spLocks noGrp="1"/>
          </p:cNvSpPr>
          <p:nvPr>
            <p:ph idx="1"/>
          </p:nvPr>
        </p:nvSpPr>
        <p:spPr>
          <a:xfrm>
            <a:off x="6095998" y="2970213"/>
            <a:ext cx="4565651" cy="3125787"/>
          </a:xfrm>
        </p:spPr>
        <p:txBody>
          <a:bodyPr>
            <a:normAutofit/>
          </a:bodyPr>
          <a:lstStyle>
            <a:lvl1pPr marL="0" indent="0">
              <a:buNone/>
              <a:defRPr/>
            </a:lvl1pPr>
          </a:lstStyle>
          <a:p>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9883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val="1"/>
              </a:ext>
            </a:extLst>
          </p:cNvPr>
          <p:cNvSpPr/>
          <p:nvPr userDrawn="1"/>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746760" y="756284"/>
            <a:ext cx="10698480" cy="5349240"/>
          </a:xfrm>
          <a:solidFill>
            <a:schemeClr val="accent6"/>
          </a:solidFill>
        </p:spPr>
        <p:txBody>
          <a:bodyPr/>
          <a:lstStyle/>
          <a:p>
            <a:endParaRPr lang="en-US" dirty="0"/>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7333488" y="1517904"/>
            <a:ext cx="3749040" cy="2796945"/>
          </a:xfrm>
        </p:spPr>
        <p:txBody>
          <a:bodyPr anchor="ctr">
            <a:normAutofit/>
          </a:bodyPr>
          <a:lstStyle>
            <a:lvl1pPr>
              <a:defRPr sz="6000"/>
            </a:lvl1pPr>
          </a:lstStyle>
          <a:p>
            <a:pPr algn="l"/>
            <a:endParaRPr lang="en-US" dirty="0"/>
          </a:p>
        </p:txBody>
      </p:sp>
      <p:sp>
        <p:nvSpPr>
          <p:cNvPr id="16" name="Subtitle 17">
            <a:extLst>
              <a:ext uri="{FF2B5EF4-FFF2-40B4-BE49-F238E27FC236}">
                <a16:creationId xmlns:a16="http://schemas.microsoft.com/office/drawing/2014/main" id="{81E38157-454C-44D5-8D2B-A220A53D780E}"/>
              </a:ext>
            </a:extLst>
          </p:cNvPr>
          <p:cNvSpPr>
            <a:spLocks noGrp="1"/>
          </p:cNvSpPr>
          <p:nvPr>
            <p:ph type="subTitle" idx="1"/>
          </p:nvPr>
        </p:nvSpPr>
        <p:spPr>
          <a:xfrm>
            <a:off x="7333488" y="4479368"/>
            <a:ext cx="3666744" cy="1616631"/>
          </a:xfrm>
        </p:spPr>
        <p:txBody>
          <a:bodyPr/>
          <a:lstStyle>
            <a:lvl1pPr marL="0" indent="0">
              <a:buNone/>
              <a:defRPr/>
            </a:lvl1pPr>
          </a:lstStyle>
          <a:p>
            <a:pPr algn="l"/>
            <a:endParaRPr lang="en-US" dirty="0"/>
          </a:p>
        </p:txBody>
      </p:sp>
    </p:spTree>
    <p:extLst>
      <p:ext uri="{BB962C8B-B14F-4D97-AF65-F5344CB8AC3E}">
        <p14:creationId xmlns:p14="http://schemas.microsoft.com/office/powerpoint/2010/main" val="173054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r>
              <a:rPr lang="en-US"/>
              <a:t>3/1/20XX</a:t>
            </a:r>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5251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EDA639-2F5C-4255-BE42-C41A5ABBC24D}"/>
              </a:ext>
              <a:ext uri="{C183D7F6-B498-43B3-948B-1728B52AA6E4}">
                <adec:decorative xmlns:adec="http://schemas.microsoft.com/office/drawing/2017/decorative" val="1"/>
              </a:ext>
            </a:extLst>
          </p:cNvPr>
          <p:cNvSpPr/>
          <p:nvPr userDrawn="1"/>
        </p:nvSpPr>
        <p:spPr>
          <a:xfrm>
            <a:off x="0" y="0"/>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6" name="Rectangle 5">
            <a:extLst>
              <a:ext uri="{FF2B5EF4-FFF2-40B4-BE49-F238E27FC236}">
                <a16:creationId xmlns:a16="http://schemas.microsoft.com/office/drawing/2014/main" id="{E96D6DC8-1218-45DD-BCD3-DF21DFA5B10A}"/>
              </a:ext>
              <a:ext uri="{C183D7F6-B498-43B3-948B-1728B52AA6E4}">
                <adec:decorative xmlns:adec="http://schemas.microsoft.com/office/drawing/2017/decorative" val="1"/>
              </a:ext>
            </a:extLst>
          </p:cNvPr>
          <p:cNvSpPr/>
          <p:nvPr userDrawn="1"/>
        </p:nvSpPr>
        <p:spPr>
          <a:xfrm>
            <a:off x="762000" y="766762"/>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A58F504-65F1-4BFD-A987-54F78AD52D41}"/>
              </a:ext>
            </a:extLst>
          </p:cNvPr>
          <p:cNvSpPr>
            <a:spLocks noGrp="1"/>
          </p:cNvSpPr>
          <p:nvPr>
            <p:ph type="pic" sz="quarter" idx="13"/>
          </p:nvPr>
        </p:nvSpPr>
        <p:spPr>
          <a:xfrm>
            <a:off x="758952" y="749808"/>
            <a:ext cx="10744200" cy="5394960"/>
          </a:xfrm>
          <a:solidFill>
            <a:schemeClr val="accent6"/>
          </a:solidFill>
        </p:spPr>
        <p:txBody>
          <a:bodyPr/>
          <a:lstStyle/>
          <a:p>
            <a:endParaRPr lang="en-US" dirty="0"/>
          </a:p>
        </p:txBody>
      </p:sp>
      <p:sp>
        <p:nvSpPr>
          <p:cNvPr id="13" name="Title 16">
            <a:extLst>
              <a:ext uri="{FF2B5EF4-FFF2-40B4-BE49-F238E27FC236}">
                <a16:creationId xmlns:a16="http://schemas.microsoft.com/office/drawing/2014/main" id="{0B9261BF-90C7-41A0-8711-97168C7479D9}"/>
              </a:ext>
            </a:extLst>
          </p:cNvPr>
          <p:cNvSpPr>
            <a:spLocks noGrp="1"/>
          </p:cNvSpPr>
          <p:nvPr>
            <p:ph type="ctrTitle"/>
          </p:nvPr>
        </p:nvSpPr>
        <p:spPr>
          <a:xfrm>
            <a:off x="6611112" y="1517904"/>
            <a:ext cx="4480560" cy="2796945"/>
          </a:xfrm>
        </p:spPr>
        <p:txBody>
          <a:bodyPr anchor="ctr">
            <a:normAutofit/>
          </a:bodyPr>
          <a:lstStyle>
            <a:lvl1pPr>
              <a:defRPr sz="4400"/>
            </a:lvl1pPr>
          </a:lstStyle>
          <a:p>
            <a:pPr algn="l"/>
            <a:endParaRPr lang="en-US" dirty="0"/>
          </a:p>
        </p:txBody>
      </p:sp>
      <p:sp>
        <p:nvSpPr>
          <p:cNvPr id="14" name="Subtitle 17">
            <a:extLst>
              <a:ext uri="{FF2B5EF4-FFF2-40B4-BE49-F238E27FC236}">
                <a16:creationId xmlns:a16="http://schemas.microsoft.com/office/drawing/2014/main" id="{305C0D07-994F-4143-B88E-32EED69E7F65}"/>
              </a:ext>
            </a:extLst>
          </p:cNvPr>
          <p:cNvSpPr>
            <a:spLocks noGrp="1"/>
          </p:cNvSpPr>
          <p:nvPr>
            <p:ph type="subTitle" idx="1"/>
          </p:nvPr>
        </p:nvSpPr>
        <p:spPr>
          <a:xfrm>
            <a:off x="6611112" y="4425696"/>
            <a:ext cx="4059936" cy="1189912"/>
          </a:xfrm>
        </p:spPr>
        <p:txBody>
          <a:bodyPr/>
          <a:lstStyle>
            <a:lvl1pPr marL="0" indent="0">
              <a:buNone/>
              <a:defRPr/>
            </a:lvl1pPr>
          </a:lstStyle>
          <a:p>
            <a:pPr algn="l"/>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lvl1pPr>
              <a:defRPr>
                <a:solidFill>
                  <a:schemeClr val="bg1"/>
                </a:solidFill>
              </a:defRPr>
            </a:lvl1p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lvl1pPr>
              <a:defRPr>
                <a:solidFill>
                  <a:schemeClr val="bg1"/>
                </a:solidFill>
              </a:defRPr>
            </a:lvl1pPr>
          </a:lstStyle>
          <a:p>
            <a:fld id="{CB1E4CB7-CB13-4810-BF18-BE31AFC64F93}" type="slidenum">
              <a:rPr lang="en-US" smtClean="0"/>
              <a:pPr/>
              <a:t>‹#›</a:t>
            </a:fld>
            <a:endParaRPr lang="en-US"/>
          </a:p>
        </p:txBody>
      </p:sp>
    </p:spTree>
    <p:extLst>
      <p:ext uri="{BB962C8B-B14F-4D97-AF65-F5344CB8AC3E}">
        <p14:creationId xmlns:p14="http://schemas.microsoft.com/office/powerpoint/2010/main" val="282252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29" name="Picture Placeholder 28">
            <a:extLst>
              <a:ext uri="{FF2B5EF4-FFF2-40B4-BE49-F238E27FC236}">
                <a16:creationId xmlns:a16="http://schemas.microsoft.com/office/drawing/2014/main" id="{26E6BD11-82A7-4729-AD05-B0676F9B1F5F}"/>
              </a:ext>
            </a:extLst>
          </p:cNvPr>
          <p:cNvSpPr>
            <a:spLocks noGrp="1"/>
          </p:cNvSpPr>
          <p:nvPr>
            <p:ph type="pic" sz="quarter" idx="21"/>
          </p:nvPr>
        </p:nvSpPr>
        <p:spPr>
          <a:xfrm>
            <a:off x="1504950" y="2861595"/>
            <a:ext cx="1828800" cy="1993392"/>
          </a:xfrm>
          <a:solidFill>
            <a:schemeClr val="accent6"/>
          </a:solidFill>
        </p:spPr>
        <p:txBody>
          <a:bodyPr/>
          <a:lstStyle/>
          <a:p>
            <a:endParaRPr lang="en-US"/>
          </a:p>
        </p:txBody>
      </p:sp>
      <p:sp>
        <p:nvSpPr>
          <p:cNvPr id="19" name="Text Placeholder 18">
            <a:extLst>
              <a:ext uri="{FF2B5EF4-FFF2-40B4-BE49-F238E27FC236}">
                <a16:creationId xmlns:a16="http://schemas.microsoft.com/office/drawing/2014/main" id="{6E08135B-D6D5-401C-B151-CDCB20550F16}"/>
              </a:ext>
            </a:extLst>
          </p:cNvPr>
          <p:cNvSpPr>
            <a:spLocks noGrp="1"/>
          </p:cNvSpPr>
          <p:nvPr>
            <p:ph type="body" sz="quarter" idx="13" hasCustomPrompt="1"/>
          </p:nvPr>
        </p:nvSpPr>
        <p:spPr>
          <a:xfrm>
            <a:off x="1508760" y="4855464"/>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1" name="Text Placeholder 20">
            <a:extLst>
              <a:ext uri="{FF2B5EF4-FFF2-40B4-BE49-F238E27FC236}">
                <a16:creationId xmlns:a16="http://schemas.microsoft.com/office/drawing/2014/main" id="{FA587696-63FF-4232-8879-488DFE1C31EA}"/>
              </a:ext>
            </a:extLst>
          </p:cNvPr>
          <p:cNvSpPr>
            <a:spLocks noGrp="1"/>
          </p:cNvSpPr>
          <p:nvPr>
            <p:ph type="body" sz="quarter" idx="14" hasCustomPrompt="1"/>
          </p:nvPr>
        </p:nvSpPr>
        <p:spPr>
          <a:xfrm>
            <a:off x="1504950" y="5468112"/>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0" name="Picture Placeholder 28">
            <a:extLst>
              <a:ext uri="{FF2B5EF4-FFF2-40B4-BE49-F238E27FC236}">
                <a16:creationId xmlns:a16="http://schemas.microsoft.com/office/drawing/2014/main" id="{96507A97-E180-468F-B641-141DBA738642}"/>
              </a:ext>
            </a:extLst>
          </p:cNvPr>
          <p:cNvSpPr>
            <a:spLocks noGrp="1"/>
          </p:cNvSpPr>
          <p:nvPr>
            <p:ph type="pic" sz="quarter" idx="22"/>
          </p:nvPr>
        </p:nvSpPr>
        <p:spPr>
          <a:xfrm>
            <a:off x="3953511" y="2861595"/>
            <a:ext cx="1828800" cy="1993392"/>
          </a:xfrm>
          <a:solidFill>
            <a:schemeClr val="accent6"/>
          </a:solidFill>
        </p:spPr>
        <p:txBody>
          <a:bodyPr/>
          <a:lstStyle/>
          <a:p>
            <a:endParaRPr lang="en-US"/>
          </a:p>
        </p:txBody>
      </p:sp>
      <p:sp>
        <p:nvSpPr>
          <p:cNvPr id="22" name="Text Placeholder 18">
            <a:extLst>
              <a:ext uri="{FF2B5EF4-FFF2-40B4-BE49-F238E27FC236}">
                <a16:creationId xmlns:a16="http://schemas.microsoft.com/office/drawing/2014/main" id="{49BB8F01-AE51-4455-BE0F-8972415A0C06}"/>
              </a:ext>
            </a:extLst>
          </p:cNvPr>
          <p:cNvSpPr>
            <a:spLocks noGrp="1"/>
          </p:cNvSpPr>
          <p:nvPr>
            <p:ph type="body" sz="quarter" idx="15" hasCustomPrompt="1"/>
          </p:nvPr>
        </p:nvSpPr>
        <p:spPr>
          <a:xfrm>
            <a:off x="3942757" y="4854889"/>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3" name="Text Placeholder 20">
            <a:extLst>
              <a:ext uri="{FF2B5EF4-FFF2-40B4-BE49-F238E27FC236}">
                <a16:creationId xmlns:a16="http://schemas.microsoft.com/office/drawing/2014/main" id="{759D2442-D209-4F87-9F2C-19D73A2412D4}"/>
              </a:ext>
            </a:extLst>
          </p:cNvPr>
          <p:cNvSpPr>
            <a:spLocks noGrp="1"/>
          </p:cNvSpPr>
          <p:nvPr>
            <p:ph type="body" sz="quarter" idx="16" hasCustomPrompt="1"/>
          </p:nvPr>
        </p:nvSpPr>
        <p:spPr>
          <a:xfrm>
            <a:off x="3942757" y="5462491"/>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1" name="Picture Placeholder 28">
            <a:extLst>
              <a:ext uri="{FF2B5EF4-FFF2-40B4-BE49-F238E27FC236}">
                <a16:creationId xmlns:a16="http://schemas.microsoft.com/office/drawing/2014/main" id="{A850442C-9915-406C-83D9-8EBE8AD3C243}"/>
              </a:ext>
            </a:extLst>
          </p:cNvPr>
          <p:cNvSpPr>
            <a:spLocks noGrp="1"/>
          </p:cNvSpPr>
          <p:nvPr>
            <p:ph type="pic" sz="quarter" idx="23"/>
          </p:nvPr>
        </p:nvSpPr>
        <p:spPr>
          <a:xfrm>
            <a:off x="6391656" y="2861595"/>
            <a:ext cx="1828800" cy="1993392"/>
          </a:xfrm>
          <a:solidFill>
            <a:schemeClr val="accent6"/>
          </a:solidFill>
        </p:spPr>
        <p:txBody>
          <a:bodyPr/>
          <a:lstStyle/>
          <a:p>
            <a:endParaRPr lang="en-US"/>
          </a:p>
        </p:txBody>
      </p:sp>
      <p:sp>
        <p:nvSpPr>
          <p:cNvPr id="24" name="Text Placeholder 18">
            <a:extLst>
              <a:ext uri="{FF2B5EF4-FFF2-40B4-BE49-F238E27FC236}">
                <a16:creationId xmlns:a16="http://schemas.microsoft.com/office/drawing/2014/main" id="{A596F3D1-5D97-4111-B3D6-FE37290A6B3D}"/>
              </a:ext>
            </a:extLst>
          </p:cNvPr>
          <p:cNvSpPr>
            <a:spLocks noGrp="1"/>
          </p:cNvSpPr>
          <p:nvPr>
            <p:ph type="body" sz="quarter" idx="17" hasCustomPrompt="1"/>
          </p:nvPr>
        </p:nvSpPr>
        <p:spPr>
          <a:xfrm>
            <a:off x="6391656" y="4855464"/>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5" name="Text Placeholder 20">
            <a:extLst>
              <a:ext uri="{FF2B5EF4-FFF2-40B4-BE49-F238E27FC236}">
                <a16:creationId xmlns:a16="http://schemas.microsoft.com/office/drawing/2014/main" id="{2D25C272-C21E-4078-818F-B12E10F1827C}"/>
              </a:ext>
            </a:extLst>
          </p:cNvPr>
          <p:cNvSpPr>
            <a:spLocks noGrp="1"/>
          </p:cNvSpPr>
          <p:nvPr>
            <p:ph type="body" sz="quarter" idx="18" hasCustomPrompt="1"/>
          </p:nvPr>
        </p:nvSpPr>
        <p:spPr>
          <a:xfrm>
            <a:off x="6391656" y="5468112"/>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2" name="Picture Placeholder 28">
            <a:extLst>
              <a:ext uri="{FF2B5EF4-FFF2-40B4-BE49-F238E27FC236}">
                <a16:creationId xmlns:a16="http://schemas.microsoft.com/office/drawing/2014/main" id="{05393806-4E48-45A2-8BD7-0BA36566F3CC}"/>
              </a:ext>
            </a:extLst>
          </p:cNvPr>
          <p:cNvSpPr>
            <a:spLocks noGrp="1"/>
          </p:cNvSpPr>
          <p:nvPr>
            <p:ph type="pic" sz="quarter" idx="24"/>
          </p:nvPr>
        </p:nvSpPr>
        <p:spPr>
          <a:xfrm>
            <a:off x="8833104" y="2862072"/>
            <a:ext cx="1828800" cy="1993392"/>
          </a:xfrm>
          <a:solidFill>
            <a:schemeClr val="accent6"/>
          </a:solidFill>
        </p:spPr>
        <p:txBody>
          <a:bodyPr/>
          <a:lstStyle/>
          <a:p>
            <a:endParaRPr lang="en-US"/>
          </a:p>
        </p:txBody>
      </p:sp>
      <p:sp>
        <p:nvSpPr>
          <p:cNvPr id="26" name="Text Placeholder 18">
            <a:extLst>
              <a:ext uri="{FF2B5EF4-FFF2-40B4-BE49-F238E27FC236}">
                <a16:creationId xmlns:a16="http://schemas.microsoft.com/office/drawing/2014/main" id="{DD19656C-C87E-4938-A66D-D6836DBC653A}"/>
              </a:ext>
            </a:extLst>
          </p:cNvPr>
          <p:cNvSpPr>
            <a:spLocks noGrp="1"/>
          </p:cNvSpPr>
          <p:nvPr>
            <p:ph type="body" sz="quarter" idx="19" hasCustomPrompt="1"/>
          </p:nvPr>
        </p:nvSpPr>
        <p:spPr>
          <a:xfrm>
            <a:off x="8825653" y="4855651"/>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7" name="Text Placeholder 20">
            <a:extLst>
              <a:ext uri="{FF2B5EF4-FFF2-40B4-BE49-F238E27FC236}">
                <a16:creationId xmlns:a16="http://schemas.microsoft.com/office/drawing/2014/main" id="{DF55E1E1-7FB8-465C-B720-E39D43FFECC8}"/>
              </a:ext>
            </a:extLst>
          </p:cNvPr>
          <p:cNvSpPr>
            <a:spLocks noGrp="1"/>
          </p:cNvSpPr>
          <p:nvPr>
            <p:ph type="body" sz="quarter" idx="20" hasCustomPrompt="1"/>
          </p:nvPr>
        </p:nvSpPr>
        <p:spPr>
          <a:xfrm>
            <a:off x="8825653" y="5468299"/>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r>
              <a:rPr lang="en-US"/>
              <a:t>3/1/20XX</a:t>
            </a: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98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B0FFFD15-4D1A-45CA-9374-373A700D366B}"/>
              </a:ext>
            </a:extLst>
          </p:cNvPr>
          <p:cNvSpPr>
            <a:spLocks noGrp="1"/>
          </p:cNvSpPr>
          <p:nvPr>
            <p:ph sz="quarter" idx="13"/>
          </p:nvPr>
        </p:nvSpPr>
        <p:spPr>
          <a:xfrm>
            <a:off x="838200" y="2181225"/>
            <a:ext cx="10515600" cy="387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r>
              <a:rPr lang="en-US"/>
              <a:t>3/1/20XX</a:t>
            </a: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1837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column (comparison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78714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69671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397337"/>
            <a:ext cx="4334256" cy="244964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69671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397337"/>
            <a:ext cx="4334256" cy="244964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028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r>
              <a:rPr lang="en-US"/>
              <a:t>3/1/20XX</a:t>
            </a:r>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r>
              <a:rPr lang="en-US" sz="1000"/>
              <a:t>Sample footer text</a:t>
            </a:r>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9044188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5" r:id="rId3"/>
    <p:sldLayoutId id="2147483663" r:id="rId4"/>
    <p:sldLayoutId id="2147483650" r:id="rId5"/>
    <p:sldLayoutId id="2147483664" r:id="rId6"/>
    <p:sldLayoutId id="2147483669" r:id="rId7"/>
    <p:sldLayoutId id="2147483654" r:id="rId8"/>
    <p:sldLayoutId id="2147483653" r:id="rId9"/>
    <p:sldLayoutId id="2147483670" r:id="rId10"/>
    <p:sldLayoutId id="2147483662" r:id="rId11"/>
    <p:sldLayoutId id="2147483666" r:id="rId12"/>
    <p:sldLayoutId id="2147483671" r:id="rId13"/>
  </p:sldLayoutIdLst>
  <p:hf hdr="0" dt="0"/>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www.diabetes.ca/" TargetMode="External"/><Relationship Id="rId7"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jpg"/><Relationship Id="rId11" Type="http://schemas.openxmlformats.org/officeDocument/2006/relationships/image" Target="../media/image2.png"/><Relationship Id="rId5" Type="http://schemas.openxmlformats.org/officeDocument/2006/relationships/hyperlink" Target="https://diabetes.org/healthy-living/medication-treatments/alcohol-diabetes" TargetMode="External"/><Relationship Id="rId10" Type="http://schemas.openxmlformats.org/officeDocument/2006/relationships/image" Target="../media/image7.JPG"/><Relationship Id="rId4" Type="http://schemas.openxmlformats.org/officeDocument/2006/relationships/hyperlink" Target="https://www.camh.ca/en/health-info/mental-illness-and-addiction-index/alcohol" TargetMode="External"/><Relationship Id="rId9" Type="http://schemas.openxmlformats.org/officeDocument/2006/relationships/image" Target="../media/image6.jpg"/></Relationships>
</file>

<file path=ppt/slides/_rels/slide2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mailto:jflett@dohs.ca" TargetMode="External"/><Relationship Id="rId7"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8.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0.pn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762000" y="839336"/>
            <a:ext cx="4123899" cy="3475513"/>
          </a:xfrm>
        </p:spPr>
        <p:txBody>
          <a:bodyPr anchor="ctr">
            <a:normAutofit/>
          </a:bodyPr>
          <a:lstStyle/>
          <a:p>
            <a:r>
              <a:rPr lang="en-US" dirty="0"/>
              <a:t>Alcohol &amp; diabetes</a:t>
            </a:r>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1207053" y="5478399"/>
            <a:ext cx="4123899" cy="1080530"/>
          </a:xfrm>
        </p:spPr>
        <p:txBody>
          <a:bodyPr>
            <a:normAutofit fontScale="92500" lnSpcReduction="10000"/>
          </a:bodyPr>
          <a:lstStyle/>
          <a:p>
            <a:pPr>
              <a:spcBef>
                <a:spcPts val="0"/>
              </a:spcBef>
            </a:pPr>
            <a:r>
              <a:rPr lang="en-US" sz="1800" dirty="0">
                <a:solidFill>
                  <a:schemeClr val="accent1"/>
                </a:solidFill>
              </a:rPr>
              <a:t>Presented by:</a:t>
            </a:r>
          </a:p>
          <a:p>
            <a:pPr>
              <a:spcBef>
                <a:spcPts val="0"/>
              </a:spcBef>
            </a:pPr>
            <a:r>
              <a:rPr lang="en-US" sz="1800" dirty="0"/>
              <a:t>Jessica </a:t>
            </a:r>
            <a:r>
              <a:rPr lang="en-US" sz="1800" dirty="0" err="1"/>
              <a:t>Flett</a:t>
            </a:r>
            <a:endParaRPr lang="en-US" sz="1800" dirty="0"/>
          </a:p>
          <a:p>
            <a:pPr>
              <a:spcBef>
                <a:spcPts val="0"/>
              </a:spcBef>
            </a:pPr>
            <a:r>
              <a:rPr lang="en-US" sz="1800" dirty="0"/>
              <a:t>Tribal Diabetes Coordinator</a:t>
            </a:r>
          </a:p>
          <a:p>
            <a:pPr>
              <a:spcBef>
                <a:spcPts val="0"/>
              </a:spcBef>
            </a:pPr>
            <a:r>
              <a:rPr lang="en-US" sz="1800" dirty="0"/>
              <a:t>Dakota Ojibway Health Services</a:t>
            </a:r>
          </a:p>
        </p:txBody>
      </p:sp>
      <p:pic>
        <p:nvPicPr>
          <p:cNvPr id="10" name="Picture Placeholder 9">
            <a:extLst>
              <a:ext uri="{FF2B5EF4-FFF2-40B4-BE49-F238E27FC236}">
                <a16:creationId xmlns:a16="http://schemas.microsoft.com/office/drawing/2014/main" id="{EAC24423-E635-494B-9CD9-DF28FD91BE73}"/>
              </a:ext>
            </a:extLst>
          </p:cNvPr>
          <p:cNvPicPr>
            <a:picLocks noGrp="1" noChangeAspect="1"/>
          </p:cNvPicPr>
          <p:nvPr>
            <p:ph type="pic" sz="quarter" idx="13"/>
          </p:nvPr>
        </p:nvPicPr>
        <p:blipFill>
          <a:blip r:embed="rId3"/>
          <a:srcRect/>
          <a:stretch/>
        </p:blipFill>
        <p:spPr>
          <a:xfrm>
            <a:off x="5330952" y="754711"/>
            <a:ext cx="6099048" cy="5340096"/>
          </a:xfrm>
        </p:spPr>
      </p:pic>
      <p:sp>
        <p:nvSpPr>
          <p:cNvPr id="3" name="TextBox 2">
            <a:extLst>
              <a:ext uri="{FF2B5EF4-FFF2-40B4-BE49-F238E27FC236}">
                <a16:creationId xmlns:a16="http://schemas.microsoft.com/office/drawing/2014/main" id="{ECEC50A0-1281-88C0-7A33-078503ABFBD3}"/>
              </a:ext>
            </a:extLst>
          </p:cNvPr>
          <p:cNvSpPr txBox="1"/>
          <p:nvPr/>
        </p:nvSpPr>
        <p:spPr>
          <a:xfrm>
            <a:off x="762000" y="3424759"/>
            <a:ext cx="2392680" cy="369332"/>
          </a:xfrm>
          <a:prstGeom prst="rect">
            <a:avLst/>
          </a:prstGeom>
          <a:noFill/>
        </p:spPr>
        <p:txBody>
          <a:bodyPr wrap="square">
            <a:spAutoFit/>
          </a:bodyPr>
          <a:lstStyle/>
          <a:p>
            <a:r>
              <a:rPr lang="en-US" dirty="0"/>
              <a:t>ADI Zoom Education</a:t>
            </a:r>
          </a:p>
        </p:txBody>
      </p:sp>
      <p:cxnSp>
        <p:nvCxnSpPr>
          <p:cNvPr id="5" name="Straight Connector 4">
            <a:extLst>
              <a:ext uri="{FF2B5EF4-FFF2-40B4-BE49-F238E27FC236}">
                <a16:creationId xmlns:a16="http://schemas.microsoft.com/office/drawing/2014/main" id="{A8051A99-9524-4CCF-1163-D400550D44AD}"/>
              </a:ext>
            </a:extLst>
          </p:cNvPr>
          <p:cNvCxnSpPr/>
          <p:nvPr/>
        </p:nvCxnSpPr>
        <p:spPr>
          <a:xfrm>
            <a:off x="762000" y="3346704"/>
            <a:ext cx="434949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699C5ED-C5A9-F805-6B1E-961DB917F605}"/>
              </a:ext>
            </a:extLst>
          </p:cNvPr>
          <p:cNvPicPr>
            <a:picLocks noChangeAspect="1"/>
          </p:cNvPicPr>
          <p:nvPr/>
        </p:nvPicPr>
        <p:blipFill>
          <a:blip r:embed="rId4"/>
          <a:stretch>
            <a:fillRect/>
          </a:stretch>
        </p:blipFill>
        <p:spPr>
          <a:xfrm>
            <a:off x="236386" y="5813256"/>
            <a:ext cx="953737" cy="657500"/>
          </a:xfrm>
          <a:prstGeom prst="rect">
            <a:avLst/>
          </a:prstGeom>
        </p:spPr>
      </p:pic>
    </p:spTree>
    <p:extLst>
      <p:ext uri="{BB962C8B-B14F-4D97-AF65-F5344CB8AC3E}">
        <p14:creationId xmlns:p14="http://schemas.microsoft.com/office/powerpoint/2010/main" val="90140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902912" y="877025"/>
            <a:ext cx="7518186" cy="1039803"/>
          </a:xfrm>
        </p:spPr>
        <p:txBody>
          <a:bodyPr>
            <a:noAutofit/>
          </a:bodyPr>
          <a:lstStyle/>
          <a:p>
            <a:r>
              <a:rPr lang="en-CA" sz="4800" dirty="0"/>
              <a:t>Clinical Practice Guidelines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7101" y="1775427"/>
            <a:ext cx="7669014" cy="4285740"/>
          </a:xfrm>
        </p:spPr>
        <p:txBody>
          <a:bodyPr>
            <a:normAutofit fontScale="92500"/>
          </a:bodyPr>
          <a:lstStyle/>
          <a:p>
            <a:r>
              <a:rPr lang="en-CA" sz="3200" b="1" dirty="0">
                <a:solidFill>
                  <a:schemeClr val="accent1"/>
                </a:solidFill>
              </a:rPr>
              <a:t>Recommends that:</a:t>
            </a:r>
          </a:p>
          <a:p>
            <a:pPr marL="457200" indent="-457200">
              <a:buFont typeface="Arial" panose="020B0604020202020204" pitchFamily="34" charset="0"/>
              <a:buChar char="•"/>
            </a:pPr>
            <a:r>
              <a:rPr lang="en-CA" sz="3200" dirty="0"/>
              <a:t>Alcohol should be limited to:</a:t>
            </a:r>
          </a:p>
          <a:p>
            <a:pPr marL="914400" lvl="1" indent="-457200">
              <a:buFont typeface="Arial" panose="020B0604020202020204" pitchFamily="34" charset="0"/>
              <a:buChar char="•"/>
            </a:pPr>
            <a:r>
              <a:rPr lang="en-CA" sz="2800" dirty="0">
                <a:solidFill>
                  <a:schemeClr val="accent4"/>
                </a:solidFill>
              </a:rPr>
              <a:t>Women: </a:t>
            </a:r>
            <a:r>
              <a:rPr lang="en-CA" sz="2200" dirty="0">
                <a:solidFill>
                  <a:schemeClr val="bg1">
                    <a:lumMod val="50000"/>
                  </a:schemeClr>
                </a:solidFill>
                <a:cs typeface="Arial" panose="020B0604020202020204" pitchFamily="34" charset="0"/>
              </a:rPr>
              <a:t>2</a:t>
            </a:r>
            <a:r>
              <a:rPr lang="en-CA" sz="2400" dirty="0">
                <a:solidFill>
                  <a:schemeClr val="bg1">
                    <a:lumMod val="50000"/>
                  </a:schemeClr>
                </a:solidFill>
              </a:rPr>
              <a:t> standard drinks/day or </a:t>
            </a:r>
            <a:r>
              <a:rPr lang="en-CA" sz="2200" dirty="0">
                <a:solidFill>
                  <a:schemeClr val="bg1">
                    <a:lumMod val="50000"/>
                  </a:schemeClr>
                </a:solidFill>
                <a:cs typeface="Arial" panose="020B0604020202020204" pitchFamily="34" charset="0"/>
              </a:rPr>
              <a:t>&lt; 10 </a:t>
            </a:r>
            <a:r>
              <a:rPr lang="en-CA" sz="2400" dirty="0">
                <a:solidFill>
                  <a:schemeClr val="bg1">
                    <a:lumMod val="50000"/>
                  </a:schemeClr>
                </a:solidFill>
              </a:rPr>
              <a:t>drinks/week</a:t>
            </a:r>
          </a:p>
          <a:p>
            <a:pPr marL="914400" lvl="1" indent="-457200">
              <a:buFont typeface="Arial" panose="020B0604020202020204" pitchFamily="34" charset="0"/>
              <a:buChar char="•"/>
            </a:pPr>
            <a:r>
              <a:rPr lang="en-CA" sz="2800" dirty="0">
                <a:solidFill>
                  <a:schemeClr val="accent4"/>
                </a:solidFill>
              </a:rPr>
              <a:t>Men: </a:t>
            </a:r>
            <a:r>
              <a:rPr lang="en-CA" sz="2200" dirty="0">
                <a:solidFill>
                  <a:schemeClr val="bg1">
                    <a:lumMod val="50000"/>
                  </a:schemeClr>
                </a:solidFill>
                <a:cs typeface="Arial" panose="020B0604020202020204" pitchFamily="34" charset="0"/>
              </a:rPr>
              <a:t>3</a:t>
            </a:r>
            <a:r>
              <a:rPr lang="en-CA" sz="2400" dirty="0">
                <a:solidFill>
                  <a:schemeClr val="bg1">
                    <a:lumMod val="50000"/>
                  </a:schemeClr>
                </a:solidFill>
              </a:rPr>
              <a:t> standard drinks/day or </a:t>
            </a:r>
            <a:r>
              <a:rPr lang="en-CA" sz="2200" dirty="0">
                <a:solidFill>
                  <a:schemeClr val="bg1">
                    <a:lumMod val="50000"/>
                  </a:schemeClr>
                </a:solidFill>
                <a:cs typeface="Arial" panose="020B0604020202020204" pitchFamily="34" charset="0"/>
              </a:rPr>
              <a:t>&lt; 15 </a:t>
            </a:r>
            <a:r>
              <a:rPr lang="en-CA" sz="2400" dirty="0">
                <a:solidFill>
                  <a:schemeClr val="bg1">
                    <a:lumMod val="50000"/>
                  </a:schemeClr>
                </a:solidFill>
              </a:rPr>
              <a:t>drinks/week</a:t>
            </a:r>
          </a:p>
          <a:p>
            <a:pPr marL="457200" indent="-457200">
              <a:buFont typeface="Arial" panose="020B0604020202020204" pitchFamily="34" charset="0"/>
              <a:buChar char="•"/>
            </a:pPr>
            <a:r>
              <a:rPr lang="en-CA" sz="3200" dirty="0"/>
              <a:t>People with diabetes should discuss alcohol use with their diabetes health care team</a:t>
            </a:r>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0B0EBABA-409A-F133-6EC1-EC8F1DFF74F1}"/>
              </a:ext>
            </a:extLst>
          </p:cNvPr>
          <p:cNvPicPr>
            <a:picLocks noChangeAspect="1"/>
          </p:cNvPicPr>
          <p:nvPr/>
        </p:nvPicPr>
        <p:blipFill>
          <a:blip r:embed="rId8"/>
          <a:stretch>
            <a:fillRect/>
          </a:stretch>
        </p:blipFill>
        <p:spPr>
          <a:xfrm>
            <a:off x="147918" y="6182852"/>
            <a:ext cx="822749" cy="567198"/>
          </a:xfrm>
          <a:prstGeom prst="rect">
            <a:avLst/>
          </a:prstGeom>
        </p:spPr>
      </p:pic>
      <p:sp>
        <p:nvSpPr>
          <p:cNvPr id="5" name="TextBox 4">
            <a:extLst>
              <a:ext uri="{FF2B5EF4-FFF2-40B4-BE49-F238E27FC236}">
                <a16:creationId xmlns:a16="http://schemas.microsoft.com/office/drawing/2014/main" id="{6B5733AD-EDF0-D3D5-54E3-95CEEC9B2248}"/>
              </a:ext>
            </a:extLst>
          </p:cNvPr>
          <p:cNvSpPr txBox="1"/>
          <p:nvPr/>
        </p:nvSpPr>
        <p:spPr>
          <a:xfrm>
            <a:off x="3907101" y="796833"/>
            <a:ext cx="1932196" cy="369332"/>
          </a:xfrm>
          <a:prstGeom prst="rect">
            <a:avLst/>
          </a:prstGeom>
          <a:noFill/>
        </p:spPr>
        <p:txBody>
          <a:bodyPr wrap="none" rtlCol="0">
            <a:spAutoFit/>
          </a:bodyPr>
          <a:lstStyle/>
          <a:p>
            <a:r>
              <a:rPr lang="en-US" dirty="0">
                <a:solidFill>
                  <a:schemeClr val="accent1"/>
                </a:solidFill>
              </a:rPr>
              <a:t>Diabetes Canada’s</a:t>
            </a:r>
          </a:p>
        </p:txBody>
      </p:sp>
    </p:spTree>
    <p:extLst>
      <p:ext uri="{BB962C8B-B14F-4D97-AF65-F5344CB8AC3E}">
        <p14:creationId xmlns:p14="http://schemas.microsoft.com/office/powerpoint/2010/main" val="195478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902912" y="1374538"/>
            <a:ext cx="7315200" cy="1039803"/>
          </a:xfrm>
        </p:spPr>
        <p:txBody>
          <a:bodyPr>
            <a:normAutofit fontScale="90000"/>
          </a:bodyPr>
          <a:lstStyle/>
          <a:p>
            <a:r>
              <a:rPr lang="en-CA" dirty="0"/>
              <a:t>Alcohol risks for people with diabetes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2912" y="2478833"/>
            <a:ext cx="7499332" cy="4379167"/>
          </a:xfrm>
        </p:spPr>
        <p:txBody>
          <a:bodyPr>
            <a:normAutofit fontScale="77500" lnSpcReduction="20000"/>
          </a:bodyPr>
          <a:lstStyle/>
          <a:p>
            <a:r>
              <a:rPr lang="en-CA" sz="4000" b="1" dirty="0">
                <a:solidFill>
                  <a:schemeClr val="accent1"/>
                </a:solidFill>
              </a:rPr>
              <a:t>Hypoglycemia</a:t>
            </a:r>
          </a:p>
          <a:p>
            <a:pPr marL="457200" indent="-457200">
              <a:buFont typeface="Arial" panose="020B0604020202020204" pitchFamily="34" charset="0"/>
              <a:buChar char="•"/>
            </a:pPr>
            <a:r>
              <a:rPr lang="en-CA" sz="3200" dirty="0"/>
              <a:t>Liver stabilizes glucose by storing  carbs and releasing into bloodstream between meals &amp; overnight</a:t>
            </a:r>
          </a:p>
          <a:p>
            <a:pPr marL="457200" indent="-457200">
              <a:buFont typeface="Arial" panose="020B0604020202020204" pitchFamily="34" charset="0"/>
              <a:buChar char="•"/>
            </a:pPr>
            <a:r>
              <a:rPr lang="en-CA" sz="3200" dirty="0"/>
              <a:t>Also detoxifies the body -  breaks down alcohol so kidneys can flush away </a:t>
            </a:r>
            <a:r>
              <a:rPr lang="en-CA" sz="3200" b="1" dirty="0">
                <a:solidFill>
                  <a:srgbClr val="FF0000"/>
                </a:solidFill>
              </a:rPr>
              <a:t>BUT!!</a:t>
            </a:r>
          </a:p>
          <a:p>
            <a:pPr marL="457200" indent="-457200">
              <a:buFont typeface="Arial" panose="020B0604020202020204" pitchFamily="34" charset="0"/>
              <a:buChar char="•"/>
            </a:pPr>
            <a:r>
              <a:rPr lang="en-CA" sz="3200" dirty="0"/>
              <a:t>It </a:t>
            </a:r>
            <a:r>
              <a:rPr lang="en-CA" sz="3200" b="1" dirty="0">
                <a:solidFill>
                  <a:srgbClr val="FFC000"/>
                </a:solidFill>
              </a:rPr>
              <a:t>does not multitask</a:t>
            </a:r>
            <a:r>
              <a:rPr lang="en-CA" sz="3200" b="1" dirty="0">
                <a:solidFill>
                  <a:srgbClr val="FF0000"/>
                </a:solidFill>
              </a:rPr>
              <a:t> </a:t>
            </a:r>
            <a:r>
              <a:rPr lang="en-CA" sz="3200" dirty="0"/>
              <a:t>so your liver will </a:t>
            </a:r>
            <a:r>
              <a:rPr lang="en-CA" sz="3200" dirty="0">
                <a:solidFill>
                  <a:srgbClr val="00B050"/>
                </a:solidFill>
              </a:rPr>
              <a:t>metabolize alcohol first before maintaining blood sugar </a:t>
            </a:r>
            <a:r>
              <a:rPr lang="en-CA" sz="3200" dirty="0">
                <a:sym typeface="Wingdings" pitchFamily="2" charset="2"/>
              </a:rPr>
              <a:t> leading to </a:t>
            </a:r>
            <a:r>
              <a:rPr lang="en-CA" sz="3200" b="1" dirty="0">
                <a:solidFill>
                  <a:srgbClr val="FF0000"/>
                </a:solidFill>
                <a:sym typeface="Wingdings" pitchFamily="2" charset="2"/>
              </a:rPr>
              <a:t>hypoglycemia</a:t>
            </a:r>
          </a:p>
          <a:p>
            <a:pPr marL="914400" lvl="1" indent="-457200">
              <a:buFont typeface="Arial" panose="020B0604020202020204" pitchFamily="34" charset="0"/>
              <a:buChar char="•"/>
            </a:pPr>
            <a:r>
              <a:rPr lang="en-CA" sz="2800" dirty="0">
                <a:solidFill>
                  <a:schemeClr val="bg1">
                    <a:lumMod val="50000"/>
                  </a:schemeClr>
                </a:solidFill>
                <a:sym typeface="Wingdings" pitchFamily="2" charset="2"/>
              </a:rPr>
              <a:t>Low blood sugar can strike hours after your last drink</a:t>
            </a:r>
            <a:endParaRPr lang="en-CA" sz="2800" dirty="0">
              <a:solidFill>
                <a:schemeClr val="bg1">
                  <a:lumMod val="50000"/>
                </a:schemeClr>
              </a:solidFill>
            </a:endParaRPr>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EA294CE0-2E60-A934-0B62-868B46485BA6}"/>
              </a:ext>
            </a:extLst>
          </p:cNvPr>
          <p:cNvPicPr>
            <a:picLocks noChangeAspect="1"/>
          </p:cNvPicPr>
          <p:nvPr/>
        </p:nvPicPr>
        <p:blipFill>
          <a:blip r:embed="rId8"/>
          <a:stretch>
            <a:fillRect/>
          </a:stretch>
        </p:blipFill>
        <p:spPr>
          <a:xfrm>
            <a:off x="147918" y="6182852"/>
            <a:ext cx="822749" cy="567198"/>
          </a:xfrm>
          <a:prstGeom prst="rect">
            <a:avLst/>
          </a:prstGeom>
        </p:spPr>
      </p:pic>
      <p:pic>
        <p:nvPicPr>
          <p:cNvPr id="3078" name="Picture 6" descr="Caution PNGs for Free Download">
            <a:extLst>
              <a:ext uri="{FF2B5EF4-FFF2-40B4-BE49-F238E27FC236}">
                <a16:creationId xmlns:a16="http://schemas.microsoft.com/office/drawing/2014/main" id="{E37F22C0-1A1A-6167-DACF-206A1FFB96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73551" y="-408144"/>
            <a:ext cx="2710132" cy="271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0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902912" y="1440525"/>
            <a:ext cx="7315200" cy="1039803"/>
          </a:xfrm>
        </p:spPr>
        <p:txBody>
          <a:bodyPr>
            <a:normAutofit fontScale="90000"/>
          </a:bodyPr>
          <a:lstStyle/>
          <a:p>
            <a:r>
              <a:rPr lang="en-CA" dirty="0"/>
              <a:t>Alcohol risks for people with diabetes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2912" y="2607868"/>
            <a:ext cx="7508759" cy="4105790"/>
          </a:xfrm>
        </p:spPr>
        <p:txBody>
          <a:bodyPr>
            <a:normAutofit fontScale="92500" lnSpcReduction="20000"/>
          </a:bodyPr>
          <a:lstStyle/>
          <a:p>
            <a:pPr marL="457200" indent="-457200">
              <a:buFont typeface="Arial" panose="020B0604020202020204" pitchFamily="34" charset="0"/>
              <a:buChar char="•"/>
            </a:pPr>
            <a:r>
              <a:rPr lang="en-CA" sz="3900" dirty="0"/>
              <a:t>Affect judgement</a:t>
            </a:r>
          </a:p>
          <a:p>
            <a:pPr marL="457200" indent="-457200">
              <a:buFont typeface="Arial" panose="020B0604020202020204" pitchFamily="34" charset="0"/>
              <a:buChar char="•"/>
            </a:pPr>
            <a:r>
              <a:rPr lang="en-CA" sz="3900" dirty="0"/>
              <a:t>Provide empty calories leading to weight gain</a:t>
            </a:r>
          </a:p>
          <a:p>
            <a:pPr marL="457200" indent="-457200">
              <a:buFont typeface="Arial" panose="020B0604020202020204" pitchFamily="34" charset="0"/>
              <a:buChar char="•"/>
            </a:pPr>
            <a:r>
              <a:rPr lang="en-CA" sz="3900" dirty="0"/>
              <a:t>Increase blood pressure</a:t>
            </a:r>
          </a:p>
          <a:p>
            <a:pPr marL="457200" indent="-457200">
              <a:buFont typeface="Arial" panose="020B0604020202020204" pitchFamily="34" charset="0"/>
              <a:buChar char="•"/>
            </a:pPr>
            <a:r>
              <a:rPr lang="en-CA" sz="3900" dirty="0"/>
              <a:t>Increased triglycerides</a:t>
            </a:r>
          </a:p>
          <a:p>
            <a:pPr marL="457200" indent="-457200">
              <a:buFont typeface="Arial" panose="020B0604020202020204" pitchFamily="34" charset="0"/>
              <a:buChar char="•"/>
            </a:pPr>
            <a:r>
              <a:rPr lang="en-CA" sz="3900" dirty="0"/>
              <a:t>Damage liver and nerves including brain &amp; sexual organs</a:t>
            </a:r>
          </a:p>
          <a:p>
            <a:pPr marL="457200" indent="-457200">
              <a:buFont typeface="Arial" panose="020B0604020202020204" pitchFamily="34" charset="0"/>
              <a:buChar char="•"/>
            </a:pPr>
            <a:endParaRPr lang="en-CA" sz="3200" dirty="0"/>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EA294CE0-2E60-A934-0B62-868B46485BA6}"/>
              </a:ext>
            </a:extLst>
          </p:cNvPr>
          <p:cNvPicPr>
            <a:picLocks noChangeAspect="1"/>
          </p:cNvPicPr>
          <p:nvPr/>
        </p:nvPicPr>
        <p:blipFill>
          <a:blip r:embed="rId8"/>
          <a:stretch>
            <a:fillRect/>
          </a:stretch>
        </p:blipFill>
        <p:spPr>
          <a:xfrm>
            <a:off x="147918" y="6182852"/>
            <a:ext cx="822749" cy="567198"/>
          </a:xfrm>
          <a:prstGeom prst="rect">
            <a:avLst/>
          </a:prstGeom>
        </p:spPr>
      </p:pic>
      <p:pic>
        <p:nvPicPr>
          <p:cNvPr id="3078" name="Picture 6" descr="Caution PNGs for Free Download">
            <a:extLst>
              <a:ext uri="{FF2B5EF4-FFF2-40B4-BE49-F238E27FC236}">
                <a16:creationId xmlns:a16="http://schemas.microsoft.com/office/drawing/2014/main" id="{E37F22C0-1A1A-6167-DACF-206A1FFB96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73551" y="-512894"/>
            <a:ext cx="2710132" cy="271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37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902912" y="1421672"/>
            <a:ext cx="7315200" cy="1039803"/>
          </a:xfrm>
        </p:spPr>
        <p:txBody>
          <a:bodyPr>
            <a:normAutofit fontScale="90000"/>
          </a:bodyPr>
          <a:lstStyle/>
          <a:p>
            <a:r>
              <a:rPr lang="en-CA" dirty="0"/>
              <a:t>Alcohol risks for people with diabetes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7101" y="2603930"/>
            <a:ext cx="7480478" cy="3796870"/>
          </a:xfrm>
        </p:spPr>
        <p:txBody>
          <a:bodyPr>
            <a:normAutofit/>
          </a:bodyPr>
          <a:lstStyle/>
          <a:p>
            <a:pPr marL="457200" indent="-457200">
              <a:buFont typeface="Arial" panose="020B0604020202020204" pitchFamily="34" charset="0"/>
              <a:buChar char="•"/>
            </a:pPr>
            <a:r>
              <a:rPr lang="en-CA" sz="3600" dirty="0"/>
              <a:t>Contribute to inflammation of the pancreas</a:t>
            </a:r>
          </a:p>
          <a:p>
            <a:pPr marL="457200" indent="-457200">
              <a:buFont typeface="Arial" panose="020B0604020202020204" pitchFamily="34" charset="0"/>
              <a:buChar char="•"/>
            </a:pPr>
            <a:r>
              <a:rPr lang="en-CA" sz="3600" dirty="0"/>
              <a:t>Dehydrate the body – dangerous in someone with high blood sugar</a:t>
            </a:r>
          </a:p>
          <a:p>
            <a:pPr marL="457200" indent="-457200">
              <a:buFont typeface="Arial" panose="020B0604020202020204" pitchFamily="34" charset="0"/>
              <a:buChar char="•"/>
            </a:pPr>
            <a:r>
              <a:rPr lang="en-CA" sz="3600" dirty="0"/>
              <a:t>Worsen eye disease</a:t>
            </a:r>
          </a:p>
          <a:p>
            <a:pPr marL="457200" indent="-457200">
              <a:buFont typeface="Arial" panose="020B0604020202020204" pitchFamily="34" charset="0"/>
              <a:buChar char="•"/>
            </a:pPr>
            <a:endParaRPr lang="en-CA" sz="4000" dirty="0"/>
          </a:p>
          <a:p>
            <a:pPr marL="457200" indent="-457200">
              <a:buFont typeface="Arial" panose="020B0604020202020204" pitchFamily="34" charset="0"/>
              <a:buChar char="•"/>
            </a:pPr>
            <a:endParaRPr lang="en-CA" sz="3200" dirty="0"/>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EA294CE0-2E60-A934-0B62-868B46485BA6}"/>
              </a:ext>
            </a:extLst>
          </p:cNvPr>
          <p:cNvPicPr>
            <a:picLocks noChangeAspect="1"/>
          </p:cNvPicPr>
          <p:nvPr/>
        </p:nvPicPr>
        <p:blipFill>
          <a:blip r:embed="rId8"/>
          <a:stretch>
            <a:fillRect/>
          </a:stretch>
        </p:blipFill>
        <p:spPr>
          <a:xfrm>
            <a:off x="147918" y="6182852"/>
            <a:ext cx="822749" cy="567198"/>
          </a:xfrm>
          <a:prstGeom prst="rect">
            <a:avLst/>
          </a:prstGeom>
        </p:spPr>
      </p:pic>
      <p:pic>
        <p:nvPicPr>
          <p:cNvPr id="3078" name="Picture 6" descr="Caution PNGs for Free Download">
            <a:extLst>
              <a:ext uri="{FF2B5EF4-FFF2-40B4-BE49-F238E27FC236}">
                <a16:creationId xmlns:a16="http://schemas.microsoft.com/office/drawing/2014/main" id="{E37F22C0-1A1A-6167-DACF-206A1FFB96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89994" y="-370063"/>
            <a:ext cx="2710132" cy="271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69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902912" y="1431099"/>
            <a:ext cx="7315200" cy="1039803"/>
          </a:xfrm>
        </p:spPr>
        <p:txBody>
          <a:bodyPr>
            <a:normAutofit fontScale="90000"/>
          </a:bodyPr>
          <a:lstStyle/>
          <a:p>
            <a:r>
              <a:rPr lang="en-CA" dirty="0"/>
              <a:t>Alcohol risks for people with diabetes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7101" y="2724346"/>
            <a:ext cx="7527612" cy="3676454"/>
          </a:xfrm>
        </p:spPr>
        <p:txBody>
          <a:bodyPr>
            <a:normAutofit/>
          </a:bodyPr>
          <a:lstStyle/>
          <a:p>
            <a:r>
              <a:rPr lang="en-CA" sz="3600" dirty="0">
                <a:solidFill>
                  <a:schemeClr val="accent1"/>
                </a:solidFill>
              </a:rPr>
              <a:t>For young people:</a:t>
            </a:r>
          </a:p>
          <a:p>
            <a:pPr marL="457200" indent="-457200">
              <a:buFont typeface="Arial" panose="020B0604020202020204" pitchFamily="34" charset="0"/>
              <a:buChar char="•"/>
            </a:pPr>
            <a:r>
              <a:rPr lang="en-CA" sz="3600" dirty="0"/>
              <a:t>Can lead to addiction</a:t>
            </a:r>
          </a:p>
          <a:p>
            <a:pPr marL="457200" indent="-457200">
              <a:buFont typeface="Arial" panose="020B0604020202020204" pitchFamily="34" charset="0"/>
              <a:buChar char="•"/>
            </a:pPr>
            <a:r>
              <a:rPr lang="en-CA" sz="3600" dirty="0"/>
              <a:t>Associations with dramatic increase in injuries and death</a:t>
            </a:r>
            <a:endParaRPr lang="en-CA" sz="2800" dirty="0"/>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EA294CE0-2E60-A934-0B62-868B46485BA6}"/>
              </a:ext>
            </a:extLst>
          </p:cNvPr>
          <p:cNvPicPr>
            <a:picLocks noChangeAspect="1"/>
          </p:cNvPicPr>
          <p:nvPr/>
        </p:nvPicPr>
        <p:blipFill>
          <a:blip r:embed="rId8"/>
          <a:stretch>
            <a:fillRect/>
          </a:stretch>
        </p:blipFill>
        <p:spPr>
          <a:xfrm>
            <a:off x="147918" y="6182852"/>
            <a:ext cx="822749" cy="567198"/>
          </a:xfrm>
          <a:prstGeom prst="rect">
            <a:avLst/>
          </a:prstGeom>
        </p:spPr>
      </p:pic>
      <p:pic>
        <p:nvPicPr>
          <p:cNvPr id="3078" name="Picture 6" descr="Caution PNGs for Free Download">
            <a:extLst>
              <a:ext uri="{FF2B5EF4-FFF2-40B4-BE49-F238E27FC236}">
                <a16:creationId xmlns:a16="http://schemas.microsoft.com/office/drawing/2014/main" id="{E37F22C0-1A1A-6167-DACF-206A1FFB96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1450" y="-415122"/>
            <a:ext cx="2710132" cy="271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07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420898" y="1458669"/>
            <a:ext cx="8701972" cy="1039803"/>
          </a:xfrm>
        </p:spPr>
        <p:txBody>
          <a:bodyPr>
            <a:noAutofit/>
          </a:bodyPr>
          <a:lstStyle/>
          <a:p>
            <a:r>
              <a:rPr lang="en-CA" sz="4800" dirty="0"/>
              <a:t>Considerations for those on insulin or diabetes medications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544478" y="2592552"/>
            <a:ext cx="7880809" cy="4157498"/>
          </a:xfrm>
        </p:spPr>
        <p:txBody>
          <a:bodyPr>
            <a:normAutofit fontScale="85000" lnSpcReduction="20000"/>
          </a:bodyPr>
          <a:lstStyle/>
          <a:p>
            <a:r>
              <a:rPr lang="en-CA" sz="4000" dirty="0">
                <a:solidFill>
                  <a:schemeClr val="accent1"/>
                </a:solidFill>
              </a:rPr>
              <a:t>BEFORE drinking alcohol:</a:t>
            </a:r>
          </a:p>
          <a:p>
            <a:pPr marL="457200" indent="-457200">
              <a:buFont typeface="Arial" panose="020B0604020202020204" pitchFamily="34" charset="0"/>
              <a:buChar char="•"/>
            </a:pPr>
            <a:r>
              <a:rPr lang="en-CA" sz="4000" dirty="0"/>
              <a:t>Eat regular meals, take medication(s) &amp; check blood sugar levels frequently</a:t>
            </a:r>
          </a:p>
          <a:p>
            <a:pPr marL="457200" indent="-457200">
              <a:buFont typeface="Arial" panose="020B0604020202020204" pitchFamily="34" charset="0"/>
              <a:buChar char="•"/>
            </a:pPr>
            <a:r>
              <a:rPr lang="en-CA" sz="4000" dirty="0"/>
              <a:t>Always have treatment for low blood sugar with you</a:t>
            </a:r>
          </a:p>
          <a:p>
            <a:pPr marL="914400" lvl="1" indent="-457200">
              <a:buFont typeface="Arial" panose="020B0604020202020204" pitchFamily="34" charset="0"/>
              <a:buChar char="•"/>
            </a:pPr>
            <a:r>
              <a:rPr lang="en-CA" sz="3500" dirty="0">
                <a:latin typeface="Arial" panose="020B0604020202020204" pitchFamily="34" charset="0"/>
                <a:cs typeface="Arial" panose="020B0604020202020204" pitchFamily="34" charset="0"/>
              </a:rPr>
              <a:t>3 glucose tablets or 150ml pop or 6 lifesavers</a:t>
            </a:r>
            <a:endParaRPr lang="en-CA" sz="3200" dirty="0"/>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EA294CE0-2E60-A934-0B62-868B46485BA6}"/>
              </a:ext>
            </a:extLst>
          </p:cNvPr>
          <p:cNvPicPr>
            <a:picLocks noChangeAspect="1"/>
          </p:cNvPicPr>
          <p:nvPr/>
        </p:nvPicPr>
        <p:blipFill>
          <a:blip r:embed="rId8"/>
          <a:stretch>
            <a:fillRect/>
          </a:stretch>
        </p:blipFill>
        <p:spPr>
          <a:xfrm>
            <a:off x="147918" y="6182852"/>
            <a:ext cx="822749" cy="567198"/>
          </a:xfrm>
          <a:prstGeom prst="rect">
            <a:avLst/>
          </a:prstGeom>
        </p:spPr>
      </p:pic>
    </p:spTree>
    <p:extLst>
      <p:ext uri="{BB962C8B-B14F-4D97-AF65-F5344CB8AC3E}">
        <p14:creationId xmlns:p14="http://schemas.microsoft.com/office/powerpoint/2010/main" val="189859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318235" y="1341749"/>
            <a:ext cx="8700940" cy="1039803"/>
          </a:xfrm>
        </p:spPr>
        <p:txBody>
          <a:bodyPr>
            <a:noAutofit/>
          </a:bodyPr>
          <a:lstStyle/>
          <a:p>
            <a:r>
              <a:rPr lang="en-CA" sz="4800" dirty="0"/>
              <a:t>Considerations for those on insulin or diabetes medications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420898" y="2562429"/>
            <a:ext cx="7996011" cy="4295571"/>
          </a:xfrm>
        </p:spPr>
        <p:txBody>
          <a:bodyPr>
            <a:normAutofit fontScale="85000" lnSpcReduction="20000"/>
          </a:bodyPr>
          <a:lstStyle/>
          <a:p>
            <a:r>
              <a:rPr lang="en-CA" sz="4000" dirty="0">
                <a:solidFill>
                  <a:schemeClr val="accent1"/>
                </a:solidFill>
              </a:rPr>
              <a:t>BEFORE drinking alcohol:</a:t>
            </a:r>
          </a:p>
          <a:p>
            <a:pPr marL="457200" indent="-457200">
              <a:buFont typeface="Arial" panose="020B0604020202020204" pitchFamily="34" charset="0"/>
              <a:buChar char="•"/>
            </a:pPr>
            <a:r>
              <a:rPr lang="en-CA" sz="4000" dirty="0"/>
              <a:t>Make sure someone with you knows signs &amp; symptoms of low blood sugar and how to treat it</a:t>
            </a:r>
          </a:p>
          <a:p>
            <a:pPr marL="457200" indent="-457200">
              <a:buFont typeface="Arial" panose="020B0604020202020204" pitchFamily="34" charset="0"/>
              <a:buChar char="•"/>
            </a:pPr>
            <a:r>
              <a:rPr lang="en-CA" sz="4000" dirty="0"/>
              <a:t>Be aware that glucagon (a treatment for low blood sugar) will not work while alcohol is in the body</a:t>
            </a:r>
          </a:p>
          <a:p>
            <a:pPr marL="457200" indent="-457200">
              <a:buFont typeface="Arial" panose="020B0604020202020204" pitchFamily="34" charset="0"/>
              <a:buChar char="•"/>
            </a:pPr>
            <a:r>
              <a:rPr lang="en-CA" sz="4000" dirty="0"/>
              <a:t>Wear Medic Alert bracelet</a:t>
            </a:r>
            <a:endParaRPr lang="en-CA" sz="3200" dirty="0"/>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EA294CE0-2E60-A934-0B62-868B46485BA6}"/>
              </a:ext>
            </a:extLst>
          </p:cNvPr>
          <p:cNvPicPr>
            <a:picLocks noChangeAspect="1"/>
          </p:cNvPicPr>
          <p:nvPr/>
        </p:nvPicPr>
        <p:blipFill>
          <a:blip r:embed="rId8"/>
          <a:stretch>
            <a:fillRect/>
          </a:stretch>
        </p:blipFill>
        <p:spPr>
          <a:xfrm>
            <a:off x="147918" y="6182852"/>
            <a:ext cx="822749" cy="567198"/>
          </a:xfrm>
          <a:prstGeom prst="rect">
            <a:avLst/>
          </a:prstGeom>
        </p:spPr>
      </p:pic>
    </p:spTree>
    <p:extLst>
      <p:ext uri="{BB962C8B-B14F-4D97-AF65-F5344CB8AC3E}">
        <p14:creationId xmlns:p14="http://schemas.microsoft.com/office/powerpoint/2010/main" val="1905409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667028" y="1072880"/>
            <a:ext cx="8116654" cy="1039803"/>
          </a:xfrm>
        </p:spPr>
        <p:txBody>
          <a:bodyPr>
            <a:noAutofit/>
          </a:bodyPr>
          <a:lstStyle/>
          <a:p>
            <a:r>
              <a:rPr lang="en-CA" sz="4400" dirty="0"/>
              <a:t>Considerations for those on insulin or diabetes medications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7101" y="2295009"/>
            <a:ext cx="7499332" cy="4295571"/>
          </a:xfrm>
        </p:spPr>
        <p:txBody>
          <a:bodyPr>
            <a:normAutofit fontScale="92500" lnSpcReduction="10000"/>
          </a:bodyPr>
          <a:lstStyle/>
          <a:p>
            <a:r>
              <a:rPr lang="en-CA" sz="3900" dirty="0">
                <a:solidFill>
                  <a:schemeClr val="accent1"/>
                </a:solidFill>
              </a:rPr>
              <a:t>WHILE drinking alcohol:</a:t>
            </a:r>
          </a:p>
          <a:p>
            <a:pPr marL="457200" indent="-457200">
              <a:buFont typeface="Arial" panose="020B0604020202020204" pitchFamily="34" charset="0"/>
              <a:buChar char="•"/>
            </a:pPr>
            <a:r>
              <a:rPr lang="en-CA" sz="3900" dirty="0"/>
              <a:t>Eat carbohydrate rich foods</a:t>
            </a:r>
          </a:p>
          <a:p>
            <a:r>
              <a:rPr lang="en-CA" sz="3900" dirty="0">
                <a:solidFill>
                  <a:schemeClr val="accent1"/>
                </a:solidFill>
              </a:rPr>
              <a:t>AFTER drinking alcohol:</a:t>
            </a:r>
          </a:p>
          <a:p>
            <a:pPr marL="457200" indent="-457200">
              <a:buFont typeface="Arial" panose="020B0604020202020204" pitchFamily="34" charset="0"/>
              <a:buChar char="•"/>
            </a:pPr>
            <a:r>
              <a:rPr lang="en-CA" sz="3900" dirty="0"/>
              <a:t>Tell a responsible person that you have been drinking</a:t>
            </a:r>
          </a:p>
          <a:p>
            <a:pPr marL="914400" lvl="1" indent="-457200">
              <a:buFont typeface="Arial" panose="020B0604020202020204" pitchFamily="34" charset="0"/>
              <a:buChar char="•"/>
            </a:pPr>
            <a:r>
              <a:rPr lang="en-CA" sz="3500" dirty="0"/>
              <a:t>They should look for low blood sugar symptoms</a:t>
            </a:r>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EA294CE0-2E60-A934-0B62-868B46485BA6}"/>
              </a:ext>
            </a:extLst>
          </p:cNvPr>
          <p:cNvPicPr>
            <a:picLocks noChangeAspect="1"/>
          </p:cNvPicPr>
          <p:nvPr/>
        </p:nvPicPr>
        <p:blipFill>
          <a:blip r:embed="rId8"/>
          <a:stretch>
            <a:fillRect/>
          </a:stretch>
        </p:blipFill>
        <p:spPr>
          <a:xfrm>
            <a:off x="147918" y="6182852"/>
            <a:ext cx="822749" cy="567198"/>
          </a:xfrm>
          <a:prstGeom prst="rect">
            <a:avLst/>
          </a:prstGeom>
        </p:spPr>
      </p:pic>
    </p:spTree>
    <p:extLst>
      <p:ext uri="{BB962C8B-B14F-4D97-AF65-F5344CB8AC3E}">
        <p14:creationId xmlns:p14="http://schemas.microsoft.com/office/powerpoint/2010/main" val="751125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907101" y="735623"/>
            <a:ext cx="7876581" cy="1039803"/>
          </a:xfrm>
        </p:spPr>
        <p:txBody>
          <a:bodyPr>
            <a:noAutofit/>
          </a:bodyPr>
          <a:lstStyle/>
          <a:p>
            <a:r>
              <a:rPr lang="en-CA" sz="4800" dirty="0"/>
              <a:t>The Take-Away</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7101" y="1989057"/>
            <a:ext cx="7489905" cy="4601524"/>
          </a:xfrm>
        </p:spPr>
        <p:txBody>
          <a:bodyPr>
            <a:normAutofit/>
          </a:bodyPr>
          <a:lstStyle/>
          <a:p>
            <a:pPr marL="457200" indent="-457200">
              <a:buFont typeface="Arial" panose="020B0604020202020204" pitchFamily="34" charset="0"/>
              <a:buChar char="•"/>
            </a:pPr>
            <a:r>
              <a:rPr lang="en-CA" sz="3200" dirty="0"/>
              <a:t>Drinking alcohol is individualized</a:t>
            </a:r>
          </a:p>
          <a:p>
            <a:pPr marL="457200" indent="-457200">
              <a:buFont typeface="Arial" panose="020B0604020202020204" pitchFamily="34" charset="0"/>
              <a:buChar char="•"/>
            </a:pPr>
            <a:r>
              <a:rPr lang="en-CA" sz="3200" dirty="0"/>
              <a:t>No universal rule of how to do it safely when you live with diabetes</a:t>
            </a:r>
          </a:p>
          <a:p>
            <a:pPr marL="457200" indent="-457200">
              <a:buFont typeface="Arial" panose="020B0604020202020204" pitchFamily="34" charset="0"/>
              <a:buChar char="•"/>
            </a:pPr>
            <a:r>
              <a:rPr lang="en-CA" sz="3200" dirty="0"/>
              <a:t>Talk to your doctor about your drinking habits – they can provide tips for drinking safely in a way that works for you</a:t>
            </a:r>
            <a:r>
              <a:rPr lang="en-CA" sz="4000" dirty="0"/>
              <a:t>.</a:t>
            </a:r>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EA294CE0-2E60-A934-0B62-868B46485BA6}"/>
              </a:ext>
            </a:extLst>
          </p:cNvPr>
          <p:cNvPicPr>
            <a:picLocks noChangeAspect="1"/>
          </p:cNvPicPr>
          <p:nvPr/>
        </p:nvPicPr>
        <p:blipFill>
          <a:blip r:embed="rId8"/>
          <a:stretch>
            <a:fillRect/>
          </a:stretch>
        </p:blipFill>
        <p:spPr>
          <a:xfrm>
            <a:off x="147918" y="6182852"/>
            <a:ext cx="822749" cy="567198"/>
          </a:xfrm>
          <a:prstGeom prst="rect">
            <a:avLst/>
          </a:prstGeom>
        </p:spPr>
      </p:pic>
    </p:spTree>
    <p:extLst>
      <p:ext uri="{BB962C8B-B14F-4D97-AF65-F5344CB8AC3E}">
        <p14:creationId xmlns:p14="http://schemas.microsoft.com/office/powerpoint/2010/main" val="2112538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7C4B1D-7A41-DF46-AE0C-A4900EE6C2CA}"/>
              </a:ext>
            </a:extLst>
          </p:cNvPr>
          <p:cNvSpPr>
            <a:spLocks noGrp="1"/>
          </p:cNvSpPr>
          <p:nvPr>
            <p:ph type="title"/>
          </p:nvPr>
        </p:nvSpPr>
        <p:spPr>
          <a:xfrm>
            <a:off x="3886200" y="892377"/>
            <a:ext cx="7315200" cy="883049"/>
          </a:xfrm>
        </p:spPr>
        <p:txBody>
          <a:bodyPr>
            <a:normAutofit fontScale="90000"/>
          </a:bodyPr>
          <a:lstStyle/>
          <a:p>
            <a:r>
              <a:rPr lang="en-CA" dirty="0"/>
              <a:t>Summary</a:t>
            </a:r>
          </a:p>
        </p:txBody>
      </p:sp>
      <p:sp>
        <p:nvSpPr>
          <p:cNvPr id="3" name="Content Placeholder 2">
            <a:extLst>
              <a:ext uri="{FF2B5EF4-FFF2-40B4-BE49-F238E27FC236}">
                <a16:creationId xmlns:a16="http://schemas.microsoft.com/office/drawing/2014/main" id="{FFD2683E-5A28-1046-A8D9-68D91F31BABD}"/>
              </a:ext>
            </a:extLst>
          </p:cNvPr>
          <p:cNvSpPr>
            <a:spLocks noGrp="1"/>
          </p:cNvSpPr>
          <p:nvPr>
            <p:ph type="body" idx="1"/>
          </p:nvPr>
        </p:nvSpPr>
        <p:spPr>
          <a:xfrm>
            <a:off x="3886200" y="1881051"/>
            <a:ext cx="7539087" cy="4219303"/>
          </a:xfrm>
        </p:spPr>
        <p:txBody>
          <a:bodyPr>
            <a:normAutofit fontScale="85000" lnSpcReduction="20000"/>
          </a:bodyPr>
          <a:lstStyle/>
          <a:p>
            <a:r>
              <a:rPr lang="en-CA" sz="4000" dirty="0">
                <a:solidFill>
                  <a:schemeClr val="accent1"/>
                </a:solidFill>
              </a:rPr>
              <a:t>We reviewed:  </a:t>
            </a:r>
          </a:p>
          <a:p>
            <a:pPr marL="457200" indent="-457200">
              <a:buFont typeface="Arial" panose="020B0604020202020204" pitchFamily="34" charset="0"/>
              <a:buChar char="•"/>
            </a:pPr>
            <a:r>
              <a:rPr lang="en-CA" sz="4000" dirty="0"/>
              <a:t>Alcohol and diabetes </a:t>
            </a:r>
          </a:p>
          <a:p>
            <a:pPr marL="457200" indent="-457200">
              <a:buFont typeface="Arial" panose="020B0604020202020204" pitchFamily="34" charset="0"/>
              <a:buChar char="•"/>
            </a:pPr>
            <a:r>
              <a:rPr lang="en-CA" sz="4000" dirty="0"/>
              <a:t>Recommendations from the Clinical Practice Guidelines</a:t>
            </a:r>
          </a:p>
          <a:p>
            <a:pPr marL="457200" indent="-457200">
              <a:buFont typeface="Arial" panose="020B0604020202020204" pitchFamily="34" charset="0"/>
              <a:buChar char="•"/>
            </a:pPr>
            <a:r>
              <a:rPr lang="en-CA" sz="4000" dirty="0"/>
              <a:t>Alcohol risks and diabetes</a:t>
            </a:r>
          </a:p>
          <a:p>
            <a:pPr marL="457200" indent="-457200">
              <a:buFont typeface="Arial" panose="020B0604020202020204" pitchFamily="34" charset="0"/>
              <a:buChar char="•"/>
            </a:pPr>
            <a:r>
              <a:rPr lang="en-CA" sz="4000" dirty="0"/>
              <a:t>Considerations for people on insulin and certain diabetes medications</a:t>
            </a:r>
          </a:p>
          <a:p>
            <a:pPr lvl="1"/>
            <a:endParaRPr lang="en-CA" dirty="0"/>
          </a:p>
          <a:p>
            <a:pPr lvl="1"/>
            <a:endParaRPr lang="en-CA" dirty="0"/>
          </a:p>
          <a:p>
            <a:endParaRPr lang="en-CA" dirty="0"/>
          </a:p>
        </p:txBody>
      </p:sp>
      <p:grpSp>
        <p:nvGrpSpPr>
          <p:cNvPr id="20" name="Group 19">
            <a:extLst>
              <a:ext uri="{FF2B5EF4-FFF2-40B4-BE49-F238E27FC236}">
                <a16:creationId xmlns:a16="http://schemas.microsoft.com/office/drawing/2014/main" id="{B818805C-5A60-E342-9958-5B82A2ED1595}"/>
              </a:ext>
            </a:extLst>
          </p:cNvPr>
          <p:cNvGrpSpPr/>
          <p:nvPr/>
        </p:nvGrpSpPr>
        <p:grpSpPr>
          <a:xfrm>
            <a:off x="0" y="946922"/>
            <a:ext cx="3425087" cy="4970552"/>
            <a:chOff x="0" y="946922"/>
            <a:chExt cx="3425087" cy="4970552"/>
          </a:xfrm>
        </p:grpSpPr>
        <p:sp>
          <p:nvSpPr>
            <p:cNvPr id="15" name="Hexagon 14">
              <a:extLst>
                <a:ext uri="{FF2B5EF4-FFF2-40B4-BE49-F238E27FC236}">
                  <a16:creationId xmlns:a16="http://schemas.microsoft.com/office/drawing/2014/main" id="{59F6AF24-4796-E549-9ECC-83E342748D6E}"/>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Hexagon 15">
              <a:extLst>
                <a:ext uri="{FF2B5EF4-FFF2-40B4-BE49-F238E27FC236}">
                  <a16:creationId xmlns:a16="http://schemas.microsoft.com/office/drawing/2014/main" id="{20D651B9-E042-A640-8033-8880636C96DA}"/>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Hexagon 16">
              <a:extLst>
                <a:ext uri="{FF2B5EF4-FFF2-40B4-BE49-F238E27FC236}">
                  <a16:creationId xmlns:a16="http://schemas.microsoft.com/office/drawing/2014/main" id="{70C910B8-95D6-0F4D-8B96-56A1DC5FA9B5}"/>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Hexagon 17">
              <a:extLst>
                <a:ext uri="{FF2B5EF4-FFF2-40B4-BE49-F238E27FC236}">
                  <a16:creationId xmlns:a16="http://schemas.microsoft.com/office/drawing/2014/main" id="{E367D583-DBE4-9247-9E59-4A641B134399}"/>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Hexagon 18">
              <a:extLst>
                <a:ext uri="{FF2B5EF4-FFF2-40B4-BE49-F238E27FC236}">
                  <a16:creationId xmlns:a16="http://schemas.microsoft.com/office/drawing/2014/main" id="{95B0AF80-CFAC-B74E-A477-B87C2C932E26}"/>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2" name="Picture 1">
            <a:extLst>
              <a:ext uri="{FF2B5EF4-FFF2-40B4-BE49-F238E27FC236}">
                <a16:creationId xmlns:a16="http://schemas.microsoft.com/office/drawing/2014/main" id="{1264CEBD-8EF5-85ED-3AF3-2B07343B30B2}"/>
              </a:ext>
            </a:extLst>
          </p:cNvPr>
          <p:cNvPicPr>
            <a:picLocks noChangeAspect="1"/>
          </p:cNvPicPr>
          <p:nvPr/>
        </p:nvPicPr>
        <p:blipFill>
          <a:blip r:embed="rId8"/>
          <a:stretch>
            <a:fillRect/>
          </a:stretch>
        </p:blipFill>
        <p:spPr>
          <a:xfrm>
            <a:off x="147918" y="6182852"/>
            <a:ext cx="822749" cy="567198"/>
          </a:xfrm>
          <a:prstGeom prst="rect">
            <a:avLst/>
          </a:prstGeom>
        </p:spPr>
      </p:pic>
    </p:spTree>
    <p:extLst>
      <p:ext uri="{BB962C8B-B14F-4D97-AF65-F5344CB8AC3E}">
        <p14:creationId xmlns:p14="http://schemas.microsoft.com/office/powerpoint/2010/main" val="317975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7C4B1D-7A41-DF46-AE0C-A4900EE6C2CA}"/>
              </a:ext>
            </a:extLst>
          </p:cNvPr>
          <p:cNvSpPr>
            <a:spLocks noGrp="1"/>
          </p:cNvSpPr>
          <p:nvPr>
            <p:ph type="title"/>
          </p:nvPr>
        </p:nvSpPr>
        <p:spPr>
          <a:xfrm>
            <a:off x="3886199" y="892377"/>
            <a:ext cx="7315200" cy="883049"/>
          </a:xfrm>
        </p:spPr>
        <p:txBody>
          <a:bodyPr>
            <a:normAutofit fontScale="90000"/>
          </a:bodyPr>
          <a:lstStyle/>
          <a:p>
            <a:r>
              <a:rPr lang="en-CA" dirty="0"/>
              <a:t>Learning Objectives</a:t>
            </a:r>
          </a:p>
        </p:txBody>
      </p:sp>
      <p:sp>
        <p:nvSpPr>
          <p:cNvPr id="3" name="Content Placeholder 2">
            <a:extLst>
              <a:ext uri="{FF2B5EF4-FFF2-40B4-BE49-F238E27FC236}">
                <a16:creationId xmlns:a16="http://schemas.microsoft.com/office/drawing/2014/main" id="{FFD2683E-5A28-1046-A8D9-68D91F31BABD}"/>
              </a:ext>
            </a:extLst>
          </p:cNvPr>
          <p:cNvSpPr>
            <a:spLocks noGrp="1"/>
          </p:cNvSpPr>
          <p:nvPr>
            <p:ph type="body" idx="1"/>
          </p:nvPr>
        </p:nvSpPr>
        <p:spPr>
          <a:xfrm>
            <a:off x="3886199" y="1963549"/>
            <a:ext cx="7315200" cy="4219303"/>
          </a:xfrm>
        </p:spPr>
        <p:txBody>
          <a:bodyPr>
            <a:normAutofit/>
          </a:bodyPr>
          <a:lstStyle/>
          <a:p>
            <a:pPr marL="457200" indent="-457200">
              <a:buFont typeface="Arial" panose="020B0604020202020204" pitchFamily="34" charset="0"/>
              <a:buChar char="•"/>
            </a:pPr>
            <a:r>
              <a:rPr lang="en-CA" sz="3200" dirty="0"/>
              <a:t>Alcohol and diabetes </a:t>
            </a:r>
          </a:p>
          <a:p>
            <a:pPr marL="457200" indent="-457200">
              <a:buFont typeface="Arial" panose="020B0604020202020204" pitchFamily="34" charset="0"/>
              <a:buChar char="•"/>
            </a:pPr>
            <a:r>
              <a:rPr lang="en-CA" sz="3200" dirty="0"/>
              <a:t>Recommendations from the Clinical Practice Guidelines</a:t>
            </a:r>
          </a:p>
          <a:p>
            <a:pPr marL="457200" indent="-457200">
              <a:buFont typeface="Arial" panose="020B0604020202020204" pitchFamily="34" charset="0"/>
              <a:buChar char="•"/>
            </a:pPr>
            <a:r>
              <a:rPr lang="en-CA" sz="3200" dirty="0"/>
              <a:t>Alcohol risks and diabetes</a:t>
            </a:r>
          </a:p>
          <a:p>
            <a:pPr marL="457200" indent="-457200">
              <a:buFont typeface="Arial" panose="020B0604020202020204" pitchFamily="34" charset="0"/>
              <a:buChar char="•"/>
            </a:pPr>
            <a:r>
              <a:rPr lang="en-CA" sz="3200" dirty="0"/>
              <a:t>Considerations for people on insulin and certain diabetes medications</a:t>
            </a:r>
          </a:p>
          <a:p>
            <a:pPr lvl="1"/>
            <a:endParaRPr lang="en-CA" dirty="0"/>
          </a:p>
          <a:p>
            <a:pPr lvl="1"/>
            <a:endParaRPr lang="en-CA" dirty="0"/>
          </a:p>
          <a:p>
            <a:endParaRPr lang="en-CA" dirty="0"/>
          </a:p>
        </p:txBody>
      </p:sp>
      <p:grpSp>
        <p:nvGrpSpPr>
          <p:cNvPr id="20" name="Group 19">
            <a:extLst>
              <a:ext uri="{FF2B5EF4-FFF2-40B4-BE49-F238E27FC236}">
                <a16:creationId xmlns:a16="http://schemas.microsoft.com/office/drawing/2014/main" id="{B818805C-5A60-E342-9958-5B82A2ED1595}"/>
              </a:ext>
            </a:extLst>
          </p:cNvPr>
          <p:cNvGrpSpPr/>
          <p:nvPr/>
        </p:nvGrpSpPr>
        <p:grpSpPr>
          <a:xfrm>
            <a:off x="0" y="946922"/>
            <a:ext cx="3425087" cy="4970552"/>
            <a:chOff x="0" y="946922"/>
            <a:chExt cx="3425087" cy="4970552"/>
          </a:xfrm>
        </p:grpSpPr>
        <p:sp>
          <p:nvSpPr>
            <p:cNvPr id="15" name="Hexagon 14">
              <a:extLst>
                <a:ext uri="{FF2B5EF4-FFF2-40B4-BE49-F238E27FC236}">
                  <a16:creationId xmlns:a16="http://schemas.microsoft.com/office/drawing/2014/main" id="{59F6AF24-4796-E549-9ECC-83E342748D6E}"/>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Hexagon 15">
              <a:extLst>
                <a:ext uri="{FF2B5EF4-FFF2-40B4-BE49-F238E27FC236}">
                  <a16:creationId xmlns:a16="http://schemas.microsoft.com/office/drawing/2014/main" id="{20D651B9-E042-A640-8033-8880636C96DA}"/>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Hexagon 16">
              <a:extLst>
                <a:ext uri="{FF2B5EF4-FFF2-40B4-BE49-F238E27FC236}">
                  <a16:creationId xmlns:a16="http://schemas.microsoft.com/office/drawing/2014/main" id="{70C910B8-95D6-0F4D-8B96-56A1DC5FA9B5}"/>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Hexagon 17">
              <a:extLst>
                <a:ext uri="{FF2B5EF4-FFF2-40B4-BE49-F238E27FC236}">
                  <a16:creationId xmlns:a16="http://schemas.microsoft.com/office/drawing/2014/main" id="{E367D583-DBE4-9247-9E59-4A641B134399}"/>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Hexagon 18">
              <a:extLst>
                <a:ext uri="{FF2B5EF4-FFF2-40B4-BE49-F238E27FC236}">
                  <a16:creationId xmlns:a16="http://schemas.microsoft.com/office/drawing/2014/main" id="{95B0AF80-CFAC-B74E-A477-B87C2C932E26}"/>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2" name="TextBox 21">
            <a:extLst>
              <a:ext uri="{FF2B5EF4-FFF2-40B4-BE49-F238E27FC236}">
                <a16:creationId xmlns:a16="http://schemas.microsoft.com/office/drawing/2014/main" id="{FB5E9AFD-17CF-AD40-A7B0-DC73210D5A64}"/>
              </a:ext>
            </a:extLst>
          </p:cNvPr>
          <p:cNvSpPr txBox="1"/>
          <p:nvPr/>
        </p:nvSpPr>
        <p:spPr>
          <a:xfrm>
            <a:off x="3791494" y="6235618"/>
            <a:ext cx="7504611" cy="461665"/>
          </a:xfrm>
          <a:prstGeom prst="rect">
            <a:avLst/>
          </a:prstGeom>
          <a:noFill/>
        </p:spPr>
        <p:txBody>
          <a:bodyPr wrap="square" rtlCol="0">
            <a:spAutoFit/>
          </a:bodyPr>
          <a:lstStyle/>
          <a:p>
            <a:r>
              <a:rPr lang="en-CA" sz="1200" b="1" dirty="0"/>
              <a:t>Disclaimer:  </a:t>
            </a:r>
            <a:r>
              <a:rPr lang="en-CA" sz="1200" dirty="0"/>
              <a:t>The information in this presentation is general information as referenced from Diabetes Canada.  It is not intended to replace any professional medical care and advice specific to individuals.  </a:t>
            </a:r>
          </a:p>
        </p:txBody>
      </p:sp>
      <p:pic>
        <p:nvPicPr>
          <p:cNvPr id="2" name="Picture 1">
            <a:extLst>
              <a:ext uri="{FF2B5EF4-FFF2-40B4-BE49-F238E27FC236}">
                <a16:creationId xmlns:a16="http://schemas.microsoft.com/office/drawing/2014/main" id="{733DE213-73E0-83C3-566A-F17286C10599}"/>
              </a:ext>
            </a:extLst>
          </p:cNvPr>
          <p:cNvPicPr>
            <a:picLocks noChangeAspect="1"/>
          </p:cNvPicPr>
          <p:nvPr/>
        </p:nvPicPr>
        <p:blipFill>
          <a:blip r:embed="rId8"/>
          <a:stretch>
            <a:fillRect/>
          </a:stretch>
        </p:blipFill>
        <p:spPr>
          <a:xfrm>
            <a:off x="147918" y="6182852"/>
            <a:ext cx="822749" cy="567198"/>
          </a:xfrm>
          <a:prstGeom prst="rect">
            <a:avLst/>
          </a:prstGeom>
        </p:spPr>
      </p:pic>
    </p:spTree>
    <p:extLst>
      <p:ext uri="{BB962C8B-B14F-4D97-AF65-F5344CB8AC3E}">
        <p14:creationId xmlns:p14="http://schemas.microsoft.com/office/powerpoint/2010/main" val="357068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812833" y="796834"/>
            <a:ext cx="7315200" cy="1039803"/>
          </a:xfrm>
        </p:spPr>
        <p:txBody>
          <a:bodyPr>
            <a:normAutofit/>
          </a:bodyPr>
          <a:lstStyle/>
          <a:p>
            <a:r>
              <a:rPr lang="en-CA" dirty="0"/>
              <a:t>Additional resources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7100" y="2154621"/>
            <a:ext cx="7574747" cy="3906545"/>
          </a:xfrm>
        </p:spPr>
        <p:txBody>
          <a:bodyPr>
            <a:normAutofit fontScale="92500" lnSpcReduction="10000"/>
          </a:bodyPr>
          <a:lstStyle/>
          <a:p>
            <a:r>
              <a:rPr lang="en-CA" sz="3200" dirty="0"/>
              <a:t>Diabetes Canada:</a:t>
            </a:r>
          </a:p>
          <a:p>
            <a:r>
              <a:rPr lang="en-CA" sz="3200" dirty="0"/>
              <a:t>	</a:t>
            </a:r>
            <a:r>
              <a:rPr lang="en-CA" sz="3200" dirty="0">
                <a:hlinkClick r:id="rId3"/>
              </a:rPr>
              <a:t> https://www.diabetes.ca/</a:t>
            </a:r>
            <a:endParaRPr lang="en-CA" sz="3200" dirty="0"/>
          </a:p>
          <a:p>
            <a:r>
              <a:rPr lang="en-CA" sz="3200" dirty="0"/>
              <a:t>Centre for Addiction and Mental Health</a:t>
            </a:r>
          </a:p>
          <a:p>
            <a:pPr algn="ctr"/>
            <a:r>
              <a:rPr lang="en-CA" sz="2800" dirty="0">
                <a:hlinkClick r:id="rId4"/>
              </a:rPr>
              <a:t>https://www.camh.ca/en/health-info/mental-illness-and-addiction-index/alcohol</a:t>
            </a:r>
            <a:endParaRPr lang="en-CA" sz="2800" dirty="0"/>
          </a:p>
          <a:p>
            <a:r>
              <a:rPr lang="en-CA" sz="3200" dirty="0"/>
              <a:t>American Diabetes Association:</a:t>
            </a:r>
          </a:p>
          <a:p>
            <a:pPr algn="ctr"/>
            <a:r>
              <a:rPr lang="en-CA" sz="2800" dirty="0">
                <a:hlinkClick r:id="rId5"/>
              </a:rPr>
              <a:t>https://diabetes.org/healthy-living/medication-treatments/alcohol-diabetes</a:t>
            </a:r>
            <a:endParaRPr lang="en-CA" sz="2800" dirty="0"/>
          </a:p>
          <a:p>
            <a:endParaRPr lang="en-CA" sz="3200" dirty="0"/>
          </a:p>
        </p:txBody>
      </p:sp>
      <p:grpSp>
        <p:nvGrpSpPr>
          <p:cNvPr id="5" name="Group 4">
            <a:extLst>
              <a:ext uri="{FF2B5EF4-FFF2-40B4-BE49-F238E27FC236}">
                <a16:creationId xmlns:a16="http://schemas.microsoft.com/office/drawing/2014/main" id="{8816A994-B61F-094D-BAC4-942143BC6422}"/>
              </a:ext>
            </a:extLst>
          </p:cNvPr>
          <p:cNvGrpSpPr/>
          <p:nvPr/>
        </p:nvGrpSpPr>
        <p:grpSpPr>
          <a:xfrm>
            <a:off x="0" y="946922"/>
            <a:ext cx="3425087" cy="4970552"/>
            <a:chOff x="0" y="946922"/>
            <a:chExt cx="3425087" cy="4970552"/>
          </a:xfrm>
        </p:grpSpPr>
        <p:sp>
          <p:nvSpPr>
            <p:cNvPr id="6" name="Hexagon 5">
              <a:extLst>
                <a:ext uri="{FF2B5EF4-FFF2-40B4-BE49-F238E27FC236}">
                  <a16:creationId xmlns:a16="http://schemas.microsoft.com/office/drawing/2014/main" id="{D5164877-FF69-E748-A38D-889F103FE890}"/>
                </a:ext>
              </a:extLst>
            </p:cNvPr>
            <p:cNvSpPr/>
            <p:nvPr/>
          </p:nvSpPr>
          <p:spPr>
            <a:xfrm>
              <a:off x="1498770" y="946922"/>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Hexagon 6">
              <a:extLst>
                <a:ext uri="{FF2B5EF4-FFF2-40B4-BE49-F238E27FC236}">
                  <a16:creationId xmlns:a16="http://schemas.microsoft.com/office/drawing/2014/main" id="{A4252A9A-84E4-FB48-98BF-9C634392C1D6}"/>
                </a:ext>
              </a:extLst>
            </p:cNvPr>
            <p:cNvSpPr/>
            <p:nvPr/>
          </p:nvSpPr>
          <p:spPr>
            <a:xfrm>
              <a:off x="0" y="1775809"/>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B7DB420B-8DE9-D547-B19E-8582AF592A50}"/>
                </a:ext>
              </a:extLst>
            </p:cNvPr>
            <p:cNvSpPr/>
            <p:nvPr/>
          </p:nvSpPr>
          <p:spPr>
            <a:xfrm>
              <a:off x="0" y="3439652"/>
              <a:ext cx="1922128" cy="1657008"/>
            </a:xfrm>
            <a:prstGeom prst="hexagon">
              <a:avLst/>
            </a:prstGeom>
            <a:blipFill dpi="0" rotWithShape="1">
              <a:blip r:embed="rId8">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A85C5046-48E1-8D4D-B211-17D31C56FC67}"/>
                </a:ext>
              </a:extLst>
            </p:cNvPr>
            <p:cNvSpPr/>
            <p:nvPr/>
          </p:nvSpPr>
          <p:spPr>
            <a:xfrm>
              <a:off x="1498770" y="4260466"/>
              <a:ext cx="1922128" cy="1657008"/>
            </a:xfrm>
            <a:prstGeom prst="hexagon">
              <a:avLst/>
            </a:prstGeom>
            <a:blipFill dpi="0" rotWithShape="1">
              <a:blip r:embed="rId9">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5A28BFDC-0103-FC42-8055-090532A3C6F6}"/>
                </a:ext>
              </a:extLst>
            </p:cNvPr>
            <p:cNvSpPr/>
            <p:nvPr/>
          </p:nvSpPr>
          <p:spPr>
            <a:xfrm>
              <a:off x="1502959" y="2604695"/>
              <a:ext cx="1922128" cy="1657008"/>
            </a:xfrm>
            <a:prstGeom prst="hexagon">
              <a:avLst/>
            </a:prstGeom>
            <a:blipFill dpi="0" rotWithShape="1">
              <a:blip r:embed="rId1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5C80CAA7-DEAF-B687-34E2-FAA1BFBBC7B9}"/>
              </a:ext>
            </a:extLst>
          </p:cNvPr>
          <p:cNvPicPr>
            <a:picLocks noChangeAspect="1"/>
          </p:cNvPicPr>
          <p:nvPr/>
        </p:nvPicPr>
        <p:blipFill>
          <a:blip r:embed="rId11"/>
          <a:stretch>
            <a:fillRect/>
          </a:stretch>
        </p:blipFill>
        <p:spPr>
          <a:xfrm>
            <a:off x="147918" y="6182852"/>
            <a:ext cx="822749" cy="567198"/>
          </a:xfrm>
          <a:prstGeom prst="rect">
            <a:avLst/>
          </a:prstGeom>
        </p:spPr>
      </p:pic>
    </p:spTree>
    <p:extLst>
      <p:ext uri="{BB962C8B-B14F-4D97-AF65-F5344CB8AC3E}">
        <p14:creationId xmlns:p14="http://schemas.microsoft.com/office/powerpoint/2010/main" val="366353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p:txBody>
          <a:bodyPr/>
          <a:lstStyle/>
          <a:p>
            <a:r>
              <a:rPr lang="en-CA" dirty="0"/>
              <a:t>Thank You</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867912" y="4406840"/>
            <a:ext cx="7315200" cy="914400"/>
          </a:xfrm>
        </p:spPr>
        <p:txBody>
          <a:bodyPr/>
          <a:lstStyle/>
          <a:p>
            <a:r>
              <a:rPr lang="en-CA" dirty="0">
                <a:latin typeface="Arial" panose="020B0604020202020204" pitchFamily="34" charset="0"/>
                <a:cs typeface="Arial" panose="020B0604020202020204" pitchFamily="34" charset="0"/>
              </a:rPr>
              <a:t>Any questions?</a:t>
            </a:r>
          </a:p>
          <a:p>
            <a:r>
              <a:rPr lang="en-CA" dirty="0">
                <a:latin typeface="Arial" panose="020B0604020202020204" pitchFamily="34" charset="0"/>
                <a:cs typeface="Arial" panose="020B0604020202020204" pitchFamily="34" charset="0"/>
                <a:hlinkClick r:id="rId3"/>
              </a:rPr>
              <a:t>jflett@dohs.ca</a:t>
            </a:r>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8816A994-B61F-094D-BAC4-942143BC6422}"/>
              </a:ext>
            </a:extLst>
          </p:cNvPr>
          <p:cNvGrpSpPr/>
          <p:nvPr/>
        </p:nvGrpSpPr>
        <p:grpSpPr>
          <a:xfrm>
            <a:off x="0" y="946922"/>
            <a:ext cx="3425087" cy="4970552"/>
            <a:chOff x="0" y="946922"/>
            <a:chExt cx="3425087" cy="4970552"/>
          </a:xfrm>
        </p:grpSpPr>
        <p:sp>
          <p:nvSpPr>
            <p:cNvPr id="6" name="Hexagon 5">
              <a:extLst>
                <a:ext uri="{FF2B5EF4-FFF2-40B4-BE49-F238E27FC236}">
                  <a16:creationId xmlns:a16="http://schemas.microsoft.com/office/drawing/2014/main" id="{D5164877-FF69-E748-A38D-889F103FE890}"/>
                </a:ext>
              </a:extLst>
            </p:cNvPr>
            <p:cNvSpPr/>
            <p:nvPr/>
          </p:nvSpPr>
          <p:spPr>
            <a:xfrm>
              <a:off x="1498770" y="946922"/>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Hexagon 6">
              <a:extLst>
                <a:ext uri="{FF2B5EF4-FFF2-40B4-BE49-F238E27FC236}">
                  <a16:creationId xmlns:a16="http://schemas.microsoft.com/office/drawing/2014/main" id="{A4252A9A-84E4-FB48-98BF-9C634392C1D6}"/>
                </a:ext>
              </a:extLst>
            </p:cNvPr>
            <p:cNvSpPr/>
            <p:nvPr/>
          </p:nvSpPr>
          <p:spPr>
            <a:xfrm>
              <a:off x="0" y="1775809"/>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B7DB420B-8DE9-D547-B19E-8582AF592A50}"/>
                </a:ext>
              </a:extLst>
            </p:cNvPr>
            <p:cNvSpPr/>
            <p:nvPr/>
          </p:nvSpPr>
          <p:spPr>
            <a:xfrm>
              <a:off x="0" y="3439652"/>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A85C5046-48E1-8D4D-B211-17D31C56FC67}"/>
                </a:ext>
              </a:extLst>
            </p:cNvPr>
            <p:cNvSpPr/>
            <p:nvPr/>
          </p:nvSpPr>
          <p:spPr>
            <a:xfrm>
              <a:off x="1498770" y="4260466"/>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5A28BFDC-0103-FC42-8055-090532A3C6F6}"/>
                </a:ext>
              </a:extLst>
            </p:cNvPr>
            <p:cNvSpPr/>
            <p:nvPr/>
          </p:nvSpPr>
          <p:spPr>
            <a:xfrm>
              <a:off x="1502959" y="2604695"/>
              <a:ext cx="1922128" cy="1657008"/>
            </a:xfrm>
            <a:prstGeom prst="hexagon">
              <a:avLst/>
            </a:prstGeom>
            <a:blipFill dpi="0" rotWithShape="1">
              <a:blip r:embed="rId8">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CB1B36B7-36F9-BEB4-3EFC-BFD4E0EF0128}"/>
              </a:ext>
            </a:extLst>
          </p:cNvPr>
          <p:cNvPicPr>
            <a:picLocks noChangeAspect="1"/>
          </p:cNvPicPr>
          <p:nvPr/>
        </p:nvPicPr>
        <p:blipFill>
          <a:blip r:embed="rId9"/>
          <a:stretch>
            <a:fillRect/>
          </a:stretch>
        </p:blipFill>
        <p:spPr>
          <a:xfrm>
            <a:off x="147918" y="6182852"/>
            <a:ext cx="822749" cy="567198"/>
          </a:xfrm>
          <a:prstGeom prst="rect">
            <a:avLst/>
          </a:prstGeom>
        </p:spPr>
      </p:pic>
    </p:spTree>
    <p:extLst>
      <p:ext uri="{BB962C8B-B14F-4D97-AF65-F5344CB8AC3E}">
        <p14:creationId xmlns:p14="http://schemas.microsoft.com/office/powerpoint/2010/main" val="418262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907101" y="796834"/>
            <a:ext cx="7315200" cy="1039803"/>
          </a:xfrm>
        </p:spPr>
        <p:txBody>
          <a:bodyPr>
            <a:normAutofit/>
          </a:bodyPr>
          <a:lstStyle/>
          <a:p>
            <a:r>
              <a:rPr lang="en-CA" dirty="0"/>
              <a:t>Alcohol</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7101" y="2243579"/>
            <a:ext cx="7905958" cy="3817587"/>
          </a:xfrm>
        </p:spPr>
        <p:txBody>
          <a:bodyPr>
            <a:normAutofit lnSpcReduction="10000"/>
          </a:bodyPr>
          <a:lstStyle/>
          <a:p>
            <a:pPr marL="457200" indent="-457200">
              <a:buFont typeface="Arial" panose="020B0604020202020204" pitchFamily="34" charset="0"/>
              <a:buChar char="•"/>
            </a:pPr>
            <a:r>
              <a:rPr lang="en-CA" sz="3200" dirty="0"/>
              <a:t>Depressant drug that can slow down parts of the brain that affect:</a:t>
            </a:r>
          </a:p>
          <a:p>
            <a:pPr marL="914400" lvl="1" indent="-457200">
              <a:buFont typeface="Arial" panose="020B0604020202020204" pitchFamily="34" charset="0"/>
              <a:buChar char="•"/>
            </a:pPr>
            <a:r>
              <a:rPr lang="en-CA" sz="2800" dirty="0"/>
              <a:t>Thinking, behavior, breathing &amp; heart rate</a:t>
            </a:r>
          </a:p>
          <a:p>
            <a:pPr marL="457200" indent="-457200">
              <a:buFont typeface="Arial" panose="020B0604020202020204" pitchFamily="34" charset="0"/>
              <a:buChar char="•"/>
            </a:pPr>
            <a:r>
              <a:rPr lang="en-CA" sz="3200" dirty="0"/>
              <a:t>Consumed moderately</a:t>
            </a:r>
          </a:p>
          <a:p>
            <a:pPr marL="457200" indent="-457200">
              <a:buFont typeface="Arial" panose="020B0604020202020204" pitchFamily="34" charset="0"/>
              <a:buChar char="•"/>
            </a:pPr>
            <a:r>
              <a:rPr lang="en-CA" sz="3200" dirty="0"/>
              <a:t>Produced by fermented (</a:t>
            </a:r>
            <a:r>
              <a:rPr lang="en-CA" sz="3200" dirty="0">
                <a:solidFill>
                  <a:schemeClr val="bg1">
                    <a:lumMod val="50000"/>
                  </a:schemeClr>
                </a:solidFill>
              </a:rPr>
              <a:t>beer and wine</a:t>
            </a:r>
            <a:r>
              <a:rPr lang="en-CA" sz="3200" dirty="0"/>
              <a:t>) or distilling (</a:t>
            </a:r>
            <a:r>
              <a:rPr lang="en-CA" sz="3200" dirty="0">
                <a:solidFill>
                  <a:schemeClr val="bg1">
                    <a:lumMod val="50000"/>
                  </a:schemeClr>
                </a:solidFill>
              </a:rPr>
              <a:t>hard liquor/spirits</a:t>
            </a:r>
            <a:r>
              <a:rPr lang="en-CA" sz="3200" dirty="0"/>
              <a:t>) of various fruits, vegetables or grains</a:t>
            </a:r>
          </a:p>
        </p:txBody>
      </p:sp>
      <p:grpSp>
        <p:nvGrpSpPr>
          <p:cNvPr id="6" name="Group 5">
            <a:extLst>
              <a:ext uri="{FF2B5EF4-FFF2-40B4-BE49-F238E27FC236}">
                <a16:creationId xmlns:a16="http://schemas.microsoft.com/office/drawing/2014/main" id="{14653AB9-BB4B-5A4D-A964-0A7A45CEC5C9}"/>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3691CC01-09AD-A34D-91D7-8B2E34BD718C}"/>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27D33ECD-EBEA-3740-B07D-412597EAE1AA}"/>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9B2205AB-20D1-9E47-9B2C-6EA3EDEE3FBB}"/>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5052D910-D97A-0946-93C7-335AE344D66D}"/>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72E3C0FE-C8A5-8643-87BC-6025293964CB}"/>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115D1E27-2B3C-E814-022D-1CCE735D2F26}"/>
              </a:ext>
            </a:extLst>
          </p:cNvPr>
          <p:cNvPicPr>
            <a:picLocks noChangeAspect="1"/>
          </p:cNvPicPr>
          <p:nvPr/>
        </p:nvPicPr>
        <p:blipFill>
          <a:blip r:embed="rId8"/>
          <a:stretch>
            <a:fillRect/>
          </a:stretch>
        </p:blipFill>
        <p:spPr>
          <a:xfrm>
            <a:off x="147918" y="6182852"/>
            <a:ext cx="822749" cy="567198"/>
          </a:xfrm>
          <a:prstGeom prst="rect">
            <a:avLst/>
          </a:prstGeom>
        </p:spPr>
      </p:pic>
    </p:spTree>
    <p:extLst>
      <p:ext uri="{BB962C8B-B14F-4D97-AF65-F5344CB8AC3E}">
        <p14:creationId xmlns:p14="http://schemas.microsoft.com/office/powerpoint/2010/main" val="151608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799216" y="811038"/>
            <a:ext cx="7893834" cy="1039803"/>
          </a:xfrm>
        </p:spPr>
        <p:txBody>
          <a:bodyPr>
            <a:normAutofit fontScale="90000"/>
          </a:bodyPr>
          <a:lstStyle/>
          <a:p>
            <a:r>
              <a:rPr lang="en-CA" dirty="0"/>
              <a:t>Say NO to alcohol when</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7100" y="2139351"/>
            <a:ext cx="7893835" cy="4043501"/>
          </a:xfrm>
        </p:spPr>
        <p:txBody>
          <a:bodyPr>
            <a:normAutofit lnSpcReduction="10000"/>
          </a:bodyPr>
          <a:lstStyle/>
          <a:p>
            <a:pPr marL="457200" indent="-457200">
              <a:buFont typeface="Arial" panose="020B0604020202020204" pitchFamily="34" charset="0"/>
              <a:buChar char="•"/>
            </a:pPr>
            <a:r>
              <a:rPr lang="en-CA" sz="3200" dirty="0"/>
              <a:t>Pregnant/trying to get pregnant</a:t>
            </a:r>
          </a:p>
          <a:p>
            <a:pPr marL="457200" indent="-457200">
              <a:buFont typeface="Arial" panose="020B0604020202020204" pitchFamily="34" charset="0"/>
              <a:buChar char="•"/>
            </a:pPr>
            <a:r>
              <a:rPr lang="en-CA" sz="3200" dirty="0"/>
              <a:t>Breastfeeding</a:t>
            </a:r>
          </a:p>
          <a:p>
            <a:pPr marL="457200" indent="-457200">
              <a:buFont typeface="Arial" panose="020B0604020202020204" pitchFamily="34" charset="0"/>
              <a:buChar char="•"/>
            </a:pPr>
            <a:r>
              <a:rPr lang="en-CA" sz="3200" dirty="0"/>
              <a:t>Personal/family history of drinking problems</a:t>
            </a:r>
          </a:p>
          <a:p>
            <a:pPr marL="457200" indent="-457200">
              <a:buFont typeface="Arial" panose="020B0604020202020204" pitchFamily="34" charset="0"/>
              <a:buChar char="•"/>
            </a:pPr>
            <a:r>
              <a:rPr lang="en-CA" sz="3200" dirty="0"/>
              <a:t>Planning to drive or engage in activities that require attention or skill</a:t>
            </a:r>
          </a:p>
          <a:p>
            <a:pPr marL="457200" indent="-457200">
              <a:buFont typeface="Arial" panose="020B0604020202020204" pitchFamily="34" charset="0"/>
              <a:buChar char="•"/>
            </a:pPr>
            <a:r>
              <a:rPr lang="en-CA" sz="3200" dirty="0"/>
              <a:t>Certain medications (ask pharmacist)</a:t>
            </a:r>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B31E894F-F33B-8745-8E7B-62142F4796F8}"/>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825DF3BC-32FC-4A4D-8E59-8A2FD50A5B52}"/>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487AB03E-D269-7A41-9B5C-7580B608B356}"/>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7BEFCD99-B2D3-1A43-BE4A-DEC288871622}"/>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24E3FEBD-ABB9-A64E-8F6B-19F050D6A82D}"/>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FFFC6F1B-C6EF-8543-851C-BAC902E944ED}"/>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3AFDD5C0-BEEC-FEEF-8669-0A1C049DCC86}"/>
              </a:ext>
            </a:extLst>
          </p:cNvPr>
          <p:cNvPicPr>
            <a:picLocks noChangeAspect="1"/>
          </p:cNvPicPr>
          <p:nvPr/>
        </p:nvPicPr>
        <p:blipFill>
          <a:blip r:embed="rId8"/>
          <a:stretch>
            <a:fillRect/>
          </a:stretch>
        </p:blipFill>
        <p:spPr>
          <a:xfrm>
            <a:off x="147918" y="6182852"/>
            <a:ext cx="822749" cy="567198"/>
          </a:xfrm>
          <a:prstGeom prst="rect">
            <a:avLst/>
          </a:prstGeom>
        </p:spPr>
      </p:pic>
    </p:spTree>
    <p:extLst>
      <p:ext uri="{BB962C8B-B14F-4D97-AF65-F5344CB8AC3E}">
        <p14:creationId xmlns:p14="http://schemas.microsoft.com/office/powerpoint/2010/main" val="217230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4543040" y="3822975"/>
            <a:ext cx="4242741" cy="1869028"/>
          </a:xfrm>
        </p:spPr>
        <p:txBody>
          <a:bodyPr>
            <a:normAutofit/>
          </a:bodyPr>
          <a:lstStyle/>
          <a:p>
            <a:endParaRPr lang="en-CA" dirty="0"/>
          </a:p>
        </p:txBody>
      </p:sp>
      <p:pic>
        <p:nvPicPr>
          <p:cNvPr id="11" name="Content Placeholder 10">
            <a:extLst>
              <a:ext uri="{FF2B5EF4-FFF2-40B4-BE49-F238E27FC236}">
                <a16:creationId xmlns:a16="http://schemas.microsoft.com/office/drawing/2014/main" id="{24D10487-5FC6-4BCA-66A3-F625C813A1BA}"/>
              </a:ext>
            </a:extLst>
          </p:cNvPr>
          <p:cNvPicPr>
            <a:picLocks noGrp="1" noChangeAspect="1"/>
          </p:cNvPicPr>
          <p:nvPr>
            <p:ph idx="1"/>
          </p:nvPr>
        </p:nvPicPr>
        <p:blipFill>
          <a:blip r:embed="rId3"/>
          <a:stretch>
            <a:fillRect/>
          </a:stretch>
        </p:blipFill>
        <p:spPr>
          <a:xfrm>
            <a:off x="3609766" y="1827679"/>
            <a:ext cx="7753355" cy="4719753"/>
          </a:xfrm>
        </p:spPr>
      </p:pic>
      <p:grpSp>
        <p:nvGrpSpPr>
          <p:cNvPr id="6" name="Group 5">
            <a:extLst>
              <a:ext uri="{FF2B5EF4-FFF2-40B4-BE49-F238E27FC236}">
                <a16:creationId xmlns:a16="http://schemas.microsoft.com/office/drawing/2014/main" id="{B31E894F-F33B-8745-8E7B-62142F4796F8}"/>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825DF3BC-32FC-4A4D-8E59-8A2FD50A5B52}"/>
                </a:ext>
              </a:extLst>
            </p:cNvPr>
            <p:cNvSpPr/>
            <p:nvPr/>
          </p:nvSpPr>
          <p:spPr>
            <a:xfrm>
              <a:off x="1498770" y="946922"/>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487AB03E-D269-7A41-9B5C-7580B608B356}"/>
                </a:ext>
              </a:extLst>
            </p:cNvPr>
            <p:cNvSpPr/>
            <p:nvPr/>
          </p:nvSpPr>
          <p:spPr>
            <a:xfrm>
              <a:off x="0" y="1775809"/>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7BEFCD99-B2D3-1A43-BE4A-DEC288871622}"/>
                </a:ext>
              </a:extLst>
            </p:cNvPr>
            <p:cNvSpPr/>
            <p:nvPr/>
          </p:nvSpPr>
          <p:spPr>
            <a:xfrm>
              <a:off x="0" y="3439652"/>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24E3FEBD-ABB9-A64E-8F6B-19F050D6A82D}"/>
                </a:ext>
              </a:extLst>
            </p:cNvPr>
            <p:cNvSpPr/>
            <p:nvPr/>
          </p:nvSpPr>
          <p:spPr>
            <a:xfrm>
              <a:off x="1498770" y="4260466"/>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FFFC6F1B-C6EF-8543-851C-BAC902E944ED}"/>
                </a:ext>
              </a:extLst>
            </p:cNvPr>
            <p:cNvSpPr/>
            <p:nvPr/>
          </p:nvSpPr>
          <p:spPr>
            <a:xfrm>
              <a:off x="1502959" y="2604695"/>
              <a:ext cx="1922128" cy="1657008"/>
            </a:xfrm>
            <a:prstGeom prst="hexagon">
              <a:avLst/>
            </a:prstGeom>
            <a:blipFill dpi="0" rotWithShape="1">
              <a:blip r:embed="rId8">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039547DF-963E-264A-014D-BBF8D87B7A46}"/>
              </a:ext>
            </a:extLst>
          </p:cNvPr>
          <p:cNvPicPr>
            <a:picLocks noChangeAspect="1"/>
          </p:cNvPicPr>
          <p:nvPr/>
        </p:nvPicPr>
        <p:blipFill>
          <a:blip r:embed="rId9"/>
          <a:stretch>
            <a:fillRect/>
          </a:stretch>
        </p:blipFill>
        <p:spPr>
          <a:xfrm>
            <a:off x="147918" y="6182852"/>
            <a:ext cx="822749" cy="567198"/>
          </a:xfrm>
          <a:prstGeom prst="rect">
            <a:avLst/>
          </a:prstGeom>
        </p:spPr>
      </p:pic>
      <p:sp>
        <p:nvSpPr>
          <p:cNvPr id="15" name="TextBox 14">
            <a:extLst>
              <a:ext uri="{FF2B5EF4-FFF2-40B4-BE49-F238E27FC236}">
                <a16:creationId xmlns:a16="http://schemas.microsoft.com/office/drawing/2014/main" id="{75E6B132-F220-6F3E-FB45-E82B6B91BAA0}"/>
              </a:ext>
            </a:extLst>
          </p:cNvPr>
          <p:cNvSpPr txBox="1"/>
          <p:nvPr/>
        </p:nvSpPr>
        <p:spPr>
          <a:xfrm>
            <a:off x="3680992" y="852096"/>
            <a:ext cx="7753354" cy="923330"/>
          </a:xfrm>
          <a:prstGeom prst="rect">
            <a:avLst/>
          </a:prstGeom>
          <a:noFill/>
        </p:spPr>
        <p:txBody>
          <a:bodyPr wrap="square">
            <a:spAutoFit/>
          </a:bodyPr>
          <a:lstStyle/>
          <a:p>
            <a:r>
              <a:rPr lang="en-CA" sz="5400" b="1" dirty="0">
                <a:solidFill>
                  <a:schemeClr val="tx2">
                    <a:lumMod val="75000"/>
                  </a:schemeClr>
                </a:solidFill>
              </a:rPr>
              <a:t>Alcohol &amp; diabetes</a:t>
            </a:r>
            <a:endParaRPr lang="en-US" sz="5400" b="1" dirty="0">
              <a:solidFill>
                <a:schemeClr val="tx2">
                  <a:lumMod val="75000"/>
                </a:schemeClr>
              </a:solidFill>
            </a:endParaRPr>
          </a:p>
        </p:txBody>
      </p:sp>
    </p:spTree>
    <p:extLst>
      <p:ext uri="{BB962C8B-B14F-4D97-AF65-F5344CB8AC3E}">
        <p14:creationId xmlns:p14="http://schemas.microsoft.com/office/powerpoint/2010/main" val="10143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907101" y="735623"/>
            <a:ext cx="7315200" cy="1039803"/>
          </a:xfrm>
        </p:spPr>
        <p:txBody>
          <a:bodyPr>
            <a:normAutofit/>
          </a:bodyPr>
          <a:lstStyle/>
          <a:p>
            <a:r>
              <a:rPr lang="en-CA" dirty="0"/>
              <a:t>Alcohol &amp; diabetes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7101" y="1915064"/>
            <a:ext cx="8049110" cy="4571999"/>
          </a:xfrm>
        </p:spPr>
        <p:txBody>
          <a:bodyPr>
            <a:normAutofit lnSpcReduction="10000"/>
          </a:bodyPr>
          <a:lstStyle/>
          <a:p>
            <a:pPr marL="457200" indent="-457200">
              <a:buFont typeface="Arial" panose="020B0604020202020204" pitchFamily="34" charset="0"/>
              <a:buChar char="•"/>
            </a:pPr>
            <a:r>
              <a:rPr lang="en-CA" sz="3200" dirty="0"/>
              <a:t>Moderate alcohol intake </a:t>
            </a:r>
          </a:p>
          <a:p>
            <a:pPr marL="457200" indent="-457200">
              <a:buFont typeface="Arial" panose="020B0604020202020204" pitchFamily="34" charset="0"/>
              <a:buChar char="•"/>
            </a:pPr>
            <a:r>
              <a:rPr lang="en-CA" sz="3200" dirty="0"/>
              <a:t>Women</a:t>
            </a:r>
          </a:p>
          <a:p>
            <a:pPr marL="914400" lvl="1" indent="-457200">
              <a:buFont typeface="Arial" panose="020B0604020202020204" pitchFamily="34" charset="0"/>
              <a:buChar char="•"/>
            </a:pPr>
            <a:r>
              <a:rPr lang="en-CA" sz="2600" dirty="0">
                <a:latin typeface="Arial" panose="020B0604020202020204" pitchFamily="34" charset="0"/>
                <a:cs typeface="Arial" panose="020B0604020202020204" pitchFamily="34" charset="0"/>
              </a:rPr>
              <a:t>2</a:t>
            </a:r>
            <a:r>
              <a:rPr lang="en-CA" sz="2800" dirty="0"/>
              <a:t> standard drinks/day</a:t>
            </a:r>
          </a:p>
          <a:p>
            <a:pPr marL="914400" lvl="1" indent="-457200">
              <a:buFont typeface="Arial" panose="020B0604020202020204" pitchFamily="34" charset="0"/>
              <a:buChar char="•"/>
            </a:pPr>
            <a:r>
              <a:rPr lang="en-CA" sz="2600" dirty="0">
                <a:latin typeface="Arial" panose="020B0604020202020204" pitchFamily="34" charset="0"/>
                <a:cs typeface="Arial" panose="020B0604020202020204" pitchFamily="34" charset="0"/>
              </a:rPr>
              <a:t>&lt; 10 </a:t>
            </a:r>
            <a:r>
              <a:rPr lang="en-CA" sz="2800" dirty="0"/>
              <a:t>drinks/week</a:t>
            </a:r>
          </a:p>
          <a:p>
            <a:pPr marL="457200" indent="-457200">
              <a:buFont typeface="Arial" panose="020B0604020202020204" pitchFamily="34" charset="0"/>
              <a:buChar char="•"/>
            </a:pPr>
            <a:r>
              <a:rPr lang="en-CA" sz="3200" dirty="0"/>
              <a:t>Men</a:t>
            </a:r>
          </a:p>
          <a:p>
            <a:pPr marL="914400" lvl="1" indent="-457200">
              <a:buFont typeface="Arial" panose="020B0604020202020204" pitchFamily="34" charset="0"/>
              <a:buChar char="•"/>
            </a:pPr>
            <a:r>
              <a:rPr lang="en-CA" sz="2600" dirty="0">
                <a:latin typeface="Arial" panose="020B0604020202020204" pitchFamily="34" charset="0"/>
                <a:cs typeface="Arial" panose="020B0604020202020204" pitchFamily="34" charset="0"/>
              </a:rPr>
              <a:t>3</a:t>
            </a:r>
            <a:r>
              <a:rPr lang="en-CA" sz="2800" dirty="0"/>
              <a:t> standard drinks/day</a:t>
            </a:r>
          </a:p>
          <a:p>
            <a:pPr marL="914400" lvl="1" indent="-457200">
              <a:buFont typeface="Arial" panose="020B0604020202020204" pitchFamily="34" charset="0"/>
              <a:buChar char="•"/>
            </a:pPr>
            <a:r>
              <a:rPr lang="en-CA" sz="2600" dirty="0">
                <a:latin typeface="Arial" panose="020B0604020202020204" pitchFamily="34" charset="0"/>
                <a:cs typeface="Arial" panose="020B0604020202020204" pitchFamily="34" charset="0"/>
              </a:rPr>
              <a:t>&lt; 10 </a:t>
            </a:r>
            <a:r>
              <a:rPr lang="en-CA" sz="2800" dirty="0"/>
              <a:t>drinks/week</a:t>
            </a:r>
          </a:p>
          <a:p>
            <a:pPr marL="457200" indent="-457200">
              <a:buFont typeface="Arial" panose="020B0604020202020204" pitchFamily="34" charset="0"/>
              <a:buChar char="•"/>
            </a:pPr>
            <a:r>
              <a:rPr lang="en-CA" sz="3200" dirty="0"/>
              <a:t>Same for people without diabetes</a:t>
            </a:r>
          </a:p>
          <a:p>
            <a:pPr marL="457200" indent="-457200">
              <a:buFont typeface="Arial" panose="020B0604020202020204" pitchFamily="34" charset="0"/>
              <a:buChar char="•"/>
            </a:pPr>
            <a:endParaRPr lang="en-CA" sz="3200" dirty="0"/>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2075CAEA-6413-F072-D304-55DEF4D7332C}"/>
              </a:ext>
            </a:extLst>
          </p:cNvPr>
          <p:cNvPicPr>
            <a:picLocks noChangeAspect="1"/>
          </p:cNvPicPr>
          <p:nvPr/>
        </p:nvPicPr>
        <p:blipFill>
          <a:blip r:embed="rId8"/>
          <a:stretch>
            <a:fillRect/>
          </a:stretch>
        </p:blipFill>
        <p:spPr>
          <a:xfrm>
            <a:off x="147918" y="6182852"/>
            <a:ext cx="822749" cy="567198"/>
          </a:xfrm>
          <a:prstGeom prst="rect">
            <a:avLst/>
          </a:prstGeom>
        </p:spPr>
      </p:pic>
      <p:pic>
        <p:nvPicPr>
          <p:cNvPr id="1026" name="Picture 2" descr="How Long Does Alcohol Stay in Your System?">
            <a:extLst>
              <a:ext uri="{FF2B5EF4-FFF2-40B4-BE49-F238E27FC236}">
                <a16:creationId xmlns:a16="http://schemas.microsoft.com/office/drawing/2014/main" id="{F2F7DA46-338E-A035-CD89-C176912A6B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6727" y="2330303"/>
            <a:ext cx="3065958" cy="19200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31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553905" y="900923"/>
            <a:ext cx="7880808" cy="1344168"/>
          </a:xfrm>
        </p:spPr>
        <p:txBody>
          <a:bodyPr>
            <a:noAutofit/>
          </a:bodyPr>
          <a:lstStyle/>
          <a:p>
            <a:r>
              <a:rPr lang="en-CA" sz="5900" dirty="0">
                <a:solidFill>
                  <a:schemeClr val="tx2">
                    <a:lumMod val="75000"/>
                  </a:schemeClr>
                </a:solidFill>
              </a:rPr>
              <a:t>What is a Standard drink?</a:t>
            </a:r>
          </a:p>
        </p:txBody>
      </p:sp>
      <p:pic>
        <p:nvPicPr>
          <p:cNvPr id="16" name="Content Placeholder 15">
            <a:extLst>
              <a:ext uri="{FF2B5EF4-FFF2-40B4-BE49-F238E27FC236}">
                <a16:creationId xmlns:a16="http://schemas.microsoft.com/office/drawing/2014/main" id="{8FA6DE7F-5A77-F231-6C70-590CCA756A45}"/>
              </a:ext>
            </a:extLst>
          </p:cNvPr>
          <p:cNvPicPr>
            <a:picLocks noGrp="1" noChangeAspect="1"/>
          </p:cNvPicPr>
          <p:nvPr>
            <p:ph idx="1"/>
          </p:nvPr>
        </p:nvPicPr>
        <p:blipFill rotWithShape="1">
          <a:blip r:embed="rId3"/>
          <a:srcRect t="44113" b="28946"/>
          <a:stretch/>
        </p:blipFill>
        <p:spPr>
          <a:xfrm>
            <a:off x="6197774" y="3085758"/>
            <a:ext cx="2333886" cy="2349415"/>
          </a:xfrm>
        </p:spPr>
      </p:pic>
      <p:grpSp>
        <p:nvGrpSpPr>
          <p:cNvPr id="6" name="Group 5">
            <a:extLst>
              <a:ext uri="{FF2B5EF4-FFF2-40B4-BE49-F238E27FC236}">
                <a16:creationId xmlns:a16="http://schemas.microsoft.com/office/drawing/2014/main" id="{B31E894F-F33B-8745-8E7B-62142F4796F8}"/>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825DF3BC-32FC-4A4D-8E59-8A2FD50A5B52}"/>
                </a:ext>
              </a:extLst>
            </p:cNvPr>
            <p:cNvSpPr/>
            <p:nvPr/>
          </p:nvSpPr>
          <p:spPr>
            <a:xfrm>
              <a:off x="1498770" y="946922"/>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487AB03E-D269-7A41-9B5C-7580B608B356}"/>
                </a:ext>
              </a:extLst>
            </p:cNvPr>
            <p:cNvSpPr/>
            <p:nvPr/>
          </p:nvSpPr>
          <p:spPr>
            <a:xfrm>
              <a:off x="0" y="1775809"/>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7BEFCD99-B2D3-1A43-BE4A-DEC288871622}"/>
                </a:ext>
              </a:extLst>
            </p:cNvPr>
            <p:cNvSpPr/>
            <p:nvPr/>
          </p:nvSpPr>
          <p:spPr>
            <a:xfrm>
              <a:off x="0" y="3439652"/>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24E3FEBD-ABB9-A64E-8F6B-19F050D6A82D}"/>
                </a:ext>
              </a:extLst>
            </p:cNvPr>
            <p:cNvSpPr/>
            <p:nvPr/>
          </p:nvSpPr>
          <p:spPr>
            <a:xfrm>
              <a:off x="1498770" y="4260466"/>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FFFC6F1B-C6EF-8543-851C-BAC902E944ED}"/>
                </a:ext>
              </a:extLst>
            </p:cNvPr>
            <p:cNvSpPr/>
            <p:nvPr/>
          </p:nvSpPr>
          <p:spPr>
            <a:xfrm>
              <a:off x="1502959" y="2604695"/>
              <a:ext cx="1922128" cy="1657008"/>
            </a:xfrm>
            <a:prstGeom prst="hexagon">
              <a:avLst/>
            </a:prstGeom>
            <a:blipFill dpi="0" rotWithShape="1">
              <a:blip r:embed="rId8">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3AFDD5C0-BEEC-FEEF-8669-0A1C049DCC86}"/>
              </a:ext>
            </a:extLst>
          </p:cNvPr>
          <p:cNvPicPr>
            <a:picLocks noChangeAspect="1"/>
          </p:cNvPicPr>
          <p:nvPr/>
        </p:nvPicPr>
        <p:blipFill>
          <a:blip r:embed="rId9"/>
          <a:stretch>
            <a:fillRect/>
          </a:stretch>
        </p:blipFill>
        <p:spPr>
          <a:xfrm>
            <a:off x="147918" y="6182852"/>
            <a:ext cx="822749" cy="567198"/>
          </a:xfrm>
          <a:prstGeom prst="rect">
            <a:avLst/>
          </a:prstGeom>
        </p:spPr>
      </p:pic>
      <p:pic>
        <p:nvPicPr>
          <p:cNvPr id="5" name="Picture 4">
            <a:extLst>
              <a:ext uri="{FF2B5EF4-FFF2-40B4-BE49-F238E27FC236}">
                <a16:creationId xmlns:a16="http://schemas.microsoft.com/office/drawing/2014/main" id="{335930F4-75A7-5D6A-DF0C-686DCF118481}"/>
              </a:ext>
            </a:extLst>
          </p:cNvPr>
          <p:cNvPicPr>
            <a:picLocks noChangeAspect="1"/>
          </p:cNvPicPr>
          <p:nvPr/>
        </p:nvPicPr>
        <p:blipFill rotWithShape="1">
          <a:blip r:embed="rId3"/>
          <a:srcRect t="14571" b="56563"/>
          <a:stretch/>
        </p:blipFill>
        <p:spPr>
          <a:xfrm>
            <a:off x="3673495" y="3083621"/>
            <a:ext cx="2180185" cy="2351553"/>
          </a:xfrm>
          <a:prstGeom prst="rect">
            <a:avLst/>
          </a:prstGeom>
        </p:spPr>
      </p:pic>
      <p:pic>
        <p:nvPicPr>
          <p:cNvPr id="17" name="Picture 16">
            <a:extLst>
              <a:ext uri="{FF2B5EF4-FFF2-40B4-BE49-F238E27FC236}">
                <a16:creationId xmlns:a16="http://schemas.microsoft.com/office/drawing/2014/main" id="{C7338433-55EE-2A7E-CF59-881709B75D97}"/>
              </a:ext>
            </a:extLst>
          </p:cNvPr>
          <p:cNvPicPr>
            <a:picLocks noChangeAspect="1"/>
          </p:cNvPicPr>
          <p:nvPr/>
        </p:nvPicPr>
        <p:blipFill rotWithShape="1">
          <a:blip r:embed="rId3"/>
          <a:srcRect t="72302"/>
          <a:stretch/>
        </p:blipFill>
        <p:spPr>
          <a:xfrm>
            <a:off x="8902959" y="3078720"/>
            <a:ext cx="2245403" cy="2323866"/>
          </a:xfrm>
          <a:prstGeom prst="rect">
            <a:avLst/>
          </a:prstGeom>
        </p:spPr>
      </p:pic>
    </p:spTree>
    <p:extLst>
      <p:ext uri="{BB962C8B-B14F-4D97-AF65-F5344CB8AC3E}">
        <p14:creationId xmlns:p14="http://schemas.microsoft.com/office/powerpoint/2010/main" val="267741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902912" y="875261"/>
            <a:ext cx="7315200" cy="1039803"/>
          </a:xfrm>
        </p:spPr>
        <p:txBody>
          <a:bodyPr>
            <a:normAutofit/>
          </a:bodyPr>
          <a:lstStyle/>
          <a:p>
            <a:r>
              <a:rPr lang="en-CA" dirty="0"/>
              <a:t>Alcohol &amp; diabetes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7101" y="1915064"/>
            <a:ext cx="7593600" cy="4571999"/>
          </a:xfrm>
        </p:spPr>
        <p:txBody>
          <a:bodyPr>
            <a:normAutofit fontScale="92500" lnSpcReduction="20000"/>
          </a:bodyPr>
          <a:lstStyle/>
          <a:p>
            <a:pPr marL="457200" indent="-457200">
              <a:buFont typeface="Arial" panose="020B0604020202020204" pitchFamily="34" charset="0"/>
              <a:buChar char="•"/>
            </a:pPr>
            <a:r>
              <a:rPr lang="en-CA" sz="3200" dirty="0"/>
              <a:t>High blood pressure, alcohol should be limited</a:t>
            </a:r>
          </a:p>
          <a:p>
            <a:pPr marL="914400" lvl="1" indent="-457200">
              <a:buFont typeface="Arial" panose="020B0604020202020204" pitchFamily="34" charset="0"/>
              <a:buChar char="•"/>
            </a:pPr>
            <a:r>
              <a:rPr lang="en-CA" sz="2600" dirty="0">
                <a:cs typeface="Arial" panose="020B0604020202020204" pitchFamily="34" charset="0"/>
              </a:rPr>
              <a:t>1</a:t>
            </a:r>
            <a:r>
              <a:rPr lang="en-CA" sz="2800" dirty="0"/>
              <a:t> drink/day for women; </a:t>
            </a:r>
            <a:r>
              <a:rPr lang="en-CA" sz="2600" dirty="0">
                <a:cs typeface="Arial" panose="020B0604020202020204" pitchFamily="34" charset="0"/>
              </a:rPr>
              <a:t>2</a:t>
            </a:r>
            <a:r>
              <a:rPr lang="en-CA" sz="2800" dirty="0"/>
              <a:t> drinks/day for men</a:t>
            </a:r>
            <a:endParaRPr lang="en-CA" sz="3200" dirty="0"/>
          </a:p>
          <a:p>
            <a:r>
              <a:rPr lang="en-CA" sz="3200" b="1" dirty="0">
                <a:solidFill>
                  <a:schemeClr val="accent1"/>
                </a:solidFill>
              </a:rPr>
              <a:t>Health risks of alcohol use</a:t>
            </a:r>
          </a:p>
          <a:p>
            <a:pPr marL="914400" lvl="1" indent="-457200">
              <a:buFont typeface="Arial" panose="020B0604020202020204" pitchFamily="34" charset="0"/>
              <a:buChar char="•"/>
            </a:pPr>
            <a:r>
              <a:rPr lang="en-CA" sz="2800" dirty="0"/>
              <a:t>Any pattern of drinking can be harmful</a:t>
            </a:r>
          </a:p>
          <a:p>
            <a:pPr marL="457200" indent="-457200">
              <a:buFont typeface="Arial" panose="020B0604020202020204" pitchFamily="34" charset="0"/>
              <a:buChar char="•"/>
            </a:pPr>
            <a:r>
              <a:rPr lang="en-CA" sz="3200" dirty="0"/>
              <a:t>Proven ways to improve health include:</a:t>
            </a:r>
          </a:p>
          <a:p>
            <a:pPr marL="914400" lvl="1" indent="-457200">
              <a:buFont typeface="Arial" panose="020B0604020202020204" pitchFamily="34" charset="0"/>
              <a:buChar char="•"/>
            </a:pPr>
            <a:r>
              <a:rPr lang="en-CA" sz="2800" dirty="0"/>
              <a:t>Healthy eating</a:t>
            </a:r>
          </a:p>
          <a:p>
            <a:pPr marL="914400" lvl="1" indent="-457200">
              <a:buFont typeface="Arial" panose="020B0604020202020204" pitchFamily="34" charset="0"/>
              <a:buChar char="•"/>
            </a:pPr>
            <a:r>
              <a:rPr lang="en-CA" sz="2800" dirty="0"/>
              <a:t>Being active</a:t>
            </a:r>
          </a:p>
          <a:p>
            <a:pPr marL="914400" lvl="1" indent="-457200">
              <a:buFont typeface="Arial" panose="020B0604020202020204" pitchFamily="34" charset="0"/>
              <a:buChar char="•"/>
            </a:pPr>
            <a:r>
              <a:rPr lang="en-CA" sz="2800" dirty="0"/>
              <a:t>Being a non-smoker</a:t>
            </a:r>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2075CAEA-6413-F072-D304-55DEF4D7332C}"/>
              </a:ext>
            </a:extLst>
          </p:cNvPr>
          <p:cNvPicPr>
            <a:picLocks noChangeAspect="1"/>
          </p:cNvPicPr>
          <p:nvPr/>
        </p:nvPicPr>
        <p:blipFill>
          <a:blip r:embed="rId8"/>
          <a:stretch>
            <a:fillRect/>
          </a:stretch>
        </p:blipFill>
        <p:spPr>
          <a:xfrm>
            <a:off x="147918" y="6182852"/>
            <a:ext cx="822749" cy="567198"/>
          </a:xfrm>
          <a:prstGeom prst="rect">
            <a:avLst/>
          </a:prstGeom>
        </p:spPr>
      </p:pic>
    </p:spTree>
    <p:extLst>
      <p:ext uri="{BB962C8B-B14F-4D97-AF65-F5344CB8AC3E}">
        <p14:creationId xmlns:p14="http://schemas.microsoft.com/office/powerpoint/2010/main" val="393966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02F9-33CE-FD4B-BA78-6A98D5253741}"/>
              </a:ext>
            </a:extLst>
          </p:cNvPr>
          <p:cNvSpPr>
            <a:spLocks noGrp="1"/>
          </p:cNvSpPr>
          <p:nvPr>
            <p:ph type="title"/>
          </p:nvPr>
        </p:nvSpPr>
        <p:spPr>
          <a:xfrm>
            <a:off x="3902912" y="872248"/>
            <a:ext cx="7578935" cy="1039803"/>
          </a:xfrm>
        </p:spPr>
        <p:txBody>
          <a:bodyPr>
            <a:noAutofit/>
          </a:bodyPr>
          <a:lstStyle/>
          <a:p>
            <a:r>
              <a:rPr lang="en-CA" sz="4800" dirty="0"/>
              <a:t>Clinical Practice Guidelines</a:t>
            </a:r>
          </a:p>
        </p:txBody>
      </p:sp>
      <p:sp>
        <p:nvSpPr>
          <p:cNvPr id="3" name="Text Placeholder 2">
            <a:extLst>
              <a:ext uri="{FF2B5EF4-FFF2-40B4-BE49-F238E27FC236}">
                <a16:creationId xmlns:a16="http://schemas.microsoft.com/office/drawing/2014/main" id="{C6497CBF-62D1-8847-96EA-782A9F74E638}"/>
              </a:ext>
            </a:extLst>
          </p:cNvPr>
          <p:cNvSpPr>
            <a:spLocks noGrp="1"/>
          </p:cNvSpPr>
          <p:nvPr>
            <p:ph type="body" idx="1"/>
          </p:nvPr>
        </p:nvSpPr>
        <p:spPr>
          <a:xfrm>
            <a:off x="3907101" y="1775427"/>
            <a:ext cx="7574746" cy="4285740"/>
          </a:xfrm>
        </p:spPr>
        <p:txBody>
          <a:bodyPr>
            <a:normAutofit fontScale="92500"/>
          </a:bodyPr>
          <a:lstStyle/>
          <a:p>
            <a:r>
              <a:rPr lang="en-CA" sz="3200" b="1" dirty="0">
                <a:solidFill>
                  <a:schemeClr val="accent1"/>
                </a:solidFill>
              </a:rPr>
              <a:t>Recommends that:</a:t>
            </a:r>
          </a:p>
          <a:p>
            <a:pPr marL="457200" indent="-457200">
              <a:buFont typeface="Arial" panose="020B0604020202020204" pitchFamily="34" charset="0"/>
              <a:buChar char="•"/>
            </a:pPr>
            <a:r>
              <a:rPr lang="en-CA" sz="3200" dirty="0">
                <a:solidFill>
                  <a:schemeClr val="accent4"/>
                </a:solidFill>
              </a:rPr>
              <a:t>Type </a:t>
            </a:r>
            <a:r>
              <a:rPr lang="en-CA" sz="3000" dirty="0">
                <a:solidFill>
                  <a:schemeClr val="accent4"/>
                </a:solidFill>
                <a:cs typeface="Arial" panose="020B0604020202020204" pitchFamily="34" charset="0"/>
              </a:rPr>
              <a:t>1</a:t>
            </a:r>
            <a:r>
              <a:rPr lang="en-CA" sz="3200" dirty="0">
                <a:solidFill>
                  <a:schemeClr val="accent4"/>
                </a:solidFill>
              </a:rPr>
              <a:t>:  </a:t>
            </a:r>
            <a:r>
              <a:rPr lang="en-CA" sz="3200" dirty="0"/>
              <a:t>moderate alcohol consumption with or </a:t>
            </a:r>
            <a:r>
              <a:rPr lang="en-CA" sz="3000" dirty="0">
                <a:cs typeface="Arial" panose="020B0604020202020204" pitchFamily="34" charset="0"/>
              </a:rPr>
              <a:t>2-3</a:t>
            </a:r>
            <a:r>
              <a:rPr lang="en-CA" sz="3200" dirty="0"/>
              <a:t> hours after, an evening meal may result in delayed low blood sugar the next morning after breakfast OR up to </a:t>
            </a:r>
            <a:r>
              <a:rPr lang="en-CA" sz="3000" dirty="0">
                <a:cs typeface="Arial" panose="020B0604020202020204" pitchFamily="34" charset="0"/>
              </a:rPr>
              <a:t>24</a:t>
            </a:r>
            <a:r>
              <a:rPr lang="en-CA" sz="3200" dirty="0"/>
              <a:t> hours after alcohol consumption</a:t>
            </a:r>
          </a:p>
          <a:p>
            <a:pPr marL="914400" lvl="1" indent="-457200">
              <a:buFont typeface="Arial" panose="020B0604020202020204" pitchFamily="34" charset="0"/>
              <a:buChar char="•"/>
            </a:pPr>
            <a:r>
              <a:rPr lang="en-CA" sz="2800" dirty="0"/>
              <a:t>Also applies to Type </a:t>
            </a:r>
            <a:r>
              <a:rPr lang="en-CA" sz="2600" dirty="0">
                <a:cs typeface="Arial" panose="020B0604020202020204" pitchFamily="34" charset="0"/>
              </a:rPr>
              <a:t>2</a:t>
            </a:r>
            <a:r>
              <a:rPr lang="en-CA" sz="2800" dirty="0"/>
              <a:t> using insulin or insulin secretagogues</a:t>
            </a:r>
          </a:p>
          <a:p>
            <a:pPr marL="457200" indent="-457200">
              <a:buFont typeface="Arial" panose="020B0604020202020204" pitchFamily="34" charset="0"/>
              <a:buChar char="•"/>
            </a:pPr>
            <a:endParaRPr lang="en-CA" sz="3200" dirty="0"/>
          </a:p>
        </p:txBody>
      </p:sp>
      <p:grpSp>
        <p:nvGrpSpPr>
          <p:cNvPr id="6" name="Group 5">
            <a:extLst>
              <a:ext uri="{FF2B5EF4-FFF2-40B4-BE49-F238E27FC236}">
                <a16:creationId xmlns:a16="http://schemas.microsoft.com/office/drawing/2014/main" id="{C2EBE9B7-533F-B247-9786-B26D2FB31274}"/>
              </a:ext>
            </a:extLst>
          </p:cNvPr>
          <p:cNvGrpSpPr/>
          <p:nvPr/>
        </p:nvGrpSpPr>
        <p:grpSpPr>
          <a:xfrm>
            <a:off x="0" y="946922"/>
            <a:ext cx="3425087" cy="4970552"/>
            <a:chOff x="0" y="946922"/>
            <a:chExt cx="3425087" cy="4970552"/>
          </a:xfrm>
        </p:grpSpPr>
        <p:sp>
          <p:nvSpPr>
            <p:cNvPr id="7" name="Hexagon 6">
              <a:extLst>
                <a:ext uri="{FF2B5EF4-FFF2-40B4-BE49-F238E27FC236}">
                  <a16:creationId xmlns:a16="http://schemas.microsoft.com/office/drawing/2014/main" id="{A72BCD8B-6E14-C647-9C28-3FDBDD34F89D}"/>
                </a:ext>
              </a:extLst>
            </p:cNvPr>
            <p:cNvSpPr/>
            <p:nvPr/>
          </p:nvSpPr>
          <p:spPr>
            <a:xfrm>
              <a:off x="1498770" y="946922"/>
              <a:ext cx="1922128" cy="165700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35B42B54-4532-454A-88D4-04BC2ED91EAF}"/>
                </a:ext>
              </a:extLst>
            </p:cNvPr>
            <p:cNvSpPr/>
            <p:nvPr/>
          </p:nvSpPr>
          <p:spPr>
            <a:xfrm>
              <a:off x="0" y="1775809"/>
              <a:ext cx="1922128" cy="165700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050E6E9B-8B45-8E40-9DA1-90E3ABFC0320}"/>
                </a:ext>
              </a:extLst>
            </p:cNvPr>
            <p:cNvSpPr/>
            <p:nvPr/>
          </p:nvSpPr>
          <p:spPr>
            <a:xfrm>
              <a:off x="0" y="3439652"/>
              <a:ext cx="1922128" cy="165700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DD6E3C1B-6A37-A444-A191-87914CA0D571}"/>
                </a:ext>
              </a:extLst>
            </p:cNvPr>
            <p:cNvSpPr/>
            <p:nvPr/>
          </p:nvSpPr>
          <p:spPr>
            <a:xfrm>
              <a:off x="1498770" y="4260466"/>
              <a:ext cx="1922128" cy="165700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AE380D1D-FD6A-A14A-BF31-91F98E751E03}"/>
                </a:ext>
              </a:extLst>
            </p:cNvPr>
            <p:cNvSpPr/>
            <p:nvPr/>
          </p:nvSpPr>
          <p:spPr>
            <a:xfrm>
              <a:off x="1502959" y="2604695"/>
              <a:ext cx="1922128" cy="165700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0B0EBABA-409A-F133-6EC1-EC8F1DFF74F1}"/>
              </a:ext>
            </a:extLst>
          </p:cNvPr>
          <p:cNvPicPr>
            <a:picLocks noChangeAspect="1"/>
          </p:cNvPicPr>
          <p:nvPr/>
        </p:nvPicPr>
        <p:blipFill>
          <a:blip r:embed="rId8"/>
          <a:stretch>
            <a:fillRect/>
          </a:stretch>
        </p:blipFill>
        <p:spPr>
          <a:xfrm>
            <a:off x="147918" y="6182852"/>
            <a:ext cx="822749" cy="567198"/>
          </a:xfrm>
          <a:prstGeom prst="rect">
            <a:avLst/>
          </a:prstGeom>
        </p:spPr>
      </p:pic>
      <p:sp>
        <p:nvSpPr>
          <p:cNvPr id="5" name="TextBox 4">
            <a:extLst>
              <a:ext uri="{FF2B5EF4-FFF2-40B4-BE49-F238E27FC236}">
                <a16:creationId xmlns:a16="http://schemas.microsoft.com/office/drawing/2014/main" id="{6B5733AD-EDF0-D3D5-54E3-95CEEC9B2248}"/>
              </a:ext>
            </a:extLst>
          </p:cNvPr>
          <p:cNvSpPr txBox="1"/>
          <p:nvPr/>
        </p:nvSpPr>
        <p:spPr>
          <a:xfrm>
            <a:off x="3907101" y="796833"/>
            <a:ext cx="1932196" cy="369332"/>
          </a:xfrm>
          <a:prstGeom prst="rect">
            <a:avLst/>
          </a:prstGeom>
          <a:noFill/>
        </p:spPr>
        <p:txBody>
          <a:bodyPr wrap="none" rtlCol="0">
            <a:spAutoFit/>
          </a:bodyPr>
          <a:lstStyle/>
          <a:p>
            <a:r>
              <a:rPr lang="en-US" dirty="0">
                <a:solidFill>
                  <a:schemeClr val="accent1"/>
                </a:solidFill>
              </a:rPr>
              <a:t>Diabetes Canada’s</a:t>
            </a:r>
          </a:p>
        </p:txBody>
      </p:sp>
    </p:spTree>
    <p:extLst>
      <p:ext uri="{BB962C8B-B14F-4D97-AF65-F5344CB8AC3E}">
        <p14:creationId xmlns:p14="http://schemas.microsoft.com/office/powerpoint/2010/main" val="1445763615"/>
      </p:ext>
    </p:extLst>
  </p:cSld>
  <p:clrMapOvr>
    <a:masterClrMapping/>
  </p:clrMapOvr>
</p:sld>
</file>

<file path=ppt/theme/theme1.xml><?xml version="1.0" encoding="utf-8"?>
<a:theme xmlns:a="http://schemas.openxmlformats.org/drawingml/2006/main" name="Prismatic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4D9BD-AE11-4F3A-9185-74D1F42CA599}">
  <ds:schemaRefs>
    <ds:schemaRef ds:uri="http://schemas.microsoft.com/sharepoint/v3/contenttype/forms"/>
  </ds:schemaRefs>
</ds:datastoreItem>
</file>

<file path=customXml/itemProps2.xml><?xml version="1.0" encoding="utf-8"?>
<ds:datastoreItem xmlns:ds="http://schemas.openxmlformats.org/officeDocument/2006/customXml" ds:itemID="{B2B7AAFC-BA46-4192-9EDD-FC31D26BDA5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88C0A62C-1D19-4451-82BF-923146272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_PrismaticVTI</Template>
  <TotalTime>0</TotalTime>
  <Words>3136</Words>
  <Application>Microsoft Macintosh PowerPoint</Application>
  <PresentationFormat>Widescreen</PresentationFormat>
  <Paragraphs>255</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Aharoni</vt:lpstr>
      <vt:lpstr>Arial</vt:lpstr>
      <vt:lpstr>Avenir Next LT Pro</vt:lpstr>
      <vt:lpstr>Calibri</vt:lpstr>
      <vt:lpstr>Helvetica Neue</vt:lpstr>
      <vt:lpstr>Helvetica Neue LT W05 85 Heavy</vt:lpstr>
      <vt:lpstr>Open Sans</vt:lpstr>
      <vt:lpstr>OpenSans</vt:lpstr>
      <vt:lpstr>PrismaticVTI</vt:lpstr>
      <vt:lpstr>Alcohol &amp; diabetes</vt:lpstr>
      <vt:lpstr>Learning Objectives</vt:lpstr>
      <vt:lpstr>Alcohol</vt:lpstr>
      <vt:lpstr>Say NO to alcohol when</vt:lpstr>
      <vt:lpstr>PowerPoint Presentation</vt:lpstr>
      <vt:lpstr>Alcohol &amp; diabetes</vt:lpstr>
      <vt:lpstr>What is a Standard drink?</vt:lpstr>
      <vt:lpstr>Alcohol &amp; diabetes</vt:lpstr>
      <vt:lpstr>Clinical Practice Guidelines</vt:lpstr>
      <vt:lpstr>Clinical Practice Guidelines</vt:lpstr>
      <vt:lpstr>Alcohol risks for people with diabetes</vt:lpstr>
      <vt:lpstr>Alcohol risks for people with diabetes</vt:lpstr>
      <vt:lpstr>Alcohol risks for people with diabetes</vt:lpstr>
      <vt:lpstr>Alcohol risks for people with diabetes</vt:lpstr>
      <vt:lpstr>Considerations for those on insulin or diabetes medications</vt:lpstr>
      <vt:lpstr>Considerations for those on insulin or diabetes medications</vt:lpstr>
      <vt:lpstr>Considerations for those on insulin or diabetes medications</vt:lpstr>
      <vt:lpstr>The Take-Away</vt:lpstr>
      <vt:lpstr>Summary</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2021-02-25T20:11:39Z</dcterms:created>
  <dcterms:modified xsi:type="dcterms:W3CDTF">2024-01-26T22:13:01Z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